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NC_TransferLearning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" TargetMode="External"/><Relationship Id="rId4" Type="http://schemas.openxmlformats.org/officeDocument/2006/relationships/hyperlink" Target="https://github.com/YushanCao/AnimalLabel/blob/master/CNTK/TransferLearning/tnc_label_evaluate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NC_TransferLearning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" TargetMode="Externa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shpeng440\TNC_RawData\TNC-512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shpeng440\TNC_RawData\MetaData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shpeng440\TNC_RawData\Test\Output_201712141816\ResultAnalysis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2017/12/15</a:t>
            </a:r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Team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Dong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Feifei</a:t>
                      </a:r>
                      <a:r>
                        <a:rPr lang="en-US" baseline="0" dirty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Haizhou</a:t>
                      </a:r>
                      <a:r>
                        <a:rPr lang="en-US" baseline="0" dirty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Wenlong 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Yuan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Yushan 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Zhimin Yao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2017/12/15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5350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 the model - </a:t>
            </a:r>
            <a:r>
              <a:rPr lang="en-US" dirty="0">
                <a:hlinkClick r:id="rId3"/>
              </a:rPr>
              <a:t>TNC_TransferLearning.py</a:t>
            </a:r>
            <a:r>
              <a:rPr lang="en-US" dirty="0"/>
              <a:t>   Requires GPU</a:t>
            </a:r>
          </a:p>
          <a:p>
            <a:pPr lvl="1"/>
            <a:r>
              <a:rPr lang="en-US" dirty="0"/>
              <a:t>Load a pre-trained network ResNet18_ImageNet_CNTK.model</a:t>
            </a:r>
          </a:p>
          <a:p>
            <a:pPr lvl="1"/>
            <a:r>
              <a:rPr lang="en-US" dirty="0"/>
              <a:t>Replace the last layer w/ a dense layer</a:t>
            </a:r>
          </a:p>
          <a:p>
            <a:pPr lvl="1"/>
            <a:r>
              <a:rPr lang="en-US" dirty="0"/>
              <a:t>Feed the training set into the network</a:t>
            </a:r>
          </a:p>
          <a:p>
            <a:pPr lvl="1"/>
            <a:r>
              <a:rPr lang="en-US" dirty="0"/>
              <a:t>Minimize loss function</a:t>
            </a:r>
          </a:p>
          <a:p>
            <a:pPr lvl="1"/>
            <a:r>
              <a:rPr lang="en-US" dirty="0"/>
              <a:t>Saved the model (network and weights) to TNC_ResNet18_ImageNet_CNTK.model</a:t>
            </a:r>
          </a:p>
          <a:p>
            <a:pPr lvl="2"/>
            <a:endParaRPr lang="en-US" dirty="0"/>
          </a:p>
          <a:p>
            <a:r>
              <a:rPr lang="en-US" dirty="0"/>
              <a:t>Evaluate the model – </a:t>
            </a:r>
            <a:r>
              <a:rPr lang="en-US" dirty="0">
                <a:hlinkClick r:id="rId4"/>
              </a:rPr>
              <a:t>tnc_label_evaluate.py</a:t>
            </a:r>
            <a:r>
              <a:rPr lang="en-US" dirty="0"/>
              <a:t>   Can run on CPU-only</a:t>
            </a:r>
          </a:p>
          <a:p>
            <a:pPr lvl="1"/>
            <a:r>
              <a:rPr lang="en-US" dirty="0"/>
              <a:t>Load the saved model from TNC_ResNet18_ImageNet_CNTK.model (our trained model)</a:t>
            </a:r>
          </a:p>
          <a:p>
            <a:pPr lvl="1"/>
            <a:r>
              <a:rPr lang="en-US" dirty="0"/>
              <a:t>Feed one image file into the model</a:t>
            </a:r>
          </a:p>
          <a:p>
            <a:pPr lvl="1"/>
            <a:r>
              <a:rPr lang="en-US" dirty="0"/>
              <a:t>Save predictions to EvalOutput.txt file</a:t>
            </a:r>
          </a:p>
          <a:p>
            <a:pPr lvl="1"/>
            <a:endParaRPr lang="en-US" dirty="0"/>
          </a:p>
          <a:p>
            <a:r>
              <a:rPr lang="en-US" dirty="0"/>
              <a:t>Published Web API and the model to Azure App Service</a:t>
            </a:r>
          </a:p>
          <a:p>
            <a:pPr lvl="1"/>
            <a:r>
              <a:rPr lang="en-US" dirty="0"/>
              <a:t>Created a </a:t>
            </a:r>
            <a:r>
              <a:rPr lang="en-US" dirty="0" err="1"/>
              <a:t>ASP.Net</a:t>
            </a:r>
            <a:r>
              <a:rPr lang="en-US" dirty="0"/>
              <a:t> Web API (REST API) wrapper for the model</a:t>
            </a:r>
          </a:p>
          <a:p>
            <a:pPr lvl="1"/>
            <a:r>
              <a:rPr lang="en-US" dirty="0">
                <a:hlinkClick r:id="rId5"/>
              </a:rPr>
              <a:t>http://tncanimallabel.azurewebsites.net/api/labels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2017/12/15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903" y="1705247"/>
            <a:ext cx="2494918" cy="3574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627" y="2472283"/>
            <a:ext cx="253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the model</a:t>
            </a:r>
          </a:p>
          <a:p>
            <a:r>
              <a:rPr lang="en-US" dirty="0">
                <a:hlinkClick r:id="rId3"/>
              </a:rPr>
              <a:t>TNC_TransferLearning.py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583" y="4763193"/>
            <a:ext cx="121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GPUs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4552007" y="2006931"/>
            <a:ext cx="2585910" cy="15378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992" y="2535326"/>
            <a:ext cx="2452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TNC_ResNet18_ImageNet_CNTK.model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72308" y="2311258"/>
            <a:ext cx="1606376" cy="53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08" y="2846755"/>
            <a:ext cx="13756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Save the network and</a:t>
            </a:r>
          </a:p>
          <a:p>
            <a:r>
              <a:rPr lang="en-US" sz="1050" dirty="0"/>
              <a:t>learned parameters </a:t>
            </a:r>
          </a:p>
          <a:p>
            <a:r>
              <a:rPr lang="en-US" sz="1050" dirty="0"/>
              <a:t>to a CNTK model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4133" y="1705247"/>
            <a:ext cx="2583025" cy="440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9720" y="3763918"/>
            <a:ext cx="2606955" cy="2198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04735" y="4344173"/>
            <a:ext cx="2452916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ASP.NET Web API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sz="1100" dirty="0"/>
              <a:t>TNC_ResNet18_ImageNet_CNTK.model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303225" y="2776210"/>
            <a:ext cx="2048924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276501" y="4075113"/>
            <a:ext cx="2075648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1398" y="3331317"/>
            <a:ext cx="152638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Publish the web API </a:t>
            </a:r>
          </a:p>
          <a:p>
            <a:r>
              <a:rPr lang="en-US" sz="1050" dirty="0"/>
              <a:t>(including the model) to </a:t>
            </a:r>
          </a:p>
          <a:p>
            <a:r>
              <a:rPr lang="en-US" sz="1050" dirty="0"/>
              <a:t>Azure App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7676" y="491867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CPU-Only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96349" y="548732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Azure App Service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5629" y="2803780"/>
            <a:ext cx="1983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TNC Label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94C3-CA58-4A46-AEF2-A2875649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F68C-CDB8-42AF-AAFA-E83462F1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031"/>
            <a:ext cx="10515600" cy="4738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preparation - CreateTrainingTestDataSet.py</a:t>
            </a:r>
          </a:p>
          <a:p>
            <a:pPr lvl="1"/>
            <a:r>
              <a:rPr lang="en-US" dirty="0"/>
              <a:t>Splitting training and test data set with given parameters</a:t>
            </a:r>
          </a:p>
          <a:p>
            <a:pPr lvl="2"/>
            <a:r>
              <a:rPr lang="en-US" dirty="0"/>
              <a:t>Training data ratio for every class = 0.80 (default 0.80, 80% for training, 20% for test)</a:t>
            </a:r>
          </a:p>
          <a:p>
            <a:pPr lvl="2"/>
            <a:r>
              <a:rPr lang="en-US" dirty="0"/>
              <a:t>Minimum data per class  (default = 20, create duplicated data)</a:t>
            </a:r>
          </a:p>
          <a:p>
            <a:pPr lvl="2"/>
            <a:r>
              <a:rPr lang="en-US" dirty="0"/>
              <a:t>Maximum data per class  (default = -1, no limitation)</a:t>
            </a:r>
          </a:p>
          <a:p>
            <a:pPr lvl="1"/>
            <a:r>
              <a:rPr lang="en-US" dirty="0"/>
              <a:t>Generating statistic information</a:t>
            </a:r>
          </a:p>
          <a:p>
            <a:pPr lvl="1"/>
            <a:r>
              <a:rPr lang="en-US" dirty="0"/>
              <a:t>Create 4 data sets: Full class, No-Empty class, Binary class and </a:t>
            </a:r>
            <a:r>
              <a:rPr lang="en-US" dirty="0" err="1"/>
              <a:t>GoldenMonkey</a:t>
            </a:r>
            <a:endParaRPr lang="en-US" dirty="0"/>
          </a:p>
          <a:p>
            <a:r>
              <a:rPr lang="en-US" dirty="0"/>
              <a:t>Training with larger data sets</a:t>
            </a:r>
          </a:p>
          <a:p>
            <a:pPr lvl="1"/>
            <a:r>
              <a:rPr lang="en-US" dirty="0"/>
              <a:t>Data set: </a:t>
            </a:r>
            <a:r>
              <a:rPr lang="en-US" dirty="0">
                <a:hlinkClick r:id="rId3" action="ppaction://hlinkfile"/>
              </a:rPr>
              <a:t>\\shpeng440\TNC_RawData\TNC-512.zip</a:t>
            </a:r>
            <a:endParaRPr lang="en-US" dirty="0"/>
          </a:p>
          <a:p>
            <a:pPr lvl="1"/>
            <a:r>
              <a:rPr lang="en-US" dirty="0"/>
              <a:t>Meta data: </a:t>
            </a:r>
            <a:r>
              <a:rPr lang="en-US" dirty="0">
                <a:hlinkClick r:id="rId4" action="ppaction://hlinkfile"/>
              </a:rPr>
              <a:t>\\shpeng440\TNC_RawData\MetaData</a:t>
            </a:r>
            <a:endParaRPr lang="en-US" dirty="0"/>
          </a:p>
          <a:p>
            <a:pPr lvl="1"/>
            <a:r>
              <a:rPr lang="en-US" dirty="0"/>
              <a:t>Script please get from GitHub</a:t>
            </a:r>
          </a:p>
          <a:p>
            <a:r>
              <a:rPr lang="en-US" dirty="0"/>
              <a:t>Shared pretrained model with Eric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57FA4A-3BF3-4F47-AC5E-62EBE6C9E33C}"/>
              </a:ext>
            </a:extLst>
          </p:cNvPr>
          <p:cNvSpPr/>
          <p:nvPr/>
        </p:nvSpPr>
        <p:spPr>
          <a:xfrm>
            <a:off x="8086969" y="2755721"/>
            <a:ext cx="3421185" cy="366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B9D824-ED39-4C25-8727-1AFB003043A9}"/>
              </a:ext>
            </a:extLst>
          </p:cNvPr>
          <p:cNvSpPr/>
          <p:nvPr/>
        </p:nvSpPr>
        <p:spPr>
          <a:xfrm>
            <a:off x="4462584" y="2735384"/>
            <a:ext cx="3421185" cy="366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625FC3-FA26-49D2-B6D7-AD4647E89249}"/>
              </a:ext>
            </a:extLst>
          </p:cNvPr>
          <p:cNvSpPr/>
          <p:nvPr/>
        </p:nvSpPr>
        <p:spPr>
          <a:xfrm>
            <a:off x="803916" y="2735384"/>
            <a:ext cx="3421185" cy="366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49223-6BBA-4A54-9D3B-557F40BD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E2C3-89E4-4886-BD89-3F46095C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538"/>
            <a:ext cx="10515600" cy="523632"/>
          </a:xfrm>
        </p:spPr>
        <p:txBody>
          <a:bodyPr/>
          <a:lstStyle/>
          <a:p>
            <a:r>
              <a:rPr lang="en-US" dirty="0"/>
              <a:t>First rounds of training/test with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6B28AA-966C-4BBF-82F7-07EA3FFD8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76789"/>
              </p:ext>
            </p:extLst>
          </p:nvPr>
        </p:nvGraphicFramePr>
        <p:xfrm>
          <a:off x="1069183" y="1444625"/>
          <a:ext cx="1005363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012">
                  <a:extLst>
                    <a:ext uri="{9D8B030D-6E8A-4147-A177-3AD203B41FA5}">
                      <a16:colId xmlns:a16="http://schemas.microsoft.com/office/drawing/2014/main" val="1810185362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3432573563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1880189011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96560348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790009437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414037868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167789220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13583511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346821868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402125710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7514318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1689300505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829022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Class 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max_epochs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mb_size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lr_per_mb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momentum_per_mb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l2_reg_weight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_image_height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_image_width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_num_channels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training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test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correct(rate)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9033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Full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[0.2]*10 + [0.1]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37.32%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9241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No 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[0.2]*10 + [0.1]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41.99%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7561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Bi-Class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[0.2]*10 + [0.1]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64.89%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40892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457C338-310B-4650-BE71-7B469A8F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4" y="2897207"/>
            <a:ext cx="2981222" cy="1248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9A014-A340-439F-B805-E358697F9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80" y="4289540"/>
            <a:ext cx="2999896" cy="1219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B04A3E-8393-4862-8CA2-C9B12A396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617" y="2890572"/>
            <a:ext cx="2996993" cy="1260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2DB5B-E44C-424C-A914-0ED9CD817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02" y="4487434"/>
            <a:ext cx="2996993" cy="12542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9ED25-5009-4ABC-A0CA-72A219285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4646" y="2928083"/>
            <a:ext cx="2879249" cy="1217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6D8CB8-EC79-4D73-9CC5-66157D112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4646" y="4487434"/>
            <a:ext cx="2996993" cy="12726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A16952-233E-45A3-9927-B0FD3D3DFAD6}"/>
              </a:ext>
            </a:extLst>
          </p:cNvPr>
          <p:cNvSpPr txBox="1"/>
          <p:nvPr/>
        </p:nvSpPr>
        <p:spPr>
          <a:xfrm>
            <a:off x="1555261" y="576854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46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F8118-28E0-4FD1-B9F0-561E9302768D}"/>
              </a:ext>
            </a:extLst>
          </p:cNvPr>
          <p:cNvSpPr txBox="1"/>
          <p:nvPr/>
        </p:nvSpPr>
        <p:spPr>
          <a:xfrm>
            <a:off x="5135775" y="5865950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No-Empty (45) Classes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76B24-9143-4EDE-A92D-05AD128C57FE}"/>
              </a:ext>
            </a:extLst>
          </p:cNvPr>
          <p:cNvSpPr txBox="1"/>
          <p:nvPr/>
        </p:nvSpPr>
        <p:spPr>
          <a:xfrm>
            <a:off x="8392199" y="5953213"/>
            <a:ext cx="29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Empty-</a:t>
            </a:r>
            <a:r>
              <a:rPr lang="en-US" dirty="0" err="1"/>
              <a:t>NoneEmpty</a:t>
            </a:r>
            <a:r>
              <a:rPr lang="en-US" dirty="0"/>
              <a:t> (2) Classes</a:t>
            </a:r>
          </a:p>
        </p:txBody>
      </p:sp>
    </p:spTree>
    <p:extLst>
      <p:ext uri="{BB962C8B-B14F-4D97-AF65-F5344CB8AC3E}">
        <p14:creationId xmlns:p14="http://schemas.microsoft.com/office/powerpoint/2010/main" val="87826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5B7-6888-4D64-ACC7-B4FA99DA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F46-E0F7-41BA-A781-8EE9F914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694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Round of test – reassigned ID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48B95-DA3B-4E2F-8AE8-1257117D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8" y="2302728"/>
            <a:ext cx="3483558" cy="275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7AE7E-D9F1-4030-89DE-4B5293E35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91" y="2302728"/>
            <a:ext cx="3383395" cy="27007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031AD4-DD33-4DA4-9E29-714E11D193C4}"/>
              </a:ext>
            </a:extLst>
          </p:cNvPr>
          <p:cNvSpPr txBox="1">
            <a:spLocks/>
          </p:cNvSpPr>
          <p:nvPr/>
        </p:nvSpPr>
        <p:spPr>
          <a:xfrm>
            <a:off x="982785" y="5337110"/>
            <a:ext cx="10515600" cy="107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302 out of 1487 predictions were correct 20%</a:t>
            </a:r>
          </a:p>
          <a:p>
            <a:r>
              <a:rPr lang="en-US" dirty="0"/>
              <a:t>Confusion matrix (next page)</a:t>
            </a:r>
          </a:p>
        </p:txBody>
      </p:sp>
    </p:spTree>
    <p:extLst>
      <p:ext uri="{BB962C8B-B14F-4D97-AF65-F5344CB8AC3E}">
        <p14:creationId xmlns:p14="http://schemas.microsoft.com/office/powerpoint/2010/main" val="373855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1204-DF25-4E25-9652-0727779D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7788"/>
          </a:xfrm>
        </p:spPr>
        <p:txBody>
          <a:bodyPr/>
          <a:lstStyle/>
          <a:p>
            <a:r>
              <a:rPr lang="en-US" dirty="0"/>
              <a:t>Task B CNTK – Project Status 2017/12/15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D331-558D-41EB-9B42-9F12895D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727789"/>
            <a:ext cx="10515600" cy="972283"/>
          </a:xfrm>
        </p:spPr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>
                <a:hlinkClick r:id="rId3" action="ppaction://hlinkfile"/>
              </a:rPr>
              <a:t>\\shpeng440\TNC_RawData\Test\Output_201712141816\ResultAnalysis.xlsx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70B24-F3E8-4637-9C23-8BC9DC189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0072"/>
            <a:ext cx="10717763" cy="50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D7D7-DBAB-4792-8C8B-2B23B332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39F0-C387-4A74-8B97-62DC2CE3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758" y="1560799"/>
            <a:ext cx="7005735" cy="4351338"/>
          </a:xfrm>
        </p:spPr>
        <p:txBody>
          <a:bodyPr>
            <a:normAutofit/>
          </a:bodyPr>
          <a:lstStyle/>
          <a:p>
            <a:r>
              <a:rPr lang="en-US" dirty="0"/>
              <a:t>Missing by location/camera</a:t>
            </a:r>
          </a:p>
          <a:p>
            <a:r>
              <a:rPr lang="en-US" dirty="0"/>
              <a:t>Standard labeling</a:t>
            </a:r>
          </a:p>
          <a:p>
            <a:pPr lvl="1"/>
            <a:r>
              <a:rPr lang="en-US" dirty="0"/>
              <a:t>Prefer all in one column</a:t>
            </a:r>
          </a:p>
          <a:p>
            <a:r>
              <a:rPr lang="en-US" dirty="0"/>
              <a:t>Standard name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灰头小鼯鼠 </a:t>
            </a:r>
            <a:r>
              <a:rPr lang="en-US" altLang="zh-CN" dirty="0"/>
              <a:t>vs.</a:t>
            </a:r>
            <a:r>
              <a:rPr lang="zh-CN" altLang="en-US" dirty="0"/>
              <a:t> 鼯鼠 </a:t>
            </a:r>
            <a:r>
              <a:rPr lang="en-US" altLang="zh-CN" dirty="0"/>
              <a:t>vs.</a:t>
            </a:r>
            <a:r>
              <a:rPr lang="zh-CN" altLang="en-US" dirty="0"/>
              <a:t> 鼯鼠属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工作人员</a:t>
            </a:r>
            <a:r>
              <a:rPr lang="en-US" altLang="zh-CN" dirty="0"/>
              <a:t>vs.</a:t>
            </a:r>
            <a:r>
              <a:rPr lang="zh-CN" altLang="en-US" dirty="0"/>
              <a:t>其他人员 </a:t>
            </a:r>
            <a:r>
              <a:rPr lang="en-US" altLang="zh-CN" dirty="0"/>
              <a:t>vs. </a:t>
            </a:r>
            <a:r>
              <a:rPr lang="zh-CN" altLang="en-US" dirty="0"/>
              <a:t>其他</a:t>
            </a:r>
            <a:r>
              <a:rPr lang="en-US" altLang="zh-CN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0BAEF-1C04-485B-9FC2-649E65DA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3" y="1560799"/>
            <a:ext cx="2437838" cy="42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637</Words>
  <Application>Microsoft Office PowerPoint</Application>
  <PresentationFormat>Widescreen</PresentationFormat>
  <Paragraphs>151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TNC AI Task B – Deep Learning w/ CNTK</vt:lpstr>
      <vt:lpstr>Task B CNTK – Project Team</vt:lpstr>
      <vt:lpstr>Task B CNTK – Project Status 2017/12/15</vt:lpstr>
      <vt:lpstr>Task B CNTK – Project Status 2017/12/15</vt:lpstr>
      <vt:lpstr>Task B CNTK – Project Status 2017/12/15</vt:lpstr>
      <vt:lpstr>Task B CNTK – Project Status 2017/12/15</vt:lpstr>
      <vt:lpstr>Task B CNTK – Project Status 2017/12/15</vt:lpstr>
      <vt:lpstr>Task B CNTK – Project Status 2017/12/15</vt:lpstr>
      <vt:lpstr>Task B CNTK – Project Status 2017/12/15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Shu Peng</cp:lastModifiedBy>
  <cp:revision>108</cp:revision>
  <dcterms:created xsi:type="dcterms:W3CDTF">2017-10-30T22:04:40Z</dcterms:created>
  <dcterms:modified xsi:type="dcterms:W3CDTF">2017-12-16T01:17:18Z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