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4" r:id="rId6"/>
    <p:sldId id="265" r:id="rId7"/>
    <p:sldId id="267" r:id="rId8"/>
    <p:sldId id="266" r:id="rId9"/>
    <p:sldId id="25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2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6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1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python.org/download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setup-windows-python?tabs=cntkpy2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ntk.ai/PythonWheel/CPU-Only/cntk-2.2-cp36-cp36m-win_amd64.whl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repo.continuum.io/archive/Anaconda3-4.3.1-Windows-x86_64.ex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x.org/course/deep-learning-explained-microsoft-dat236x-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NTK/blob/master/Tutorials/CNTK_201B_CIFAR-10_ImageHandsOn.ipynb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microsoft.com/en-us/cognitive-toolkit/brainscript-and-python---understanding-and-extending-readers" TargetMode="External"/><Relationship Id="rId4" Type="http://schemas.openxmlformats.org/officeDocument/2006/relationships/hyperlink" Target="https://cntk.ai/pythondocs/Manual_How_to_feed_data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TNC AI</a:t>
            </a:r>
            <a:br>
              <a:rPr lang="en-US" dirty="0" smtClean="0"/>
            </a:br>
            <a:r>
              <a:rPr lang="en-US" sz="4800" dirty="0" smtClean="0"/>
              <a:t>Task B – Deep Learning w/ CNTK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October 30</a:t>
            </a:r>
          </a:p>
          <a:p>
            <a:endParaRPr lang="en-US" dirty="0"/>
          </a:p>
          <a:p>
            <a:r>
              <a:rPr lang="en-US" dirty="0" smtClean="0"/>
              <a:t>CNTK Task Team </a:t>
            </a:r>
            <a:r>
              <a:rPr lang="en-US" dirty="0"/>
              <a:t>(</a:t>
            </a:r>
            <a:r>
              <a:rPr lang="en-US" dirty="0" err="1" smtClean="0"/>
              <a:t>Feifie</a:t>
            </a:r>
            <a:r>
              <a:rPr lang="en-US" dirty="0" smtClean="0"/>
              <a:t>, Haizhou, Shu Peng, Yushan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- learning &amp; where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your first “Hello World!” in Python in 10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Skip this if you’ve coded in Python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smtClean="0">
                <a:hlinkClick r:id="rId3"/>
              </a:rPr>
              <a:t>Anaconda 3.6</a:t>
            </a:r>
            <a:r>
              <a:rPr lang="en-US" dirty="0" smtClean="0"/>
              <a:t> on your computer.</a:t>
            </a:r>
          </a:p>
          <a:p>
            <a:pPr lvl="2"/>
            <a:r>
              <a:rPr lang="en-US" dirty="0" err="1" smtClean="0"/>
              <a:t>Pls</a:t>
            </a:r>
            <a:r>
              <a:rPr lang="en-US" dirty="0" smtClean="0"/>
              <a:t> do NOT install the standard Python runtime from </a:t>
            </a:r>
            <a:r>
              <a:rPr lang="en-US" dirty="0" smtClean="0">
                <a:hlinkClick r:id="rId4"/>
              </a:rPr>
              <a:t>Python.org</a:t>
            </a:r>
            <a:endParaRPr lang="en-US" dirty="0" smtClean="0"/>
          </a:p>
          <a:p>
            <a:pPr lvl="2"/>
            <a:r>
              <a:rPr lang="en-US" dirty="0" smtClean="0"/>
              <a:t>The standard </a:t>
            </a:r>
            <a:r>
              <a:rPr lang="en-US" dirty="0" smtClean="0">
                <a:hlinkClick r:id="rId4"/>
              </a:rPr>
              <a:t>Python runtime</a:t>
            </a:r>
            <a:r>
              <a:rPr lang="en-US" dirty="0" smtClean="0"/>
              <a:t> does not come with additional packages such as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 that are required by CNTK</a:t>
            </a:r>
          </a:p>
          <a:p>
            <a:pPr lvl="1"/>
            <a:r>
              <a:rPr lang="en-US" dirty="0" smtClean="0"/>
              <a:t>In your Anaconda Prompt, type in the following commands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That is it!  You’ve just written and run your first Python script, in 10 </a:t>
            </a:r>
            <a:r>
              <a:rPr lang="en-US" dirty="0" err="1" smtClean="0"/>
              <a:t>mins</a:t>
            </a:r>
            <a:r>
              <a:rPr lang="en-US" dirty="0" smtClean="0"/>
              <a:t>!!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0671" y="1321356"/>
            <a:ext cx="157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Week of 10/30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691" y="4221278"/>
            <a:ext cx="83248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- learning &amp; where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 smtClean="0"/>
              <a:t>Set up CNTK on your machine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Skip this if you already have CNTK set up on your machine</a:t>
            </a:r>
          </a:p>
          <a:p>
            <a:pPr lvl="1"/>
            <a:r>
              <a:rPr lang="en-US" dirty="0" smtClean="0"/>
              <a:t>Detail instructions are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 If you don’t have time to read through the instruction, the following are the steps for you:</a:t>
            </a:r>
          </a:p>
          <a:p>
            <a:pPr lvl="2"/>
            <a:r>
              <a:rPr lang="en-US" dirty="0" smtClean="0"/>
              <a:t>You should already have installed </a:t>
            </a:r>
            <a:r>
              <a:rPr lang="en-US" dirty="0" smtClean="0">
                <a:hlinkClick r:id="rId4"/>
              </a:rPr>
              <a:t>Anaconda3 4.3.1</a:t>
            </a:r>
            <a:r>
              <a:rPr lang="en-US" dirty="0" smtClean="0"/>
              <a:t> on your computer. If not, please install it. </a:t>
            </a:r>
            <a:r>
              <a:rPr lang="en-US" dirty="0" err="1" smtClean="0">
                <a:solidFill>
                  <a:srgbClr val="FF0000"/>
                </a:solidFill>
              </a:rPr>
              <a:t>Pls</a:t>
            </a:r>
            <a:r>
              <a:rPr lang="en-US" dirty="0" smtClean="0">
                <a:solidFill>
                  <a:srgbClr val="FF0000"/>
                </a:solidFill>
              </a:rPr>
              <a:t> do NOT install any newer Anacoda3 distributions.</a:t>
            </a:r>
            <a:r>
              <a:rPr lang="en-US" dirty="0" smtClean="0"/>
              <a:t> Anaconda 3.5 and 3.6 have compatibility issues with CNTK 2.2 </a:t>
            </a:r>
            <a:r>
              <a:rPr lang="en-US" dirty="0" err="1" smtClean="0">
                <a:solidFill>
                  <a:srgbClr val="FF0000"/>
                </a:solidFill>
              </a:rPr>
              <a:t>Pls</a:t>
            </a:r>
            <a:r>
              <a:rPr lang="en-US" dirty="0" smtClean="0">
                <a:solidFill>
                  <a:srgbClr val="FF0000"/>
                </a:solidFill>
              </a:rPr>
              <a:t> do NOT install the standard Python runtime from 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Python.org</a:t>
            </a:r>
            <a:r>
              <a:rPr lang="en-US" dirty="0" smtClean="0"/>
              <a:t>. The standard </a:t>
            </a:r>
            <a:r>
              <a:rPr lang="en-US" dirty="0" smtClean="0">
                <a:hlinkClick r:id="rId5"/>
              </a:rPr>
              <a:t>Python runtime</a:t>
            </a:r>
            <a:r>
              <a:rPr lang="en-US" dirty="0" smtClean="0"/>
              <a:t> does not come with additional packages such as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 that are required by CNTK. Having two Python runtimes on the same the machine will only confuse ourselves.</a:t>
            </a:r>
          </a:p>
          <a:p>
            <a:pPr lvl="2"/>
            <a:r>
              <a:rPr lang="en-US" dirty="0" smtClean="0"/>
              <a:t>In your Anaconda Prompt windows, type in:</a:t>
            </a:r>
          </a:p>
          <a:p>
            <a:pPr lvl="3"/>
            <a:r>
              <a:rPr lang="en-US" dirty="0" smtClean="0"/>
              <a:t>Python</a:t>
            </a:r>
          </a:p>
          <a:p>
            <a:pPr lvl="3"/>
            <a:r>
              <a:rPr lang="en-US" dirty="0" smtClean="0"/>
              <a:t>pip install </a:t>
            </a:r>
            <a:r>
              <a:rPr lang="en-US" dirty="0" smtClean="0">
                <a:hlinkClick r:id="rId6"/>
              </a:rPr>
              <a:t>https://cntk.ai/PythonWheel/CPU-Only/cntk-2.2-cp36-cp36m-win_amd64.whl</a:t>
            </a:r>
            <a:endParaRPr lang="en-US" dirty="0"/>
          </a:p>
          <a:p>
            <a:pPr lvl="2"/>
            <a:r>
              <a:rPr lang="en-US" dirty="0" smtClean="0"/>
              <a:t>This should install CNTK into the Anaconda environment for you.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0671" y="1321356"/>
            <a:ext cx="157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Week of 10/30</a:t>
            </a:r>
          </a:p>
        </p:txBody>
      </p:sp>
    </p:spTree>
    <p:extLst>
      <p:ext uri="{BB962C8B-B14F-4D97-AF65-F5344CB8AC3E}">
        <p14:creationId xmlns:p14="http://schemas.microsoft.com/office/powerpoint/2010/main" val="1206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- learning &amp; where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0671" y="1321356"/>
            <a:ext cx="157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Week of 10/30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6880" y="3399906"/>
            <a:ext cx="713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Got an idea on quick and easy way to learn? Add a slide and share it here!</a:t>
            </a:r>
          </a:p>
        </p:txBody>
      </p:sp>
    </p:spTree>
    <p:extLst>
      <p:ext uri="{BB962C8B-B14F-4D97-AF65-F5344CB8AC3E}">
        <p14:creationId xmlns:p14="http://schemas.microsoft.com/office/powerpoint/2010/main" val="2288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Goal of Nov./17’ </a:t>
            </a:r>
          </a:p>
          <a:p>
            <a:pPr lvl="1"/>
            <a:r>
              <a:rPr lang="en-US" dirty="0" smtClean="0"/>
              <a:t>Build a deep learning network on CNTK, to classify if there is an wild animal in the TNC photos, by end of Nov/2017.</a:t>
            </a:r>
          </a:p>
          <a:p>
            <a:pPr marL="0" indent="0">
              <a:buNone/>
            </a:pPr>
            <a:r>
              <a:rPr lang="en-US" dirty="0" smtClean="0"/>
              <a:t>How we do it </a:t>
            </a:r>
          </a:p>
          <a:p>
            <a:pPr lvl="1"/>
            <a:r>
              <a:rPr lang="en-US" dirty="0" smtClean="0"/>
              <a:t>Week of 10/30 (Learn)</a:t>
            </a:r>
          </a:p>
          <a:p>
            <a:pPr lvl="2"/>
            <a:r>
              <a:rPr lang="en-US" dirty="0" smtClean="0"/>
              <a:t>Get advises from experts (Prof. </a:t>
            </a:r>
            <a:r>
              <a:rPr lang="en-US" dirty="0" err="1" smtClean="0"/>
              <a:t>XiaoDong</a:t>
            </a:r>
            <a:r>
              <a:rPr lang="en-US" dirty="0" smtClean="0"/>
              <a:t> He or others) on what/which deep learning network to start with</a:t>
            </a:r>
          </a:p>
          <a:p>
            <a:pPr lvl="2"/>
            <a:r>
              <a:rPr lang="en-US" dirty="0" smtClean="0"/>
              <a:t>Understand how to load the TNC photos into CNTK.</a:t>
            </a:r>
          </a:p>
          <a:p>
            <a:pPr lvl="3"/>
            <a:r>
              <a:rPr lang="en-US" dirty="0" smtClean="0"/>
              <a:t>Need to have CNTK set up properly on machine. </a:t>
            </a:r>
          </a:p>
          <a:p>
            <a:pPr lvl="1"/>
            <a:r>
              <a:rPr lang="en-US" dirty="0" smtClean="0"/>
              <a:t>Week of 11/6 (Build)</a:t>
            </a:r>
          </a:p>
          <a:p>
            <a:pPr lvl="2"/>
            <a:r>
              <a:rPr lang="en-US" dirty="0" smtClean="0"/>
              <a:t>Implement a deep learning network with CNTK, based on the advise we get from the experts.</a:t>
            </a:r>
          </a:p>
          <a:p>
            <a:pPr lvl="2"/>
            <a:r>
              <a:rPr lang="en-US" dirty="0" smtClean="0"/>
              <a:t>Get the deep learning network up and running with CNTK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we do it </a:t>
            </a:r>
          </a:p>
          <a:p>
            <a:pPr lvl="1"/>
            <a:r>
              <a:rPr lang="en-US" dirty="0" smtClean="0"/>
              <a:t>Week of 11/13 (Train and Validate)</a:t>
            </a:r>
          </a:p>
          <a:p>
            <a:pPr lvl="2"/>
            <a:r>
              <a:rPr lang="en-US" dirty="0" smtClean="0"/>
              <a:t>Train the deep learning network with the training set available</a:t>
            </a:r>
          </a:p>
          <a:p>
            <a:pPr lvl="2"/>
            <a:r>
              <a:rPr lang="en-US" dirty="0" smtClean="0"/>
              <a:t>Evaluate if the minimum of cost function we can get to is acceptable</a:t>
            </a:r>
          </a:p>
          <a:p>
            <a:pPr lvl="2"/>
            <a:r>
              <a:rPr lang="en-US" dirty="0" smtClean="0"/>
              <a:t>Validate the deep learning network and the learned weights with the test data. Evaluate the accuracy of the deep learning network and its weights. </a:t>
            </a:r>
          </a:p>
          <a:p>
            <a:pPr lvl="1"/>
            <a:r>
              <a:rPr lang="en-US" dirty="0" smtClean="0"/>
              <a:t>Week of 11/20 (Train and Validate)</a:t>
            </a:r>
          </a:p>
          <a:p>
            <a:pPr lvl="2"/>
            <a:r>
              <a:rPr lang="en-US" dirty="0" smtClean="0"/>
              <a:t>Continue to tune the deep learning network to see if we can improve its accuracy.</a:t>
            </a:r>
          </a:p>
          <a:p>
            <a:pPr lvl="2"/>
            <a:r>
              <a:rPr lang="en-US" dirty="0" smtClean="0"/>
              <a:t>Visualize the key measurements, by plotting cost function, error rates etc.</a:t>
            </a:r>
          </a:p>
          <a:p>
            <a:pPr lvl="1"/>
            <a:r>
              <a:rPr lang="en-US" dirty="0" smtClean="0"/>
              <a:t>Week of 11/27 (Report-out)</a:t>
            </a:r>
          </a:p>
          <a:p>
            <a:pPr lvl="2"/>
            <a:r>
              <a:rPr lang="en-US" dirty="0" smtClean="0"/>
              <a:t>Task B summary report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What we will need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331" y="1825625"/>
            <a:ext cx="109894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we will learn in Nov/2017, also what’s required to deliver our goal</a:t>
            </a:r>
          </a:p>
          <a:p>
            <a:pPr lvl="1"/>
            <a:r>
              <a:rPr lang="en-US" dirty="0" smtClean="0"/>
              <a:t>A fundamental understanding of deep learning network and computer vision</a:t>
            </a:r>
          </a:p>
          <a:p>
            <a:pPr lvl="1"/>
            <a:r>
              <a:rPr lang="en-US" dirty="0" smtClean="0"/>
              <a:t>What deep learning network to use for wild animal classification</a:t>
            </a:r>
          </a:p>
          <a:p>
            <a:pPr lvl="1"/>
            <a:r>
              <a:rPr lang="en-US" dirty="0" smtClean="0"/>
              <a:t>Hands-on experience building and training the deep learning network in CNTK</a:t>
            </a:r>
          </a:p>
          <a:p>
            <a:pPr lvl="2"/>
            <a:r>
              <a:rPr lang="en-US" dirty="0" smtClean="0"/>
              <a:t>Data pre-processing in CNTK</a:t>
            </a:r>
          </a:p>
          <a:p>
            <a:pPr lvl="2"/>
            <a:r>
              <a:rPr lang="en-US" dirty="0" smtClean="0"/>
              <a:t>Building fully-connected deep learning network in CNTK</a:t>
            </a:r>
          </a:p>
          <a:p>
            <a:pPr lvl="2"/>
            <a:r>
              <a:rPr lang="en-US" dirty="0" smtClean="0"/>
              <a:t>Tuning different parameters (e.g. learning rate, gradient decent, padding etc.) in CNTK</a:t>
            </a:r>
          </a:p>
          <a:p>
            <a:pPr lvl="2"/>
            <a:r>
              <a:rPr lang="en-US" dirty="0" smtClean="0"/>
              <a:t>How to evaluate the performance of the deep learning network in CNTK</a:t>
            </a:r>
          </a:p>
          <a:p>
            <a:pPr lvl="3"/>
            <a:r>
              <a:rPr lang="en-US" dirty="0" smtClean="0"/>
              <a:t>Plotting cost function, error rates</a:t>
            </a:r>
          </a:p>
          <a:p>
            <a:pPr lvl="3"/>
            <a:r>
              <a:rPr lang="en-US" dirty="0" smtClean="0"/>
              <a:t>Analyze correlation between cost function, error rates, parameters etc.</a:t>
            </a:r>
          </a:p>
          <a:p>
            <a:pPr lvl="1"/>
            <a:r>
              <a:rPr lang="en-US" dirty="0" smtClean="0"/>
              <a:t>Last but not least – Python</a:t>
            </a:r>
          </a:p>
          <a:p>
            <a:pPr lvl="2"/>
            <a:r>
              <a:rPr lang="en-US" dirty="0" smtClean="0"/>
              <a:t>Yes, we will code in Python with CNTK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3040" y="5884575"/>
            <a:ext cx="10251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If you already have experience in the above areas, put your skills in use and bring the team along with you!</a:t>
            </a:r>
          </a:p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If you are new to the above areas, learn together as a team.  Building something new to you is the fun here!</a:t>
            </a:r>
          </a:p>
        </p:txBody>
      </p:sp>
    </p:spTree>
    <p:extLst>
      <p:ext uri="{BB962C8B-B14F-4D97-AF65-F5344CB8AC3E}">
        <p14:creationId xmlns:p14="http://schemas.microsoft.com/office/powerpoint/2010/main" val="32782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B CNTK – Week 1 (10/30) Progress &amp;Learning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98" y="976745"/>
            <a:ext cx="9315384" cy="5526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8225" y="6502820"/>
            <a:ext cx="10251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Deep Learning Explained (</a:t>
            </a:r>
            <a:r>
              <a:rPr lang="en-US" sz="1600" i="1" dirty="0" err="1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edX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 dat236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39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B CNTK – Week 1 (10/30) Progress &amp; Learning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894600"/>
            <a:ext cx="10515600" cy="5472950"/>
          </a:xfrm>
        </p:spPr>
        <p:txBody>
          <a:bodyPr>
            <a:normAutofit/>
          </a:bodyPr>
          <a:lstStyle/>
          <a:p>
            <a:r>
              <a:rPr lang="en-US" dirty="0"/>
              <a:t>We got the </a:t>
            </a:r>
            <a:r>
              <a:rPr lang="en-US" dirty="0" smtClean="0"/>
              <a:t>plumbing going</a:t>
            </a:r>
          </a:p>
          <a:p>
            <a:pPr lvl="1"/>
            <a:r>
              <a:rPr lang="en-US" dirty="0" smtClean="0"/>
              <a:t>Modified code in  </a:t>
            </a:r>
            <a:r>
              <a:rPr lang="en-US" dirty="0" smtClean="0">
                <a:hlinkClick r:id="rId3"/>
              </a:rPr>
              <a:t>CNTK 201: Part B - Image Understanding</a:t>
            </a:r>
            <a:endParaRPr lang="en-US" dirty="0" smtClean="0"/>
          </a:p>
          <a:p>
            <a:pPr lvl="2"/>
            <a:r>
              <a:rPr lang="en-US" dirty="0"/>
              <a:t>TNC_WildAnimalAI.py</a:t>
            </a:r>
          </a:p>
          <a:p>
            <a:pPr lvl="2"/>
            <a:r>
              <a:rPr lang="en-US" dirty="0" smtClean="0"/>
              <a:t>Why we chose CNTK 201 to start with</a:t>
            </a:r>
          </a:p>
          <a:p>
            <a:pPr lvl="3"/>
            <a:r>
              <a:rPr lang="en-US" dirty="0" smtClean="0"/>
              <a:t>It uses </a:t>
            </a:r>
            <a:r>
              <a:rPr lang="en-US" dirty="0" err="1" smtClean="0">
                <a:hlinkClick r:id="rId4"/>
              </a:rPr>
              <a:t>ImageDeserializer</a:t>
            </a:r>
            <a:r>
              <a:rPr lang="en-US" dirty="0" smtClean="0"/>
              <a:t> to read the image files</a:t>
            </a:r>
          </a:p>
          <a:p>
            <a:pPr lvl="3"/>
            <a:r>
              <a:rPr lang="en-US" dirty="0" smtClean="0"/>
              <a:t>Other tutorials use </a:t>
            </a:r>
            <a:r>
              <a:rPr lang="en-US" dirty="0" err="1" smtClean="0">
                <a:hlinkClick r:id="rId4"/>
              </a:rPr>
              <a:t>CTFDeserializer</a:t>
            </a:r>
            <a:r>
              <a:rPr lang="en-US" dirty="0" smtClean="0"/>
              <a:t> to read small image files (e.g. 32 x 32 pixels)</a:t>
            </a:r>
          </a:p>
          <a:p>
            <a:pPr lvl="3"/>
            <a:r>
              <a:rPr lang="en-US" dirty="0" smtClean="0"/>
              <a:t>TNC image files are pretty big:  4000 x 3000.  </a:t>
            </a:r>
            <a:r>
              <a:rPr lang="en-US" dirty="0" err="1" smtClean="0"/>
              <a:t>CTFDeserializer</a:t>
            </a:r>
            <a:r>
              <a:rPr lang="en-US" dirty="0" smtClean="0"/>
              <a:t> doesn’t seem to fit.</a:t>
            </a:r>
          </a:p>
          <a:p>
            <a:pPr lvl="3"/>
            <a:r>
              <a:rPr lang="en-US" dirty="0" smtClean="0"/>
              <a:t>More reading: </a:t>
            </a:r>
            <a:r>
              <a:rPr lang="en-US" dirty="0" err="1" smtClean="0">
                <a:hlinkClick r:id="rId5"/>
              </a:rPr>
              <a:t>BrainScript</a:t>
            </a:r>
            <a:r>
              <a:rPr lang="en-US" dirty="0" smtClean="0">
                <a:hlinkClick r:id="rId5"/>
              </a:rPr>
              <a:t> and Python: Understanding and Extending Readers</a:t>
            </a:r>
            <a:endParaRPr lang="en-US" dirty="0" smtClean="0"/>
          </a:p>
          <a:p>
            <a:pPr lvl="2"/>
            <a:r>
              <a:rPr lang="en-US" dirty="0" err="1" smtClean="0"/>
              <a:t>ImageDeserializer</a:t>
            </a:r>
            <a:r>
              <a:rPr lang="en-US" dirty="0" smtClean="0"/>
              <a:t> requires a simple map file, which lists the image file names and their labels.</a:t>
            </a:r>
          </a:p>
          <a:p>
            <a:pPr lvl="2"/>
            <a:r>
              <a:rPr lang="en-US" dirty="0" smtClean="0"/>
              <a:t>Train_map.txt                                                   test_map.txt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955" y="4292224"/>
            <a:ext cx="2140770" cy="2565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4944" y="4292224"/>
            <a:ext cx="2140770" cy="25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B CNTK – Week 1 (10/30) Progress &amp; Learning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894600"/>
            <a:ext cx="10515600" cy="5472950"/>
          </a:xfrm>
        </p:spPr>
        <p:txBody>
          <a:bodyPr>
            <a:normAutofit/>
          </a:bodyPr>
          <a:lstStyle/>
          <a:p>
            <a:r>
              <a:rPr lang="en-US" dirty="0" smtClean="0"/>
              <a:t>Folder 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40" y="831274"/>
            <a:ext cx="3137142" cy="159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132" y="2152381"/>
            <a:ext cx="5019722" cy="4688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55" y="2160694"/>
            <a:ext cx="5019721" cy="468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B CNTK – Week 1 (10/30) Progress &amp; Learning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894600"/>
            <a:ext cx="10515600" cy="5472950"/>
          </a:xfrm>
        </p:spPr>
        <p:txBody>
          <a:bodyPr>
            <a:normAutofit/>
          </a:bodyPr>
          <a:lstStyle/>
          <a:p>
            <a:r>
              <a:rPr lang="en-US" dirty="0" smtClean="0"/>
              <a:t>Blockers </a:t>
            </a:r>
            <a:r>
              <a:rPr lang="en-US" dirty="0" smtClean="0">
                <a:sym typeface="Wingdings" panose="05000000000000000000" pitchFamily="2" charset="2"/>
              </a:rPr>
              <a:t>     </a:t>
            </a:r>
            <a:r>
              <a:rPr lang="en-US" dirty="0" smtClean="0"/>
              <a:t>TNC_WildAnimalAI.py  errors 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7" y="1718829"/>
            <a:ext cx="5040262" cy="50144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37" y="1380275"/>
            <a:ext cx="3227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On machine with GPU</a:t>
            </a:r>
          </a:p>
        </p:txBody>
      </p:sp>
      <p:sp>
        <p:nvSpPr>
          <p:cNvPr id="8" name="Rectangle 7"/>
          <p:cNvSpPr/>
          <p:nvPr/>
        </p:nvSpPr>
        <p:spPr>
          <a:xfrm>
            <a:off x="6630613" y="1380637"/>
            <a:ext cx="3227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On machine without GPUs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4073" y="3350030"/>
            <a:ext cx="1737360" cy="14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17425" y="1793646"/>
            <a:ext cx="52898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Was able to finish without error</a:t>
            </a:r>
          </a:p>
          <a:p>
            <a:r>
              <a:rPr lang="en-US" sz="1600" dirty="0" smtClean="0"/>
              <a:t>But…</a:t>
            </a:r>
          </a:p>
          <a:p>
            <a:pPr lvl="1"/>
            <a:r>
              <a:rPr lang="en-US" sz="1200" dirty="0" smtClean="0"/>
              <a:t>Only fed 22 training samples (22 image files) into the network</a:t>
            </a:r>
          </a:p>
          <a:p>
            <a:pPr lvl="1"/>
            <a:r>
              <a:rPr lang="en-US" sz="1200" dirty="0" smtClean="0"/>
              <a:t>The network is a very simple one, one that is probably </a:t>
            </a:r>
            <a:r>
              <a:rPr lang="en-US" sz="1200" dirty="0"/>
              <a:t>not sophisticated </a:t>
            </a:r>
            <a:r>
              <a:rPr lang="en-US" sz="1200" dirty="0" smtClean="0"/>
              <a:t>enough </a:t>
            </a:r>
            <a:r>
              <a:rPr lang="en-US" altLang="zh-CN" sz="1200" dirty="0" smtClean="0"/>
              <a:t>for our problem</a:t>
            </a:r>
          </a:p>
          <a:p>
            <a:pPr lvl="1"/>
            <a:r>
              <a:rPr lang="en-US" sz="1200" dirty="0" smtClean="0"/>
              <a:t>And it takes 2.5 hours to complete on i7/16</a:t>
            </a:r>
            <a:r>
              <a:rPr lang="en-US" altLang="zh-CN" sz="1200" dirty="0" smtClean="0"/>
              <a:t>GB RAM (no GPU)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We need to get this run on GPUs</a:t>
            </a:r>
          </a:p>
          <a:p>
            <a:r>
              <a:rPr lang="en-US" sz="1600" dirty="0" smtClean="0"/>
              <a:t>Other challenges</a:t>
            </a:r>
          </a:p>
          <a:p>
            <a:pPr lvl="1"/>
            <a:r>
              <a:rPr lang="en-US" sz="1200" dirty="0" smtClean="0"/>
              <a:t>TNC image files are way bigger than the tutorial ones</a:t>
            </a:r>
          </a:p>
          <a:p>
            <a:pPr lvl="1"/>
            <a:r>
              <a:rPr lang="en-US" sz="1200" dirty="0" smtClean="0"/>
              <a:t>TNC: 4000 x 3000 </a:t>
            </a:r>
            <a:r>
              <a:rPr lang="en-US" sz="1200" dirty="0" smtClean="0"/>
              <a:t>(</a:t>
            </a:r>
            <a:r>
              <a:rPr lang="en-US" sz="1200" b="1" dirty="0" smtClean="0">
                <a:solidFill>
                  <a:srgbClr val="FF0000"/>
                </a:solidFill>
              </a:rPr>
              <a:t>12M</a:t>
            </a:r>
            <a:r>
              <a:rPr lang="en-US" sz="1200" dirty="0" smtClean="0"/>
              <a:t>)     </a:t>
            </a:r>
            <a:r>
              <a:rPr lang="en-US" sz="1200" dirty="0" smtClean="0"/>
              <a:t>Tutorial ones:  32 x </a:t>
            </a:r>
            <a:r>
              <a:rPr lang="en-US" sz="1200" dirty="0" smtClean="0"/>
              <a:t>32 (1,024)</a:t>
            </a:r>
            <a:endParaRPr lang="en-US" sz="1200" dirty="0" smtClean="0"/>
          </a:p>
          <a:p>
            <a:pPr lvl="1"/>
            <a:r>
              <a:rPr lang="en-US" sz="1200" dirty="0"/>
              <a:t>Has to reduce </a:t>
            </a:r>
            <a:r>
              <a:rPr lang="en-US" sz="1200" dirty="0" err="1"/>
              <a:t>Minbatch</a:t>
            </a:r>
            <a:r>
              <a:rPr lang="en-US" sz="1200" dirty="0"/>
              <a:t> size down to 1, otherwise will get error</a:t>
            </a:r>
          </a:p>
          <a:p>
            <a:pPr lvl="1"/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0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learning &amp; where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all want to learn something new in the project. </a:t>
            </a:r>
          </a:p>
          <a:p>
            <a:r>
              <a:rPr lang="en-US" dirty="0" smtClean="0"/>
              <a:t>When we all have a day-job to do, our single biggest challenge with learning is time, how much time we can make for this.</a:t>
            </a:r>
          </a:p>
          <a:p>
            <a:r>
              <a:rPr lang="en-US" dirty="0" smtClean="0"/>
              <a:t>Good to use </a:t>
            </a:r>
            <a:r>
              <a:rPr lang="en-US" i="1" u="sng" dirty="0" smtClean="0"/>
              <a:t>quick and easy</a:t>
            </a:r>
            <a:r>
              <a:rPr lang="en-US" dirty="0" smtClean="0"/>
              <a:t> ways to get started in a brand new area where we haven’t had experience. </a:t>
            </a:r>
          </a:p>
          <a:p>
            <a:pPr lvl="1"/>
            <a:r>
              <a:rPr lang="en-US" dirty="0" smtClean="0"/>
              <a:t>Let’s share with the team any quick and easy ways we know and can think of.</a:t>
            </a:r>
          </a:p>
          <a:p>
            <a:pPr lvl="1"/>
            <a:r>
              <a:rPr lang="en-US" dirty="0" smtClean="0"/>
              <a:t>Goal is to get started as quickly as possible, not to become an expert. </a:t>
            </a:r>
          </a:p>
          <a:p>
            <a:pPr lvl="1"/>
            <a:r>
              <a:rPr lang="en-US" dirty="0" smtClean="0"/>
              <a:t>Once we get started, we will be able to learn more and deeper pretty fast as we go.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1122</Words>
  <Application>Microsoft Office PowerPoint</Application>
  <PresentationFormat>Widescreen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Wingdings</vt:lpstr>
      <vt:lpstr>Office Theme</vt:lpstr>
      <vt:lpstr>TNC AI Task B – Deep Learning w/ CNTK</vt:lpstr>
      <vt:lpstr>Task B CNTK – Project Plan</vt:lpstr>
      <vt:lpstr>Task B CNTK – Project Plan</vt:lpstr>
      <vt:lpstr>Task B CNTK – What we will need to learn</vt:lpstr>
      <vt:lpstr>Task B CNTK – Week 1 (10/30) Progress &amp;Learning</vt:lpstr>
      <vt:lpstr>Task B CNTK – Week 1 (10/30) Progress &amp; Learning</vt:lpstr>
      <vt:lpstr>Task B CNTK – Week 1 (10/30) Progress &amp; Learning</vt:lpstr>
      <vt:lpstr>Task B CNTK – Week 1 (10/30) Progress &amp; Learning</vt:lpstr>
      <vt:lpstr>Thoughts on learning &amp; where to start</vt:lpstr>
      <vt:lpstr>Task B CNTK - learning &amp; where to start</vt:lpstr>
      <vt:lpstr>Task B CNTK - learning &amp; where to start</vt:lpstr>
      <vt:lpstr>Task B CNTK - learning &amp; where to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57</cp:revision>
  <dcterms:created xsi:type="dcterms:W3CDTF">2017-10-30T22:04:40Z</dcterms:created>
  <dcterms:modified xsi:type="dcterms:W3CDTF">2017-11-04T01:45:12Z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