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7b5f6b97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7b5f6b97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7bebfc510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7bebfc51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7bebfc51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7bebfc51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7bebfc51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7bebfc51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7bebfc51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7bebfc51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7bebfc51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7bebfc51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7bebfc51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7bebfc51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7b5f6b977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7b5f6b97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434343"/>
                </a:solidFill>
                <a:latin typeface="Roboto"/>
                <a:ea typeface="Roboto"/>
                <a:cs typeface="Roboto"/>
                <a:sym typeface="Roboto"/>
              </a:rPr>
              <a:t>Appearance does not solely depend on the age of a person, living environments and health status all affects the person’s appearance which can affect the accuracy of our model, so we cannot simply rely on this model to determine one’s age.</a:t>
            </a:r>
            <a:endParaRPr sz="1800">
              <a:solidFill>
                <a:srgbClr val="434343"/>
              </a:solidFill>
              <a:latin typeface="Roboto"/>
              <a:ea typeface="Roboto"/>
              <a:cs typeface="Roboto"/>
              <a:sym typeface="Roboto"/>
            </a:endParaRPr>
          </a:p>
          <a:p>
            <a:pPr indent="0" lvl="0" marL="0" rtl="0" algn="l">
              <a:lnSpc>
                <a:spcPct val="115000"/>
              </a:lnSpc>
              <a:spcBef>
                <a:spcPts val="1600"/>
              </a:spcBef>
              <a:spcAft>
                <a:spcPts val="1600"/>
              </a:spcAft>
              <a:buNone/>
            </a:pPr>
            <a:r>
              <a:t/>
            </a:r>
            <a:endParaRPr sz="1800">
              <a:solidFill>
                <a:srgbClr val="434343"/>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7b5f6b977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7b5f6b97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434343"/>
                </a:solidFill>
                <a:latin typeface="Roboto"/>
                <a:ea typeface="Roboto"/>
                <a:cs typeface="Roboto"/>
                <a:sym typeface="Roboto"/>
              </a:rPr>
              <a:t>We are also working on deploying it to other platforms which includes apple device using CoreML and the cloud</a:t>
            </a:r>
            <a:endParaRPr sz="16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rPr lang="en" sz="1600">
                <a:solidFill>
                  <a:srgbClr val="434343"/>
                </a:solidFill>
                <a:latin typeface="Roboto"/>
                <a:ea typeface="Roboto"/>
                <a:cs typeface="Roboto"/>
                <a:sym typeface="Roboto"/>
              </a:rPr>
              <a:t>Noticing that there are a large number of photos that show only part of a person’s face while the rest are blocked by accessories such as </a:t>
            </a:r>
            <a:r>
              <a:rPr lang="en" sz="1600">
                <a:solidFill>
                  <a:srgbClr val="434343"/>
                </a:solidFill>
                <a:latin typeface="Roboto"/>
                <a:ea typeface="Roboto"/>
                <a:cs typeface="Roboto"/>
                <a:sym typeface="Roboto"/>
              </a:rPr>
              <a:t>sunglasses</a:t>
            </a:r>
            <a:r>
              <a:rPr lang="en" sz="1600">
                <a:solidFill>
                  <a:srgbClr val="434343"/>
                </a:solidFill>
                <a:latin typeface="Roboto"/>
                <a:ea typeface="Roboto"/>
                <a:cs typeface="Roboto"/>
                <a:sym typeface="Roboto"/>
              </a:rPr>
              <a:t>, hats, and other things</a:t>
            </a:r>
            <a:endParaRPr sz="1600">
              <a:solidFill>
                <a:srgbClr val="434343"/>
              </a:solidFill>
              <a:latin typeface="Roboto"/>
              <a:ea typeface="Roboto"/>
              <a:cs typeface="Roboto"/>
              <a:sym typeface="Roboto"/>
            </a:endParaRPr>
          </a:p>
          <a:p>
            <a:pPr indent="0" lvl="0" marL="0" rtl="0" algn="l">
              <a:lnSpc>
                <a:spcPct val="115000"/>
              </a:lnSpc>
              <a:spcBef>
                <a:spcPts val="1600"/>
              </a:spcBef>
              <a:spcAft>
                <a:spcPts val="1600"/>
              </a:spcAft>
              <a:buNone/>
            </a:pPr>
            <a:r>
              <a:rPr lang="en" sz="1600">
                <a:solidFill>
                  <a:srgbClr val="434343"/>
                </a:solidFill>
                <a:latin typeface="Roboto"/>
                <a:ea typeface="Roboto"/>
                <a:cs typeface="Roboto"/>
                <a:sym typeface="Roboto"/>
              </a:rPr>
              <a:t>Given the fact that people do not always face directly toward the camera, we should also work on trying to determine the age of those people who have their head tilted and turned sideways.</a:t>
            </a:r>
            <a:endParaRPr sz="1600">
              <a:solidFill>
                <a:srgbClr val="434343"/>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7b5f6b97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7b5f6b97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7bebfc51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7bebfc51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7bebfc51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7bebfc51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7bebfc51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7bebfc51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7bebfc51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7bebfc51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7b5f6b97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7b5f6b97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Age Classification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Shanshan Gong, Qichen Huang, Yushan Wang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sp>
        <p:nvSpPr>
          <p:cNvPr id="150" name="Google Shape;150;p2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Face Detection</a:t>
            </a:r>
            <a:endParaRPr/>
          </a:p>
        </p:txBody>
      </p:sp>
      <p:sp>
        <p:nvSpPr>
          <p:cNvPr id="152" name="Google Shape;152;p22"/>
          <p:cNvSpPr txBox="1"/>
          <p:nvPr>
            <p:ph idx="4294967295" type="body"/>
          </p:nvPr>
        </p:nvSpPr>
        <p:spPr>
          <a:xfrm>
            <a:off x="399600" y="1262875"/>
            <a:ext cx="83448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experiment four pre-trained models, test and choose the optimal one</a:t>
            </a:r>
            <a:endParaRPr sz="2000"/>
          </a:p>
          <a:p>
            <a:pPr indent="0" lvl="0" marL="0" rtl="0" algn="l">
              <a:spcBef>
                <a:spcPts val="1600"/>
              </a:spcBef>
              <a:spcAft>
                <a:spcPts val="0"/>
              </a:spcAft>
              <a:buNone/>
            </a:pPr>
            <a:r>
              <a:rPr lang="en" sz="2000"/>
              <a:t>d</a:t>
            </a:r>
            <a:r>
              <a:rPr lang="en" sz="2000"/>
              <a:t>eployment</a:t>
            </a:r>
            <a:endParaRPr sz="2000"/>
          </a:p>
          <a:p>
            <a:pPr indent="-355600" lvl="0" marL="457200" rtl="0" algn="l">
              <a:spcBef>
                <a:spcPts val="1600"/>
              </a:spcBef>
              <a:spcAft>
                <a:spcPts val="0"/>
              </a:spcAft>
              <a:buSzPts val="2000"/>
              <a:buChar char="-"/>
            </a:pPr>
            <a:r>
              <a:rPr lang="en" sz="2000"/>
              <a:t>Webcam</a:t>
            </a:r>
            <a:endParaRPr sz="2000"/>
          </a:p>
          <a:p>
            <a:pPr indent="-355600" lvl="0" marL="457200" rtl="0" algn="l">
              <a:spcBef>
                <a:spcPts val="0"/>
              </a:spcBef>
              <a:spcAft>
                <a:spcPts val="0"/>
              </a:spcAft>
              <a:buSzPts val="2000"/>
              <a:buChar char="-"/>
            </a:pPr>
            <a:r>
              <a:rPr lang="en" sz="2000"/>
              <a:t>IOS devices</a:t>
            </a:r>
            <a:endParaRPr sz="2000"/>
          </a:p>
          <a:p>
            <a:pPr indent="-355600" lvl="0" marL="457200" rtl="0" algn="l">
              <a:spcBef>
                <a:spcPts val="0"/>
              </a:spcBef>
              <a:spcAft>
                <a:spcPts val="0"/>
              </a:spcAft>
              <a:buSzPts val="2000"/>
              <a:buChar char="-"/>
            </a:pPr>
            <a:r>
              <a:rPr lang="en" sz="2000"/>
              <a:t>Cloud configuration</a:t>
            </a:r>
            <a:endParaRPr sz="2000"/>
          </a:p>
          <a:p>
            <a:pPr indent="0" lvl="0" marL="0" rtl="0" algn="l">
              <a:spcBef>
                <a:spcPts val="1600"/>
              </a:spcBef>
              <a:spcAft>
                <a:spcPts val="1600"/>
              </a:spcAft>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 Steps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Adience Benchmark</a:t>
            </a:r>
            <a:endParaRPr/>
          </a:p>
        </p:txBody>
      </p:sp>
      <p:sp>
        <p:nvSpPr>
          <p:cNvPr id="163" name="Google Shape;163;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Analysing the data set by creating a pie chart</a:t>
            </a:r>
            <a:endParaRPr/>
          </a:p>
          <a:p>
            <a:pPr indent="0" lvl="0" marL="0" rtl="0" algn="l">
              <a:spcBef>
                <a:spcPts val="1600"/>
              </a:spcBef>
              <a:spcAft>
                <a:spcPts val="0"/>
              </a:spcAft>
              <a:buNone/>
            </a:pPr>
            <a:r>
              <a:rPr lang="en"/>
              <a:t>Classifying the edge cases</a:t>
            </a:r>
            <a:endParaRPr/>
          </a:p>
          <a:p>
            <a:pPr indent="0" lvl="0" marL="0" rtl="0" algn="l">
              <a:spcBef>
                <a:spcPts val="1600"/>
              </a:spcBef>
              <a:spcAft>
                <a:spcPts val="0"/>
              </a:spcAft>
              <a:buNone/>
            </a:pPr>
            <a:r>
              <a:t/>
            </a:r>
            <a:endParaRPr i="1" sz="1000"/>
          </a:p>
          <a:p>
            <a:pPr indent="0" lvl="0" marL="0" rtl="0" algn="l">
              <a:spcBef>
                <a:spcPts val="1600"/>
              </a:spcBef>
              <a:spcAft>
                <a:spcPts val="1600"/>
              </a:spcAft>
              <a:buNone/>
            </a:pPr>
            <a:r>
              <a:rPr i="1" lang="en" sz="1000"/>
              <a:t>Note that we excluded the images that does not have a age label, total 17,721</a:t>
            </a:r>
            <a:r>
              <a:rPr lang="en" sz="1100"/>
              <a:t> images</a:t>
            </a:r>
            <a:endParaRPr sz="1100"/>
          </a:p>
        </p:txBody>
      </p:sp>
      <p:pic>
        <p:nvPicPr>
          <p:cNvPr id="164" name="Google Shape;164;p24"/>
          <p:cNvPicPr preferRelativeResize="0"/>
          <p:nvPr/>
        </p:nvPicPr>
        <p:blipFill>
          <a:blip r:embed="rId3">
            <a:alphaModFix/>
          </a:blip>
          <a:stretch>
            <a:fillRect/>
          </a:stretch>
        </p:blipFill>
        <p:spPr>
          <a:xfrm>
            <a:off x="5295700" y="606174"/>
            <a:ext cx="3536600" cy="2572525"/>
          </a:xfrm>
          <a:prstGeom prst="rect">
            <a:avLst/>
          </a:prstGeom>
          <a:noFill/>
          <a:ln>
            <a:noFill/>
          </a:ln>
        </p:spPr>
      </p:pic>
      <p:pic>
        <p:nvPicPr>
          <p:cNvPr id="165" name="Google Shape;165;p24"/>
          <p:cNvPicPr preferRelativeResize="0"/>
          <p:nvPr/>
        </p:nvPicPr>
        <p:blipFill>
          <a:blip r:embed="rId4">
            <a:alphaModFix/>
          </a:blip>
          <a:stretch>
            <a:fillRect/>
          </a:stretch>
        </p:blipFill>
        <p:spPr>
          <a:xfrm>
            <a:off x="246400" y="3292372"/>
            <a:ext cx="5606426" cy="763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Processing</a:t>
            </a:r>
            <a:endParaRPr/>
          </a:p>
        </p:txBody>
      </p:sp>
      <p:sp>
        <p:nvSpPr>
          <p:cNvPr id="171" name="Google Shape;171;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erformed a center cropping with a uniform size of 227x227.</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2" name="Google Shape;172;p25"/>
          <p:cNvPicPr preferRelativeResize="0"/>
          <p:nvPr/>
        </p:nvPicPr>
        <p:blipFill>
          <a:blip r:embed="rId3">
            <a:alphaModFix/>
          </a:blip>
          <a:stretch>
            <a:fillRect/>
          </a:stretch>
        </p:blipFill>
        <p:spPr>
          <a:xfrm>
            <a:off x="458338" y="1714925"/>
            <a:ext cx="2981325" cy="2752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Simplification</a:t>
            </a:r>
            <a:endParaRPr/>
          </a:p>
        </p:txBody>
      </p:sp>
      <p:sp>
        <p:nvSpPr>
          <p:cNvPr id="178" name="Google Shape;178;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a:t>
            </a:r>
            <a:r>
              <a:rPr lang="en"/>
              <a:t>AlexNet, which is a 5 fully connected convolutional layer network, published by Alex Krizhevsky.</a:t>
            </a:r>
            <a:endParaRPr/>
          </a:p>
          <a:p>
            <a:pPr indent="0" lvl="0" marL="0" rtl="0" algn="l">
              <a:spcBef>
                <a:spcPts val="1600"/>
              </a:spcBef>
              <a:spcAft>
                <a:spcPts val="0"/>
              </a:spcAft>
              <a:buNone/>
            </a:pPr>
            <a:r>
              <a:rPr lang="en"/>
              <a:t>reproduce the CNN architecture in TensorFlow</a:t>
            </a:r>
            <a:endParaRPr/>
          </a:p>
          <a:p>
            <a:pPr indent="0" lvl="0" marL="0" rtl="0" algn="l">
              <a:spcBef>
                <a:spcPts val="1600"/>
              </a:spcBef>
              <a:spcAft>
                <a:spcPts val="0"/>
              </a:spcAft>
              <a:buNone/>
            </a:pPr>
            <a:r>
              <a:rPr lang="en"/>
              <a:t>Initial training and monitoring</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9" name="Google Shape;179;p26"/>
          <p:cNvPicPr preferRelativeResize="0"/>
          <p:nvPr/>
        </p:nvPicPr>
        <p:blipFill>
          <a:blip r:embed="rId3">
            <a:alphaModFix/>
          </a:blip>
          <a:stretch>
            <a:fillRect/>
          </a:stretch>
        </p:blipFill>
        <p:spPr>
          <a:xfrm>
            <a:off x="5322925" y="2025275"/>
            <a:ext cx="3380025" cy="22553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and Testing</a:t>
            </a:r>
            <a:endParaRPr/>
          </a:p>
        </p:txBody>
      </p:sp>
      <p:sp>
        <p:nvSpPr>
          <p:cNvPr id="185" name="Google Shape;185;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2 more Convolutional layer, the model converges faster than the Tal’s model</a:t>
            </a:r>
            <a:endParaRPr/>
          </a:p>
          <a:p>
            <a:pPr indent="0" lvl="0" marL="0" rtl="0" algn="l">
              <a:spcBef>
                <a:spcPts val="1600"/>
              </a:spcBef>
              <a:spcAft>
                <a:spcPts val="0"/>
              </a:spcAft>
              <a:buNone/>
            </a:pPr>
            <a:r>
              <a:rPr lang="en"/>
              <a:t>the eventual test accuracy was between 60%-65%</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VGG-16 by K. Simonyan and A. Zisserman</a:t>
            </a:r>
            <a:endParaRPr/>
          </a:p>
        </p:txBody>
      </p:sp>
      <p:sp>
        <p:nvSpPr>
          <p:cNvPr id="191" name="Google Shape;191;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used to cross-compare the result of our CNN classifier</a:t>
            </a:r>
            <a:endParaRPr/>
          </a:p>
          <a:p>
            <a:pPr indent="0" lvl="0" marL="0" rtl="0" algn="l">
              <a:spcBef>
                <a:spcPts val="1600"/>
              </a:spcBef>
              <a:spcAft>
                <a:spcPts val="0"/>
              </a:spcAft>
              <a:buNone/>
            </a:pPr>
            <a:r>
              <a:rPr lang="en"/>
              <a:t>deployed this model to perform a transfer learning</a:t>
            </a:r>
            <a:endParaRPr/>
          </a:p>
          <a:p>
            <a:pPr indent="0" lvl="0" marL="0" rtl="0" algn="l">
              <a:spcBef>
                <a:spcPts val="1600"/>
              </a:spcBef>
              <a:spcAft>
                <a:spcPts val="0"/>
              </a:spcAft>
              <a:buNone/>
            </a:pPr>
            <a:r>
              <a:rPr lang="en"/>
              <a:t>we have achieved considerable accuracy using this strategy (higher than AlexNet)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92" name="Google Shape;192;p28"/>
          <p:cNvPicPr preferRelativeResize="0"/>
          <p:nvPr/>
        </p:nvPicPr>
        <p:blipFill rotWithShape="1">
          <a:blip r:embed="rId3">
            <a:alphaModFix/>
          </a:blip>
          <a:srcRect b="0" l="1530" r="-1529" t="0"/>
          <a:stretch/>
        </p:blipFill>
        <p:spPr>
          <a:xfrm>
            <a:off x="5145325" y="2676350"/>
            <a:ext cx="3920024" cy="2194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a:t>
            </a:r>
            <a:endParaRPr/>
          </a:p>
        </p:txBody>
      </p:sp>
      <p:sp>
        <p:nvSpPr>
          <p:cNvPr id="198" name="Google Shape;198;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Working with Tal Hassner’s results and improved it.</a:t>
            </a:r>
            <a:endParaRPr/>
          </a:p>
          <a:p>
            <a:pPr indent="-342900" lvl="0" marL="457200" rtl="0" algn="l">
              <a:spcBef>
                <a:spcPts val="0"/>
              </a:spcBef>
              <a:spcAft>
                <a:spcPts val="0"/>
              </a:spcAft>
              <a:buSzPts val="1800"/>
              <a:buChar char="●"/>
            </a:pPr>
            <a:r>
              <a:rPr lang="en"/>
              <a:t>Learned a lot from The Adience Benchmark Project, we solved problems that exist in the original model.</a:t>
            </a:r>
            <a:endParaRPr/>
          </a:p>
          <a:p>
            <a:pPr indent="-342900" lvl="0" marL="457200" rtl="0" algn="l">
              <a:spcBef>
                <a:spcPts val="0"/>
              </a:spcBef>
              <a:spcAft>
                <a:spcPts val="0"/>
              </a:spcAft>
              <a:buSzPts val="1800"/>
              <a:buChar char="●"/>
            </a:pPr>
            <a:r>
              <a:rPr lang="en"/>
              <a:t>Acquired much useful experience in image processing when we are handling the image inputs</a:t>
            </a:r>
            <a:endParaRPr/>
          </a:p>
          <a:p>
            <a:pPr indent="-342900" lvl="0" marL="457200" rtl="0" algn="l">
              <a:spcBef>
                <a:spcPts val="0"/>
              </a:spcBef>
              <a:spcAft>
                <a:spcPts val="0"/>
              </a:spcAft>
              <a:buSzPts val="1800"/>
              <a:buChar char="●"/>
            </a:pPr>
            <a:r>
              <a:rPr lang="en"/>
              <a:t>Gained experience on using OpenCV</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grpSp>
        <p:nvGrpSpPr>
          <p:cNvPr id="204" name="Google Shape;204;p30"/>
          <p:cNvGrpSpPr/>
          <p:nvPr/>
        </p:nvGrpSpPr>
        <p:grpSpPr>
          <a:xfrm>
            <a:off x="431925" y="1304875"/>
            <a:ext cx="2628925" cy="3416400"/>
            <a:chOff x="431925" y="1304875"/>
            <a:chExt cx="2628925" cy="3416400"/>
          </a:xfrm>
        </p:grpSpPr>
        <p:sp>
          <p:nvSpPr>
            <p:cNvPr id="205" name="Google Shape;205;p30"/>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0"/>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30"/>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rPr>
              <a:t>Increase Accuracy</a:t>
            </a:r>
            <a:endParaRPr sz="2000">
              <a:solidFill>
                <a:schemeClr val="lt1"/>
              </a:solidFill>
            </a:endParaRPr>
          </a:p>
        </p:txBody>
      </p:sp>
      <p:sp>
        <p:nvSpPr>
          <p:cNvPr id="208" name="Google Shape;208;p30"/>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Experiment with more models</a:t>
            </a:r>
            <a:endParaRPr/>
          </a:p>
          <a:p>
            <a:pPr indent="-342900" lvl="0" marL="457200" rtl="0" algn="l">
              <a:spcBef>
                <a:spcPts val="0"/>
              </a:spcBef>
              <a:spcAft>
                <a:spcPts val="0"/>
              </a:spcAft>
              <a:buSzPts val="1800"/>
              <a:buChar char="●"/>
            </a:pPr>
            <a:r>
              <a:rPr lang="en"/>
              <a:t>More pre-processing procedures</a:t>
            </a:r>
            <a:endParaRPr/>
          </a:p>
        </p:txBody>
      </p:sp>
      <p:grpSp>
        <p:nvGrpSpPr>
          <p:cNvPr id="209" name="Google Shape;209;p30"/>
          <p:cNvGrpSpPr/>
          <p:nvPr/>
        </p:nvGrpSpPr>
        <p:grpSpPr>
          <a:xfrm>
            <a:off x="3320450" y="1304875"/>
            <a:ext cx="2632500" cy="3416400"/>
            <a:chOff x="3320450" y="1304875"/>
            <a:chExt cx="2632500" cy="3416400"/>
          </a:xfrm>
        </p:grpSpPr>
        <p:sp>
          <p:nvSpPr>
            <p:cNvPr id="210" name="Google Shape;210;p30"/>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30"/>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rPr>
              <a:t>Reduce Cost</a:t>
            </a:r>
            <a:endParaRPr sz="2000">
              <a:solidFill>
                <a:schemeClr val="lt1"/>
              </a:solidFill>
            </a:endParaRPr>
          </a:p>
        </p:txBody>
      </p:sp>
      <p:sp>
        <p:nvSpPr>
          <p:cNvPr id="213" name="Google Shape;213;p30"/>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local machine with a 3840 CUDA cores and 16 Gigabytes of video memory.</a:t>
            </a:r>
            <a:endParaRPr/>
          </a:p>
          <a:p>
            <a:pPr indent="-342900" lvl="0" marL="457200" rtl="0" algn="l">
              <a:spcBef>
                <a:spcPts val="0"/>
              </a:spcBef>
              <a:spcAft>
                <a:spcPts val="0"/>
              </a:spcAft>
              <a:buSzPts val="1800"/>
              <a:buChar char="●"/>
            </a:pPr>
            <a:r>
              <a:rPr lang="en"/>
              <a:t>Training each network is about 10-15 minutes.</a:t>
            </a:r>
            <a:endParaRPr/>
          </a:p>
        </p:txBody>
      </p:sp>
      <p:grpSp>
        <p:nvGrpSpPr>
          <p:cNvPr id="214" name="Google Shape;214;p30"/>
          <p:cNvGrpSpPr/>
          <p:nvPr/>
        </p:nvGrpSpPr>
        <p:grpSpPr>
          <a:xfrm>
            <a:off x="6212550" y="1304875"/>
            <a:ext cx="2632500" cy="3416400"/>
            <a:chOff x="6212550" y="1304875"/>
            <a:chExt cx="2632500" cy="3416400"/>
          </a:xfrm>
        </p:grpSpPr>
        <p:sp>
          <p:nvSpPr>
            <p:cNvPr id="215" name="Google Shape;215;p30"/>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0"/>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 name="Google Shape;217;p30"/>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rPr>
              <a:t>Deployment</a:t>
            </a:r>
            <a:endParaRPr sz="2000">
              <a:solidFill>
                <a:schemeClr val="lt1"/>
              </a:solidFill>
            </a:endParaRPr>
          </a:p>
        </p:txBody>
      </p:sp>
      <p:sp>
        <p:nvSpPr>
          <p:cNvPr id="218" name="Google Shape;218;p30"/>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Deploy on IOS devices using CoreML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a:t>
            </a:r>
            <a:endParaRPr/>
          </a:p>
        </p:txBody>
      </p:sp>
      <p:sp>
        <p:nvSpPr>
          <p:cNvPr id="224" name="Google Shape;224;p31"/>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Github link/MVP: </a:t>
            </a:r>
            <a:endParaRPr/>
          </a:p>
          <a:p>
            <a:pPr indent="0" lvl="0" marL="0" rtl="0" algn="ctr">
              <a:spcBef>
                <a:spcPts val="0"/>
              </a:spcBef>
              <a:spcAft>
                <a:spcPts val="0"/>
              </a:spcAft>
              <a:buNone/>
            </a:pPr>
            <a:r>
              <a:rPr lang="en"/>
              <a:t>https://github.com/yushan1089/ST8601_Age_detection</a:t>
            </a:r>
            <a:endParaRPr/>
          </a:p>
        </p:txBody>
      </p:sp>
      <p:sp>
        <p:nvSpPr>
          <p:cNvPr id="225" name="Google Shape;225;p3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200"/>
              <a:t>We finished building the age classification model, and successfully deployed to our webcam application. </a:t>
            </a:r>
            <a:endParaRPr sz="1200"/>
          </a:p>
          <a:p>
            <a:pPr indent="0" lvl="0" marL="0" rtl="0" algn="just">
              <a:spcBef>
                <a:spcPts val="1600"/>
              </a:spcBef>
              <a:spcAft>
                <a:spcPts val="0"/>
              </a:spcAft>
              <a:buNone/>
            </a:pPr>
            <a:r>
              <a:rPr lang="en" sz="1200"/>
              <a:t>We examined the CNN model architecture developed by the Gil and Tal’s model. The accuracy was between 60%-65% and we found a little over-fitting of that model.</a:t>
            </a:r>
            <a:endParaRPr sz="1200"/>
          </a:p>
          <a:p>
            <a:pPr indent="0" lvl="0" marL="0" rtl="0" algn="just">
              <a:spcBef>
                <a:spcPts val="1600"/>
              </a:spcBef>
              <a:spcAft>
                <a:spcPts val="0"/>
              </a:spcAft>
              <a:buNone/>
            </a:pPr>
            <a:r>
              <a:rPr lang="en" sz="1100"/>
              <a:t>Our model based on the VGG-16 eventually could reach an accuracy between 67%-72%. </a:t>
            </a:r>
            <a:endParaRPr sz="1100"/>
          </a:p>
          <a:p>
            <a:pPr indent="0" lvl="0" marL="0" rtl="0" algn="just">
              <a:spcBef>
                <a:spcPts val="1600"/>
              </a:spcBef>
              <a:spcAft>
                <a:spcPts val="0"/>
              </a:spcAft>
              <a:buNone/>
            </a:pPr>
            <a:r>
              <a:rPr lang="en" sz="1200"/>
              <a:t>Our model outperform the convolutional neural network architecture in the Gil and Tal’s model.</a:t>
            </a:r>
            <a:endParaRPr sz="1200"/>
          </a:p>
          <a:p>
            <a:pPr indent="0" lvl="0" marL="0" rtl="0" algn="just">
              <a:spcBef>
                <a:spcPts val="1600"/>
              </a:spcBef>
              <a:spcAft>
                <a:spcPts val="1600"/>
              </a:spcAft>
              <a:buNone/>
            </a:pPr>
            <a:r>
              <a:t/>
            </a:r>
            <a:endParaRPr sz="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92" name="Google Shape;92;p14"/>
          <p:cNvSpPr txBox="1"/>
          <p:nvPr>
            <p:ph idx="1" type="body"/>
          </p:nvPr>
        </p:nvSpPr>
        <p:spPr>
          <a:xfrm>
            <a:off x="268975" y="120422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a:t>
            </a:r>
            <a:r>
              <a:rPr lang="en"/>
              <a:t>will</a:t>
            </a:r>
            <a:r>
              <a:rPr lang="en"/>
              <a:t> be establishing, training and deploying models for getting the</a:t>
            </a:r>
            <a:r>
              <a:rPr lang="en"/>
              <a:t> ability to automatically estimate the accurate age solely from facial images of a person.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Challenges/Concerns</a:t>
            </a:r>
            <a:endParaRPr/>
          </a:p>
        </p:txBody>
      </p:sp>
      <p:sp>
        <p:nvSpPr>
          <p:cNvPr id="98" name="Google Shape;98;p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9" name="Google Shape;99;p1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00" name="Google Shape;100;p15"/>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What data set to use? </a:t>
            </a:r>
            <a:endParaRPr sz="1400"/>
          </a:p>
          <a:p>
            <a:pPr indent="-317500" lvl="0" marL="457200" rtl="0" algn="l">
              <a:spcBef>
                <a:spcPts val="800"/>
              </a:spcBef>
              <a:spcAft>
                <a:spcPts val="0"/>
              </a:spcAft>
              <a:buSzPts val="1400"/>
              <a:buChar char="●"/>
            </a:pPr>
            <a:r>
              <a:rPr lang="en" sz="1400"/>
              <a:t>The current built data set in the Adience Benchmark Project</a:t>
            </a:r>
            <a:endParaRPr sz="1400"/>
          </a:p>
          <a:p>
            <a:pPr indent="-317500" lvl="0" marL="457200" rtl="0" algn="l">
              <a:spcBef>
                <a:spcPts val="0"/>
              </a:spcBef>
              <a:spcAft>
                <a:spcPts val="0"/>
              </a:spcAft>
              <a:buSzPts val="1400"/>
              <a:buChar char="●"/>
            </a:pPr>
            <a:r>
              <a:rPr lang="en" sz="1400"/>
              <a:t>Automatically generated human-faces</a:t>
            </a:r>
            <a:endParaRPr sz="1400"/>
          </a:p>
          <a:p>
            <a:pPr indent="0" lvl="0" marL="0" rtl="0" algn="l">
              <a:spcBef>
                <a:spcPts val="800"/>
              </a:spcBef>
              <a:spcAft>
                <a:spcPts val="0"/>
              </a:spcAft>
              <a:buNone/>
            </a:pPr>
            <a:r>
              <a:t/>
            </a:r>
            <a:endParaRPr sz="1400"/>
          </a:p>
          <a:p>
            <a:pPr indent="0" lvl="0" marL="0" rtl="0" algn="l">
              <a:spcBef>
                <a:spcPts val="800"/>
              </a:spcBef>
              <a:spcAft>
                <a:spcPts val="800"/>
              </a:spcAft>
              <a:buNone/>
            </a:pPr>
            <a:r>
              <a:t/>
            </a:r>
            <a:endParaRPr sz="1400"/>
          </a:p>
        </p:txBody>
      </p:sp>
      <p:sp>
        <p:nvSpPr>
          <p:cNvPr id="101" name="Google Shape;101;p1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2" name="Google Shape;102;p1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03" name="Google Shape;103;p15"/>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Identifying</a:t>
            </a:r>
            <a:r>
              <a:rPr lang="en" sz="1400"/>
              <a:t> the definition of face detection.</a:t>
            </a:r>
            <a:endParaRPr sz="1400"/>
          </a:p>
          <a:p>
            <a:pPr indent="-317500" lvl="0" marL="457200" rtl="0" algn="l">
              <a:spcBef>
                <a:spcPts val="800"/>
              </a:spcBef>
              <a:spcAft>
                <a:spcPts val="0"/>
              </a:spcAft>
              <a:buSzPts val="1400"/>
              <a:buChar char="●"/>
            </a:pPr>
            <a:r>
              <a:rPr lang="en" sz="1400"/>
              <a:t>Face detection has a different definition than face classification</a:t>
            </a:r>
            <a:endParaRPr sz="1400"/>
          </a:p>
          <a:p>
            <a:pPr indent="-317500" lvl="0" marL="457200" rtl="0" algn="l">
              <a:spcBef>
                <a:spcPts val="0"/>
              </a:spcBef>
              <a:spcAft>
                <a:spcPts val="0"/>
              </a:spcAft>
              <a:buSzPts val="1400"/>
              <a:buChar char="●"/>
            </a:pPr>
            <a:r>
              <a:rPr lang="en" sz="1400"/>
              <a:t>We need an individual module to achieve the need of face detection.</a:t>
            </a:r>
            <a:endParaRPr sz="1400"/>
          </a:p>
        </p:txBody>
      </p:sp>
      <p:sp>
        <p:nvSpPr>
          <p:cNvPr id="104" name="Google Shape;104;p1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5" name="Google Shape;105;p15"/>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06" name="Google Shape;106;p15"/>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What architecture or which classification model should we use to output the corresponding age to the input image.</a:t>
            </a:r>
            <a:endParaRPr sz="1400"/>
          </a:p>
          <a:p>
            <a:pPr indent="0" lvl="0" marL="0" rtl="0" algn="l">
              <a:spcBef>
                <a:spcPts val="800"/>
              </a:spcBef>
              <a:spcAft>
                <a:spcPts val="8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311700" y="1759950"/>
            <a:ext cx="8520600" cy="81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Research and Related Literature Reviews</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Adience Benchmark</a:t>
            </a:r>
            <a:endParaRPr/>
          </a:p>
        </p:txBody>
      </p:sp>
      <p:sp>
        <p:nvSpPr>
          <p:cNvPr id="117" name="Google Shape;117;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P</a:t>
            </a:r>
            <a:r>
              <a:rPr lang="en"/>
              <a:t>ublished in 2014</a:t>
            </a:r>
            <a:endParaRPr/>
          </a:p>
          <a:p>
            <a:pPr indent="-342900" lvl="0" marL="457200" rtl="0" algn="l">
              <a:lnSpc>
                <a:spcPct val="200000"/>
              </a:lnSpc>
              <a:spcBef>
                <a:spcPts val="0"/>
              </a:spcBef>
              <a:spcAft>
                <a:spcPts val="0"/>
              </a:spcAft>
              <a:buSzPts val="1800"/>
              <a:buChar char="●"/>
            </a:pPr>
            <a:r>
              <a:rPr lang="en"/>
              <a:t>Contains 26,580 photos </a:t>
            </a:r>
            <a:r>
              <a:rPr lang="en"/>
              <a:t>a</a:t>
            </a:r>
            <a:r>
              <a:rPr lang="en"/>
              <a:t>cross 2,284 subjects </a:t>
            </a:r>
            <a:endParaRPr/>
          </a:p>
          <a:p>
            <a:pPr indent="-342900" lvl="0" marL="457200" rtl="0" algn="l">
              <a:lnSpc>
                <a:spcPct val="200000"/>
              </a:lnSpc>
              <a:spcBef>
                <a:spcPts val="0"/>
              </a:spcBef>
              <a:spcAft>
                <a:spcPts val="0"/>
              </a:spcAft>
              <a:buSzPts val="1800"/>
              <a:buChar char="●"/>
            </a:pPr>
            <a:r>
              <a:rPr lang="en"/>
              <a:t>Partitioned into five splits</a:t>
            </a:r>
            <a:endParaRPr/>
          </a:p>
          <a:p>
            <a:pPr indent="-342900" lvl="0" marL="457200" rtl="0" algn="l">
              <a:lnSpc>
                <a:spcPct val="200000"/>
              </a:lnSpc>
              <a:spcBef>
                <a:spcPts val="0"/>
              </a:spcBef>
              <a:spcAft>
                <a:spcPts val="0"/>
              </a:spcAft>
              <a:buSzPts val="1800"/>
              <a:buChar char="●"/>
            </a:pPr>
            <a:r>
              <a:rPr lang="en"/>
              <a:t>Binary gender label &amp; one label from eight different age groups</a:t>
            </a:r>
            <a:endParaRPr/>
          </a:p>
          <a:p>
            <a:pPr indent="-342900" lvl="0" marL="457200" rtl="0" algn="l">
              <a:lnSpc>
                <a:spcPct val="200000"/>
              </a:lnSpc>
              <a:spcBef>
                <a:spcPts val="0"/>
              </a:spcBef>
              <a:spcAft>
                <a:spcPts val="0"/>
              </a:spcAft>
              <a:buSzPts val="1800"/>
              <a:buChar char="●"/>
            </a:pPr>
            <a:r>
              <a:rPr lang="en"/>
              <a:t>Does not include extreme cases</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 Classification</a:t>
            </a:r>
            <a:endParaRPr/>
          </a:p>
        </p:txBody>
      </p:sp>
      <p:sp>
        <p:nvSpPr>
          <p:cNvPr id="123" name="Google Shape;123;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Demand for age classification using facial images has incre</a:t>
            </a:r>
            <a:r>
              <a:rPr lang="en"/>
              <a:t>ased in recent years</a:t>
            </a:r>
            <a:endParaRPr/>
          </a:p>
          <a:p>
            <a:pPr indent="0" lvl="0" marL="0" rtl="0" algn="l">
              <a:spcBef>
                <a:spcPts val="1600"/>
              </a:spcBef>
              <a:spcAft>
                <a:spcPts val="0"/>
              </a:spcAft>
              <a:buNone/>
            </a:pPr>
            <a:r>
              <a:rPr lang="en"/>
              <a:t>Age estimation methods in the early stage are based on the different measurement of facial feature landmark ratios.</a:t>
            </a:r>
            <a:endParaRPr/>
          </a:p>
          <a:p>
            <a:pPr indent="0" lvl="0" marL="0" rtl="0" algn="l">
              <a:spcBef>
                <a:spcPts val="1600"/>
              </a:spcBef>
              <a:spcAft>
                <a:spcPts val="0"/>
              </a:spcAft>
              <a:buNone/>
            </a:pPr>
            <a:r>
              <a:rPr lang="en"/>
              <a:t>As the regression and deep learning models being </a:t>
            </a:r>
            <a:r>
              <a:rPr lang="en"/>
              <a:t>deployed</a:t>
            </a:r>
            <a:r>
              <a:rPr lang="en"/>
              <a:t>, Tal Hassner deployed a deep convolutional </a:t>
            </a:r>
            <a:r>
              <a:rPr lang="en"/>
              <a:t>neural network</a:t>
            </a:r>
            <a:r>
              <a:rPr lang="en"/>
              <a:t> as a model for the classification.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Face Detection</a:t>
            </a:r>
            <a:endParaRPr/>
          </a:p>
        </p:txBody>
      </p:sp>
      <p:sp>
        <p:nvSpPr>
          <p:cNvPr id="129" name="Google Shape;129;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Haar Cascades Classifier</a:t>
            </a:r>
            <a:endParaRPr/>
          </a:p>
          <a:p>
            <a:pPr indent="-342900" lvl="0" marL="457200" rtl="0" algn="l">
              <a:spcBef>
                <a:spcPts val="0"/>
              </a:spcBef>
              <a:spcAft>
                <a:spcPts val="0"/>
              </a:spcAft>
              <a:buSzPts val="1800"/>
              <a:buChar char="-"/>
            </a:pPr>
            <a:r>
              <a:rPr lang="en"/>
              <a:t>Deep Neural Network (DNN)</a:t>
            </a:r>
            <a:endParaRPr/>
          </a:p>
        </p:txBody>
      </p:sp>
      <p:pic>
        <p:nvPicPr>
          <p:cNvPr id="130" name="Google Shape;130;p19"/>
          <p:cNvPicPr preferRelativeResize="0"/>
          <p:nvPr/>
        </p:nvPicPr>
        <p:blipFill>
          <a:blip r:embed="rId3">
            <a:alphaModFix/>
          </a:blip>
          <a:stretch>
            <a:fillRect/>
          </a:stretch>
        </p:blipFill>
        <p:spPr>
          <a:xfrm>
            <a:off x="4638700" y="409988"/>
            <a:ext cx="3848100" cy="2466975"/>
          </a:xfrm>
          <a:prstGeom prst="rect">
            <a:avLst/>
          </a:prstGeom>
          <a:noFill/>
          <a:ln>
            <a:noFill/>
          </a:ln>
        </p:spPr>
      </p:pic>
      <p:pic>
        <p:nvPicPr>
          <p:cNvPr id="131" name="Google Shape;131;p19"/>
          <p:cNvPicPr preferRelativeResize="0"/>
          <p:nvPr/>
        </p:nvPicPr>
        <p:blipFill>
          <a:blip r:embed="rId4">
            <a:alphaModFix/>
          </a:blip>
          <a:stretch>
            <a:fillRect/>
          </a:stretch>
        </p:blipFill>
        <p:spPr>
          <a:xfrm>
            <a:off x="251900" y="2571738"/>
            <a:ext cx="4457700" cy="2314575"/>
          </a:xfrm>
          <a:prstGeom prst="rect">
            <a:avLst/>
          </a:prstGeom>
          <a:noFill/>
          <a:ln>
            <a:noFill/>
          </a:ln>
        </p:spPr>
      </p:pic>
      <p:sp>
        <p:nvSpPr>
          <p:cNvPr id="132" name="Google Shape;132;p19"/>
          <p:cNvSpPr txBox="1"/>
          <p:nvPr/>
        </p:nvSpPr>
        <p:spPr>
          <a:xfrm>
            <a:off x="5468325" y="2876975"/>
            <a:ext cx="2622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Roboto"/>
                <a:ea typeface="Roboto"/>
                <a:cs typeface="Roboto"/>
                <a:sym typeface="Roboto"/>
              </a:rPr>
              <a:t>A demonstration of the Haar Cascade</a:t>
            </a:r>
            <a:endParaRPr i="1" sz="1100">
              <a:latin typeface="Roboto"/>
              <a:ea typeface="Roboto"/>
              <a:cs typeface="Roboto"/>
              <a:sym typeface="Roboto"/>
            </a:endParaRPr>
          </a:p>
        </p:txBody>
      </p:sp>
      <p:sp>
        <p:nvSpPr>
          <p:cNvPr id="133" name="Google Shape;133;p19"/>
          <p:cNvSpPr txBox="1"/>
          <p:nvPr/>
        </p:nvSpPr>
        <p:spPr>
          <a:xfrm>
            <a:off x="427375" y="4503025"/>
            <a:ext cx="5579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latin typeface="Roboto"/>
                <a:ea typeface="Roboto"/>
                <a:cs typeface="Roboto"/>
                <a:sym typeface="Roboto"/>
              </a:rPr>
              <a:t>demonstration of the caffe-DNN working in the</a:t>
            </a:r>
            <a:endParaRPr i="1" sz="900">
              <a:latin typeface="Roboto"/>
              <a:ea typeface="Roboto"/>
              <a:cs typeface="Roboto"/>
              <a:sym typeface="Roboto"/>
            </a:endParaRPr>
          </a:p>
          <a:p>
            <a:pPr indent="0" lvl="0" marL="0" rtl="0" algn="l">
              <a:spcBef>
                <a:spcPts val="0"/>
              </a:spcBef>
              <a:spcAft>
                <a:spcPts val="0"/>
              </a:spcAft>
              <a:buNone/>
            </a:pPr>
            <a:r>
              <a:rPr i="1" lang="en" sz="900">
                <a:latin typeface="Roboto"/>
                <a:ea typeface="Roboto"/>
                <a:cs typeface="Roboto"/>
                <a:sym typeface="Roboto"/>
              </a:rPr>
              <a:t>extreme condition.</a:t>
            </a:r>
            <a:endParaRPr i="1" sz="900">
              <a:latin typeface="Roboto"/>
              <a:ea typeface="Roboto"/>
              <a:cs typeface="Roboto"/>
              <a:sym typeface="Roboto"/>
            </a:endParaRPr>
          </a:p>
          <a:p>
            <a:pPr indent="0" lvl="0" marL="0" rtl="0" algn="l">
              <a:spcBef>
                <a:spcPts val="0"/>
              </a:spcBef>
              <a:spcAft>
                <a:spcPts val="0"/>
              </a:spcAft>
              <a:buNone/>
            </a:pPr>
            <a:r>
              <a:t/>
            </a:r>
            <a:endParaRPr i="1" sz="12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Solutions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21"/>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for Age Classification</a:t>
            </a:r>
            <a:endParaRPr/>
          </a:p>
        </p:txBody>
      </p:sp>
      <p:sp>
        <p:nvSpPr>
          <p:cNvPr id="145" name="Google Shape;145;p21"/>
          <p:cNvSpPr txBox="1"/>
          <p:nvPr>
            <p:ph idx="4294967295" type="body"/>
          </p:nvPr>
        </p:nvSpPr>
        <p:spPr>
          <a:xfrm>
            <a:off x="399600" y="1262875"/>
            <a:ext cx="83448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Reproduce the deep convolutional neural network architecture presented by Gil and Tal Hassner</a:t>
            </a:r>
            <a:endParaRPr sz="2000"/>
          </a:p>
          <a:p>
            <a:pPr indent="0" lvl="0" marL="0" rtl="0" algn="l">
              <a:spcBef>
                <a:spcPts val="1600"/>
              </a:spcBef>
              <a:spcAft>
                <a:spcPts val="0"/>
              </a:spcAft>
              <a:buNone/>
            </a:pPr>
            <a:r>
              <a:rPr lang="en" sz="2000"/>
              <a:t>Experiment with a few different architectures to see if could outperform the current result</a:t>
            </a:r>
            <a:endParaRPr sz="2000"/>
          </a:p>
          <a:p>
            <a:pPr indent="0" lvl="0" marL="0" rtl="0" algn="l">
              <a:spcBef>
                <a:spcPts val="1600"/>
              </a:spcBef>
              <a:spcAft>
                <a:spcPts val="0"/>
              </a:spcAft>
              <a:buNone/>
            </a:pPr>
            <a:r>
              <a:rPr lang="en" sz="2000"/>
              <a:t>Improve their models.</a:t>
            </a:r>
            <a:endParaRPr sz="2000"/>
          </a:p>
          <a:p>
            <a:pPr indent="0" lvl="0" marL="0" rtl="0" algn="l">
              <a:spcBef>
                <a:spcPts val="1600"/>
              </a:spcBef>
              <a:spcAft>
                <a:spcPts val="0"/>
              </a:spcAft>
              <a:buNone/>
            </a:pPr>
            <a:r>
              <a:rPr lang="en" sz="2000"/>
              <a:t>Train the model and choose specific parameters that are optimal </a:t>
            </a:r>
            <a:endParaRPr sz="2000"/>
          </a:p>
          <a:p>
            <a:pPr indent="0" lvl="0" marL="0" rtl="0" algn="l">
              <a:spcBef>
                <a:spcPts val="1600"/>
              </a:spcBef>
              <a:spcAft>
                <a:spcPts val="1600"/>
              </a:spcAft>
              <a:buNone/>
            </a:pPr>
            <a:r>
              <a:rPr lang="en" sz="2000"/>
              <a:t>Test using sample images</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