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9" r:id="rId5"/>
    <p:sldId id="261" r:id="rId6"/>
    <p:sldId id="262" r:id="rId7"/>
    <p:sldId id="260" r:id="rId8"/>
    <p:sldId id="265" r:id="rId9"/>
    <p:sldId id="266" r:id="rId10"/>
    <p:sldId id="269" r:id="rId11"/>
    <p:sldId id="270" r:id="rId12"/>
    <p:sldId id="275" r:id="rId13"/>
    <p:sldId id="278" r:id="rId14"/>
    <p:sldId id="27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9" r:id="rId24"/>
    <p:sldId id="290" r:id="rId25"/>
    <p:sldId id="291" r:id="rId26"/>
    <p:sldId id="293" r:id="rId27"/>
    <p:sldId id="292" r:id="rId28"/>
    <p:sldId id="296" r:id="rId29"/>
    <p:sldId id="297" r:id="rId30"/>
    <p:sldId id="298" r:id="rId31"/>
    <p:sldId id="301" r:id="rId32"/>
    <p:sldId id="303" r:id="rId33"/>
    <p:sldId id="305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049"/>
    <a:srgbClr val="0E2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865" y="3475990"/>
            <a:ext cx="1028763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133049"/>
                </a:solidFill>
                <a:cs typeface="+mj-lt"/>
              </a:rPr>
              <a:t>Test task (Data Scientist)</a:t>
            </a:r>
            <a:br>
              <a:rPr lang="en-US" sz="5400" dirty="0">
                <a:solidFill>
                  <a:srgbClr val="133049"/>
                </a:solidFill>
                <a:cs typeface="+mj-lt"/>
              </a:rPr>
            </a:br>
            <a:r>
              <a:rPr lang="en-US" sz="5400" dirty="0">
                <a:solidFill>
                  <a:srgbClr val="133049"/>
                </a:solidFill>
                <a:cs typeface="+mj-lt"/>
              </a:rPr>
              <a:t>Yushkevich Natallia</a:t>
            </a:r>
            <a:br>
              <a:rPr lang="en-US" sz="5400" dirty="0">
                <a:solidFill>
                  <a:srgbClr val="133049"/>
                </a:solidFill>
                <a:cs typeface="+mj-lt"/>
              </a:rPr>
            </a:br>
            <a:br>
              <a:rPr lang="en-US" sz="5400" dirty="0">
                <a:solidFill>
                  <a:srgbClr val="133049"/>
                </a:solidFill>
                <a:cs typeface="+mj-lt"/>
              </a:rPr>
            </a:br>
            <a:r>
              <a:rPr lang="en-US" sz="3600" dirty="0">
                <a:solidFill>
                  <a:srgbClr val="133049"/>
                </a:solidFill>
                <a:cs typeface="+mj-lt"/>
              </a:rPr>
              <a:t>CV:</a:t>
            </a:r>
            <a:br>
              <a:rPr lang="en-US" sz="5400" dirty="0">
                <a:solidFill>
                  <a:srgbClr val="133049"/>
                </a:solidFill>
                <a:cs typeface="+mj-lt"/>
              </a:rPr>
            </a:br>
            <a:r>
              <a:rPr lang="en-US" sz="2335" dirty="0">
                <a:solidFill>
                  <a:srgbClr val="133049"/>
                </a:solidFill>
                <a:cs typeface="+mj-lt"/>
              </a:rPr>
              <a:t>https://drive.google.com/file/d/1qmeZXf1taQ8C_zPMA_upfHYp1zQlURjg/view?usp=sharing</a:t>
            </a:r>
            <a:br>
              <a:rPr lang="en-US" sz="2335" dirty="0">
                <a:solidFill>
                  <a:srgbClr val="133049"/>
                </a:solidFill>
                <a:cs typeface="+mj-lt"/>
              </a:rPr>
            </a:br>
            <a:br>
              <a:rPr lang="en-US" sz="2335" dirty="0">
                <a:solidFill>
                  <a:srgbClr val="133049"/>
                </a:solidFill>
                <a:cs typeface="+mj-lt"/>
              </a:rPr>
            </a:br>
            <a:r>
              <a:rPr lang="en-US" sz="3100" dirty="0">
                <a:solidFill>
                  <a:srgbClr val="133049"/>
                </a:solidFill>
                <a:cs typeface="+mj-lt"/>
              </a:rPr>
              <a:t>Project:</a:t>
            </a:r>
            <a:br>
              <a:rPr lang="en-US" sz="2335" dirty="0">
                <a:solidFill>
                  <a:srgbClr val="133049"/>
                </a:solidFill>
                <a:cs typeface="+mj-lt"/>
              </a:rPr>
            </a:br>
            <a:r>
              <a:rPr lang="en-US" sz="2335" dirty="0">
                <a:solidFill>
                  <a:srgbClr val="133049"/>
                </a:solidFill>
                <a:cs typeface="+mj-lt"/>
              </a:rPr>
              <a:t>https://github.com/YushkevichNV/A1-tasks</a:t>
            </a:r>
            <a:endParaRPr lang="en-US" sz="2335" dirty="0">
              <a:solidFill>
                <a:srgbClr val="133049"/>
              </a:solidFill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idx="1"/>
          </p:nvPr>
        </p:nvSpPr>
        <p:spPr>
          <a:xfrm>
            <a:off x="838200" y="1669415"/>
            <a:ext cx="10515600" cy="4507865"/>
          </a:xfrm>
        </p:spPr>
        <p:txBody>
          <a:bodyPr>
            <a:normAutofit lnSpcReduction="20000"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Preliminary analysis.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Training datase has  10 000 rows.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Validation dataset has 20 000 rows.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No duplicate rows.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All data is of type ‘float64’ or ‘int64’.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No uninformative data.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There is no accompanying documentation for the data, so the column values remain unclear.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Target has values 0 or 1 (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binary classification)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There is no class imbalance.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t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90310" y="1315085"/>
            <a:ext cx="5181600" cy="263334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948430"/>
            <a:ext cx="5181600" cy="262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31920"/>
            <a:ext cx="5299710" cy="26936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01115" y="1592580"/>
            <a:ext cx="425577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Missing values: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P2 - 14.92 %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P3 - 14.85 %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P8 - 15.11 %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t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304925" y="1437640"/>
            <a:ext cx="39331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Missing values: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P16 - 15.09 %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P25 - 15.08 %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P29 - 15.15 %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92850" y="1252855"/>
            <a:ext cx="5181600" cy="263334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" y="3922395"/>
            <a:ext cx="5277485" cy="2682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85" y="3894455"/>
            <a:ext cx="5182235" cy="2630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Missing values: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We can say that the shapes of the histograms for the different target variables are similar.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All distributions have offsets, so it is better not to replace the mean of the omissions.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Replace the missing values with the median.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Correlating features: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P1 </a:t>
            </a:r>
            <a:r>
              <a:rPr lang="en-US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P5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P17 </a:t>
            </a:r>
            <a:r>
              <a:rPr lang="en-US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P25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P22 </a:t>
            </a:r>
            <a:r>
              <a:rPr lang="en-US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P23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 Delete the column P5, because P1 more informative.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We leave the other columns in the dataset.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Model building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: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Use QuantileTransformer to make the data more even.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We solve the problem of binary classification (classes are balanced).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Binary classification approaches are usually similar to logistic regression models. We can also use the method of gradient descent.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To evaluate the quality of the model we will use ROC-AUC (area under the error curve).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691005"/>
            <a:ext cx="641731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Baseline model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CatBoostClassifier()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: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accuracy = 0.688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precision = 0.687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recall = 0.692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f1= 0.689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roc-auc = 0.749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82795" y="2230120"/>
            <a:ext cx="6771005" cy="38125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691005"/>
            <a:ext cx="1038352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Selection of model parameters.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For the selection of model parameters we used GridSearchCV.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The best parameters: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depth = 7,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iterations = 1000,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l2_leaf_reg = 2,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learning_rate = 0.01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691005"/>
            <a:ext cx="10383520" cy="46647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CatBoostClassifier(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depth = 7, iterations = 1000, l2_leaf_reg = 2, learning_rate = 0.01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):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accuracy = 0.690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precision = 0.686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recall = 0.698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f1= 0.692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roc-auc = 0.750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All metrics have improved.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30115" y="2211705"/>
            <a:ext cx="662368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691005"/>
            <a:ext cx="1038352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three most important predictors.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We used ‘SHAP’ to find the most important features. The SHAP library calculates Shapley values  to estimate the importance of a feature. To estimate the importance of a feature, the predictions of the model with and without the feature are evaluated.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Top 3 predictors with a coefficient of significance: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P16 - 0.314024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P10 - 0.203953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P23 - 0.187523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/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Using historical data , build a time series model. 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Predict the daily behavior of the series in the next 3 months.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Explain the choice of the forecasting method.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Give an estimate of the forecast quality.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507490"/>
            <a:ext cx="10443210" cy="49403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Let's train the model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CatBoostClassifier( depth = 7, iterations = 1000, l2_leaf_reg = 2, learning_rate = 0.01)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with features with a significance coefficient greater than 0.02.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accuracy = 0.692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precision = 0.692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recall = 0.690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f1= 0.691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roc-auc = 0.751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All metrics (except f1) have improved.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80915" y="2574925"/>
            <a:ext cx="6572250" cy="3382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691005"/>
            <a:ext cx="1038352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Final model:</a:t>
            </a: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CatBoostClassifier(depth = 7, iterations = 1000, l2_leaf_reg = 2, learning_rate = 0.01)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Features with a significance coefficient greater than 0.02.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75030" y="1244600"/>
            <a:ext cx="10442575" cy="493268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1. Directions for tariff plan changes.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70475" y="6091555"/>
            <a:ext cx="57511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3.1 - From which tariff plans there were transfers.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29075" y="2350770"/>
            <a:ext cx="7306310" cy="37134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56615" y="1704340"/>
            <a:ext cx="10478770" cy="3449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Tariffs from which were switched and numbers of transitions: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1: 2059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2: 609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3: 2800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4: 662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5: 276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070475" y="6020435"/>
            <a:ext cx="57511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3.2 - To which tariff plans the transition was made.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1244600"/>
            <a:ext cx="10384155" cy="4009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Tariffs to which the transition was made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and numbers of transitions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: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1: 165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: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41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3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: 2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24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4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: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958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5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: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4952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88460" y="2226945"/>
            <a:ext cx="7165340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244600"/>
            <a:ext cx="10442575" cy="493268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97200" y="6177280"/>
            <a:ext cx="57511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3.3 - Transitions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62455" y="1645285"/>
            <a:ext cx="8467725" cy="44075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95475" y="5531485"/>
            <a:ext cx="468630" cy="458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95475" y="1428115"/>
            <a:ext cx="47879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2</a:t>
            </a:r>
            <a:endParaRPr lang="en-US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95475" y="4163695"/>
            <a:ext cx="468630" cy="4584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4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95475" y="2795905"/>
            <a:ext cx="478790" cy="4375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3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479800"/>
            <a:ext cx="452755" cy="4565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charset="0"/>
                <a:cs typeface="Calibri Light" panose="020F0302020204030204" charset="0"/>
              </a:rPr>
              <a:t>1</a:t>
            </a:r>
            <a:endParaRPr lang="en-US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21" name="Straight Arrow Connector 20"/>
          <p:cNvCxnSpPr>
            <a:stCxn id="11" idx="7"/>
            <a:endCxn id="13" idx="3"/>
          </p:cNvCxnSpPr>
          <p:nvPr/>
        </p:nvCxnSpPr>
        <p:spPr>
          <a:xfrm flipV="1">
            <a:off x="1224915" y="1818640"/>
            <a:ext cx="740410" cy="172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15" idx="3"/>
          </p:cNvCxnSpPr>
          <p:nvPr/>
        </p:nvCxnSpPr>
        <p:spPr>
          <a:xfrm flipV="1">
            <a:off x="1290955" y="3169285"/>
            <a:ext cx="674370" cy="539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5"/>
            <a:endCxn id="12" idx="1"/>
          </p:cNvCxnSpPr>
          <p:nvPr/>
        </p:nvCxnSpPr>
        <p:spPr>
          <a:xfrm>
            <a:off x="1224915" y="3869690"/>
            <a:ext cx="739140" cy="172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14" idx="1"/>
          </p:cNvCxnSpPr>
          <p:nvPr/>
        </p:nvCxnSpPr>
        <p:spPr>
          <a:xfrm>
            <a:off x="1290955" y="3708400"/>
            <a:ext cx="673100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51300" y="5531485"/>
            <a:ext cx="468630" cy="458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endParaRPr lang="en-US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051300" y="1428115"/>
            <a:ext cx="47879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endParaRPr lang="en-US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1300" y="4163695"/>
            <a:ext cx="468630" cy="458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4</a:t>
            </a:r>
            <a:endParaRPr lang="en-US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51300" y="2795905"/>
            <a:ext cx="478790" cy="43751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3</a:t>
            </a:r>
            <a:endParaRPr lang="en-US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994025" y="3479165"/>
            <a:ext cx="452755" cy="4565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</a:rPr>
              <a:t>2</a:t>
            </a:r>
            <a:endParaRPr lang="en-US" b="1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45" name="Straight Arrow Connector 44"/>
          <p:cNvCxnSpPr>
            <a:stCxn id="44" idx="7"/>
            <a:endCxn id="41" idx="3"/>
          </p:cNvCxnSpPr>
          <p:nvPr/>
        </p:nvCxnSpPr>
        <p:spPr>
          <a:xfrm flipV="1">
            <a:off x="3380740" y="1818640"/>
            <a:ext cx="740410" cy="1727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44" idx="6"/>
            <a:endCxn id="43" idx="3"/>
          </p:cNvCxnSpPr>
          <p:nvPr/>
        </p:nvCxnSpPr>
        <p:spPr>
          <a:xfrm flipV="1">
            <a:off x="3446780" y="3169285"/>
            <a:ext cx="674370" cy="538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44" idx="5"/>
            <a:endCxn id="40" idx="1"/>
          </p:cNvCxnSpPr>
          <p:nvPr/>
        </p:nvCxnSpPr>
        <p:spPr>
          <a:xfrm>
            <a:off x="3380740" y="3869055"/>
            <a:ext cx="739140" cy="1729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>
            <a:stCxn id="44" idx="6"/>
            <a:endCxn id="42" idx="1"/>
          </p:cNvCxnSpPr>
          <p:nvPr/>
        </p:nvCxnSpPr>
        <p:spPr>
          <a:xfrm>
            <a:off x="3446780" y="3707765"/>
            <a:ext cx="673100" cy="523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9" name="Oval 48"/>
          <p:cNvSpPr/>
          <p:nvPr/>
        </p:nvSpPr>
        <p:spPr>
          <a:xfrm>
            <a:off x="6163310" y="5531485"/>
            <a:ext cx="468630" cy="4584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63310" y="1428115"/>
            <a:ext cx="47879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163310" y="4163695"/>
            <a:ext cx="468630" cy="4584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4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63310" y="2795905"/>
            <a:ext cx="478790" cy="4375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2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106035" y="3479800"/>
            <a:ext cx="452755" cy="4565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</a:rPr>
              <a:t>3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54" name="Straight Arrow Connector 53"/>
          <p:cNvCxnSpPr>
            <a:stCxn id="53" idx="7"/>
            <a:endCxn id="50" idx="3"/>
          </p:cNvCxnSpPr>
          <p:nvPr/>
        </p:nvCxnSpPr>
        <p:spPr>
          <a:xfrm flipV="1">
            <a:off x="5492750" y="1818640"/>
            <a:ext cx="74041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53" idx="6"/>
            <a:endCxn id="52" idx="3"/>
          </p:cNvCxnSpPr>
          <p:nvPr/>
        </p:nvCxnSpPr>
        <p:spPr>
          <a:xfrm flipV="1">
            <a:off x="5558790" y="3169285"/>
            <a:ext cx="674370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>
            <a:stCxn id="53" idx="5"/>
            <a:endCxn id="49" idx="1"/>
          </p:cNvCxnSpPr>
          <p:nvPr/>
        </p:nvCxnSpPr>
        <p:spPr>
          <a:xfrm>
            <a:off x="5492750" y="3869690"/>
            <a:ext cx="739140" cy="1729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stCxn id="53" idx="6"/>
            <a:endCxn id="51" idx="1"/>
          </p:cNvCxnSpPr>
          <p:nvPr/>
        </p:nvCxnSpPr>
        <p:spPr>
          <a:xfrm>
            <a:off x="5558790" y="3708400"/>
            <a:ext cx="673100" cy="5226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8" name="Oval 57"/>
          <p:cNvSpPr/>
          <p:nvPr/>
        </p:nvSpPr>
        <p:spPr>
          <a:xfrm>
            <a:off x="8392160" y="5531485"/>
            <a:ext cx="468630" cy="4584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endParaRPr lang="en-US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392160" y="1428115"/>
            <a:ext cx="47879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endParaRPr lang="en-US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92160" y="4163695"/>
            <a:ext cx="468630" cy="4584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3</a:t>
            </a:r>
            <a:endParaRPr lang="en-US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92160" y="2795905"/>
            <a:ext cx="478790" cy="4375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2</a:t>
            </a:r>
            <a:endParaRPr lang="en-US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334885" y="3479800"/>
            <a:ext cx="452755" cy="4565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</a:rPr>
              <a:t>4</a:t>
            </a:r>
            <a:endParaRPr lang="en-US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63" name="Straight Arrow Connector 62"/>
          <p:cNvCxnSpPr>
            <a:stCxn id="62" idx="7"/>
            <a:endCxn id="59" idx="3"/>
          </p:cNvCxnSpPr>
          <p:nvPr/>
        </p:nvCxnSpPr>
        <p:spPr>
          <a:xfrm flipV="1">
            <a:off x="7721600" y="1818640"/>
            <a:ext cx="74041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>
            <a:stCxn id="62" idx="6"/>
            <a:endCxn id="61" idx="3"/>
          </p:cNvCxnSpPr>
          <p:nvPr/>
        </p:nvCxnSpPr>
        <p:spPr>
          <a:xfrm flipV="1">
            <a:off x="7787640" y="3169285"/>
            <a:ext cx="674370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62" idx="5"/>
            <a:endCxn id="58" idx="1"/>
          </p:cNvCxnSpPr>
          <p:nvPr/>
        </p:nvCxnSpPr>
        <p:spPr>
          <a:xfrm>
            <a:off x="7721600" y="3869690"/>
            <a:ext cx="739140" cy="1729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stCxn id="62" idx="6"/>
            <a:endCxn id="60" idx="1"/>
          </p:cNvCxnSpPr>
          <p:nvPr/>
        </p:nvCxnSpPr>
        <p:spPr>
          <a:xfrm>
            <a:off x="7787640" y="3708400"/>
            <a:ext cx="673100" cy="5226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67" name="Oval 66"/>
          <p:cNvSpPr/>
          <p:nvPr/>
        </p:nvSpPr>
        <p:spPr>
          <a:xfrm>
            <a:off x="10639425" y="5531485"/>
            <a:ext cx="468630" cy="4584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4</a:t>
            </a:r>
            <a:endParaRPr lang="en-US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0639425" y="1428115"/>
            <a:ext cx="47879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endParaRPr lang="en-US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639425" y="4163695"/>
            <a:ext cx="468630" cy="4584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3</a:t>
            </a:r>
            <a:endParaRPr lang="en-US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639425" y="2795905"/>
            <a:ext cx="478790" cy="4375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2</a:t>
            </a:r>
            <a:endParaRPr lang="en-US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582150" y="3479800"/>
            <a:ext cx="452755" cy="4565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charset="0"/>
                <a:cs typeface="Calibri Light" panose="020F0302020204030204" charset="0"/>
              </a:rPr>
              <a:t>5</a:t>
            </a:r>
            <a:endParaRPr lang="en-US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</p:txBody>
      </p:sp>
      <p:cxnSp>
        <p:nvCxnSpPr>
          <p:cNvPr id="72" name="Straight Arrow Connector 71"/>
          <p:cNvCxnSpPr>
            <a:stCxn id="71" idx="7"/>
            <a:endCxn id="68" idx="3"/>
          </p:cNvCxnSpPr>
          <p:nvPr/>
        </p:nvCxnSpPr>
        <p:spPr>
          <a:xfrm flipV="1">
            <a:off x="9968865" y="1818640"/>
            <a:ext cx="74041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3" name="Straight Arrow Connector 72"/>
          <p:cNvCxnSpPr>
            <a:stCxn id="71" idx="6"/>
            <a:endCxn id="70" idx="3"/>
          </p:cNvCxnSpPr>
          <p:nvPr/>
        </p:nvCxnSpPr>
        <p:spPr>
          <a:xfrm flipV="1">
            <a:off x="10034905" y="3169285"/>
            <a:ext cx="674370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71" idx="5"/>
            <a:endCxn id="67" idx="1"/>
          </p:cNvCxnSpPr>
          <p:nvPr/>
        </p:nvCxnSpPr>
        <p:spPr>
          <a:xfrm>
            <a:off x="9968865" y="3869690"/>
            <a:ext cx="739140" cy="1729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stCxn id="71" idx="6"/>
            <a:endCxn id="69" idx="1"/>
          </p:cNvCxnSpPr>
          <p:nvPr/>
        </p:nvCxnSpPr>
        <p:spPr>
          <a:xfrm>
            <a:off x="10034905" y="3708400"/>
            <a:ext cx="673100" cy="5226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6" name="Rectangles 75"/>
          <p:cNvSpPr/>
          <p:nvPr/>
        </p:nvSpPr>
        <p:spPr>
          <a:xfrm>
            <a:off x="1362710" y="2378710"/>
            <a:ext cx="638810" cy="283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endParaRPr lang="en-US" sz="1600">
              <a:solidFill>
                <a:schemeClr val="accent1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1362710" y="3338830"/>
            <a:ext cx="638810" cy="283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55</a:t>
            </a:r>
            <a:endParaRPr lang="en-US" sz="1600">
              <a:solidFill>
                <a:schemeClr val="accent1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78" name="Rectangles 77"/>
          <p:cNvSpPr/>
          <p:nvPr/>
        </p:nvSpPr>
        <p:spPr>
          <a:xfrm>
            <a:off x="1362710" y="3742055"/>
            <a:ext cx="638810" cy="283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378</a:t>
            </a:r>
            <a:endParaRPr lang="en-US" sz="1600">
              <a:solidFill>
                <a:schemeClr val="accent1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79" name="Rectangles 78"/>
          <p:cNvSpPr/>
          <p:nvPr/>
        </p:nvSpPr>
        <p:spPr>
          <a:xfrm>
            <a:off x="1362710" y="4765675"/>
            <a:ext cx="638810" cy="283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1613</a:t>
            </a:r>
            <a:endParaRPr lang="en-US" sz="1600">
              <a:solidFill>
                <a:schemeClr val="accent1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83" name="Rectangles 82"/>
          <p:cNvSpPr/>
          <p:nvPr/>
        </p:nvSpPr>
        <p:spPr>
          <a:xfrm>
            <a:off x="3520440" y="2378075"/>
            <a:ext cx="638810" cy="283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2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13</a:t>
            </a:r>
            <a:endParaRPr lang="en-US" sz="1600">
              <a:solidFill>
                <a:schemeClr val="accent2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84" name="Rectangles 83"/>
          <p:cNvSpPr/>
          <p:nvPr/>
        </p:nvSpPr>
        <p:spPr>
          <a:xfrm>
            <a:off x="3520440" y="3338195"/>
            <a:ext cx="638810" cy="283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2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20</a:t>
            </a:r>
            <a:endParaRPr lang="en-US" sz="1600">
              <a:solidFill>
                <a:schemeClr val="accent2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85" name="Rectangles 84"/>
          <p:cNvSpPr/>
          <p:nvPr/>
        </p:nvSpPr>
        <p:spPr>
          <a:xfrm>
            <a:off x="3520440" y="3741420"/>
            <a:ext cx="638810" cy="283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2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158</a:t>
            </a:r>
            <a:endParaRPr lang="en-US" sz="1600">
              <a:solidFill>
                <a:schemeClr val="accent2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86" name="Rectangles 85"/>
          <p:cNvSpPr/>
          <p:nvPr/>
        </p:nvSpPr>
        <p:spPr>
          <a:xfrm>
            <a:off x="3520440" y="4765040"/>
            <a:ext cx="638810" cy="283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2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417</a:t>
            </a:r>
            <a:endParaRPr lang="en-US" sz="1600">
              <a:solidFill>
                <a:schemeClr val="accent2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97" name="Rectangles 96"/>
          <p:cNvSpPr/>
          <p:nvPr/>
        </p:nvSpPr>
        <p:spPr>
          <a:xfrm>
            <a:off x="5632450" y="2378710"/>
            <a:ext cx="638810" cy="28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28</a:t>
            </a:r>
            <a:endParaRPr lang="en-US">
              <a:solidFill>
                <a:schemeClr val="accent6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98" name="Rectangles 97"/>
          <p:cNvSpPr/>
          <p:nvPr/>
        </p:nvSpPr>
        <p:spPr>
          <a:xfrm>
            <a:off x="5632450" y="3338830"/>
            <a:ext cx="638810" cy="28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12</a:t>
            </a:r>
            <a:endParaRPr lang="en-US" sz="1600">
              <a:solidFill>
                <a:schemeClr val="accent6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99" name="Rectangles 98"/>
          <p:cNvSpPr/>
          <p:nvPr/>
        </p:nvSpPr>
        <p:spPr>
          <a:xfrm>
            <a:off x="5622925" y="3742055"/>
            <a:ext cx="638810" cy="28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367</a:t>
            </a:r>
            <a:endParaRPr lang="en-US" sz="1600">
              <a:solidFill>
                <a:schemeClr val="accent6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00" name="Rectangles 99"/>
          <p:cNvSpPr/>
          <p:nvPr/>
        </p:nvSpPr>
        <p:spPr>
          <a:xfrm>
            <a:off x="5632450" y="4765675"/>
            <a:ext cx="638810" cy="283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2372</a:t>
            </a:r>
            <a:endParaRPr lang="en-US" sz="1600">
              <a:solidFill>
                <a:schemeClr val="accent6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04" name="Rectangles 103"/>
          <p:cNvSpPr/>
          <p:nvPr/>
        </p:nvSpPr>
        <p:spPr>
          <a:xfrm>
            <a:off x="7851775" y="2373630"/>
            <a:ext cx="638810" cy="283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37</a:t>
            </a:r>
            <a:endParaRPr lang="en-US" sz="1600">
              <a:solidFill>
                <a:schemeClr val="accent4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7851775" y="3333750"/>
            <a:ext cx="638810" cy="283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20</a:t>
            </a:r>
            <a:endParaRPr lang="en-US" sz="1600">
              <a:solidFill>
                <a:schemeClr val="accent4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06" name="Rectangles 105"/>
          <p:cNvSpPr/>
          <p:nvPr/>
        </p:nvSpPr>
        <p:spPr>
          <a:xfrm>
            <a:off x="7851775" y="3736975"/>
            <a:ext cx="638810" cy="283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56</a:t>
            </a:r>
            <a:endParaRPr lang="en-US" sz="1600">
              <a:solidFill>
                <a:schemeClr val="accent4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07" name="Rectangles 106"/>
          <p:cNvSpPr/>
          <p:nvPr/>
        </p:nvSpPr>
        <p:spPr>
          <a:xfrm>
            <a:off x="7851775" y="4760595"/>
            <a:ext cx="638810" cy="283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528</a:t>
            </a:r>
            <a:endParaRPr lang="en-US" sz="1600">
              <a:solidFill>
                <a:schemeClr val="accent4">
                  <a:lumMod val="5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10099040" y="2384425"/>
            <a:ext cx="638810" cy="2838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81</a:t>
            </a:r>
            <a:endParaRPr lang="en-US" sz="1600">
              <a:solidFill>
                <a:schemeClr val="bg2">
                  <a:lumMod val="1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12" name="Rectangles 111"/>
          <p:cNvSpPr/>
          <p:nvPr/>
        </p:nvSpPr>
        <p:spPr>
          <a:xfrm>
            <a:off x="10099040" y="3348355"/>
            <a:ext cx="638810" cy="2838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4</a:t>
            </a:r>
            <a:endParaRPr lang="en-US" sz="1600">
              <a:solidFill>
                <a:schemeClr val="bg2">
                  <a:lumMod val="1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13" name="Rectangles 112"/>
          <p:cNvSpPr/>
          <p:nvPr/>
        </p:nvSpPr>
        <p:spPr>
          <a:xfrm>
            <a:off x="10099040" y="3747770"/>
            <a:ext cx="638810" cy="2838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75</a:t>
            </a:r>
            <a:endParaRPr lang="en-US" sz="1600">
              <a:solidFill>
                <a:schemeClr val="bg2">
                  <a:lumMod val="1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14" name="Rectangles 113"/>
          <p:cNvSpPr/>
          <p:nvPr/>
        </p:nvSpPr>
        <p:spPr>
          <a:xfrm>
            <a:off x="10099040" y="4771390"/>
            <a:ext cx="638810" cy="2838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2">
                    <a:lumMod val="10000"/>
                  </a:schemeClr>
                </a:solidFill>
                <a:effectLst/>
                <a:latin typeface="Calibri Light" panose="020F0302020204030204" charset="0"/>
                <a:cs typeface="Calibri Light" panose="020F0302020204030204" charset="0"/>
                <a:sym typeface="+mn-ea"/>
              </a:rPr>
              <a:t>49</a:t>
            </a:r>
            <a:endParaRPr lang="en-US" sz="1600">
              <a:solidFill>
                <a:schemeClr val="bg2">
                  <a:lumMod val="10000"/>
                </a:schemeClr>
              </a:solidFill>
              <a:effectLst/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15" name="Text Box 114"/>
          <p:cNvSpPr txBox="1"/>
          <p:nvPr/>
        </p:nvSpPr>
        <p:spPr>
          <a:xfrm>
            <a:off x="4518025" y="6180455"/>
            <a:ext cx="30245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Fig. 3.4 - Number of transitions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594485"/>
            <a:ext cx="10451465" cy="4582795"/>
          </a:xfrm>
        </p:spPr>
        <p:txBody>
          <a:bodyPr>
            <a:noAutofit/>
          </a:bodyPr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From the diagrams in fig. 3.3, 3.4 we can see that more often transitions were from tariffs with a smaller id to a tariff with a larger id.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 From this we can conclude that each successive plan is better than the previous one.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 least number of conversions was from tariff 5 (fig. 3.2).  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From tariff 3 and 1 there were the most number of transitions (fig.3.1).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There are transitions to the same plan (fig. 3.3). This indicates that the subscriber stopped using the services, but then came back.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 most often transitions are: 3 </a:t>
            </a:r>
            <a:r>
              <a:rPr lang="en-US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 5 (2372), 1 </a:t>
            </a:r>
            <a:r>
              <a:rPr lang="en-US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 5 (1613), 4 </a:t>
            </a:r>
            <a:r>
              <a:rPr lang="en-US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5 (528).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lvl="1"/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11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318895"/>
            <a:ext cx="10384155" cy="4858385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2. How much the average monthly bill of subscribers has changed</a:t>
            </a:r>
            <a:r>
              <a:rPr lang="ru-RU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?</a:t>
            </a:r>
            <a:endParaRPr lang="ru-RU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44370" y="6091555"/>
            <a:ext cx="81711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3.5 - How much has changed in the average monthly bill of subscribers.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53895" y="1796415"/>
            <a:ext cx="8171815" cy="43040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32500"/>
            <a:ext cx="2743200" cy="365125"/>
          </a:xfrm>
        </p:spPr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13"/>
          <p:cNvGraphicFramePr/>
          <p:nvPr>
            <p:ph sz="half" idx="1"/>
          </p:nvPr>
        </p:nvGraphicFramePr>
        <p:xfrm>
          <a:off x="1294130" y="1549400"/>
          <a:ext cx="4218305" cy="43967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60270"/>
                <a:gridCol w="2058035"/>
              </a:tblGrid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1</a:t>
                      </a:r>
                      <a:endParaRPr lang="en-US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-1.591583</a:t>
                      </a:r>
                      <a:endParaRPr lang="en-US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-1.139267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-1.260509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-1.852773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-2.070950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-0.946949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-3.348283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-1.753408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-1.634030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-0.898202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2.793472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-0.984714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6739890" y="1549400"/>
          <a:ext cx="4147185" cy="43891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55825"/>
                <a:gridCol w="1991360"/>
              </a:tblGrid>
              <a:tr h="34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-2.412072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3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-2.176663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0.760396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0.801367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-0.093776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0.093167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-0.366195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-0.775825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1.023000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0.231436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-2.191085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-0.869030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2569845" y="6032500"/>
            <a:ext cx="6040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Table 1. Changes in average bill over a three-month period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244600"/>
            <a:ext cx="10442575" cy="493268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502410"/>
            <a:ext cx="10384155" cy="474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 directions of tariff plan changes, which are characterized by an increase in the average bill in the three-month period: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1, 5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3.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directions of tariff plan changes, which are characterized by an reduction in the average bill in the three-month period: 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</a:t>
            </a:r>
            <a:r>
              <a:rPr lang="ru-RU" alt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ru-RU" alt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3, 1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2, 2</a:t>
            </a:r>
            <a:r>
              <a:rPr lang="ru-RU" alt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ru-RU" alt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,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, 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 most expensive plan is 2. 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The most cheep plan is 4.</a:t>
            </a:r>
            <a:endParaRPr lang="en-US" sz="2800">
              <a:solidFill>
                <a:srgbClr val="1330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759960" y="602869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1.1 - Time series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200" y="1308100"/>
            <a:ext cx="103841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The data is displayed as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 time series, where the x-axis is the day and the y-axis is the quantity.</a:t>
            </a:r>
            <a:endParaRPr lang="en-US" sz="28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740" y="2203450"/>
            <a:ext cx="7716520" cy="38131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244600"/>
            <a:ext cx="10442575" cy="493268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359535"/>
            <a:ext cx="10384155" cy="4356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Subscribers usually switched to a tariff plan with a smaller bill.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indent="0" algn="l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Some people prefere to a more expensive tariff plan (3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2). Maybe   the plan 2 includes more services then 3. 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From the f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ig. 3.3  w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e can see that a small number of people prefere more expensive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tariff plan. 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Total bill change: -1.826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11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318895"/>
            <a:ext cx="10384155" cy="4858385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3. Changing the blocking frequency</a:t>
            </a:r>
            <a:endParaRPr lang="ru-RU" u="sng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44370" y="6091555"/>
            <a:ext cx="81711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3.5 - Changing the blocking frequency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1877060"/>
            <a:ext cx="7904480" cy="41281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32500"/>
            <a:ext cx="2743200" cy="365125"/>
          </a:xfrm>
        </p:spPr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13"/>
          <p:cNvGraphicFramePr/>
          <p:nvPr>
            <p:ph sz="half" idx="1"/>
          </p:nvPr>
        </p:nvGraphicFramePr>
        <p:xfrm>
          <a:off x="1294130" y="1854200"/>
          <a:ext cx="4218305" cy="43967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60270"/>
                <a:gridCol w="2058035"/>
              </a:tblGrid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0.4  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-0.01818182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-0.01587302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1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-0.02107874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0.30769231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133049"/>
                          </a:solidFill>
                          <a:latin typeface="Calibri Light" panose="020F0302020204030204" charset="0"/>
                          <a:cs typeface="Calibri Light" panose="020F0302020204030204" charset="0"/>
                        </a:rPr>
                        <a:t>0</a:t>
                      </a:r>
                      <a:endParaRPr lang="en-US" sz="1800">
                        <a:ln>
                          <a:noFill/>
                        </a:ln>
                        <a:solidFill>
                          <a:srgbClr val="133049"/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0.15189873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2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0.03597122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0.10714286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-0.75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6739890" y="1854200"/>
          <a:ext cx="4147185" cy="43891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55825"/>
                <a:gridCol w="1991360"/>
              </a:tblGrid>
              <a:tr h="34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</a:rPr>
                        <a:t>3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0.07084469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3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-0.03794266</a:t>
                      </a:r>
                      <a:endParaRPr lang="en-US" sz="1800">
                        <a:ln>
                          <a:noFill/>
                        </a:ln>
                        <a:solidFill>
                          <a:srgbClr val="C00000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0.05405405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0.05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0.07142857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4 to 5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0.04545455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1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0.07407407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2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rgbClr val="133049"/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</a:t>
                      </a:r>
                      <a:endParaRPr lang="en-US" sz="1800">
                        <a:ln>
                          <a:noFill/>
                        </a:ln>
                        <a:solidFill>
                          <a:srgbClr val="133049"/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3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</a:t>
                      </a:r>
                      <a:r>
                        <a:rPr lang="en-US" sz="180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10666667</a:t>
                      </a:r>
                      <a:endParaRPr lang="en-US" sz="180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ln>
                            <a:noFill/>
                          </a:ln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5 to 4</a:t>
                      </a:r>
                      <a:endParaRPr lang="en-US" sz="1800">
                        <a:ln>
                          <a:noFill/>
                        </a:ln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0.10204082</a:t>
                      </a:r>
                      <a:endParaRPr lang="en-US" sz="180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charset="0"/>
                        <a:cs typeface="Calibri Light" panose="020F0302020204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2569845" y="6032500"/>
            <a:ext cx="6040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Table 2. </a:t>
            </a: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Changing the blocking frequency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3.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244600"/>
            <a:ext cx="10442575" cy="493268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	</a:t>
            </a:r>
            <a:endParaRPr lang="en-US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7410" y="1359535"/>
            <a:ext cx="10384155" cy="4569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number of blockages has increased: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3, 5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1, 2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number of blockages has decreased: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2, 3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1, 4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3, 3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2, 4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5, 3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5, 1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, 1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4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number of blockages has not changed: 5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2, 2 </a:t>
            </a:r>
            <a:r>
              <a:rPr lang="en-US" sz="2800">
                <a:solidFill>
                  <a:srgbClr val="13304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3.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General average change in the level of 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blockages -0.021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We can say that the number of blockages has not changed significantly.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422015" y="5882640"/>
            <a:ext cx="5217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1.2 - Components of the time series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1514475"/>
            <a:ext cx="103663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The graph does not show any trend or seasonality (fig. 1.2). This suggests that the time series is stationary. 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endParaRPr lang="en-US" sz="2800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rcRect t="25026" b="25463"/>
          <a:stretch>
            <a:fillRect/>
          </a:stretch>
        </p:blipFill>
        <p:spPr>
          <a:xfrm>
            <a:off x="653415" y="2898140"/>
            <a:ext cx="10753090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94785" y="5957570"/>
            <a:ext cx="4202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1.3 - ACF, PACF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0705" y="1511935"/>
            <a:ext cx="8529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Dickey-Fuller test showed that p-value = 0,000002. 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p-value &lt; 0.05, so the time series is stationary. 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The PACF (fig. 1.3b) plot has a significant spike at lag 1 and less significant at p = [2; 8]. The ACF </a:t>
            </a: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(fig. 1.3a)</a:t>
            </a: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plot fades more smoothly. This may suggest an ARIMA(p, d, 0) model, where p can be taken from 1 to 8.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Since the series is stationary, d = 0.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	Split the data into training and validation data: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train_df = df[:'2019-03-31']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test_df = df['2019-04-01':]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504440" y="5941695"/>
            <a:ext cx="7052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1.4 - Training, valiudation and prediction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38200" y="1524635"/>
            <a:ext cx="104343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We trained the model ARIMA(8, 0, 0).</a:t>
            </a:r>
            <a:endParaRPr lang="en-US" sz="28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u="sng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Metrics</a:t>
            </a:r>
            <a:r>
              <a:rPr lang="en-US" sz="28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: MAPE = 12,77%,  MAE =  414,17, MSE = 312250,57.</a:t>
            </a:r>
            <a:endParaRPr lang="en-US" sz="20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9695" y="2477770"/>
            <a:ext cx="8805545" cy="3442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1.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290570" y="5902325"/>
            <a:ext cx="54800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Fig. 1.5 - </a:t>
            </a:r>
            <a:r>
              <a:rPr lang="en-US" sz="20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</a:rPr>
              <a:t>Finaly result</a:t>
            </a:r>
            <a:r>
              <a:rPr lang="en-US" sz="2000">
                <a:solidFill>
                  <a:srgbClr val="133049"/>
                </a:solidFill>
              </a:rPr>
              <a:t> </a:t>
            </a:r>
            <a:endParaRPr lang="en-US" sz="2000">
              <a:solidFill>
                <a:srgbClr val="133049"/>
              </a:solidFill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487805"/>
            <a:ext cx="8805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p>
            <a:pPr algn="ctr" fontAlgn="ctr"/>
            <a:r>
              <a:rPr lang="en-US">
                <a:solidFill>
                  <a:srgbClr val="133049"/>
                </a:solidFill>
              </a:rPr>
              <a:t>Task 2.</a:t>
            </a:r>
            <a:endParaRPr lang="en-US">
              <a:solidFill>
                <a:srgbClr val="1330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44600"/>
            <a:ext cx="10384155" cy="0"/>
          </a:xfrm>
          <a:prstGeom prst="line">
            <a:avLst/>
          </a:prstGeom>
          <a:ln w="22225" cmpd="sng">
            <a:solidFill>
              <a:srgbClr val="133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>
          <a:xfrm>
            <a:off x="838200" y="1758315"/>
            <a:ext cx="10515600" cy="4085590"/>
          </a:xfrm>
        </p:spPr>
        <p:txBody>
          <a:bodyPr>
            <a:noAutofit/>
          </a:bodyPr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Predict the values of the Target variable for the data set on the "Validate" sheet.  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Explain the choice of method. 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Give estimates of accuracy and quality of the predictive model. 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Construct an ROC-curve. 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 sz="2700">
                <a:solidFill>
                  <a:srgbClr val="133049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Name the three most important predictors.</a:t>
            </a:r>
            <a:endParaRPr lang="en-US" sz="2700">
              <a:solidFill>
                <a:srgbClr val="133049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7416</Words>
  <Application>WPS Presentation</Application>
  <PresentationFormat>Widescreen</PresentationFormat>
  <Paragraphs>605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Test task (Data Scientist) Yushkevich Natallia  CV: https://drive.google.com/file/d/1qmeZXf1taQ8C_zPMA_upfHYp1zQlURjg/view?usp=sharing</vt:lpstr>
      <vt:lpstr>Task 1.</vt:lpstr>
      <vt:lpstr>Task 1.</vt:lpstr>
      <vt:lpstr>Task 1.</vt:lpstr>
      <vt:lpstr>Task 1.</vt:lpstr>
      <vt:lpstr>Task 1.</vt:lpstr>
      <vt:lpstr>Task 1.</vt:lpstr>
      <vt:lpstr>Task 1.</vt:lpstr>
      <vt:lpstr>Task 2.</vt:lpstr>
      <vt:lpstr>Task 2.</vt:lpstr>
      <vt:lpstr>Task 2.</vt:lpstr>
      <vt:lpstr>Task 2.</vt:lpstr>
      <vt:lpstr>Task 2.</vt:lpstr>
      <vt:lpstr>Task 2.</vt:lpstr>
      <vt:lpstr>Task 2.</vt:lpstr>
      <vt:lpstr>Task 2.</vt:lpstr>
      <vt:lpstr>Task 2.</vt:lpstr>
      <vt:lpstr>Task 2.</vt:lpstr>
      <vt:lpstr>Task 2.</vt:lpstr>
      <vt:lpstr>Task 2.</vt:lpstr>
      <vt:lpstr>Task 2.</vt:lpstr>
      <vt:lpstr>Task 3.</vt:lpstr>
      <vt:lpstr>Task 3.</vt:lpstr>
      <vt:lpstr>Task 3.</vt:lpstr>
      <vt:lpstr>Task 3.</vt:lpstr>
      <vt:lpstr>Task 3.</vt:lpstr>
      <vt:lpstr>Task 3.</vt:lpstr>
      <vt:lpstr>Task 3.</vt:lpstr>
      <vt:lpstr>Task 3.</vt:lpstr>
      <vt:lpstr>Task 3.</vt:lpstr>
      <vt:lpstr>Task 3.</vt:lpstr>
      <vt:lpstr>Task 3.</vt:lpstr>
      <vt:lpstr>Task 3.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task (Data Scientist) Yushkevich Natallia  CV: https://drive.google.com/file/d/1qmeZXf1taQ8C_zPMA_upfHYp1zQlURjg/view?usp=sharing</dc:title>
  <dc:creator/>
  <cp:lastModifiedBy>natal</cp:lastModifiedBy>
  <cp:revision>4</cp:revision>
  <dcterms:created xsi:type="dcterms:W3CDTF">2023-03-20T20:24:00Z</dcterms:created>
  <dcterms:modified xsi:type="dcterms:W3CDTF">2023-03-21T12:40:21Z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922B6514D2E9444E817C5641C0B6788D</vt:lpwstr>
  </property>
  <property fmtid="{D5CDD505-2E9C-101B-9397-08002B2CF9AE}" pid="3" name="KSOProductBuildVer">
    <vt:lpwstr>1033-11.2.0.11486</vt:lpwstr>
  </property>
</Properties>
</file>