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4"/>
  </p:notesMasterIdLst>
  <p:sldIdLst>
    <p:sldId id="2147479909" r:id="rId8"/>
    <p:sldId id="2147479915" r:id="rId9"/>
    <p:sldId id="2147479912" r:id="rId10"/>
    <p:sldId id="2147479926" r:id="rId11"/>
    <p:sldId id="2147479913" r:id="rId12"/>
    <p:sldId id="2147479916" r:id="rId13"/>
    <p:sldId id="2147479917" r:id="rId14"/>
    <p:sldId id="2147479919" r:id="rId15"/>
    <p:sldId id="2147479923" r:id="rId16"/>
    <p:sldId id="2147479921" r:id="rId17"/>
    <p:sldId id="2147479920" r:id="rId18"/>
    <p:sldId id="2147479922" r:id="rId19"/>
    <p:sldId id="2147479924" r:id="rId20"/>
    <p:sldId id="2147479925" r:id="rId21"/>
    <p:sldId id="2147479910" r:id="rId22"/>
    <p:sldId id="2147479914" r:id="rId23"/>
    <p:sldId id="2147479918" r:id="rId24"/>
    <p:sldId id="2147479927" r:id="rId25"/>
    <p:sldId id="2147479933" r:id="rId26"/>
    <p:sldId id="2147479934" r:id="rId27"/>
    <p:sldId id="2147479928" r:id="rId28"/>
    <p:sldId id="2147479929" r:id="rId29"/>
    <p:sldId id="2147479930" r:id="rId30"/>
    <p:sldId id="2147479931" r:id="rId31"/>
    <p:sldId id="2147479932" r:id="rId32"/>
    <p:sldId id="2147479911" r:id="rId33"/>
  </p:sldIdLst>
  <p:sldSz cx="12192000" cy="6858000"/>
  <p:notesSz cx="6805613" cy="9939338"/>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2"/>
            <p14:sldId id="2147479926"/>
            <p14:sldId id="2147479913"/>
            <p14:sldId id="2147479916"/>
            <p14:sldId id="2147479917"/>
            <p14:sldId id="2147479919"/>
            <p14:sldId id="2147479923"/>
            <p14:sldId id="2147479921"/>
            <p14:sldId id="2147479920"/>
            <p14:sldId id="2147479922"/>
            <p14:sldId id="2147479924"/>
            <p14:sldId id="2147479925"/>
            <p14:sldId id="2147479910"/>
            <p14:sldId id="2147479914"/>
            <p14:sldId id="2147479918"/>
            <p14:sldId id="2147479927"/>
            <p14:sldId id="2147479933"/>
            <p14:sldId id="2147479934"/>
            <p14:sldId id="2147479928"/>
            <p14:sldId id="2147479929"/>
            <p14:sldId id="2147479930"/>
            <p14:sldId id="2147479931"/>
            <p14:sldId id="2147479932"/>
            <p14:sldId id="2147479911"/>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E5E5"/>
    <a:srgbClr val="33CC33"/>
    <a:srgbClr val="FFFFCC"/>
    <a:srgbClr val="CCECFF"/>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101" dt="2025-01-16T15:51:11.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1-21T01:37:30.846" v="5675" actId="20577"/>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4-11-26T14:06:05.374" v="35" actId="14100"/>
        <pc:sldMkLst>
          <pc:docMk/>
          <pc:sldMk cId="3984119003" sldId="2147479909"/>
        </pc:sldMkLst>
        <pc:spChg chg="mod">
          <ac:chgData name="Sharker, Yushuf" userId="08d49b3d-62a8-4e68-b1eb-b540cbdabdda" providerId="ADAL" clId="{35F4D922-4E7D-438A-875F-464910A25F7D}" dt="2024-11-26T14:06:05.374" v="35" actId="14100"/>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mod">
        <pc:chgData name="Sharker, Yushuf" userId="08d49b3d-62a8-4e68-b1eb-b540cbdabdda" providerId="ADAL" clId="{35F4D922-4E7D-438A-875F-464910A25F7D}" dt="2024-12-10T21:29:43.929" v="2182" actId="27636"/>
        <pc:sldMkLst>
          <pc:docMk/>
          <pc:sldMk cId="1037009471" sldId="2147479910"/>
        </pc:sldMkLst>
        <pc:spChg chg="mod">
          <ac:chgData name="Sharker, Yushuf" userId="08d49b3d-62a8-4e68-b1eb-b540cbdabdda" providerId="ADAL" clId="{35F4D922-4E7D-438A-875F-464910A25F7D}" dt="2024-12-10T21:29:43.929" v="2182" actId="27636"/>
          <ac:spMkLst>
            <pc:docMk/>
            <pc:sldMk cId="1037009471" sldId="2147479910"/>
            <ac:spMk id="2" creationId="{A2E80044-382A-725C-EE62-13492D3E7AE9}"/>
          </ac:spMkLst>
        </pc:spChg>
        <pc:spChg chg="mod">
          <ac:chgData name="Sharker, Yushuf" userId="08d49b3d-62a8-4e68-b1eb-b540cbdabdda" providerId="ADAL" clId="{35F4D922-4E7D-438A-875F-464910A25F7D}" dt="2024-11-26T14:06:57.639" v="105" actId="20577"/>
          <ac:spMkLst>
            <pc:docMk/>
            <pc:sldMk cId="1037009471" sldId="2147479910"/>
            <ac:spMk id="4" creationId="{8ABCB24D-1E05-11F2-CDB7-7C593A8EE168}"/>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pc:chgData name="Sharker, Yushuf" userId="08d49b3d-62a8-4e68-b1eb-b540cbdabdda" providerId="ADAL" clId="{35F4D922-4E7D-438A-875F-464910A25F7D}" dt="2025-01-10T18:09:00.911" v="5567"/>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mod">
        <pc:chgData name="Sharker, Yushuf" userId="08d49b3d-62a8-4e68-b1eb-b540cbdabdda" providerId="ADAL" clId="{35F4D922-4E7D-438A-875F-464910A25F7D}" dt="2025-01-21T01:37:30.846" v="5675" actId="20577"/>
        <pc:sldMkLst>
          <pc:docMk/>
          <pc:sldMk cId="3506446276" sldId="2147479912"/>
        </pc:sldMkLst>
        <pc:spChg chg="mod">
          <ac:chgData name="Sharker, Yushuf" userId="08d49b3d-62a8-4e68-b1eb-b540cbdabdda" providerId="ADAL" clId="{35F4D922-4E7D-438A-875F-464910A25F7D}" dt="2025-01-21T01:37:30.846" v="5675" actId="20577"/>
          <ac:spMkLst>
            <pc:docMk/>
            <pc:sldMk cId="3506446276" sldId="2147479912"/>
            <ac:spMk id="2" creationId="{E8D6F6B9-AC88-9FC3-57D9-961060AAAA81}"/>
          </ac:spMkLst>
        </pc:spChg>
        <pc:spChg chg="mod">
          <ac:chgData name="Sharker, Yushuf" userId="08d49b3d-62a8-4e68-b1eb-b540cbdabdda" providerId="ADAL" clId="{35F4D922-4E7D-438A-875F-464910A25F7D}" dt="2024-12-10T17:05:12.218" v="1269" actId="20577"/>
          <ac:spMkLst>
            <pc:docMk/>
            <pc:sldMk cId="3506446276" sldId="2147479912"/>
            <ac:spMk id="4" creationId="{605A6242-146B-B867-4F4D-AE71D2ED8528}"/>
          </ac:spMkLst>
        </pc:spChg>
      </pc:sldChg>
      <pc:sldChg chg="del">
        <pc:chgData name="Sharker, Yushuf" userId="08d49b3d-62a8-4e68-b1eb-b540cbdabdda" providerId="ADAL" clId="{35F4D922-4E7D-438A-875F-464910A25F7D}" dt="2024-11-26T14:05:24.483" v="0" actId="47"/>
        <pc:sldMkLst>
          <pc:docMk/>
          <pc:sldMk cId="62907687" sldId="2147479913"/>
        </pc:sldMkLst>
      </pc:sldChg>
      <pc:sldChg chg="modSp add mod">
        <pc:chgData name="Sharker, Yushuf" userId="08d49b3d-62a8-4e68-b1eb-b540cbdabdda" providerId="ADAL" clId="{35F4D922-4E7D-438A-875F-464910A25F7D}" dt="2024-12-12T17:41:15.186" v="2946" actId="20577"/>
        <pc:sldMkLst>
          <pc:docMk/>
          <pc:sldMk cId="2942217193" sldId="2147479913"/>
        </pc:sldMkLst>
        <pc:spChg chg="mod">
          <ac:chgData name="Sharker, Yushuf" userId="08d49b3d-62a8-4e68-b1eb-b540cbdabdda" providerId="ADAL" clId="{35F4D922-4E7D-438A-875F-464910A25F7D}" dt="2024-12-12T17:40:28.532" v="2939" actId="20577"/>
          <ac:spMkLst>
            <pc:docMk/>
            <pc:sldMk cId="2942217193" sldId="2147479913"/>
            <ac:spMk id="2" creationId="{DE629E8C-C791-139E-D4A0-D96D82B85244}"/>
          </ac:spMkLst>
        </pc:spChg>
        <pc:spChg chg="mod">
          <ac:chgData name="Sharker, Yushuf" userId="08d49b3d-62a8-4e68-b1eb-b540cbdabdda" providerId="ADAL" clId="{35F4D922-4E7D-438A-875F-464910A25F7D}" dt="2024-12-12T17:41:15.186" v="2946" actId="20577"/>
          <ac:spMkLst>
            <pc:docMk/>
            <pc:sldMk cId="2942217193" sldId="2147479913"/>
            <ac:spMk id="4" creationId="{E36D604C-F15C-D547-74FB-A5B9A91B4797}"/>
          </ac:spMkLst>
        </pc:spChg>
      </pc:sldChg>
      <pc:sldChg chg="addSp delSp modSp add mod">
        <pc:chgData name="Sharker, Yushuf" userId="08d49b3d-62a8-4e68-b1eb-b540cbdabdda" providerId="ADAL" clId="{35F4D922-4E7D-438A-875F-464910A25F7D}" dt="2025-01-10T15:57:07.032" v="4215" actId="20577"/>
        <pc:sldMkLst>
          <pc:docMk/>
          <pc:sldMk cId="370581261" sldId="2147479914"/>
        </pc:sldMkLst>
        <pc:spChg chg="mod">
          <ac:chgData name="Sharker, Yushuf" userId="08d49b3d-62a8-4e68-b1eb-b540cbdabdda" providerId="ADAL" clId="{35F4D922-4E7D-438A-875F-464910A25F7D}" dt="2024-12-10T19:14:34.337" v="2020" actId="20577"/>
          <ac:spMkLst>
            <pc:docMk/>
            <pc:sldMk cId="370581261" sldId="2147479914"/>
            <ac:spMk id="2" creationId="{50A1C04C-C07F-C709-4EBE-DAB5FB2FBB12}"/>
          </ac:spMkLst>
        </pc:spChg>
        <pc:spChg chg="mod">
          <ac:chgData name="Sharker, Yushuf" userId="08d49b3d-62a8-4e68-b1eb-b540cbdabdda" providerId="ADAL" clId="{35F4D922-4E7D-438A-875F-464910A25F7D}" dt="2024-12-10T19:14:26.881" v="2018" actId="20577"/>
          <ac:spMkLst>
            <pc:docMk/>
            <pc:sldMk cId="370581261" sldId="2147479914"/>
            <ac:spMk id="4" creationId="{ECC3E487-837F-BEA9-8C78-67C0E8938022}"/>
          </ac:spMkLst>
        </pc:spChg>
        <pc:graphicFrameChg chg="add mod modGraphic">
          <ac:chgData name="Sharker, Yushuf" userId="08d49b3d-62a8-4e68-b1eb-b540cbdabdda" providerId="ADAL" clId="{35F4D922-4E7D-438A-875F-464910A25F7D}" dt="2024-12-12T18:31:04.711" v="3155" actId="207"/>
          <ac:graphicFrameMkLst>
            <pc:docMk/>
            <pc:sldMk cId="370581261" sldId="2147479914"/>
            <ac:graphicFrameMk id="8" creationId="{07178FE9-3837-1825-0E02-6BB37E1417DB}"/>
          </ac:graphicFrameMkLst>
        </pc:graphicFrameChg>
        <pc:graphicFrameChg chg="add mod modGraphic">
          <ac:chgData name="Sharker, Yushuf" userId="08d49b3d-62a8-4e68-b1eb-b540cbdabdda" providerId="ADAL" clId="{35F4D922-4E7D-438A-875F-464910A25F7D}" dt="2025-01-10T15:57:07.032" v="4215" actId="20577"/>
          <ac:graphicFrameMkLst>
            <pc:docMk/>
            <pc:sldMk cId="370581261" sldId="2147479914"/>
            <ac:graphicFrameMk id="9" creationId="{B64E0512-362C-51C4-985B-A5D0510C2218}"/>
          </ac:graphicFrameMkLst>
        </pc:graphicFrameChg>
      </pc:sldChg>
      <pc:sldChg chg="addSp delSp modSp add mod modClrScheme chgLayout">
        <pc:chgData name="Sharker, Yushuf" userId="08d49b3d-62a8-4e68-b1eb-b540cbdabdda" providerId="ADAL" clId="{35F4D922-4E7D-438A-875F-464910A25F7D}" dt="2025-01-16T15:51:32.118" v="5667" actId="1076"/>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1-16T15:51:23.198" v="5664" actId="26606"/>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picChg chg="add mod">
          <ac:chgData name="Sharker, Yushuf" userId="08d49b3d-62a8-4e68-b1eb-b540cbdabdda" providerId="ADAL" clId="{35F4D922-4E7D-438A-875F-464910A25F7D}" dt="2025-01-16T15:51:32.118" v="5667" actId="1076"/>
          <ac:picMkLst>
            <pc:docMk/>
            <pc:sldMk cId="367513924" sldId="2147479915"/>
            <ac:picMk id="7" creationId="{B894DF33-971C-7151-E172-EB251EBA629E}"/>
          </ac:picMkLst>
        </pc:picChg>
      </pc:sldChg>
      <pc:sldChg chg="addSp modSp add mod">
        <pc:chgData name="Sharker, Yushuf" userId="08d49b3d-62a8-4e68-b1eb-b540cbdabdda" providerId="ADAL" clId="{35F4D922-4E7D-438A-875F-464910A25F7D}" dt="2024-12-10T22:44:34.836" v="2619" actId="1076"/>
        <pc:sldMkLst>
          <pc:docMk/>
          <pc:sldMk cId="1135826402" sldId="2147479916"/>
        </pc:sldMkLst>
        <pc:spChg chg="mod">
          <ac:chgData name="Sharker, Yushuf" userId="08d49b3d-62a8-4e68-b1eb-b540cbdabdda" providerId="ADAL" clId="{35F4D922-4E7D-438A-875F-464910A25F7D}" dt="2024-12-10T22:09:37.897" v="2589" actId="6549"/>
          <ac:spMkLst>
            <pc:docMk/>
            <pc:sldMk cId="1135826402" sldId="2147479916"/>
            <ac:spMk id="2" creationId="{3CFEF0EB-CD97-696D-76C8-2C0E78DE75CB}"/>
          </ac:spMkLst>
        </pc:spChg>
        <pc:spChg chg="mod">
          <ac:chgData name="Sharker, Yushuf" userId="08d49b3d-62a8-4e68-b1eb-b540cbdabdda" providerId="ADAL" clId="{35F4D922-4E7D-438A-875F-464910A25F7D}" dt="2024-12-10T22:09:04.072" v="2585" actId="20577"/>
          <ac:spMkLst>
            <pc:docMk/>
            <pc:sldMk cId="1135826402" sldId="2147479916"/>
            <ac:spMk id="4" creationId="{87A2484E-C163-4AE7-2483-2EAA4E8925E9}"/>
          </ac:spMkLst>
        </pc:spChg>
        <pc:picChg chg="add mod">
          <ac:chgData name="Sharker, Yushuf" userId="08d49b3d-62a8-4e68-b1eb-b540cbdabdda" providerId="ADAL" clId="{35F4D922-4E7D-438A-875F-464910A25F7D}" dt="2024-12-10T22:20:17.711" v="2596" actId="1076"/>
          <ac:picMkLst>
            <pc:docMk/>
            <pc:sldMk cId="1135826402" sldId="2147479916"/>
            <ac:picMk id="8" creationId="{F4FCE1C8-A0B0-67AE-EAA4-5233D73913E3}"/>
          </ac:picMkLst>
        </pc:picChg>
        <pc:picChg chg="add mod">
          <ac:chgData name="Sharker, Yushuf" userId="08d49b3d-62a8-4e68-b1eb-b540cbdabdda" providerId="ADAL" clId="{35F4D922-4E7D-438A-875F-464910A25F7D}" dt="2024-12-10T22:44:34.836" v="2619" actId="1076"/>
          <ac:picMkLst>
            <pc:docMk/>
            <pc:sldMk cId="1135826402" sldId="2147479916"/>
            <ac:picMk id="10" creationId="{070D093C-D840-8701-9E03-12BCB3266954}"/>
          </ac:picMkLst>
        </pc:picChg>
      </pc:sldChg>
      <pc:sldChg chg="addSp delSp modSp add mod">
        <pc:chgData name="Sharker, Yushuf" userId="08d49b3d-62a8-4e68-b1eb-b540cbdabdda" providerId="ADAL" clId="{35F4D922-4E7D-438A-875F-464910A25F7D}" dt="2024-12-10T23:19:27.340" v="2634" actId="6549"/>
        <pc:sldMkLst>
          <pc:docMk/>
          <pc:sldMk cId="2166861468" sldId="2147479917"/>
        </pc:sldMkLst>
        <pc:spChg chg="mod">
          <ac:chgData name="Sharker, Yushuf" userId="08d49b3d-62a8-4e68-b1eb-b540cbdabdda" providerId="ADAL" clId="{35F4D922-4E7D-438A-875F-464910A25F7D}" dt="2024-12-10T23:19:27.340" v="2634" actId="6549"/>
          <ac:spMkLst>
            <pc:docMk/>
            <pc:sldMk cId="2166861468" sldId="2147479917"/>
            <ac:spMk id="2" creationId="{9E05C26C-514B-0C46-EFF1-7C55BB24436F}"/>
          </ac:spMkLst>
        </pc:spChg>
        <pc:spChg chg="mod">
          <ac:chgData name="Sharker, Yushuf" userId="08d49b3d-62a8-4e68-b1eb-b540cbdabdda" providerId="ADAL" clId="{35F4D922-4E7D-438A-875F-464910A25F7D}" dt="2024-12-10T23:19:09.251" v="2633" actId="20577"/>
          <ac:spMkLst>
            <pc:docMk/>
            <pc:sldMk cId="2166861468" sldId="2147479917"/>
            <ac:spMk id="4" creationId="{906E05B1-ADD3-4911-B22B-36833B285F76}"/>
          </ac:spMkLst>
        </pc:spChg>
        <pc:spChg chg="add mod">
          <ac:chgData name="Sharker, Yushuf" userId="08d49b3d-62a8-4e68-b1eb-b540cbdabdda" providerId="ADAL" clId="{35F4D922-4E7D-438A-875F-464910A25F7D}" dt="2024-12-10T22:39:29.161" v="2615"/>
          <ac:spMkLst>
            <pc:docMk/>
            <pc:sldMk cId="2166861468" sldId="2147479917"/>
            <ac:spMk id="11" creationId="{D1D50319-FA36-F729-1150-8F17E90CE641}"/>
          </ac:spMkLst>
        </pc:spChg>
        <pc:picChg chg="add mod">
          <ac:chgData name="Sharker, Yushuf" userId="08d49b3d-62a8-4e68-b1eb-b540cbdabdda" providerId="ADAL" clId="{35F4D922-4E7D-438A-875F-464910A25F7D}" dt="2024-12-10T22:48:15.217" v="2620" actId="1076"/>
          <ac:picMkLst>
            <pc:docMk/>
            <pc:sldMk cId="2166861468" sldId="2147479917"/>
            <ac:picMk id="9" creationId="{4A55D803-B493-83D6-D1A4-C28757D985FC}"/>
          </ac:picMkLst>
        </pc:picChg>
        <pc:picChg chg="add mod">
          <ac:chgData name="Sharker, Yushuf" userId="08d49b3d-62a8-4e68-b1eb-b540cbdabdda" providerId="ADAL" clId="{35F4D922-4E7D-438A-875F-464910A25F7D}" dt="2024-12-10T23:04:19.023" v="2627" actId="1076"/>
          <ac:picMkLst>
            <pc:docMk/>
            <pc:sldMk cId="2166861468" sldId="2147479917"/>
            <ac:picMk id="13" creationId="{5D48667D-269A-9512-FAF9-7AE5DBF0D7A6}"/>
          </ac:picMkLst>
        </pc:picChg>
      </pc:sldChg>
      <pc:sldChg chg="addSp delSp modSp add mod">
        <pc:chgData name="Sharker, Yushuf" userId="08d49b3d-62a8-4e68-b1eb-b540cbdabdda" providerId="ADAL" clId="{35F4D922-4E7D-438A-875F-464910A25F7D}" dt="2024-12-11T20:47:14.405" v="2728" actId="20577"/>
        <pc:sldMkLst>
          <pc:docMk/>
          <pc:sldMk cId="2241045436" sldId="2147479918"/>
        </pc:sldMkLst>
        <pc:spChg chg="mod">
          <ac:chgData name="Sharker, Yushuf" userId="08d49b3d-62a8-4e68-b1eb-b540cbdabdda" providerId="ADAL" clId="{35F4D922-4E7D-438A-875F-464910A25F7D}" dt="2024-12-11T20:40:59.836" v="2702" actId="20577"/>
          <ac:spMkLst>
            <pc:docMk/>
            <pc:sldMk cId="2241045436" sldId="2147479918"/>
            <ac:spMk id="4" creationId="{8F2236B9-A6F2-B6E0-415E-4C40B8914EF7}"/>
          </ac:spMkLst>
        </pc:spChg>
        <pc:spChg chg="add mod">
          <ac:chgData name="Sharker, Yushuf" userId="08d49b3d-62a8-4e68-b1eb-b540cbdabdda" providerId="ADAL" clId="{35F4D922-4E7D-438A-875F-464910A25F7D}" dt="2024-12-11T20:47:14.405" v="2728" actId="20577"/>
          <ac:spMkLst>
            <pc:docMk/>
            <pc:sldMk cId="2241045436" sldId="2147479918"/>
            <ac:spMk id="7" creationId="{C6E42586-A521-98F1-F06B-4F56BCE3A7B5}"/>
          </ac:spMkLst>
        </pc:spChg>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mod">
        <pc:chgData name="Sharker, Yushuf" userId="08d49b3d-62a8-4e68-b1eb-b540cbdabdda" providerId="ADAL" clId="{35F4D922-4E7D-438A-875F-464910A25F7D}" dt="2024-12-12T21:24:14.194" v="3206" actId="6549"/>
        <pc:sldMkLst>
          <pc:docMk/>
          <pc:sldMk cId="3406512067" sldId="2147479919"/>
        </pc:sldMkLst>
        <pc:spChg chg="mod">
          <ac:chgData name="Sharker, Yushuf" userId="08d49b3d-62a8-4e68-b1eb-b540cbdabdda" providerId="ADAL" clId="{35F4D922-4E7D-438A-875F-464910A25F7D}" dt="2024-12-12T21:24:14.194" v="3206" actId="6549"/>
          <ac:spMkLst>
            <pc:docMk/>
            <pc:sldMk cId="3406512067" sldId="2147479919"/>
            <ac:spMk id="7" creationId="{1A07DA29-B4F0-0488-0EB8-1354052DF596}"/>
          </ac:spMkLst>
        </pc:spChg>
      </pc:sldChg>
      <pc:sldChg chg="add">
        <pc:chgData name="Sharker, Yushuf" userId="08d49b3d-62a8-4e68-b1eb-b540cbdabdda" providerId="ADAL" clId="{35F4D922-4E7D-438A-875F-464910A25F7D}" dt="2024-12-12T17:44:00.221" v="298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add">
        <pc:chgData name="Sharker, Yushuf" userId="08d49b3d-62a8-4e68-b1eb-b540cbdabdda" providerId="ADAL" clId="{35F4D922-4E7D-438A-875F-464910A25F7D}" dt="2024-12-12T17:44:00.221" v="2986"/>
        <pc:sldMkLst>
          <pc:docMk/>
          <pc:sldMk cId="633218016"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pc:chgData name="Sharker, Yushuf" userId="08d49b3d-62a8-4e68-b1eb-b540cbdabdda" providerId="ADAL" clId="{35F4D922-4E7D-438A-875F-464910A25F7D}" dt="2024-12-24T15:20:24.463" v="3665" actId="20577"/>
        <pc:sldMkLst>
          <pc:docMk/>
          <pc:sldMk cId="4225755233" sldId="2147479922"/>
        </pc:sldMkLst>
        <pc:spChg chg="add mod">
          <ac:chgData name="Sharker, Yushuf" userId="08d49b3d-62a8-4e68-b1eb-b540cbdabdda" providerId="ADAL" clId="{35F4D922-4E7D-438A-875F-464910A25F7D}" dt="2024-12-24T15:20:24.463" v="3665" actId="20577"/>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add">
        <pc:chgData name="Sharker, Yushuf" userId="08d49b3d-62a8-4e68-b1eb-b540cbdabdda" providerId="ADAL" clId="{35F4D922-4E7D-438A-875F-464910A25F7D}" dt="2024-12-12T17:44:00.221" v="2986"/>
        <pc:sldMkLst>
          <pc:docMk/>
          <pc:sldMk cId="4172076643" sldId="2147479923"/>
        </pc:sldMkLst>
      </pc:sldChg>
      <pc:sldChg chg="add">
        <pc:chgData name="Sharker, Yushuf" userId="08d49b3d-62a8-4e68-b1eb-b540cbdabdda" providerId="ADAL" clId="{35F4D922-4E7D-438A-875F-464910A25F7D}" dt="2024-12-24T13:48:56.362" v="3608"/>
        <pc:sldMkLst>
          <pc:docMk/>
          <pc:sldMk cId="3225158885" sldId="2147479924"/>
        </pc:sldMkLst>
      </pc:sldChg>
      <pc:sldChg chg="modSp new mod">
        <pc:chgData name="Sharker, Yushuf" userId="08d49b3d-62a8-4e68-b1eb-b540cbdabdda" providerId="ADAL" clId="{35F4D922-4E7D-438A-875F-464910A25F7D}" dt="2024-12-24T13:50:41.748" v="3620" actId="20577"/>
        <pc:sldMkLst>
          <pc:docMk/>
          <pc:sldMk cId="1309407943" sldId="2147479925"/>
        </pc:sldMkLst>
        <pc:spChg chg="mod">
          <ac:chgData name="Sharker, Yushuf" userId="08d49b3d-62a8-4e68-b1eb-b540cbdabdda" providerId="ADAL" clId="{35F4D922-4E7D-438A-875F-464910A25F7D}" dt="2024-12-24T13:50:41.748" v="3620" actId="20577"/>
          <ac:spMkLst>
            <pc:docMk/>
            <pc:sldMk cId="1309407943" sldId="2147479925"/>
            <ac:spMk id="2" creationId="{B98B80F1-4F3B-E1D3-4223-AA044DBD5EA7}"/>
          </ac:spMkLst>
        </pc:spChg>
      </pc:sldChg>
      <pc:sldChg chg="modSp add mod">
        <pc:chgData name="Sharker, Yushuf" userId="08d49b3d-62a8-4e68-b1eb-b540cbdabdda" providerId="ADAL" clId="{35F4D922-4E7D-438A-875F-464910A25F7D}" dt="2024-12-24T13:54:53.410" v="3622" actId="20577"/>
        <pc:sldMkLst>
          <pc:docMk/>
          <pc:sldMk cId="1786473667" sldId="2147479926"/>
        </pc:sldMkLst>
        <pc:spChg chg="mod">
          <ac:chgData name="Sharker, Yushuf" userId="08d49b3d-62a8-4e68-b1eb-b540cbdabdda" providerId="ADAL" clId="{35F4D922-4E7D-438A-875F-464910A25F7D}" dt="2024-12-24T13:54:53.410" v="3622" actId="20577"/>
          <ac:spMkLst>
            <pc:docMk/>
            <pc:sldMk cId="1786473667" sldId="2147479926"/>
            <ac:spMk id="2" creationId="{11609928-E2A5-F30C-CBB2-A47F72F7AD44}"/>
          </ac:spMkLst>
        </pc:spChg>
      </pc:sldChg>
      <pc:sldChg chg="modSp add mod">
        <pc:chgData name="Sharker, Yushuf" userId="08d49b3d-62a8-4e68-b1eb-b540cbdabdda" providerId="ADAL" clId="{35F4D922-4E7D-438A-875F-464910A25F7D}" dt="2025-01-02T19:54:50.103" v="4191" actId="14100"/>
        <pc:sldMkLst>
          <pc:docMk/>
          <pc:sldMk cId="4284262660" sldId="2147479927"/>
        </pc:sldMkLst>
        <pc:spChg chg="mod">
          <ac:chgData name="Sharker, Yushuf" userId="08d49b3d-62a8-4e68-b1eb-b540cbdabdda" providerId="ADAL" clId="{35F4D922-4E7D-438A-875F-464910A25F7D}" dt="2025-01-02T17:08:14.512" v="3678" actId="20577"/>
          <ac:spMkLst>
            <pc:docMk/>
            <pc:sldMk cId="4284262660" sldId="2147479927"/>
            <ac:spMk id="4" creationId="{79B08258-FC0C-B13C-B3EF-80B92A6976AB}"/>
          </ac:spMkLst>
        </pc:spChg>
        <pc:spChg chg="mod">
          <ac:chgData name="Sharker, Yushuf" userId="08d49b3d-62a8-4e68-b1eb-b540cbdabdda" providerId="ADAL" clId="{35F4D922-4E7D-438A-875F-464910A25F7D}" dt="2025-01-02T19:54:50.103" v="4191" actId="14100"/>
          <ac:spMkLst>
            <pc:docMk/>
            <pc:sldMk cId="4284262660" sldId="2147479927"/>
            <ac:spMk id="7" creationId="{F8A2503B-98D6-A7AC-C182-2B581F837FBE}"/>
          </ac:spMkLst>
        </pc:spChg>
      </pc:sldChg>
      <pc:sldChg chg="addSp delSp modSp add mod">
        <pc:chgData name="Sharker, Yushuf" userId="08d49b3d-62a8-4e68-b1eb-b540cbdabdda" providerId="ADAL" clId="{35F4D922-4E7D-438A-875F-464910A25F7D}" dt="2025-01-10T18:42:26.584" v="5656" actId="6549"/>
        <pc:sldMkLst>
          <pc:docMk/>
          <pc:sldMk cId="3691009178" sldId="2147479928"/>
        </pc:sldMkLst>
        <pc:spChg chg="mod">
          <ac:chgData name="Sharker, Yushuf" userId="08d49b3d-62a8-4e68-b1eb-b540cbdabdda" providerId="ADAL" clId="{35F4D922-4E7D-438A-875F-464910A25F7D}" dt="2025-01-10T16:06:23.924" v="4248" actId="20577"/>
          <ac:spMkLst>
            <pc:docMk/>
            <pc:sldMk cId="3691009178" sldId="2147479928"/>
            <ac:spMk id="4" creationId="{69580741-47A3-591B-4A1D-956B1DB22933}"/>
          </ac:spMkLst>
        </pc:spChg>
        <pc:spChg chg="add mod">
          <ac:chgData name="Sharker, Yushuf" userId="08d49b3d-62a8-4e68-b1eb-b540cbdabdda" providerId="ADAL" clId="{35F4D922-4E7D-438A-875F-464910A25F7D}" dt="2025-01-10T16:07:15.343" v="4338" actId="20577"/>
          <ac:spMkLst>
            <pc:docMk/>
            <pc:sldMk cId="3691009178" sldId="2147479928"/>
            <ac:spMk id="7" creationId="{93C1C3A3-0153-78F0-7939-19E0A242F338}"/>
          </ac:spMkLst>
        </pc:spChg>
        <pc:spChg chg="add mod">
          <ac:chgData name="Sharker, Yushuf" userId="08d49b3d-62a8-4e68-b1eb-b540cbdabdda" providerId="ADAL" clId="{35F4D922-4E7D-438A-875F-464910A25F7D}" dt="2025-01-10T16:26:37.686" v="4717" actId="255"/>
          <ac:spMkLst>
            <pc:docMk/>
            <pc:sldMk cId="3691009178" sldId="2147479928"/>
            <ac:spMk id="10" creationId="{E65048DF-435B-5526-25AF-861FDA1D2520}"/>
          </ac:spMkLst>
        </pc:spChg>
        <pc:graphicFrameChg chg="mod modGraphic">
          <ac:chgData name="Sharker, Yushuf" userId="08d49b3d-62a8-4e68-b1eb-b540cbdabdda" providerId="ADAL" clId="{35F4D922-4E7D-438A-875F-464910A25F7D}" dt="2025-01-10T18:42:26.584" v="5656" actId="6549"/>
          <ac:graphicFrameMkLst>
            <pc:docMk/>
            <pc:sldMk cId="3691009178" sldId="2147479928"/>
            <ac:graphicFrameMk id="9" creationId="{5D9BC57C-8A19-25CD-D5D3-BBCC8037657B}"/>
          </ac:graphicFrameMkLst>
        </pc:graphicFrameChg>
      </pc:sldChg>
      <pc:sldChg chg="addSp delSp modSp add mod ord">
        <pc:chgData name="Sharker, Yushuf" userId="08d49b3d-62a8-4e68-b1eb-b540cbdabdda" providerId="ADAL" clId="{35F4D922-4E7D-438A-875F-464910A25F7D}" dt="2025-01-10T17:50:17.198" v="5319" actId="1037"/>
        <pc:sldMkLst>
          <pc:docMk/>
          <pc:sldMk cId="4283562623" sldId="2147479929"/>
        </pc:sldMkLst>
        <pc:spChg chg="mod">
          <ac:chgData name="Sharker, Yushuf" userId="08d49b3d-62a8-4e68-b1eb-b540cbdabdda" providerId="ADAL" clId="{35F4D922-4E7D-438A-875F-464910A25F7D}" dt="2025-01-10T16:54:16.257" v="4750" actId="20577"/>
          <ac:spMkLst>
            <pc:docMk/>
            <pc:sldMk cId="4283562623" sldId="2147479929"/>
            <ac:spMk id="7" creationId="{41EA6E35-3D14-B962-2DBB-080D0F2D5E59}"/>
          </ac:spMkLst>
        </pc:spChg>
        <pc:picChg chg="add mod">
          <ac:chgData name="Sharker, Yushuf" userId="08d49b3d-62a8-4e68-b1eb-b540cbdabdda" providerId="ADAL" clId="{35F4D922-4E7D-438A-875F-464910A25F7D}" dt="2025-01-10T17:50:17.198" v="5319" actId="1037"/>
          <ac:picMkLst>
            <pc:docMk/>
            <pc:sldMk cId="4283562623" sldId="2147479929"/>
            <ac:picMk id="8" creationId="{0D350B4C-F9BF-3368-62CD-58AA0EE75528}"/>
          </ac:picMkLst>
        </pc:picChg>
      </pc:sldChg>
      <pc:sldChg chg="modSp add mod">
        <pc:chgData name="Sharker, Yushuf" userId="08d49b3d-62a8-4e68-b1eb-b540cbdabdda" providerId="ADAL" clId="{35F4D922-4E7D-438A-875F-464910A25F7D}" dt="2025-01-10T17:10:57.069" v="5030" actId="20577"/>
        <pc:sldMkLst>
          <pc:docMk/>
          <pc:sldMk cId="2843166512" sldId="2147479930"/>
        </pc:sldMkLst>
        <pc:spChg chg="mod">
          <ac:chgData name="Sharker, Yushuf" userId="08d49b3d-62a8-4e68-b1eb-b540cbdabdda" providerId="ADAL" clId="{35F4D922-4E7D-438A-875F-464910A25F7D}" dt="2025-01-10T17:10:57.069" v="5030" actId="20577"/>
          <ac:spMkLst>
            <pc:docMk/>
            <pc:sldMk cId="2843166512" sldId="2147479930"/>
            <ac:spMk id="10" creationId="{8E893C2E-FFEB-22EC-A781-A9DA9FC06E07}"/>
          </ac:spMkLst>
        </pc:spChg>
      </pc:sldChg>
      <pc:sldChg chg="addSp delSp modSp add mod">
        <pc:chgData name="Sharker, Yushuf" userId="08d49b3d-62a8-4e68-b1eb-b540cbdabdda" providerId="ADAL" clId="{35F4D922-4E7D-438A-875F-464910A25F7D}" dt="2025-01-10T18:04:01.987" v="5329" actId="122"/>
        <pc:sldMkLst>
          <pc:docMk/>
          <pc:sldMk cId="4047518762" sldId="2147479931"/>
        </pc:sldMkLst>
        <pc:spChg chg="mod">
          <ac:chgData name="Sharker, Yushuf" userId="08d49b3d-62a8-4e68-b1eb-b540cbdabdda" providerId="ADAL" clId="{35F4D922-4E7D-438A-875F-464910A25F7D}" dt="2025-01-10T17:46:40.567" v="5293" actId="20577"/>
          <ac:spMkLst>
            <pc:docMk/>
            <pc:sldMk cId="4047518762" sldId="2147479931"/>
            <ac:spMk id="7" creationId="{6B0D74EE-795F-C91E-2CD1-E82A13CFF501}"/>
          </ac:spMkLst>
        </pc:spChg>
        <pc:graphicFrameChg chg="add mod modGraphic">
          <ac:chgData name="Sharker, Yushuf" userId="08d49b3d-62a8-4e68-b1eb-b540cbdabdda" providerId="ADAL" clId="{35F4D922-4E7D-438A-875F-464910A25F7D}" dt="2025-01-10T18:04:01.987" v="5329" actId="122"/>
          <ac:graphicFrameMkLst>
            <pc:docMk/>
            <pc:sldMk cId="4047518762" sldId="2147479931"/>
            <ac:graphicFrameMk id="8" creationId="{EC6F4E0B-F341-97B3-9182-C1305A0172A1}"/>
          </ac:graphicFrameMkLst>
        </pc:graphicFrameChg>
      </pc:sldChg>
      <pc:sldChg chg="delSp modSp add mod">
        <pc:chgData name="Sharker, Yushuf" userId="08d49b3d-62a8-4e68-b1eb-b540cbdabdda" providerId="ADAL" clId="{35F4D922-4E7D-438A-875F-464910A25F7D}" dt="2025-01-10T18:06:44.865" v="5564" actId="478"/>
        <pc:sldMkLst>
          <pc:docMk/>
          <pc:sldMk cId="2407777282" sldId="2147479932"/>
        </pc:sldMkLst>
        <pc:spChg chg="mod">
          <ac:chgData name="Sharker, Yushuf" userId="08d49b3d-62a8-4e68-b1eb-b540cbdabdda" providerId="ADAL" clId="{35F4D922-4E7D-438A-875F-464910A25F7D}" dt="2025-01-10T18:04:41.004" v="5342"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10T18:06:41.188" v="5563" actId="20577"/>
          <ac:spMkLst>
            <pc:docMk/>
            <pc:sldMk cId="2407777282" sldId="2147479932"/>
            <ac:spMk id="7" creationId="{1C5554F0-D42F-1C12-8358-8E6B7BF078C9}"/>
          </ac:spMkLst>
        </pc:spChg>
      </pc:sldChg>
      <pc:sldChg chg="modSp add mod">
        <pc:chgData name="Sharker, Yushuf" userId="08d49b3d-62a8-4e68-b1eb-b540cbdabdda" providerId="ADAL" clId="{35F4D922-4E7D-438A-875F-464910A25F7D}" dt="2025-01-10T18:10:38.029" v="5587" actId="20577"/>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ldChg>
      <pc:sldChg chg="addSp delSp modSp add mod">
        <pc:chgData name="Sharker, Yushuf" userId="08d49b3d-62a8-4e68-b1eb-b540cbdabdda" providerId="ADAL" clId="{35F4D922-4E7D-438A-875F-464910A25F7D}" dt="2025-01-10T18:49:14.948" v="5660" actId="1076"/>
        <pc:sldMkLst>
          <pc:docMk/>
          <pc:sldMk cId="318428122" sldId="2147479934"/>
        </pc:sldMkLst>
        <pc:spChg chg="mod">
          <ac:chgData name="Sharker, Yushuf" userId="08d49b3d-62a8-4e68-b1eb-b540cbdabdda" providerId="ADAL" clId="{35F4D922-4E7D-438A-875F-464910A25F7D}" dt="2025-01-10T18:19:44.932" v="5655" actId="20577"/>
          <ac:spMkLst>
            <pc:docMk/>
            <pc:sldMk cId="318428122" sldId="2147479934"/>
            <ac:spMk id="4" creationId="{2622647A-C779-4291-0EA1-B5E680D137E9}"/>
          </ac:spMkLst>
        </pc:spChg>
        <pc:spChg chg="mod">
          <ac:chgData name="Sharker, Yushuf" userId="08d49b3d-62a8-4e68-b1eb-b540cbdabdda" providerId="ADAL" clId="{35F4D922-4E7D-438A-875F-464910A25F7D}" dt="2025-01-10T18:18:03.377" v="5610" actId="12"/>
          <ac:spMkLst>
            <pc:docMk/>
            <pc:sldMk cId="318428122" sldId="2147479934"/>
            <ac:spMk id="7" creationId="{3A78CF70-2D86-32A1-1DF7-276DD516345E}"/>
          </ac:spMkLst>
        </pc:spChg>
        <pc:picChg chg="add mod">
          <ac:chgData name="Sharker, Yushuf" userId="08d49b3d-62a8-4e68-b1eb-b540cbdabdda" providerId="ADAL" clId="{35F4D922-4E7D-438A-875F-464910A25F7D}" dt="2025-01-10T18:49:14.948" v="5660" actId="1076"/>
          <ac:picMkLst>
            <pc:docMk/>
            <pc:sldMk cId="318428122" sldId="2147479934"/>
            <ac:picMk id="9" creationId="{FA0745A4-446E-C4B2-CA65-3B95E05141FF}"/>
          </ac:picMkLst>
        </pc:picChg>
      </pc:sldChg>
      <pc:sldChg chg="del">
        <pc:chgData name="Sharker, Yushuf" userId="08d49b3d-62a8-4e68-b1eb-b540cbdabdda" providerId="ADAL" clId="{35F4D922-4E7D-438A-875F-464910A25F7D}" dt="2024-11-26T14:05:24.483" v="0" actId="47"/>
        <pc:sldMkLst>
          <pc:docMk/>
          <pc:sldMk cId="911338013" sldId="2147479934"/>
        </pc:sldMkLst>
      </pc:sldChg>
      <pc:sldChg chg="del">
        <pc:chgData name="Sharker, Yushuf" userId="08d49b3d-62a8-4e68-b1eb-b540cbdabdda" providerId="ADAL" clId="{35F4D922-4E7D-438A-875F-464910A25F7D}" dt="2024-11-26T14:05:24.483" v="0" actId="47"/>
        <pc:sldMkLst>
          <pc:docMk/>
          <pc:sldMk cId="602542924" sldId="2147479935"/>
        </pc:sldMkLst>
      </pc:sldChg>
      <pc:sldChg chg="del">
        <pc:chgData name="Sharker, Yushuf" userId="08d49b3d-62a8-4e68-b1eb-b540cbdabdda" providerId="ADAL" clId="{35F4D922-4E7D-438A-875F-464910A25F7D}" dt="2024-11-26T14:05:24.483" v="0" actId="47"/>
        <pc:sldMkLst>
          <pc:docMk/>
          <pc:sldMk cId="447747161" sldId="2147479941"/>
        </pc:sldMkLst>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1/27/2025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solidFill>
                  <a:srgbClr val="000000"/>
                </a:solidFill>
              </a:rPr>
              <a:t>Tofersen</a:t>
            </a:r>
            <a:r>
              <a:rPr lang="en-US" b="1" dirty="0">
                <a:solidFill>
                  <a:srgbClr val="000000"/>
                </a:solidFill>
              </a:rPr>
              <a:t> target population:  </a:t>
            </a:r>
            <a:r>
              <a:rPr lang="en-US" dirty="0">
                <a:solidFill>
                  <a:srgbClr val="000000"/>
                </a:solidFill>
              </a:rPr>
              <a:t>Amyotrophic lateral sclerosis (ALS) in adults who have a mutation in the superoxide dismutase 1 (SOD1) gene. </a:t>
            </a:r>
          </a:p>
          <a:p>
            <a:r>
              <a:rPr lang="en-US" dirty="0">
                <a:solidFill>
                  <a:srgbClr val="000000"/>
                </a:solidFill>
              </a:rPr>
              <a:t>All ALS except  SOD1</a:t>
            </a:r>
          </a:p>
          <a:p>
            <a:endParaRPr lang="en-US" dirty="0"/>
          </a:p>
          <a:p>
            <a:r>
              <a:rPr lang="en-US" dirty="0" err="1"/>
              <a:t>Tofersen</a:t>
            </a:r>
            <a:r>
              <a:rPr lang="en-US" dirty="0"/>
              <a:t> as well as the other drugs are in the marker, in this situation, does the </a:t>
            </a:r>
            <a:r>
              <a:rPr lang="en-US" dirty="0" err="1"/>
              <a:t>palcebol</a:t>
            </a:r>
            <a:r>
              <a:rPr lang="en-US" dirty="0"/>
              <a:t> controlled trial ethical?</a:t>
            </a:r>
          </a:p>
          <a:p>
            <a:r>
              <a:rPr lang="en-US" dirty="0"/>
              <a:t>Data monitoring plan is still absent</a:t>
            </a:r>
          </a:p>
        </p:txBody>
      </p:sp>
      <p:sp>
        <p:nvSpPr>
          <p:cNvPr id="4" name="Slide Number Placeholder 3"/>
          <p:cNvSpPr>
            <a:spLocks noGrp="1"/>
          </p:cNvSpPr>
          <p:nvPr>
            <p:ph type="sldNum" sz="quarter" idx="5"/>
          </p:nvPr>
        </p:nvSpPr>
        <p:spPr/>
        <p:txBody>
          <a:bodyPr/>
          <a:lstStyle/>
          <a:p>
            <a:fld id="{47B708DB-DC12-4F30-A7D8-C4B891E081BD}" type="slidenum">
              <a:rPr lang="en-US" smtClean="0"/>
              <a:t>1</a:t>
            </a:fld>
            <a:endParaRPr lang="en-US"/>
          </a:p>
        </p:txBody>
      </p:sp>
    </p:spTree>
    <p:extLst>
      <p:ext uri="{BB962C8B-B14F-4D97-AF65-F5344CB8AC3E}">
        <p14:creationId xmlns:p14="http://schemas.microsoft.com/office/powerpoint/2010/main" val="232748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2.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3.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Proposal for portfolio entry -</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November 26,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dirty="0" err="1"/>
              <a:t>Tofersen</a:t>
            </a:r>
            <a:r>
              <a:rPr lang="en-US" dirty="0"/>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dirty="0"/>
              <a:t>The joint rank test used in the VALOR trial is summarized as follows:</a:t>
            </a:r>
          </a:p>
          <a:p>
            <a:pPr>
              <a:buFont typeface="Arial" panose="020B0604020202020204" pitchFamily="34" charset="0"/>
              <a:buChar char="•"/>
            </a:pPr>
            <a:r>
              <a:rPr lang="en-US" b="1" dirty="0"/>
              <a:t>Purpose</a:t>
            </a:r>
            <a:r>
              <a:rPr lang="en-US" dirty="0"/>
              <a:t>: To account for both functional decline and survival in the analysis of the change in the ALS Functional Rating Scale-Revised (ALSFRS-R) score.</a:t>
            </a:r>
          </a:p>
          <a:p>
            <a:pPr>
              <a:buFont typeface="Arial" panose="020B0604020202020204" pitchFamily="34" charset="0"/>
              <a:buChar char="•"/>
            </a:pPr>
            <a:r>
              <a:rPr lang="en-US" b="1" dirty="0"/>
              <a:t>Method</a:t>
            </a:r>
            <a:r>
              <a:rPr lang="en-US" dirty="0"/>
              <a:t>: </a:t>
            </a:r>
          </a:p>
          <a:p>
            <a:pPr marL="742950" lvl="1" indent="-285750">
              <a:buFont typeface="Arial" panose="020B0604020202020204" pitchFamily="34" charset="0"/>
              <a:buChar char="•"/>
            </a:pPr>
            <a:r>
              <a:rPr lang="en-US" dirty="0"/>
              <a:t>Each participant's change in ALSFRS-R score from baseline to week 28 is compared with that of every other participant.</a:t>
            </a:r>
          </a:p>
          <a:p>
            <a:pPr marL="742950" lvl="1" indent="-285750">
              <a:buFont typeface="Arial" panose="020B0604020202020204" pitchFamily="34" charset="0"/>
              <a:buChar char="•"/>
            </a:pPr>
            <a:r>
              <a:rPr lang="en-US" dirty="0"/>
              <a:t>Participants receive a score of 1 if their outcome is better, -1 if worse, and 0 if the same as the participant being compared.</a:t>
            </a:r>
          </a:p>
          <a:p>
            <a:pPr marL="742950" lvl="1" indent="-285750">
              <a:buFont typeface="Arial" panose="020B0604020202020204" pitchFamily="34" charset="0"/>
              <a:buChar char="•"/>
            </a:pPr>
            <a:r>
              <a:rPr lang="en-US" dirty="0"/>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dirty="0"/>
              <a:t>Analysis</a:t>
            </a:r>
            <a:r>
              <a:rPr lang="en-US" dirty="0"/>
              <a:t>: </a:t>
            </a:r>
          </a:p>
          <a:p>
            <a:pPr marL="742950" lvl="1" indent="-285750">
              <a:buFont typeface="Arial" panose="020B0604020202020204" pitchFamily="34" charset="0"/>
              <a:buChar char="•"/>
            </a:pPr>
            <a:r>
              <a:rPr lang="en-US" dirty="0"/>
              <a:t>The </a:t>
            </a:r>
            <a:r>
              <a:rPr lang="en-US" b="1" dirty="0"/>
              <a:t>sum of individual scores </a:t>
            </a:r>
            <a:r>
              <a:rPr lang="en-US" dirty="0"/>
              <a:t>for each participant (ranked score) is assessed using analysis of covariance (ANCOVA).</a:t>
            </a:r>
          </a:p>
          <a:p>
            <a:pPr marL="742950" lvl="1" indent="-285750">
              <a:buFont typeface="Arial" panose="020B0604020202020204" pitchFamily="34" charset="0"/>
              <a:buChar char="•"/>
            </a:pPr>
            <a:r>
              <a:rPr lang="en-US" dirty="0"/>
              <a:t>The ANCOVA model includes the trial group as a fixed effect and adjusts for covariates such as baseline disease duration, baseline ALSFRS-R score, and use of </a:t>
            </a:r>
            <a:r>
              <a:rPr lang="en-US" dirty="0" err="1"/>
              <a:t>riluzole</a:t>
            </a:r>
            <a:r>
              <a:rPr lang="en-US" dirty="0"/>
              <a:t> or </a:t>
            </a:r>
            <a:r>
              <a:rPr lang="en-US" dirty="0" err="1"/>
              <a:t>edaravone</a:t>
            </a:r>
            <a:r>
              <a:rPr lang="en-US" dirty="0"/>
              <a:t>.</a:t>
            </a:r>
          </a:p>
          <a:p>
            <a:pPr marL="742950" lvl="1" indent="-285750">
              <a:buFont typeface="Arial" panose="020B0604020202020204" pitchFamily="34" charset="0"/>
              <a:buChar char="•"/>
            </a:pPr>
            <a:r>
              <a:rPr lang="en-US" dirty="0"/>
              <a:t>Multiple imputation is used to account for missing data due to withdrawals not accounted for by death.</a:t>
            </a:r>
          </a:p>
          <a:p>
            <a:r>
              <a:rPr lang="en-US" dirty="0"/>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6332180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(95% 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by 20% 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by 60% 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by 20% 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1370846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(95% CI, 0.25 to 0.45).</a:t>
            </a:r>
          </a:p>
          <a:p>
            <a:pPr marL="742950" lvl="1" indent="-285750" algn="l">
              <a:buFont typeface="Arial" panose="020B0604020202020204" pitchFamily="34" charset="0"/>
              <a:buChar char="•"/>
            </a:pPr>
            <a:r>
              <a:rPr lang="en-US" sz="1600" b="1">
                <a:solidFill>
                  <a:srgbClr val="616161"/>
                </a:solidFill>
                <a:latin typeface="Segoe UI" panose="020B0502040204020203" pitchFamily="34" charset="0"/>
              </a:rPr>
              <a:t>Approximated SD: (</a:t>
            </a:r>
            <a:r>
              <a:rPr lang="en-US" sz="160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label extension</a:t>
            </a:r>
          </a:p>
          <a:p>
            <a:pPr algn="ctr"/>
            <a:r>
              <a:rPr lang="en-US" sz="1200" dirty="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dirty="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dirty="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dirty="0"/>
              <a:t>N=8 </a:t>
            </a:r>
          </a:p>
          <a:p>
            <a:r>
              <a:rPr lang="en-US" sz="1200" dirty="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dirty="0"/>
              <a:t>N=8 </a:t>
            </a:r>
          </a:p>
          <a:p>
            <a:r>
              <a:rPr lang="en-US" sz="1200" dirty="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dirty="0"/>
              <a:t>N=16 </a:t>
            </a:r>
          </a:p>
          <a:p>
            <a:r>
              <a:rPr lang="en-US" sz="1200" dirty="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dirty="0"/>
              <a:t>N=16 </a:t>
            </a:r>
          </a:p>
          <a:p>
            <a:r>
              <a:rPr lang="en-US" sz="1200" dirty="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dirty="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dirty="0"/>
              <a:t>12 </a:t>
            </a:r>
            <a:r>
              <a:rPr lang="en-US" dirty="0" err="1"/>
              <a:t>wks</a:t>
            </a:r>
            <a:endParaRPr lang="en-US" dirty="0"/>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dirty="0"/>
              <a:t>12 </a:t>
            </a:r>
            <a:r>
              <a:rPr lang="en-US" dirty="0" err="1"/>
              <a:t>wks</a:t>
            </a:r>
            <a:endParaRPr lang="en-US" dirty="0"/>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dirty="0"/>
              <a:t>Drug or placebo </a:t>
            </a:r>
          </a:p>
          <a:p>
            <a:pPr algn="ctr"/>
            <a:r>
              <a:rPr lang="en-US" sz="800" dirty="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dirty="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80F1-4F3B-E1D3-4223-AA044DBD5EA7}"/>
              </a:ext>
            </a:extLst>
          </p:cNvPr>
          <p:cNvSpPr>
            <a:spLocks noGrp="1"/>
          </p:cNvSpPr>
          <p:nvPr>
            <p:ph type="title"/>
          </p:nvPr>
        </p:nvSpPr>
        <p:spPr/>
        <p:txBody>
          <a:bodyPr/>
          <a:lstStyle/>
          <a:p>
            <a:r>
              <a:rPr lang="en-US" dirty="0"/>
              <a:t>Sample Size</a:t>
            </a:r>
          </a:p>
        </p:txBody>
      </p:sp>
      <p:sp>
        <p:nvSpPr>
          <p:cNvPr id="3" name="Slide Number Placeholder 2">
            <a:extLst>
              <a:ext uri="{FF2B5EF4-FFF2-40B4-BE49-F238E27FC236}">
                <a16:creationId xmlns:a16="http://schemas.microsoft.com/office/drawing/2014/main" id="{244ADCBE-3FC1-758B-36CA-CDD1F365205F}"/>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4" name="Text Placeholder 3">
            <a:extLst>
              <a:ext uri="{FF2B5EF4-FFF2-40B4-BE49-F238E27FC236}">
                <a16:creationId xmlns:a16="http://schemas.microsoft.com/office/drawing/2014/main" id="{DDDB123D-B1AB-4489-924C-D458A942FE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094079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dirty="0">
                <a:solidFill>
                  <a:srgbClr val="000000"/>
                </a:solidFill>
              </a:rPr>
              <a:t>30% 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 30% reduction and a 30% 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over 30%.  Thus, current target levels of </a:t>
            </a:r>
            <a:r>
              <a:rPr lang="en-US" dirty="0" err="1">
                <a:solidFill>
                  <a:srgbClr val="000000"/>
                </a:solidFill>
              </a:rPr>
              <a:t>NfL</a:t>
            </a:r>
            <a:r>
              <a:rPr lang="en-US" dirty="0">
                <a:solidFill>
                  <a:srgbClr val="000000"/>
                </a:solidFill>
              </a:rPr>
              <a:t> reduction desired in our Ph1/2 study are a 30% reduction and a 30% increase would represent an undesirable outcome.”</a:t>
            </a:r>
          </a:p>
          <a:p>
            <a:r>
              <a:rPr lang="en-US" dirty="0">
                <a:solidFill>
                  <a:srgbClr val="000000"/>
                </a:solidFill>
              </a:rPr>
              <a:t>Justification: Prior market research indicated that achieving an improvement of &gt;40% in the ALSFRS-R (minimal acceptable level) would be differentiating and that an improvement of &gt;50% 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370094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dirty="0"/>
              <a:t>Go/No-Go Decision Metric</a:t>
            </a:r>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graphicFrame>
        <p:nvGraphicFramePr>
          <p:cNvPr id="8" name="Table 7">
            <a:extLst>
              <a:ext uri="{FF2B5EF4-FFF2-40B4-BE49-F238E27FC236}">
                <a16:creationId xmlns:a16="http://schemas.microsoft.com/office/drawing/2014/main" id="{07178FE9-3837-1825-0E02-6BB37E1417DB}"/>
              </a:ext>
            </a:extLst>
          </p:cNvPr>
          <p:cNvGraphicFramePr>
            <a:graphicFrameLocks noGrp="1"/>
          </p:cNvGraphicFramePr>
          <p:nvPr>
            <p:extLst>
              <p:ext uri="{D42A27DB-BD31-4B8C-83A1-F6EECF244321}">
                <p14:modId xmlns:p14="http://schemas.microsoft.com/office/powerpoint/2010/main" val="2622028311"/>
              </p:ext>
            </p:extLst>
          </p:nvPr>
        </p:nvGraphicFramePr>
        <p:xfrm>
          <a:off x="698160" y="1301840"/>
          <a:ext cx="4878044" cy="3356610"/>
        </p:xfrm>
        <a:graphic>
          <a:graphicData uri="http://schemas.openxmlformats.org/drawingml/2006/table">
            <a:tbl>
              <a:tblPr/>
              <a:tblGrid>
                <a:gridCol w="877544">
                  <a:extLst>
                    <a:ext uri="{9D8B030D-6E8A-4147-A177-3AD203B41FA5}">
                      <a16:colId xmlns:a16="http://schemas.microsoft.com/office/drawing/2014/main" val="3512204884"/>
                    </a:ext>
                  </a:extLst>
                </a:gridCol>
                <a:gridCol w="304800">
                  <a:extLst>
                    <a:ext uri="{9D8B030D-6E8A-4147-A177-3AD203B41FA5}">
                      <a16:colId xmlns:a16="http://schemas.microsoft.com/office/drawing/2014/main" val="3977986101"/>
                    </a:ext>
                  </a:extLst>
                </a:gridCol>
                <a:gridCol w="304800">
                  <a:extLst>
                    <a:ext uri="{9D8B030D-6E8A-4147-A177-3AD203B41FA5}">
                      <a16:colId xmlns:a16="http://schemas.microsoft.com/office/drawing/2014/main" val="3302819486"/>
                    </a:ext>
                  </a:extLst>
                </a:gridCol>
                <a:gridCol w="304800">
                  <a:extLst>
                    <a:ext uri="{9D8B030D-6E8A-4147-A177-3AD203B41FA5}">
                      <a16:colId xmlns:a16="http://schemas.microsoft.com/office/drawing/2014/main" val="3876090615"/>
                    </a:ext>
                  </a:extLst>
                </a:gridCol>
                <a:gridCol w="241300">
                  <a:extLst>
                    <a:ext uri="{9D8B030D-6E8A-4147-A177-3AD203B41FA5}">
                      <a16:colId xmlns:a16="http://schemas.microsoft.com/office/drawing/2014/main" val="804563434"/>
                    </a:ext>
                  </a:extLst>
                </a:gridCol>
                <a:gridCol w="355600">
                  <a:extLst>
                    <a:ext uri="{9D8B030D-6E8A-4147-A177-3AD203B41FA5}">
                      <a16:colId xmlns:a16="http://schemas.microsoft.com/office/drawing/2014/main" val="1758865139"/>
                    </a:ext>
                  </a:extLst>
                </a:gridCol>
                <a:gridCol w="355600">
                  <a:extLst>
                    <a:ext uri="{9D8B030D-6E8A-4147-A177-3AD203B41FA5}">
                      <a16:colId xmlns:a16="http://schemas.microsoft.com/office/drawing/2014/main" val="2710269866"/>
                    </a:ext>
                  </a:extLst>
                </a:gridCol>
                <a:gridCol w="355600">
                  <a:extLst>
                    <a:ext uri="{9D8B030D-6E8A-4147-A177-3AD203B41FA5}">
                      <a16:colId xmlns:a16="http://schemas.microsoft.com/office/drawing/2014/main" val="344477735"/>
                    </a:ext>
                  </a:extLst>
                </a:gridCol>
                <a:gridCol w="355600">
                  <a:extLst>
                    <a:ext uri="{9D8B030D-6E8A-4147-A177-3AD203B41FA5}">
                      <a16:colId xmlns:a16="http://schemas.microsoft.com/office/drawing/2014/main" val="2699674443"/>
                    </a:ext>
                  </a:extLst>
                </a:gridCol>
                <a:gridCol w="355600">
                  <a:extLst>
                    <a:ext uri="{9D8B030D-6E8A-4147-A177-3AD203B41FA5}">
                      <a16:colId xmlns:a16="http://schemas.microsoft.com/office/drawing/2014/main" val="3690570004"/>
                    </a:ext>
                  </a:extLst>
                </a:gridCol>
                <a:gridCol w="355600">
                  <a:extLst>
                    <a:ext uri="{9D8B030D-6E8A-4147-A177-3AD203B41FA5}">
                      <a16:colId xmlns:a16="http://schemas.microsoft.com/office/drawing/2014/main" val="1059167884"/>
                    </a:ext>
                  </a:extLst>
                </a:gridCol>
                <a:gridCol w="355600">
                  <a:extLst>
                    <a:ext uri="{9D8B030D-6E8A-4147-A177-3AD203B41FA5}">
                      <a16:colId xmlns:a16="http://schemas.microsoft.com/office/drawing/2014/main" val="1654931008"/>
                    </a:ext>
                  </a:extLst>
                </a:gridCol>
                <a:gridCol w="355600">
                  <a:extLst>
                    <a:ext uri="{9D8B030D-6E8A-4147-A177-3AD203B41FA5}">
                      <a16:colId xmlns:a16="http://schemas.microsoft.com/office/drawing/2014/main" val="3334926891"/>
                    </a:ext>
                  </a:extLst>
                </a:gridCol>
              </a:tblGrid>
              <a:tr h="190500">
                <a:tc>
                  <a:txBody>
                    <a:bodyPr/>
                    <a:lstStyle/>
                    <a:p>
                      <a:pPr algn="l" fontAlgn="b"/>
                      <a:r>
                        <a:rPr lang="en-US" sz="1100" b="0" i="0" u="none" strike="noStrike" dirty="0" err="1">
                          <a:solidFill>
                            <a:srgbClr val="000000"/>
                          </a:solidFill>
                          <a:effectLst/>
                          <a:latin typeface="Aptos Narrow" panose="020B0004020202020204" pitchFamily="34" charset="0"/>
                        </a:rPr>
                        <a:t>NfL</a:t>
                      </a:r>
                      <a:r>
                        <a:rPr lang="en-US" sz="1100" b="0" i="0" u="none" strike="noStrike" dirty="0">
                          <a:solidFill>
                            <a:srgbClr val="000000"/>
                          </a:solidFill>
                          <a:effectLst/>
                          <a:latin typeface="Aptos Narrow" panose="020B0004020202020204" pitchFamily="34" charset="0"/>
                        </a:rPr>
                        <a:t> Increase from baseline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25653"/>
                  </a:ext>
                </a:extLst>
              </a:tr>
              <a:tr h="190500">
                <a:tc>
                  <a:txBody>
                    <a:bodyPr/>
                    <a:lstStyle/>
                    <a:p>
                      <a:pPr algn="l" fontAlgn="b"/>
                      <a:r>
                        <a:rPr lang="en-US" sz="1100" b="0" i="0" u="none" strike="noStrike" dirty="0">
                          <a:solidFill>
                            <a:srgbClr val="000000"/>
                          </a:solidFill>
                          <a:effectLst/>
                          <a:latin typeface="Aptos Narrow" panose="020B0004020202020204" pitchFamily="34" charset="0"/>
                        </a:rPr>
                        <a:t>Treatment Placebo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1136342"/>
                  </a:ext>
                </a:extLst>
              </a:tr>
              <a:tr h="190500">
                <a:tc>
                  <a:txBody>
                    <a:bodyPr/>
                    <a:lstStyle/>
                    <a:p>
                      <a:pPr algn="r" fontAlgn="b"/>
                      <a:r>
                        <a:rPr lang="en-US" sz="11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2980167"/>
                  </a:ext>
                </a:extLst>
              </a:tr>
              <a:tr h="190500">
                <a:tc>
                  <a:txBody>
                    <a:bodyPr/>
                    <a:lstStyle/>
                    <a:p>
                      <a:pPr algn="r" fontAlgn="b"/>
                      <a:r>
                        <a:rPr lang="en-US" sz="11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303621"/>
                  </a:ext>
                </a:extLst>
              </a:tr>
              <a:tr h="190500">
                <a:tc>
                  <a:txBody>
                    <a:bodyPr/>
                    <a:lstStyle/>
                    <a:p>
                      <a:pPr algn="r" fontAlgn="b"/>
                      <a:r>
                        <a:rPr lang="en-US" sz="1100" b="0" i="0" u="none" strike="noStrike">
                          <a:solidFill>
                            <a:srgbClr val="000000"/>
                          </a:solidFill>
                          <a:effectLst/>
                          <a:latin typeface="Aptos Narrow" panose="020B00040202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635854"/>
                  </a:ext>
                </a:extLst>
              </a:tr>
              <a:tr h="190500">
                <a:tc>
                  <a:txBody>
                    <a:bodyPr/>
                    <a:lstStyle/>
                    <a:p>
                      <a:pPr algn="r" fontAlgn="b"/>
                      <a:r>
                        <a:rPr lang="en-US" sz="11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0669"/>
                  </a:ext>
                </a:extLst>
              </a:tr>
              <a:tr h="190500">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388964"/>
                  </a:ext>
                </a:extLst>
              </a:tr>
              <a:tr h="190500">
                <a:tc>
                  <a:txBody>
                    <a:bodyPr/>
                    <a:lstStyle/>
                    <a:p>
                      <a:pPr algn="r" fontAlgn="b"/>
                      <a:r>
                        <a:rPr lang="en-US" sz="1100" b="0" i="0" u="none" strike="noStrike">
                          <a:solidFill>
                            <a:srgbClr val="000000"/>
                          </a:solidFill>
                          <a:effectLst/>
                          <a:latin typeface="Aptos Narrow" panose="020B00040202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671540"/>
                  </a:ext>
                </a:extLst>
              </a:tr>
              <a:tr h="190500">
                <a:tc>
                  <a:txBody>
                    <a:bodyPr/>
                    <a:lstStyle/>
                    <a:p>
                      <a:pPr algn="r" fontAlgn="b"/>
                      <a:r>
                        <a:rPr lang="en-US" sz="1100" b="0" i="0" u="none" strike="noStrike">
                          <a:solidFill>
                            <a:srgbClr val="000000"/>
                          </a:solidFill>
                          <a:effectLst/>
                          <a:latin typeface="Aptos Narrow" panose="020B00040202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808397"/>
                  </a:ext>
                </a:extLst>
              </a:tr>
              <a:tr h="190500">
                <a:tc>
                  <a:txBody>
                    <a:bodyPr/>
                    <a:lstStyle/>
                    <a:p>
                      <a:pPr algn="r" fontAlgn="b"/>
                      <a:r>
                        <a:rPr lang="en-US" sz="11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9895994"/>
                  </a:ext>
                </a:extLst>
              </a:tr>
              <a:tr h="190500">
                <a:tc>
                  <a:txBody>
                    <a:bodyPr/>
                    <a:lstStyle/>
                    <a:p>
                      <a:pPr algn="r" fontAlgn="b"/>
                      <a:r>
                        <a:rPr lang="en-US" sz="11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85641847"/>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10486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792468"/>
                  </a:ext>
                </a:extLst>
              </a:tr>
              <a:tr h="190500">
                <a:tc>
                  <a:txBody>
                    <a:bodyPr/>
                    <a:lstStyle/>
                    <a:p>
                      <a:pPr algn="r" fontAlgn="b"/>
                      <a:r>
                        <a:rPr lang="en-US" sz="1100" b="0" i="0" u="none" strike="noStrike" dirty="0">
                          <a:solidFill>
                            <a:srgbClr val="000000"/>
                          </a:solidFill>
                          <a:effectLst/>
                          <a:latin typeface="Aptos Narrow" panose="020B00040202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33011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532364"/>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2618450"/>
                  </a:ext>
                </a:extLst>
              </a:tr>
              <a:tr h="190500">
                <a:tc>
                  <a:txBody>
                    <a:bodyPr/>
                    <a:lstStyle/>
                    <a:p>
                      <a:pPr algn="r" fontAlgn="b"/>
                      <a:r>
                        <a:rPr lang="en-US" sz="1100" b="0" i="0" u="none" strike="noStrike" dirty="0">
                          <a:solidFill>
                            <a:srgbClr val="000000"/>
                          </a:solidFill>
                          <a:effectLst/>
                          <a:latin typeface="Aptos Narrow" panose="020B00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1034402"/>
                  </a:ext>
                </a:extLst>
              </a:tr>
            </a:tbl>
          </a:graphicData>
        </a:graphic>
      </p:graphicFrame>
      <p:graphicFrame>
        <p:nvGraphicFramePr>
          <p:cNvPr id="9" name="Table 8">
            <a:extLst>
              <a:ext uri="{FF2B5EF4-FFF2-40B4-BE49-F238E27FC236}">
                <a16:creationId xmlns:a16="http://schemas.microsoft.com/office/drawing/2014/main" id="{B64E0512-362C-51C4-985B-A5D0510C2218}"/>
              </a:ext>
            </a:extLst>
          </p:cNvPr>
          <p:cNvGraphicFramePr>
            <a:graphicFrameLocks noGrp="1"/>
          </p:cNvGraphicFramePr>
          <p:nvPr>
            <p:extLst>
              <p:ext uri="{D42A27DB-BD31-4B8C-83A1-F6EECF244321}">
                <p14:modId xmlns:p14="http://schemas.microsoft.com/office/powerpoint/2010/main" val="1388207040"/>
              </p:ext>
            </p:extLst>
          </p:nvPr>
        </p:nvGraphicFramePr>
        <p:xfrm>
          <a:off x="5963215" y="1546771"/>
          <a:ext cx="5252474" cy="1003935"/>
        </p:xfrm>
        <a:graphic>
          <a:graphicData uri="http://schemas.openxmlformats.org/drawingml/2006/table">
            <a:tbl>
              <a:tblPr/>
              <a:tblGrid>
                <a:gridCol w="521405">
                  <a:extLst>
                    <a:ext uri="{9D8B030D-6E8A-4147-A177-3AD203B41FA5}">
                      <a16:colId xmlns:a16="http://schemas.microsoft.com/office/drawing/2014/main" val="1684440992"/>
                    </a:ext>
                  </a:extLst>
                </a:gridCol>
                <a:gridCol w="651300">
                  <a:extLst>
                    <a:ext uri="{9D8B030D-6E8A-4147-A177-3AD203B41FA5}">
                      <a16:colId xmlns:a16="http://schemas.microsoft.com/office/drawing/2014/main" val="3566807722"/>
                    </a:ext>
                  </a:extLst>
                </a:gridCol>
                <a:gridCol w="1158070">
                  <a:extLst>
                    <a:ext uri="{9D8B030D-6E8A-4147-A177-3AD203B41FA5}">
                      <a16:colId xmlns:a16="http://schemas.microsoft.com/office/drawing/2014/main" val="1507430170"/>
                    </a:ext>
                  </a:extLst>
                </a:gridCol>
                <a:gridCol w="1522137">
                  <a:extLst>
                    <a:ext uri="{9D8B030D-6E8A-4147-A177-3AD203B41FA5}">
                      <a16:colId xmlns:a16="http://schemas.microsoft.com/office/drawing/2014/main" val="1848882541"/>
                    </a:ext>
                  </a:extLst>
                </a:gridCol>
                <a:gridCol w="1399562">
                  <a:extLst>
                    <a:ext uri="{9D8B030D-6E8A-4147-A177-3AD203B41FA5}">
                      <a16:colId xmlns:a16="http://schemas.microsoft.com/office/drawing/2014/main" val="2390452497"/>
                    </a:ext>
                  </a:extLst>
                </a:gridCol>
              </a:tblGrid>
              <a:tr h="303588">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Ylog</a:t>
                      </a:r>
                    </a:p>
                  </a:txBody>
                  <a:tcPr marL="9525" marR="9525" marT="9525" marB="0" anchor="b">
                    <a:lnL>
                      <a:noFill/>
                    </a:lnL>
                    <a:lnR>
                      <a:noFill/>
                    </a:lnR>
                    <a:lnT>
                      <a:noFill/>
                    </a:lnT>
                    <a:lnB>
                      <a:noFill/>
                    </a:lnB>
                    <a:noFill/>
                  </a:tcPr>
                </a:tc>
                <a:tc>
                  <a:txBody>
                    <a:bodyPr/>
                    <a:lstStyle/>
                    <a:p>
                      <a:pPr algn="ctr" fontAlgn="b"/>
                      <a:r>
                        <a:rPr lang="en-US" sz="1600" b="0" i="0" u="none" strike="noStrike" dirty="0" err="1">
                          <a:solidFill>
                            <a:srgbClr val="000000"/>
                          </a:solidFill>
                          <a:effectLst/>
                          <a:latin typeface="Aptos Narrow" panose="020B0004020202020204" pitchFamily="34" charset="0"/>
                        </a:rPr>
                        <a:t>Yoriginal</a:t>
                      </a:r>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Log scale</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original Scale</a:t>
                      </a:r>
                    </a:p>
                  </a:txBody>
                  <a:tcPr marL="9525" marR="9525" marT="9525" marB="0" anchor="b">
                    <a:lnL>
                      <a:noFill/>
                    </a:lnL>
                    <a:lnR>
                      <a:noFill/>
                    </a:lnR>
                    <a:lnT>
                      <a:noFill/>
                    </a:lnT>
                    <a:lnB>
                      <a:noFill/>
                    </a:lnB>
                    <a:noFill/>
                  </a:tcPr>
                </a:tc>
                <a:extLst>
                  <a:ext uri="{0D108BD9-81ED-4DB2-BD59-A6C34878D82A}">
                    <a16:rowId xmlns:a16="http://schemas.microsoft.com/office/drawing/2014/main" val="4120971076"/>
                  </a:ext>
                </a:extLst>
              </a:tr>
              <a:tr h="163915">
                <a:tc>
                  <a:txBody>
                    <a:bodyPr/>
                    <a:lstStyle/>
                    <a:p>
                      <a:pPr algn="ctr" fontAlgn="b"/>
                      <a:r>
                        <a:rPr lang="en-US" sz="16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a:noFill/>
                    </a:lnT>
                    <a:lnB>
                      <a:noFill/>
                    </a:lnB>
                    <a:noFill/>
                  </a:tcPr>
                </a:tc>
                <a:extLst>
                  <a:ext uri="{0D108BD9-81ED-4DB2-BD59-A6C34878D82A}">
                    <a16:rowId xmlns:a16="http://schemas.microsoft.com/office/drawing/2014/main" val="270811048"/>
                  </a:ext>
                </a:extLst>
              </a:tr>
              <a:tr h="163915">
                <a:tc>
                  <a:txBody>
                    <a:bodyPr/>
                    <a:lstStyle/>
                    <a:p>
                      <a:pPr algn="ctr" fontAlgn="b"/>
                      <a:r>
                        <a:rPr lang="en-US" sz="1600" b="0" i="0" u="none" strike="noStrike">
                          <a:solidFill>
                            <a:srgbClr val="000000"/>
                          </a:solidFill>
                          <a:effectLst/>
                          <a:latin typeface="Aptos Narrow" panose="020B0004020202020204" pitchFamily="34" charset="0"/>
                        </a:rPr>
                        <a:t>Max</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403.4</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a:noFill/>
                    </a:lnB>
                    <a:noFill/>
                  </a:tcPr>
                </a:tc>
                <a:extLst>
                  <a:ext uri="{0D108BD9-81ED-4DB2-BD59-A6C34878D82A}">
                    <a16:rowId xmlns:a16="http://schemas.microsoft.com/office/drawing/2014/main" val="2225439304"/>
                  </a:ext>
                </a:extLst>
              </a:tr>
            </a:tbl>
          </a:graphicData>
        </a:graphic>
      </p:graphicFrame>
    </p:spTree>
    <p:extLst>
      <p:ext uri="{BB962C8B-B14F-4D97-AF65-F5344CB8AC3E}">
        <p14:creationId xmlns:p14="http://schemas.microsoft.com/office/powerpoint/2010/main" val="3705812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CA66-2601-998A-7E33-FF5E83A428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0B713C-60CE-7F3F-9A88-1023EA6141B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D94D7D2B-5862-69DB-01A9-B1CDB8D6E51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F2236B9-A6F2-B6E0-415E-4C40B8914EF7}"/>
              </a:ext>
            </a:extLst>
          </p:cNvPr>
          <p:cNvSpPr>
            <a:spLocks noGrp="1"/>
          </p:cNvSpPr>
          <p:nvPr>
            <p:ph type="title"/>
          </p:nvPr>
        </p:nvSpPr>
        <p:spPr/>
        <p:txBody>
          <a:bodyPr/>
          <a:lstStyle/>
          <a:p>
            <a:r>
              <a:rPr lang="en-US" dirty="0" err="1"/>
              <a:t>ePOC</a:t>
            </a:r>
            <a:r>
              <a:rPr lang="en-US" dirty="0"/>
              <a:t>: Substantial Efficacy</a:t>
            </a:r>
          </a:p>
        </p:txBody>
      </p:sp>
      <p:sp>
        <p:nvSpPr>
          <p:cNvPr id="5" name="Slide Number Placeholder 4">
            <a:extLst>
              <a:ext uri="{FF2B5EF4-FFF2-40B4-BE49-F238E27FC236}">
                <a16:creationId xmlns:a16="http://schemas.microsoft.com/office/drawing/2014/main" id="{6D3DAE03-7366-6C4E-0B20-CF50CC1C3626}"/>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CC46CBA3-45F9-1E45-FF3D-BFAF901D81F2}"/>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C6E42586-A521-98F1-F06B-4F56BCE3A7B5}"/>
              </a:ext>
            </a:extLst>
          </p:cNvPr>
          <p:cNvSpPr txBox="1"/>
          <p:nvPr/>
        </p:nvSpPr>
        <p:spPr>
          <a:xfrm>
            <a:off x="606078" y="1233488"/>
            <a:ext cx="10206466" cy="1508105"/>
          </a:xfrm>
          <a:prstGeom prst="rect">
            <a:avLst/>
          </a:prstGeom>
          <a:noFill/>
        </p:spPr>
        <p:txBody>
          <a:bodyPr wrap="square" rtlCol="0">
            <a:spAutoFit/>
          </a:bodyPr>
          <a:lstStyle/>
          <a:p>
            <a:r>
              <a:rPr lang="en-US" dirty="0"/>
              <a:t>Substantial efficacy in a specified indication at an interim point within a POC trial, indicating reasonable probability of meeting pre-defined POC efficacy level in the study as originally defined</a:t>
            </a:r>
          </a:p>
          <a:p>
            <a:endParaRPr lang="en-US" dirty="0"/>
          </a:p>
          <a:p>
            <a:r>
              <a:rPr lang="en-US" sz="2000" dirty="0"/>
              <a:t>Are the</a:t>
            </a:r>
            <a:r>
              <a:rPr lang="en-US" sz="1800" dirty="0"/>
              <a:t> following key elements of the Takeda EPOC study design optimal?</a:t>
            </a:r>
          </a:p>
          <a:p>
            <a:r>
              <a:rPr lang="en-US" sz="1800" dirty="0"/>
              <a:t>Bayesian go/no go criteria, informative vs. non-informative prior, sample size  and the assumptions</a:t>
            </a:r>
          </a:p>
        </p:txBody>
      </p:sp>
    </p:spTree>
    <p:extLst>
      <p:ext uri="{BB962C8B-B14F-4D97-AF65-F5344CB8AC3E}">
        <p14:creationId xmlns:p14="http://schemas.microsoft.com/office/powerpoint/2010/main" val="22410454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C79F-920C-A9ED-79A0-06D4EADE0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4E9AD4B-2AA3-B966-3B4A-92A1B95BD24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102E59-93DC-5052-7248-1F031300D32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9B08258-FC0C-B13C-B3EF-80B92A6976AB}"/>
              </a:ext>
            </a:extLst>
          </p:cNvPr>
          <p:cNvSpPr>
            <a:spLocks noGrp="1"/>
          </p:cNvSpPr>
          <p:nvPr>
            <p:ph type="title"/>
          </p:nvPr>
        </p:nvSpPr>
        <p:spPr/>
        <p:txBody>
          <a:bodyPr/>
          <a:lstStyle/>
          <a:p>
            <a:r>
              <a:rPr lang="en-US" dirty="0" err="1"/>
              <a:t>ePOC</a:t>
            </a:r>
            <a:r>
              <a:rPr lang="en-US" dirty="0"/>
              <a:t>: Deliverables</a:t>
            </a:r>
          </a:p>
        </p:txBody>
      </p:sp>
      <p:sp>
        <p:nvSpPr>
          <p:cNvPr id="5" name="Slide Number Placeholder 4">
            <a:extLst>
              <a:ext uri="{FF2B5EF4-FFF2-40B4-BE49-F238E27FC236}">
                <a16:creationId xmlns:a16="http://schemas.microsoft.com/office/drawing/2014/main" id="{7CACD0C2-9569-4CC1-6BAC-0D6EB92C9AD9}"/>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B640C791-0940-4885-E29C-A5B07BB165C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F8A2503B-98D6-A7AC-C182-2B581F837FBE}"/>
              </a:ext>
            </a:extLst>
          </p:cNvPr>
          <p:cNvSpPr txBox="1"/>
          <p:nvPr/>
        </p:nvSpPr>
        <p:spPr>
          <a:xfrm>
            <a:off x="606078" y="1233488"/>
            <a:ext cx="10023822" cy="4247317"/>
          </a:xfrm>
          <a:prstGeom prst="rect">
            <a:avLst/>
          </a:prstGeom>
          <a:noFill/>
        </p:spPr>
        <p:txBody>
          <a:bodyPr wrap="square" rtlCol="0">
            <a:spAutoFit/>
          </a:bodyPr>
          <a:lstStyle/>
          <a:p>
            <a:r>
              <a:rPr lang="en-US" dirty="0"/>
              <a:t>What would be the ideal level of effect for go </a:t>
            </a:r>
          </a:p>
          <a:p>
            <a:endParaRPr lang="en-US" sz="1800" dirty="0"/>
          </a:p>
          <a:p>
            <a:r>
              <a:rPr lang="en-US" dirty="0"/>
              <a:t>What would be the probability of getting the effect for different levels of observation.</a:t>
            </a:r>
          </a:p>
          <a:p>
            <a:endParaRPr lang="en-US" sz="1800" dirty="0"/>
          </a:p>
          <a:p>
            <a:r>
              <a:rPr lang="en-US" dirty="0"/>
              <a:t>Is 30% reduction good enough for making </a:t>
            </a:r>
            <a:r>
              <a:rPr lang="en-US" dirty="0" err="1"/>
              <a:t>gng</a:t>
            </a:r>
            <a:r>
              <a:rPr lang="en-US" dirty="0"/>
              <a:t> decision</a:t>
            </a:r>
          </a:p>
          <a:p>
            <a:endParaRPr lang="en-US" sz="1800" dirty="0"/>
          </a:p>
          <a:p>
            <a:endParaRPr lang="en-US" dirty="0"/>
          </a:p>
          <a:p>
            <a:r>
              <a:rPr lang="en-US" sz="1800" dirty="0"/>
              <a:t>Questions:</a:t>
            </a:r>
          </a:p>
          <a:p>
            <a:r>
              <a:rPr lang="en-US" dirty="0"/>
              <a:t>30% in the original scale or log scale</a:t>
            </a:r>
          </a:p>
          <a:p>
            <a:r>
              <a:rPr lang="en-US" dirty="0"/>
              <a:t>From baseline or from placebo</a:t>
            </a:r>
          </a:p>
          <a:p>
            <a:endParaRPr lang="en-US" dirty="0"/>
          </a:p>
          <a:p>
            <a:r>
              <a:rPr lang="en-US" dirty="0"/>
              <a:t>30% reduction in the change from baseline</a:t>
            </a:r>
          </a:p>
          <a:p>
            <a:endParaRPr lang="en-US" dirty="0"/>
          </a:p>
          <a:p>
            <a:r>
              <a:rPr lang="en-US" dirty="0"/>
              <a:t>Change in treated /Change in placebo = &gt;.3</a:t>
            </a:r>
          </a:p>
          <a:p>
            <a:endParaRPr lang="en-US" sz="1800" dirty="0"/>
          </a:p>
        </p:txBody>
      </p:sp>
    </p:spTree>
    <p:extLst>
      <p:ext uri="{BB962C8B-B14F-4D97-AF65-F5344CB8AC3E}">
        <p14:creationId xmlns:p14="http://schemas.microsoft.com/office/powerpoint/2010/main" val="42842626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dirty="0"/>
              <a:t>Log Scale Vs Original Scale </a:t>
            </a:r>
            <a:r>
              <a:rPr lang="en-US" dirty="0" err="1"/>
              <a:t>NfL</a:t>
            </a:r>
            <a:r>
              <a:rPr lang="en-US" dirty="0"/>
              <a:t> from </a:t>
            </a:r>
            <a:r>
              <a:rPr lang="en-US" dirty="0" err="1"/>
              <a:t>Tofersen</a:t>
            </a:r>
            <a:r>
              <a:rPr lang="en-US" dirty="0"/>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84EA4CCF-F9ED-E186-9C69-046C6E6EF6DD}"/>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95715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UNC 13A study design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3"/>
          <a:stretch>
            <a:fillRect/>
          </a:stretch>
        </p:blipFill>
        <p:spPr>
          <a:xfrm>
            <a:off x="6177706" y="691328"/>
            <a:ext cx="5859463" cy="2553676"/>
          </a:xfrm>
          <a:prstGeom prst="rect">
            <a:avLst/>
          </a:prstGeom>
        </p:spPr>
      </p:pic>
      <p:sp>
        <p:nvSpPr>
          <p:cNvPr id="9" name="TextBox 8">
            <a:extLst>
              <a:ext uri="{FF2B5EF4-FFF2-40B4-BE49-F238E27FC236}">
                <a16:creationId xmlns:a16="http://schemas.microsoft.com/office/drawing/2014/main" id="{F3349300-0F7C-A12F-B4FF-9FCBEAAD10FC}"/>
              </a:ext>
            </a:extLst>
          </p:cNvPr>
          <p:cNvSpPr txBox="1"/>
          <p:nvPr/>
        </p:nvSpPr>
        <p:spPr>
          <a:xfrm>
            <a:off x="311150" y="869708"/>
            <a:ext cx="5859463" cy="4247317"/>
          </a:xfrm>
          <a:prstGeom prst="rect">
            <a:avLst/>
          </a:prstGeom>
          <a:noFill/>
        </p:spPr>
        <p:txBody>
          <a:bodyPr wrap="square" rtlCol="0">
            <a:spAutoFit/>
          </a:bodyPr>
          <a:lstStyle/>
          <a:p>
            <a:r>
              <a:rPr lang="en-US" b="1" dirty="0"/>
              <a:t>Study Type: </a:t>
            </a:r>
            <a:r>
              <a:rPr lang="en-US" dirty="0"/>
              <a:t>First in Human </a:t>
            </a:r>
            <a:r>
              <a:rPr lang="en-US" dirty="0" err="1"/>
              <a:t>ePOC</a:t>
            </a:r>
            <a:endParaRPr lang="en-US" dirty="0"/>
          </a:p>
          <a:p>
            <a:r>
              <a:rPr lang="en-US" b="1" dirty="0"/>
              <a:t>Target Population: </a:t>
            </a:r>
            <a:r>
              <a:rPr lang="en-US" dirty="0"/>
              <a:t>Adults aged 18 or older with ALS  </a:t>
            </a:r>
          </a:p>
          <a:p>
            <a:endParaRPr lang="en-US" dirty="0"/>
          </a:p>
          <a:p>
            <a:r>
              <a:rPr lang="en-US" sz="1800" b="1" i="0" dirty="0">
                <a:solidFill>
                  <a:srgbClr val="000000"/>
                </a:solidFill>
                <a:effectLst/>
                <a:latin typeface="Calibri" panose="020F0502020204030204" pitchFamily="34" charset="0"/>
              </a:rPr>
              <a:t>Study Design: </a:t>
            </a:r>
            <a:r>
              <a:rPr lang="en-US" sz="1800" b="0" i="0" dirty="0">
                <a:solidFill>
                  <a:srgbClr val="000000"/>
                </a:solidFill>
                <a:effectLst/>
                <a:latin typeface="Calibri" panose="020F0502020204030204" pitchFamily="34" charset="0"/>
              </a:rPr>
              <a:t>Randomized, Double-Blind, Placebo-Controlled </a:t>
            </a:r>
            <a:r>
              <a:rPr lang="en-US" dirty="0">
                <a:solidFill>
                  <a:srgbClr val="000000"/>
                </a:solidFill>
                <a:latin typeface="Calibri" panose="020F0502020204030204" pitchFamily="34" charset="0"/>
              </a:rPr>
              <a:t>MAD study</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Objective: Safety and tolerability</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Data Monitoring: The progression of the trial to the next dose-level cohort was based on a blinded review of safety and pharmacokinetic data from the preceding cohorts by the sponsor. The data reviewer may be blinded about patients' treatment group</a:t>
            </a:r>
            <a:endParaRPr lang="en-US" dirty="0"/>
          </a:p>
          <a:p>
            <a:endParaRPr lang="en-US" dirty="0"/>
          </a:p>
          <a:p>
            <a:endParaRPr lang="en-US" dirty="0"/>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lstStyle/>
          <a:p>
            <a:r>
              <a:rPr lang="en-US" dirty="0"/>
              <a:t>Reduction in change from </a:t>
            </a:r>
            <a:r>
              <a:rPr lang="en-US" dirty="0" err="1"/>
              <a:t>basline</a:t>
            </a:r>
            <a:r>
              <a:rPr lang="en-US" dirty="0"/>
              <a:t> in log scale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06078" y="1233488"/>
            <a:ext cx="11274772" cy="3139321"/>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Faster-progression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60%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20%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80% reduction in the treated group compared to the placebo group</a:t>
            </a:r>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Slower-progression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40%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19%</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59% reduction in the treated group compared to the placebo group</a:t>
            </a:r>
          </a:p>
          <a:p>
            <a:endParaRPr lang="en-US" dirty="0"/>
          </a:p>
        </p:txBody>
      </p:sp>
      <p:pic>
        <p:nvPicPr>
          <p:cNvPr id="9" name="Picture 8" descr="A close-up of a text&#10;&#10;Description automatically generated">
            <a:extLst>
              <a:ext uri="{FF2B5EF4-FFF2-40B4-BE49-F238E27FC236}">
                <a16:creationId xmlns:a16="http://schemas.microsoft.com/office/drawing/2014/main" id="{FA0745A4-446E-C4B2-CA65-3B95E05141FF}"/>
              </a:ext>
            </a:extLst>
          </p:cNvPr>
          <p:cNvPicPr>
            <a:picLocks noChangeAspect="1"/>
          </p:cNvPicPr>
          <p:nvPr/>
        </p:nvPicPr>
        <p:blipFill>
          <a:blip r:embed="rId2"/>
          <a:stretch>
            <a:fillRect/>
          </a:stretch>
        </p:blipFill>
        <p:spPr>
          <a:xfrm>
            <a:off x="-1276351" y="3828725"/>
            <a:ext cx="12561879" cy="2202355"/>
          </a:xfrm>
          <a:prstGeom prst="rect">
            <a:avLst/>
          </a:prstGeom>
        </p:spPr>
      </p:pic>
    </p:spTree>
    <p:extLst>
      <p:ext uri="{BB962C8B-B14F-4D97-AF65-F5344CB8AC3E}">
        <p14:creationId xmlns:p14="http://schemas.microsoft.com/office/powerpoint/2010/main" val="3184281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9BC6-BCFA-9D52-E723-74FB944E3C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25E243-55E6-4325-E63E-1FB89858363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5EEBA3-FDCF-3390-CDAF-BD0A90B8460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9580741-47A3-591B-4A1D-956B1DB22933}"/>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E848475E-0A40-5B6B-B04A-ED2ADDC9C163}"/>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A2529A19-A956-8ED3-C506-95488BEC3C3D}"/>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5D9BC57C-8A19-25CD-D5D3-BBCC8037657B}"/>
              </a:ext>
            </a:extLst>
          </p:cNvPr>
          <p:cNvGraphicFramePr>
            <a:graphicFrameLocks noGrp="1"/>
          </p:cNvGraphicFramePr>
          <p:nvPr>
            <p:extLst>
              <p:ext uri="{D42A27DB-BD31-4B8C-83A1-F6EECF244321}">
                <p14:modId xmlns:p14="http://schemas.microsoft.com/office/powerpoint/2010/main" val="1304916463"/>
              </p:ext>
            </p:extLst>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93C1C3A3-0153-78F0-7939-19E0A242F338}"/>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E65048DF-435B-5526-25AF-861FDA1D2520}"/>
              </a:ext>
            </a:extLst>
          </p:cNvPr>
          <p:cNvSpPr txBox="1"/>
          <p:nvPr/>
        </p:nvSpPr>
        <p:spPr>
          <a:xfrm>
            <a:off x="728663" y="4114800"/>
            <a:ext cx="10829925" cy="1015663"/>
          </a:xfrm>
          <a:prstGeom prst="rect">
            <a:avLst/>
          </a:prstGeom>
          <a:noFill/>
        </p:spPr>
        <p:txBody>
          <a:bodyPr wrap="square" rtlCol="0">
            <a:spAutoFit/>
          </a:bodyPr>
          <a:lstStyle/>
          <a:p>
            <a:r>
              <a:rPr lang="en-US" sz="2000" dirty="0"/>
              <a:t>Reduction in original scale depends on baseline</a:t>
            </a:r>
          </a:p>
          <a:p>
            <a:r>
              <a:rPr lang="en-US" sz="2000" dirty="0"/>
              <a:t>If we observed as low as 7 level of baseline, still we have 45% reduction if we observed a 30% reduction in the log scale</a:t>
            </a:r>
          </a:p>
        </p:txBody>
      </p:sp>
    </p:spTree>
    <p:extLst>
      <p:ext uri="{BB962C8B-B14F-4D97-AF65-F5344CB8AC3E}">
        <p14:creationId xmlns:p14="http://schemas.microsoft.com/office/powerpoint/2010/main" val="36910091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255-475A-3C30-A265-EA1F0A60978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8435-3ABD-7EEB-A203-6180B2B4538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4B0FBC24-32E3-BBBF-FACC-31F251FF88C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8A4F502-9A50-D937-063B-AEB5603D78A6}"/>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C02960F9-194E-6DFD-8C3C-1F94AED16B5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93A77554-40C5-FE86-364B-617F734ECBC7}"/>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1EA6E35-3D14-B962-2DBB-080D0F2D5E59}"/>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0D350B4C-F9BF-3368-62CD-58AA0EE75528}"/>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42835626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90A4-8765-F48C-DCD4-EC67387CDE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2151AE-90DA-A076-116A-99D4FF18217E}"/>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D77601B-4269-9176-3AE2-EBE7186DCD2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50FA11C-5A43-317F-6592-BF4D1DC8E369}"/>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6043FBA-190F-DD0C-B53B-5ED1CE0FCC51}"/>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094F5FD7-6FC9-7A11-4576-25BB4958488E}"/>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A5399817-89A8-4602-E40B-75B4648E7DDF}"/>
              </a:ext>
            </a:extLst>
          </p:cNvPr>
          <p:cNvGraphicFramePr>
            <a:graphicFrameLocks noGrp="1"/>
          </p:cNvGraphicFramePr>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7BFB5452-281B-F258-913F-68CE6B1A5127}"/>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8E893C2E-FFEB-22EC-A781-A9DA9FC06E07}"/>
              </a:ext>
            </a:extLst>
          </p:cNvPr>
          <p:cNvSpPr txBox="1"/>
          <p:nvPr/>
        </p:nvSpPr>
        <p:spPr>
          <a:xfrm>
            <a:off x="728663" y="3900481"/>
            <a:ext cx="10829925" cy="2246769"/>
          </a:xfrm>
          <a:prstGeom prst="rect">
            <a:avLst/>
          </a:prstGeom>
          <a:noFill/>
        </p:spPr>
        <p:txBody>
          <a:bodyPr wrap="square" rtlCol="0">
            <a:spAutoFit/>
          </a:bodyPr>
          <a:lstStyle/>
          <a:p>
            <a:r>
              <a:rPr lang="en-US" sz="2000" dirty="0"/>
              <a:t>Observed placebo at baseline mean 3.6 (0.145)</a:t>
            </a:r>
          </a:p>
          <a:p>
            <a:r>
              <a:rPr lang="en-US" sz="2000" dirty="0"/>
              <a:t>20% increase yields 3.6*1.2 = 4.3 change from baseline delta at </a:t>
            </a:r>
            <a:r>
              <a:rPr lang="en-US" sz="2000" dirty="0" err="1"/>
              <a:t>followup</a:t>
            </a:r>
            <a:r>
              <a:rPr lang="en-US" sz="2000" dirty="0"/>
              <a:t> = 0.72</a:t>
            </a:r>
          </a:p>
          <a:p>
            <a:endParaRPr lang="en-US" sz="2000" dirty="0"/>
          </a:p>
          <a:p>
            <a:r>
              <a:rPr lang="en-US" sz="2000" dirty="0"/>
              <a:t>For treated group change from baseline expected (30% reduction) = 0.50. We are interested to observe less than or equal 0.5</a:t>
            </a:r>
          </a:p>
          <a:p>
            <a:endParaRPr lang="en-US" sz="2000" dirty="0"/>
          </a:p>
          <a:p>
            <a:r>
              <a:rPr lang="en-US" sz="2000" dirty="0"/>
              <a:t>Difference in change = -.22 (expected to be less than -.22)</a:t>
            </a:r>
          </a:p>
        </p:txBody>
      </p:sp>
    </p:spTree>
    <p:extLst>
      <p:ext uri="{BB962C8B-B14F-4D97-AF65-F5344CB8AC3E}">
        <p14:creationId xmlns:p14="http://schemas.microsoft.com/office/powerpoint/2010/main" val="284316651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D8A2-276E-725F-F875-10775F58D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1A90-9F09-B874-F28E-250BE343FE73}"/>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D5F72F2-5DDF-46EE-DB4D-DE7C69E76FB2}"/>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5840129-EB43-BD04-E0BF-9AD7F728E4CE}"/>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5DCFF47-8B40-6BB0-24B3-638F04D2F2BD}"/>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F99724D3-CF60-9170-CF0A-1E4A6D50CE51}"/>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6B0D74EE-795F-C91E-2CD1-E82A13CFF501}"/>
              </a:ext>
            </a:extLst>
          </p:cNvPr>
          <p:cNvSpPr txBox="1"/>
          <p:nvPr/>
        </p:nvSpPr>
        <p:spPr>
          <a:xfrm>
            <a:off x="606078" y="1233488"/>
            <a:ext cx="11274772" cy="2585323"/>
          </a:xfrm>
          <a:prstGeom prst="rect">
            <a:avLst/>
          </a:prstGeom>
          <a:noFill/>
        </p:spPr>
        <p:txBody>
          <a:bodyPr wrap="square" rtlCol="0">
            <a:spAutoFit/>
          </a:bodyPr>
          <a:lstStyle/>
          <a:p>
            <a:r>
              <a:rPr lang="en-US" dirty="0"/>
              <a:t>Assuming Same SD of 0.145 in log scale, 5 placebo and 16 treated.5</a:t>
            </a:r>
          </a:p>
          <a:p>
            <a:endParaRPr lang="en-US" dirty="0"/>
          </a:p>
          <a:p>
            <a:r>
              <a:rPr lang="en-US" b="1" i="0" dirty="0">
                <a:effectLst/>
                <a:latin typeface="Helvetica Neue"/>
              </a:rPr>
              <a:t>Go Criteria: P(</a:t>
            </a:r>
            <a:r>
              <a:rPr lang="el-GR" b="1" i="0" dirty="0">
                <a:effectLst/>
                <a:latin typeface="Helvetica Neue"/>
              </a:rPr>
              <a:t>Δμ &lt; -0.22 ) &gt; 0.7</a:t>
            </a:r>
            <a:endParaRPr lang="en-US" b="1" i="0" dirty="0">
              <a:effectLst/>
              <a:latin typeface="Helvetica Neue"/>
            </a:endParaRPr>
          </a:p>
          <a:p>
            <a:br>
              <a:rPr lang="el-GR" dirty="0"/>
            </a:br>
            <a:r>
              <a:rPr lang="en-US" b="1" i="0" dirty="0">
                <a:effectLst/>
                <a:latin typeface="Helvetica Neue"/>
              </a:rPr>
              <a:t>No-Go Criteria: P(</a:t>
            </a:r>
            <a:r>
              <a:rPr lang="el-GR" b="1" i="0" dirty="0">
                <a:effectLst/>
                <a:latin typeface="Helvetica Neue"/>
              </a:rPr>
              <a:t>Δμ &lt; -0.22 ) &lt; 0.1</a:t>
            </a:r>
            <a:endParaRPr lang="en-US" b="1" i="0" dirty="0">
              <a:effectLst/>
              <a:latin typeface="Helvetica Neue"/>
            </a:endParaRPr>
          </a:p>
          <a:p>
            <a:endParaRPr lang="en-US" b="1" dirty="0">
              <a:latin typeface="Helvetica Neue"/>
            </a:endParaRPr>
          </a:p>
          <a:p>
            <a:r>
              <a:rPr lang="en-US" b="1" dirty="0">
                <a:latin typeface="Helvetica Neue"/>
              </a:rPr>
              <a:t>We must observe the difference in change from baseline &lt; -0.35  for Go</a:t>
            </a:r>
          </a:p>
          <a:p>
            <a:r>
              <a:rPr lang="en-US" b="1" dirty="0">
                <a:latin typeface="Helvetica Neue"/>
              </a:rPr>
              <a:t>If we observe the difference in change from basely &gt; -0.16</a:t>
            </a:r>
          </a:p>
          <a:p>
            <a:endParaRPr lang="en-US" dirty="0"/>
          </a:p>
        </p:txBody>
      </p:sp>
      <p:graphicFrame>
        <p:nvGraphicFramePr>
          <p:cNvPr id="8" name="Table 7">
            <a:extLst>
              <a:ext uri="{FF2B5EF4-FFF2-40B4-BE49-F238E27FC236}">
                <a16:creationId xmlns:a16="http://schemas.microsoft.com/office/drawing/2014/main" id="{EC6F4E0B-F341-97B3-9182-C1305A0172A1}"/>
              </a:ext>
            </a:extLst>
          </p:cNvPr>
          <p:cNvGraphicFramePr>
            <a:graphicFrameLocks noGrp="1"/>
          </p:cNvGraphicFramePr>
          <p:nvPr>
            <p:extLst>
              <p:ext uri="{D42A27DB-BD31-4B8C-83A1-F6EECF244321}">
                <p14:modId xmlns:p14="http://schemas.microsoft.com/office/powerpoint/2010/main" val="952754534"/>
              </p:ext>
            </p:extLst>
          </p:nvPr>
        </p:nvGraphicFramePr>
        <p:xfrm>
          <a:off x="928687" y="3738238"/>
          <a:ext cx="9617643" cy="2261235"/>
        </p:xfrm>
        <a:graphic>
          <a:graphicData uri="http://schemas.openxmlformats.org/drawingml/2006/table">
            <a:tbl>
              <a:tblPr/>
              <a:tblGrid>
                <a:gridCol w="1373949">
                  <a:extLst>
                    <a:ext uri="{9D8B030D-6E8A-4147-A177-3AD203B41FA5}">
                      <a16:colId xmlns:a16="http://schemas.microsoft.com/office/drawing/2014/main" val="1974093624"/>
                    </a:ext>
                  </a:extLst>
                </a:gridCol>
                <a:gridCol w="1373949">
                  <a:extLst>
                    <a:ext uri="{9D8B030D-6E8A-4147-A177-3AD203B41FA5}">
                      <a16:colId xmlns:a16="http://schemas.microsoft.com/office/drawing/2014/main" val="2373732660"/>
                    </a:ext>
                  </a:extLst>
                </a:gridCol>
                <a:gridCol w="1373949">
                  <a:extLst>
                    <a:ext uri="{9D8B030D-6E8A-4147-A177-3AD203B41FA5}">
                      <a16:colId xmlns:a16="http://schemas.microsoft.com/office/drawing/2014/main" val="3392572831"/>
                    </a:ext>
                  </a:extLst>
                </a:gridCol>
                <a:gridCol w="1373949">
                  <a:extLst>
                    <a:ext uri="{9D8B030D-6E8A-4147-A177-3AD203B41FA5}">
                      <a16:colId xmlns:a16="http://schemas.microsoft.com/office/drawing/2014/main" val="650486596"/>
                    </a:ext>
                  </a:extLst>
                </a:gridCol>
                <a:gridCol w="1373949">
                  <a:extLst>
                    <a:ext uri="{9D8B030D-6E8A-4147-A177-3AD203B41FA5}">
                      <a16:colId xmlns:a16="http://schemas.microsoft.com/office/drawing/2014/main" val="1033165378"/>
                    </a:ext>
                  </a:extLst>
                </a:gridCol>
                <a:gridCol w="1373949">
                  <a:extLst>
                    <a:ext uri="{9D8B030D-6E8A-4147-A177-3AD203B41FA5}">
                      <a16:colId xmlns:a16="http://schemas.microsoft.com/office/drawing/2014/main" val="2772435186"/>
                    </a:ext>
                  </a:extLst>
                </a:gridCol>
                <a:gridCol w="1373949">
                  <a:extLst>
                    <a:ext uri="{9D8B030D-6E8A-4147-A177-3AD203B41FA5}">
                      <a16:colId xmlns:a16="http://schemas.microsoft.com/office/drawing/2014/main" val="811958047"/>
                    </a:ext>
                  </a:extLst>
                </a:gridCol>
              </a:tblGrid>
              <a:tr h="719194">
                <a:tc>
                  <a:txBody>
                    <a:bodyPr/>
                    <a:lstStyle/>
                    <a:p>
                      <a:pPr algn="ctr" fontAlgn="b"/>
                      <a:r>
                        <a:rPr lang="en-US" sz="1600" b="0" i="0" u="none" strike="noStrike">
                          <a:solidFill>
                            <a:srgbClr val="000000"/>
                          </a:solidFill>
                          <a:effectLst/>
                          <a:latin typeface="Aptos Narrow" panose="020B0004020202020204" pitchFamily="34" charset="0"/>
                        </a:rPr>
                        <a:t>Assumed mu_c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mu_t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Go Probability</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No-Go Probability</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Consider (Gray Zone) Probability</a:t>
                      </a:r>
                    </a:p>
                  </a:txBody>
                  <a:tcPr marL="9525" marR="9525" marT="9525" marB="0" anchor="b">
                    <a:lnL>
                      <a:noFill/>
                    </a:lnL>
                    <a:lnR>
                      <a:noFill/>
                    </a:lnR>
                    <a:lnT>
                      <a:noFill/>
                    </a:lnT>
                    <a:lnB>
                      <a:noFill/>
                    </a:lnB>
                    <a:noFill/>
                  </a:tcPr>
                </a:tc>
                <a:extLst>
                  <a:ext uri="{0D108BD9-81ED-4DB2-BD59-A6C34878D82A}">
                    <a16:rowId xmlns:a16="http://schemas.microsoft.com/office/drawing/2014/main" val="3420256580"/>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89.11%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10.77%</a:t>
                      </a:r>
                    </a:p>
                  </a:txBody>
                  <a:tcPr marL="9525" marR="9525" marT="9525" marB="0" anchor="b">
                    <a:lnL>
                      <a:noFill/>
                    </a:lnL>
                    <a:lnR>
                      <a:noFill/>
                    </a:lnR>
                    <a:lnT>
                      <a:noFill/>
                    </a:lnT>
                    <a:lnB>
                      <a:noFill/>
                    </a:lnB>
                    <a:noFill/>
                  </a:tcPr>
                </a:tc>
                <a:extLst>
                  <a:ext uri="{0D108BD9-81ED-4DB2-BD59-A6C34878D82A}">
                    <a16:rowId xmlns:a16="http://schemas.microsoft.com/office/drawing/2014/main" val="19632191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60.11%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37.93%</a:t>
                      </a:r>
                    </a:p>
                  </a:txBody>
                  <a:tcPr marL="9525" marR="9525" marT="9525" marB="0" anchor="b">
                    <a:lnL>
                      <a:noFill/>
                    </a:lnL>
                    <a:lnR>
                      <a:noFill/>
                    </a:lnR>
                    <a:lnT>
                      <a:noFill/>
                    </a:lnT>
                    <a:lnB>
                      <a:noFill/>
                    </a:lnB>
                    <a:noFill/>
                  </a:tcPr>
                </a:tc>
                <a:extLst>
                  <a:ext uri="{0D108BD9-81ED-4DB2-BD59-A6C34878D82A}">
                    <a16:rowId xmlns:a16="http://schemas.microsoft.com/office/drawing/2014/main" val="26623599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23.59%</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13.87%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62.55%</a:t>
                      </a:r>
                    </a:p>
                  </a:txBody>
                  <a:tcPr marL="9525" marR="9525" marT="9525" marB="0" anchor="b">
                    <a:lnL>
                      <a:noFill/>
                    </a:lnL>
                    <a:lnR>
                      <a:noFill/>
                    </a:lnR>
                    <a:lnT>
                      <a:noFill/>
                    </a:lnT>
                    <a:lnB>
                      <a:noFill/>
                    </a:lnB>
                    <a:noFill/>
                  </a:tcPr>
                </a:tc>
                <a:extLst>
                  <a:ext uri="{0D108BD9-81ED-4DB2-BD59-A6C34878D82A}">
                    <a16:rowId xmlns:a16="http://schemas.microsoft.com/office/drawing/2014/main" val="1631906453"/>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4194086002"/>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757090339"/>
                  </a:ext>
                </a:extLst>
              </a:tr>
              <a:tr h="245894">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611215811"/>
                  </a:ext>
                </a:extLst>
              </a:tr>
            </a:tbl>
          </a:graphicData>
        </a:graphic>
      </p:graphicFrame>
    </p:spTree>
    <p:extLst>
      <p:ext uri="{BB962C8B-B14F-4D97-AF65-F5344CB8AC3E}">
        <p14:creationId xmlns:p14="http://schemas.microsoft.com/office/powerpoint/2010/main" val="40475187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dirty="0"/>
              <a:t>Budget	</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8" y="1233488"/>
            <a:ext cx="5191407" cy="4801314"/>
          </a:xfrm>
          <a:prstGeom prst="rect">
            <a:avLst/>
          </a:prstGeom>
          <a:noFill/>
        </p:spPr>
        <p:txBody>
          <a:bodyPr wrap="square" rtlCol="0">
            <a:spAutoFit/>
          </a:bodyPr>
          <a:lstStyle/>
          <a:p>
            <a:r>
              <a:rPr lang="en-US" dirty="0"/>
              <a:t>Biostatistics</a:t>
            </a:r>
          </a:p>
          <a:p>
            <a:endParaRPr lang="en-US" dirty="0"/>
          </a:p>
          <a:p>
            <a:r>
              <a:rPr lang="en-US" dirty="0"/>
              <a:t>Phase 1/2</a:t>
            </a:r>
          </a:p>
          <a:p>
            <a:r>
              <a:rPr lang="en-US" dirty="0"/>
              <a:t>Concept note development: </a:t>
            </a:r>
          </a:p>
          <a:p>
            <a:r>
              <a:rPr lang="en-US" dirty="0"/>
              <a:t>Review literature, Write the concept note, disseminate, perform simulation and power analysis</a:t>
            </a:r>
          </a:p>
          <a:p>
            <a:endParaRPr lang="en-US" dirty="0"/>
          </a:p>
          <a:p>
            <a:r>
              <a:rPr lang="en-US" dirty="0"/>
              <a:t>Protocol, SAP and subsequent amendments</a:t>
            </a:r>
          </a:p>
          <a:p>
            <a:endParaRPr lang="en-US" dirty="0"/>
          </a:p>
          <a:p>
            <a:r>
              <a:rPr lang="en-US" dirty="0"/>
              <a:t>Coordinate stat programmer team for randomization, ADAM and SDTM, TLFs</a:t>
            </a:r>
          </a:p>
          <a:p>
            <a:r>
              <a:rPr lang="en-US" dirty="0"/>
              <a:t>Coordinate DMC, data quality monitoring</a:t>
            </a:r>
          </a:p>
          <a:p>
            <a:r>
              <a:rPr lang="en-US" dirty="0"/>
              <a:t>Coordinate Programmers regarding database unlock, finalize ADAM, SDTM, and TLF</a:t>
            </a:r>
          </a:p>
          <a:p>
            <a:r>
              <a:rPr lang="en-US" dirty="0"/>
              <a:t>Analyze Data for GNG </a:t>
            </a:r>
          </a:p>
          <a:p>
            <a:r>
              <a:rPr lang="en-US" dirty="0"/>
              <a:t>Collaborate with Study team for Clinical study report and regulatory submission.</a:t>
            </a:r>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lstStyle/>
              <a:p>
                <a:r>
                  <a:rPr lang="en-US" b="1" dirty="0">
                    <a:solidFill>
                      <a:srgbClr val="000000"/>
                    </a:solidFill>
                  </a:rPr>
                  <a:t>QDM</a:t>
                </a:r>
              </a:p>
              <a:p>
                <a:pPr marL="285750" indent="-285750">
                  <a:spcAft>
                    <a:spcPts val="0"/>
                  </a:spcAft>
                  <a:buFont typeface="Arial" panose="020B0604020202020204" pitchFamily="34" charset="0"/>
                  <a:buChar char="•"/>
                </a:pPr>
                <a:r>
                  <a:rPr lang="en-US" dirty="0">
                    <a:solidFill>
                      <a:srgbClr val="000000"/>
                    </a:solidFill>
                  </a:rPr>
                  <a:t>Competitive target: Reduction of 80% in </a:t>
                </a:r>
                <a:r>
                  <a:rPr lang="en-US" dirty="0" err="1">
                    <a:solidFill>
                      <a:srgbClr val="000000"/>
                    </a:solidFill>
                  </a:rPr>
                  <a:t>NfL</a:t>
                </a:r>
                <a:r>
                  <a:rPr lang="en-US" dirty="0">
                    <a:solidFill>
                      <a:srgbClr val="000000"/>
                    </a:solidFill>
                  </a:rPr>
                  <a:t> (UNC 13A</a:t>
                </a:r>
              </a:p>
              <a:p>
                <a:pPr marL="285750" indent="-285750">
                  <a:spcAft>
                    <a:spcPts val="0"/>
                  </a:spcAft>
                  <a:buFont typeface="Arial" panose="020B0604020202020204" pitchFamily="34" charset="0"/>
                  <a:buChar char="•"/>
                </a:pPr>
                <a:r>
                  <a:rPr lang="en-US" dirty="0">
                    <a:solidFill>
                      <a:srgbClr val="000000"/>
                    </a:solidFill>
                  </a:rPr>
                  <a:t>Exceeds expectation (</a:t>
                </a:r>
                <a:r>
                  <a:rPr lang="en-US" dirty="0" err="1">
                    <a:solidFill>
                      <a:srgbClr val="000000"/>
                    </a:solidFill>
                  </a:rPr>
                  <a:t>NfL</a:t>
                </a:r>
                <a:r>
                  <a:rPr lang="en-US" dirty="0">
                    <a:solidFill>
                      <a:srgbClr val="000000"/>
                    </a:solidFill>
                  </a:rPr>
                  <a:t> reduction of &gt;50% or clinical outcome benefits)</a:t>
                </a:r>
              </a:p>
              <a:p>
                <a:pPr marL="285750" indent="-285750">
                  <a:spcAft>
                    <a:spcPts val="0"/>
                  </a:spcAft>
                  <a:buFont typeface="Arial" panose="020B0604020202020204" pitchFamily="34" charset="0"/>
                  <a:buChar char="•"/>
                </a:pPr>
                <a:r>
                  <a:rPr lang="en-US" dirty="0">
                    <a:solidFill>
                      <a:srgbClr val="000000"/>
                    </a:solidFill>
                  </a:rPr>
                  <a:t>Go if </a:t>
                </a:r>
                <a:r>
                  <a:rPr lang="en-US" dirty="0" err="1">
                    <a:solidFill>
                      <a:srgbClr val="000000"/>
                    </a:solidFill>
                  </a:rPr>
                  <a:t>NfL</a:t>
                </a:r>
                <a:r>
                  <a:rPr lang="en-US" dirty="0">
                    <a:solidFill>
                      <a:srgbClr val="000000"/>
                    </a:solidFill>
                  </a:rPr>
                  <a:t> reduction </a:t>
                </a:r>
                <a14:m>
                  <m:oMath xmlns:m="http://schemas.openxmlformats.org/officeDocument/2006/math">
                    <m:r>
                      <a:rPr lang="en-US" i="1" dirty="0" smtClean="0">
                        <a:solidFill>
                          <a:srgbClr val="000000"/>
                        </a:solidFill>
                        <a:latin typeface="Cambria Math" panose="02040503050406030204" pitchFamily="18" charset="0"/>
                      </a:rPr>
                      <m:t>≥</m:t>
                    </m:r>
                  </m:oMath>
                </a14:m>
                <a:r>
                  <a:rPr lang="en-US" dirty="0">
                    <a:solidFill>
                      <a:srgbClr val="000000"/>
                    </a:solidFill>
                  </a:rPr>
                  <a:t> 30% from the baseline level in phase ½ study</a:t>
                </a:r>
              </a:p>
              <a:p>
                <a:pPr marL="285750" indent="-285750">
                  <a:spcAft>
                    <a:spcPts val="0"/>
                  </a:spcAft>
                  <a:buFont typeface="Arial" panose="020B0604020202020204" pitchFamily="34" charset="0"/>
                  <a:buChar char="•"/>
                </a:pPr>
                <a:r>
                  <a:rPr lang="en-US" dirty="0">
                    <a:solidFill>
                      <a:srgbClr val="000000"/>
                    </a:solidFill>
                  </a:rPr>
                  <a:t>No-Go if </a:t>
                </a:r>
                <a:r>
                  <a:rPr lang="en-US" dirty="0" err="1">
                    <a:solidFill>
                      <a:srgbClr val="000000"/>
                    </a:solidFill>
                  </a:rPr>
                  <a:t>NfL</a:t>
                </a:r>
                <a:r>
                  <a:rPr lang="en-US" dirty="0">
                    <a:solidFill>
                      <a:srgbClr val="000000"/>
                    </a:solidFill>
                  </a:rPr>
                  <a:t> increase is more than 30% from the baseline level</a:t>
                </a:r>
              </a:p>
              <a:p>
                <a:pPr marL="285750" indent="-285750">
                  <a:spcAft>
                    <a:spcPts val="0"/>
                  </a:spcAft>
                  <a:buFont typeface="Arial" panose="020B0604020202020204" pitchFamily="34" charset="0"/>
                  <a:buChar char="•"/>
                </a:pPr>
                <a:r>
                  <a:rPr lang="en-US" dirty="0">
                    <a:solidFill>
                      <a:srgbClr val="000000"/>
                    </a:solidFill>
                  </a:rPr>
                  <a:t>Comment: Observed estimate may vary between -80% to 30% from baseline</a:t>
                </a:r>
              </a:p>
              <a:p>
                <a:pPr marL="285750"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 (H_0: The median ratio r &lt; 1). Placebo is in the denominator</a:t>
                </a:r>
                <a:endParaRPr lang="en-US" dirty="0">
                  <a:solidFill>
                    <a:srgbClr val="000000"/>
                  </a:solidFill>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What is the distribution of </a:t>
                </a:r>
                <a:r>
                  <a:rPr lang="en-US" dirty="0" err="1">
                    <a:solidFill>
                      <a:srgbClr val="000000"/>
                    </a:solidFill>
                  </a:rPr>
                  <a:t>NfL</a:t>
                </a:r>
                <a:r>
                  <a:rPr lang="en-US" dirty="0">
                    <a:solidFill>
                      <a:srgbClr val="000000"/>
                    </a:solidFill>
                  </a:rPr>
                  <a:t> measurement for placebo? (from </a:t>
                </a:r>
                <a:r>
                  <a:rPr lang="en-US" dirty="0" err="1">
                    <a:solidFill>
                      <a:srgbClr val="000000"/>
                    </a:solidFill>
                  </a:rPr>
                  <a:t>Tofersen</a:t>
                </a:r>
                <a:r>
                  <a:rPr lang="en-US" dirty="0">
                    <a:solidFill>
                      <a:srgbClr val="000000"/>
                    </a:solidFill>
                  </a:rPr>
                  <a:t> studies)</a:t>
                </a:r>
              </a:p>
              <a:p>
                <a:pPr marL="285750" indent="-285750">
                  <a:buFont typeface="Arial" panose="020B0604020202020204" pitchFamily="34" charset="0"/>
                  <a:buChar char="•"/>
                </a:pPr>
                <a:r>
                  <a:rPr lang="en-US" dirty="0">
                    <a:solidFill>
                      <a:srgbClr val="000000"/>
                    </a:solidFill>
                  </a:rPr>
                  <a:t>How long it takes to recover 30% from baseline? (the concentration of </a:t>
                </a:r>
                <a:r>
                  <a:rPr lang="en-US" dirty="0" err="1">
                    <a:solidFill>
                      <a:srgbClr val="000000"/>
                    </a:solidFill>
                  </a:rPr>
                  <a:t>NfL</a:t>
                </a:r>
                <a:r>
                  <a:rPr lang="en-US" dirty="0">
                    <a:solidFill>
                      <a:srgbClr val="000000"/>
                    </a:solidFill>
                  </a:rPr>
                  <a:t> in plasma was reduced by 60% with </a:t>
                </a:r>
                <a:r>
                  <a:rPr lang="en-US" dirty="0" err="1">
                    <a:solidFill>
                      <a:srgbClr val="000000"/>
                    </a:solidFill>
                  </a:rPr>
                  <a:t>tofersen</a:t>
                </a:r>
                <a:r>
                  <a:rPr lang="en-US" dirty="0">
                    <a:solidFill>
                      <a:srgbClr val="000000"/>
                    </a:solidFill>
                  </a:rPr>
                  <a:t> treatment compared to a 20% increase with placebo over the 28-week period of the VALOR trial.)</a:t>
                </a:r>
              </a:p>
              <a:p>
                <a:pPr marL="285750" indent="-285750">
                  <a:buFont typeface="Arial" panose="020B0604020202020204" pitchFamily="34" charset="0"/>
                  <a:buChar char="•"/>
                </a:pPr>
                <a:r>
                  <a:rPr lang="en-US" dirty="0">
                    <a:solidFill>
                      <a:srgbClr val="000000"/>
                    </a:solidFill>
                  </a:rPr>
                  <a:t>Under the null of no-effect what is the probability of Go? (need simulation TBD)</a:t>
                </a:r>
              </a:p>
              <a:p>
                <a:pPr marL="285750" indent="-285750">
                  <a:buFont typeface="Arial" panose="020B0604020202020204" pitchFamily="34" charset="0"/>
                  <a:buChar char="•"/>
                </a:pPr>
                <a:r>
                  <a:rPr lang="en-US" dirty="0">
                    <a:solidFill>
                      <a:srgbClr val="000000"/>
                    </a:solidFill>
                  </a:rPr>
                  <a:t>What is the lower limit of the CI that includes 30% reduction if the drug has some level of effect (10%, 20% 30% 40%) for observed SD?</a:t>
                </a:r>
              </a:p>
              <a:p>
                <a:pPr marL="285750" indent="-285750">
                  <a:buFont typeface="Arial" panose="020B0604020202020204" pitchFamily="34" charset="0"/>
                  <a:buChar char="•"/>
                </a:pPr>
                <a:r>
                  <a:rPr lang="en-US" dirty="0">
                    <a:solidFill>
                      <a:srgbClr val="000000"/>
                    </a:solidFill>
                  </a:rPr>
                  <a:t>What would be the sample size to gain at least 80% power to detect 30% reduction for the observed baseline level and SD.</a:t>
                </a:r>
              </a:p>
              <a:p>
                <a:pPr marL="285750" indent="-285750">
                  <a:buFont typeface="Arial" panose="020B0604020202020204" pitchFamily="34" charset="0"/>
                  <a:buChar char="•"/>
                </a:pPr>
                <a:r>
                  <a:rPr lang="en-US" dirty="0">
                    <a:solidFill>
                      <a:srgbClr val="000000"/>
                    </a:solidFill>
                  </a:rPr>
                  <a:t>More chance to go.**</a:t>
                </a:r>
              </a:p>
              <a:p>
                <a:endParaRPr lang="en-US" dirty="0">
                  <a:solidFill>
                    <a:srgbClr val="000000"/>
                  </a:solidFill>
                </a:endParaRPr>
              </a:p>
              <a:p>
                <a:endParaRPr lang="en-US" dirty="0">
                  <a:solidFill>
                    <a:srgbClr val="000000"/>
                  </a:solidFill>
                </a:endParaRPr>
              </a:p>
              <a:p>
                <a:endParaRPr lang="en-US" dirty="0"/>
              </a:p>
            </p:txBody>
          </p:sp>
        </mc:Choice>
        <mc:Fallback xmlns="">
          <p:sp>
            <p:nvSpPr>
              <p:cNvPr id="2" name="Text Placeholder 1">
                <a:extLst>
                  <a:ext uri="{FF2B5EF4-FFF2-40B4-BE49-F238E27FC236}">
                    <a16:creationId xmlns:a16="http://schemas.microsoft.com/office/drawing/2014/main" id="{A2E80044-382A-725C-EE62-13492D3E7AE9}"/>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54" t="-1259" r="-42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38271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FDED2-D1D7-7D56-9763-E52C5B70A7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D6F6B9-AC88-9FC3-57D9-961060AAAA81}"/>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44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The sample size assumptions were based on the expectation that a 25% reduction in the cerebrospinal fluid (CSF) SOD1 protein concentration would exceed both the assay variability and the longitudinal </a:t>
            </a:r>
            <a:r>
              <a:rPr lang="en-US" dirty="0" err="1">
                <a:solidFill>
                  <a:srgbClr val="000000"/>
                </a:solidFill>
              </a:rPr>
              <a:t>biovariability</a:t>
            </a:r>
            <a:r>
              <a:rPr lang="en-US" dirty="0">
                <a:solidFill>
                  <a:srgbClr val="000000"/>
                </a:solidFill>
              </a:rPr>
              <a:t> of CSF SOD1 as measured in humans. The calculation assumed a pooled standard deviation of 0.11 (natural log). It was estimated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4 subjects in the placebo and 12 subjects in the treated arm that would provide </a:t>
            </a:r>
            <a:r>
              <a:rPr lang="en-US">
                <a:solidFill>
                  <a:srgbClr val="000000"/>
                </a:solidFill>
              </a:rPr>
              <a:t>&gt;90% </a:t>
            </a:r>
            <a:r>
              <a:rPr lang="en-US" dirty="0">
                <a:solidFill>
                  <a:srgbClr val="000000"/>
                </a:solidFill>
              </a:rPr>
              <a:t>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2E5ACDF-78EA-3DB5-B657-6EC639AF568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05A6242-146B-B867-4F4D-AE71D2ED8528}"/>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3B309D37-2AB6-81D5-9E5D-19D51D6876F0}"/>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321793DD-BBD0-D40E-1434-C6C5B82088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064462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02BD-617F-FF86-926C-60873A18E9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609928-E2A5-F30C-CBB2-A47F72F7AD44}"/>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48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73CD9FD-A290-9CD4-8A9B-BEB168B7BE5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2ECD8CF-1F3A-2F96-AD51-1FFB42EC7E31}"/>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EC3472FE-011D-EDA5-985D-B4C5828575AD}"/>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E11343F5-9970-96DA-523B-7801AE53D40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864736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lstStyle/>
          <a:p>
            <a:r>
              <a:rPr lang="en-US" dirty="0">
                <a:solidFill>
                  <a:srgbClr val="000000"/>
                </a:solidFill>
              </a:rPr>
              <a:t>The target product profile (TPP) includes the primary endpoint which measures the </a:t>
            </a:r>
          </a:p>
          <a:p>
            <a:pPr marL="285750" indent="-285750">
              <a:spcAft>
                <a:spcPts val="0"/>
              </a:spcAft>
              <a:buFont typeface="Arial" panose="020B0604020202020204" pitchFamily="34" charset="0"/>
              <a:buChar char="•"/>
            </a:pPr>
            <a:r>
              <a:rPr lang="en-US" dirty="0">
                <a:solidFill>
                  <a:srgbClr val="000000"/>
                </a:solidFill>
              </a:rPr>
              <a:t>Safety, PK</a:t>
            </a:r>
          </a:p>
          <a:p>
            <a:pPr marL="285750" indent="-285750">
              <a:spcAft>
                <a:spcPts val="0"/>
              </a:spcAft>
              <a:buFont typeface="Arial" panose="020B0604020202020204" pitchFamily="34" charset="0"/>
              <a:buChar char="•"/>
            </a:pPr>
            <a:r>
              <a:rPr lang="en-US" dirty="0">
                <a:solidFill>
                  <a:srgbClr val="000000"/>
                </a:solidFill>
              </a:rPr>
              <a:t>Neurofilament Light Chain (</a:t>
            </a:r>
            <a:r>
              <a:rPr lang="en-US" dirty="0" err="1">
                <a:solidFill>
                  <a:srgbClr val="000000"/>
                </a:solidFill>
              </a:rPr>
              <a:t>NfL</a:t>
            </a:r>
            <a:r>
              <a:rPr lang="en-US" dirty="0">
                <a:solidFill>
                  <a:srgbClr val="000000"/>
                </a:solidFill>
              </a:rPr>
              <a:t>) levels (Go/No-Go decision for </a:t>
            </a:r>
            <a:r>
              <a:rPr lang="en-US" dirty="0" err="1">
                <a:solidFill>
                  <a:srgbClr val="000000"/>
                </a:solidFill>
              </a:rPr>
              <a:t>ePOC</a:t>
            </a:r>
            <a:r>
              <a:rPr lang="en-US" dirty="0">
                <a:solidFill>
                  <a:srgbClr val="000000"/>
                </a:solidFill>
              </a:rPr>
              <a:t>)</a:t>
            </a:r>
          </a:p>
          <a:p>
            <a:pPr marL="285750" indent="-285750">
              <a:spcAft>
                <a:spcPts val="0"/>
              </a:spcAft>
              <a:buFont typeface="Arial" panose="020B0604020202020204" pitchFamily="34" charset="0"/>
              <a:buChar char="•"/>
            </a:pPr>
            <a:r>
              <a:rPr lang="en-US" dirty="0">
                <a:solidFill>
                  <a:srgbClr val="000000"/>
                </a:solidFill>
              </a:rPr>
              <a:t>Slowing in disease progression compared among treated group to Placebo Standard of care in the Amyotrophic Lateral Sclerosis Functional Rating Scale-revised (ALSFRS-R) score from baseline to Week 52. </a:t>
            </a:r>
          </a:p>
          <a:p>
            <a:pPr marL="285750" indent="-285750">
              <a:spcAft>
                <a:spcPts val="0"/>
              </a:spcAft>
              <a:buFont typeface="Arial" panose="020B0604020202020204" pitchFamily="34" charset="0"/>
              <a:buChar char="•"/>
            </a:pPr>
            <a:r>
              <a:rPr lang="en-US" dirty="0">
                <a:solidFill>
                  <a:srgbClr val="000000"/>
                </a:solidFill>
              </a:rPr>
              <a:t>Overall survival</a:t>
            </a:r>
          </a:p>
          <a:p>
            <a:pPr marL="285750" indent="-285750">
              <a:spcAft>
                <a:spcPts val="0"/>
              </a:spcAft>
              <a:buFont typeface="Arial" panose="020B0604020202020204" pitchFamily="34" charset="0"/>
              <a:buChar char="•"/>
            </a:pPr>
            <a:r>
              <a:rPr lang="en-US" dirty="0">
                <a:solidFill>
                  <a:srgbClr val="000000"/>
                </a:solidFill>
              </a:rPr>
              <a:t>Ventilator assistance free survival</a:t>
            </a:r>
          </a:p>
          <a:p>
            <a:pPr marL="285750" indent="-285750">
              <a:spcAft>
                <a:spcPts val="0"/>
              </a:spcAft>
              <a:buFont typeface="Arial" panose="020B0604020202020204" pitchFamily="34" charset="0"/>
              <a:buChar char="•"/>
            </a:pPr>
            <a:r>
              <a:rPr lang="en-US" dirty="0">
                <a:solidFill>
                  <a:srgbClr val="000000"/>
                </a:solidFill>
              </a:rPr>
              <a:t>Slow Vital Capacity (SVC) and </a:t>
            </a:r>
          </a:p>
          <a:p>
            <a:pPr marL="285750" indent="-285750">
              <a:spcAft>
                <a:spcPts val="0"/>
              </a:spcAft>
              <a:buFont typeface="Arial" panose="020B0604020202020204" pitchFamily="34" charset="0"/>
              <a:buChar char="•"/>
            </a:pPr>
            <a:r>
              <a:rPr lang="en-US" dirty="0">
                <a:solidFill>
                  <a:srgbClr val="000000"/>
                </a:solidFill>
              </a:rPr>
              <a:t>Quantitative muscle strength measures using handheld dynamometry and measuring survival during the long-term extension (LTE)</a:t>
            </a:r>
          </a:p>
          <a:p>
            <a:pPr marL="285750" indent="-285750">
              <a:buFont typeface="Arial" panose="020B0604020202020204" pitchFamily="34" charset="0"/>
              <a:buChar char="•"/>
            </a:pPr>
            <a:endParaRPr lang="en-US" dirty="0">
              <a:solidFill>
                <a:srgbClr val="000000"/>
              </a:solidFill>
            </a:endParaRPr>
          </a:p>
          <a:p>
            <a:r>
              <a:rPr lang="en-US" b="1" dirty="0" err="1">
                <a:solidFill>
                  <a:srgbClr val="000000"/>
                </a:solidFill>
              </a:rPr>
              <a:t>Tofersen</a:t>
            </a:r>
            <a:endParaRPr lang="en-US" b="1" dirty="0">
              <a:solidFill>
                <a:srgbClr val="000000"/>
              </a:solidFill>
            </a:endParaRPr>
          </a:p>
          <a:p>
            <a:pPr marL="285750" indent="-285750">
              <a:buFont typeface="Arial" panose="020B0604020202020204" pitchFamily="34" charset="0"/>
              <a:buChar char="•"/>
            </a:pPr>
            <a:r>
              <a:rPr lang="en-US" dirty="0">
                <a:solidFill>
                  <a:srgbClr val="000000"/>
                </a:solidFill>
              </a:rPr>
              <a:t>Primary Safety and PK. </a:t>
            </a:r>
          </a:p>
          <a:p>
            <a:pPr marL="285750" indent="-285750">
              <a:buFont typeface="Arial" panose="020B0604020202020204" pitchFamily="34" charset="0"/>
              <a:buChar char="•"/>
            </a:pPr>
            <a:r>
              <a:rPr lang="en-US" dirty="0">
                <a:solidFill>
                  <a:srgbClr val="000000"/>
                </a:solidFill>
              </a:rPr>
              <a:t>The secondary outcome was the change from baseline in the cerebrospinal fluid (CSF) SOD1 concentration at day 85</a:t>
            </a:r>
          </a:p>
          <a:p>
            <a:pPr algn="l"/>
            <a:r>
              <a:rPr lang="en-US" b="0" i="0" dirty="0">
                <a:solidFill>
                  <a:srgbClr val="242424"/>
                </a:solidFill>
                <a:effectLst/>
                <a:latin typeface="Segoe UI" panose="020B0502040204020203" pitchFamily="34" charset="0"/>
              </a:rPr>
              <a:t>Exploratory outcomes measured:</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ALSFRS-R total score (12 items, 4 domains, each scored 0-4; higher scores = better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Percentage of predicted slow vital capacity</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Handheld dynamometry </a:t>
            </a:r>
            <a:r>
              <a:rPr lang="en-US" b="0" i="0" dirty="0" err="1">
                <a:solidFill>
                  <a:srgbClr val="242424"/>
                </a:solidFill>
                <a:effectLst/>
                <a:latin typeface="Segoe UI" panose="020B0502040204020203" pitchFamily="34" charset="0"/>
              </a:rPr>
              <a:t>megascore</a:t>
            </a:r>
            <a:r>
              <a:rPr lang="en-US" b="0" i="0" dirty="0">
                <a:solidFill>
                  <a:srgbClr val="242424"/>
                </a:solidFill>
                <a:effectLst/>
                <a:latin typeface="Segoe UI" panose="020B0502040204020203" pitchFamily="34" charset="0"/>
              </a:rPr>
              <a:t> (strength in 16 muscle groups; z-score normalization, lower scores = worse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Neurofilament concentrations (phosphorylated neurofilament heavy chains and neurofilament light chains in post hoc analysis) (assay </a:t>
            </a:r>
            <a:r>
              <a:rPr lang="en-US" b="0" i="0" dirty="0" err="1">
                <a:solidFill>
                  <a:srgbClr val="242424"/>
                </a:solidFill>
                <a:effectLst/>
                <a:latin typeface="Segoe UI" panose="020B0502040204020203" pitchFamily="34" charset="0"/>
              </a:rPr>
              <a:t>Quanterix</a:t>
            </a:r>
            <a:r>
              <a:rPr lang="en-US" b="0" i="0" dirty="0">
                <a:solidFill>
                  <a:srgbClr val="242424"/>
                </a:solidFill>
                <a:effectLst/>
                <a:latin typeface="Segoe UI" panose="020B0502040204020203" pitchFamily="34" charset="0"/>
              </a:rPr>
              <a:t> and Plex Ella immunoassay)</a:t>
            </a:r>
          </a:p>
          <a:p>
            <a:endParaRPr lang="en-US" dirty="0">
              <a:solidFill>
                <a:srgbClr val="000000"/>
              </a:solidFill>
            </a:endParaRP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Efficacy Endpoint UNC13A</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p:txBody>
          <a:bodyPr>
            <a:normAutofit/>
          </a:bodyPr>
          <a:lstStyle/>
          <a:p>
            <a:r>
              <a:rPr lang="en-US" dirty="0">
                <a:solidFill>
                  <a:srgbClr val="000000"/>
                </a:solidFill>
              </a:rPr>
              <a:t>Endpoint measurements for placebo Phase 1/2</a:t>
            </a:r>
          </a:p>
          <a:p>
            <a:r>
              <a:rPr lang="en-US" dirty="0">
                <a:solidFill>
                  <a:srgbClr val="000000"/>
                </a:solidFill>
                <a:latin typeface="Segoe UI" panose="020B0502040204020203" pitchFamily="34" charset="0"/>
              </a:rPr>
              <a:t>ALSFRS-R points change from based at d15 = -1.11 (-2.1—0.05), </a:t>
            </a:r>
          </a:p>
          <a:p>
            <a:r>
              <a:rPr lang="en-US" b="0" i="0" dirty="0">
                <a:solidFill>
                  <a:srgbClr val="000000"/>
                </a:solidFill>
                <a:effectLst/>
                <a:latin typeface="Segoe UI" panose="020B0502040204020203" pitchFamily="34" charset="0"/>
              </a:rPr>
              <a:t>	d29 = −1.29 (−2.88 to 0.30)</a:t>
            </a:r>
          </a:p>
          <a:p>
            <a:r>
              <a:rPr lang="en-US" dirty="0">
                <a:solidFill>
                  <a:srgbClr val="000000"/>
                </a:solidFill>
                <a:latin typeface="Segoe UI" panose="020B0502040204020203" pitchFamily="34" charset="0"/>
              </a:rPr>
              <a:t>	d57 = −4.50 (−7.21 to −1.78)</a:t>
            </a:r>
          </a:p>
          <a:p>
            <a:r>
              <a:rPr lang="en-US" dirty="0">
                <a:solidFill>
                  <a:srgbClr val="000000"/>
                </a:solidFill>
                <a:latin typeface="Segoe UI" panose="020B0502040204020203" pitchFamily="34" charset="0"/>
              </a:rPr>
              <a:t>	d85 = −5.63 (−8.90 to −2.36)</a:t>
            </a:r>
          </a:p>
          <a:p>
            <a:endParaRPr lang="en-US" dirty="0">
              <a:solidFill>
                <a:srgbClr val="000000"/>
              </a:solidFill>
              <a:latin typeface="Segoe UI" panose="020B0502040204020203" pitchFamily="34" charset="0"/>
            </a:endParaRPr>
          </a:p>
          <a:p>
            <a:r>
              <a:rPr lang="en-US" sz="1800" b="0" i="0" u="none" strike="noStrike" baseline="0" dirty="0">
                <a:latin typeface="OTNEJMScalaSansLF"/>
              </a:rPr>
              <a:t>handheld dynamometry </a:t>
            </a:r>
            <a:r>
              <a:rPr lang="en-US" sz="1800" b="0" i="0" u="none" strike="noStrike" baseline="0" dirty="0" err="1">
                <a:latin typeface="OTNEJMScalaSansLF"/>
              </a:rPr>
              <a:t>megascore</a:t>
            </a:r>
            <a:r>
              <a:rPr lang="en-US" sz="1800" b="0" i="0" u="none" strike="noStrike" baseline="0" dirty="0">
                <a:solidFill>
                  <a:srgbClr val="000000"/>
                </a:solidFill>
                <a:latin typeface="Segoe UI" panose="020B0502040204020203" pitchFamily="34" charset="0"/>
              </a:rPr>
              <a:t> points</a:t>
            </a:r>
            <a:endParaRPr lang="en-US" dirty="0">
              <a:solidFill>
                <a:srgbClr val="000000"/>
              </a:solidFill>
              <a:latin typeface="Segoe UI" panose="020B0502040204020203" pitchFamily="34" charset="0"/>
            </a:endParaRPr>
          </a:p>
          <a:p>
            <a:r>
              <a:rPr lang="en-US" b="0" i="0" dirty="0">
                <a:solidFill>
                  <a:srgbClr val="242424"/>
                </a:solidFill>
                <a:effectLst/>
                <a:latin typeface="Segoe UI" panose="020B0502040204020203" pitchFamily="34" charset="0"/>
              </a:rPr>
              <a:t>D22 = </a:t>
            </a:r>
            <a:r>
              <a:rPr lang="en-US" sz="1800" b="0" i="0" u="none" strike="noStrike" baseline="0" dirty="0">
                <a:latin typeface="OTNEJMScalaSansLF"/>
              </a:rPr>
              <a:t>−0.14±0.27 (mean \pm </a:t>
            </a:r>
            <a:r>
              <a:rPr lang="en-US" sz="1800" b="0" i="0" u="none" strike="noStrike" baseline="0" dirty="0" err="1">
                <a:latin typeface="OTNEJMScalaSansLF"/>
              </a:rPr>
              <a:t>sd</a:t>
            </a:r>
            <a:r>
              <a:rPr lang="en-US" sz="1800" b="0" i="0" u="none" strike="noStrike" baseline="0" dirty="0">
                <a:latin typeface="OTNEJMScalaSansLF"/>
              </a:rPr>
              <a:t>), D92 = (−0.26±0.42)</a:t>
            </a:r>
            <a:endParaRPr lang="en-US" b="0" i="0" dirty="0">
              <a:solidFill>
                <a:srgbClr val="242424"/>
              </a:solidFill>
              <a:effectLst/>
              <a:latin typeface="Segoe UI" panose="020B0502040204020203" pitchFamily="34" charset="0"/>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dirty="0"/>
              <a:t>Efficacy Endpoint </a:t>
            </a:r>
            <a:r>
              <a:rPr lang="en-US" dirty="0" err="1"/>
              <a:t>Tofersen</a:t>
            </a:r>
            <a:endParaRPr lang="en-US" dirty="0"/>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4FCE1C8-A0B0-67AE-EAA4-5233D73913E3}"/>
              </a:ext>
            </a:extLst>
          </p:cNvPr>
          <p:cNvPicPr>
            <a:picLocks noChangeAspect="1"/>
          </p:cNvPicPr>
          <p:nvPr/>
        </p:nvPicPr>
        <p:blipFill>
          <a:blip r:embed="rId2"/>
          <a:stretch>
            <a:fillRect/>
          </a:stretch>
        </p:blipFill>
        <p:spPr>
          <a:xfrm>
            <a:off x="5576204" y="1705700"/>
            <a:ext cx="6141776" cy="3884805"/>
          </a:xfrm>
          <a:prstGeom prst="rect">
            <a:avLst/>
          </a:prstGeom>
        </p:spPr>
      </p:pic>
      <p:pic>
        <p:nvPicPr>
          <p:cNvPr id="10" name="Picture 9">
            <a:extLst>
              <a:ext uri="{FF2B5EF4-FFF2-40B4-BE49-F238E27FC236}">
                <a16:creationId xmlns:a16="http://schemas.microsoft.com/office/drawing/2014/main" id="{070D093C-D840-8701-9E03-12BCB3266954}"/>
              </a:ext>
            </a:extLst>
          </p:cNvPr>
          <p:cNvPicPr>
            <a:picLocks noChangeAspect="1"/>
          </p:cNvPicPr>
          <p:nvPr/>
        </p:nvPicPr>
        <p:blipFill>
          <a:blip r:embed="rId3"/>
          <a:stretch>
            <a:fillRect/>
          </a:stretch>
        </p:blipFill>
        <p:spPr>
          <a:xfrm>
            <a:off x="300038" y="3725197"/>
            <a:ext cx="4611205" cy="427323"/>
          </a:xfrm>
          <a:prstGeom prst="rect">
            <a:avLst/>
          </a:prstGeom>
        </p:spPr>
      </p:pic>
    </p:spTree>
    <p:extLst>
      <p:ext uri="{BB962C8B-B14F-4D97-AF65-F5344CB8AC3E}">
        <p14:creationId xmlns:p14="http://schemas.microsoft.com/office/powerpoint/2010/main" val="11358264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dirty="0" err="1"/>
              <a:t>NfL</a:t>
            </a:r>
            <a:r>
              <a:rPr lang="en-US" dirty="0"/>
              <a:t> Endpoint in </a:t>
            </a:r>
            <a:r>
              <a:rPr lang="en-US" dirty="0" err="1"/>
              <a:t>Tofersen</a:t>
            </a:r>
            <a:endParaRPr lang="en-US" dirty="0"/>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207389" y="291409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dirty="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2166861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E5B0A-C17E-45D0-44F2-E9410E076D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CE27D05-7A96-86E2-F855-EC732D849E5A}"/>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7582707D-2884-F760-B478-674C46232A3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D042B78-3D20-1E9E-BA00-D517381E73F7}"/>
              </a:ext>
            </a:extLst>
          </p:cNvPr>
          <p:cNvSpPr>
            <a:spLocks noGrp="1"/>
          </p:cNvSpPr>
          <p:nvPr>
            <p:ph type="title"/>
          </p:nvPr>
        </p:nvSpPr>
        <p:spPr/>
        <p:txBody>
          <a:bodyPr/>
          <a:lstStyle/>
          <a:p>
            <a:r>
              <a:rPr lang="en-US" dirty="0" err="1"/>
              <a:t>Tofersen</a:t>
            </a:r>
            <a:r>
              <a:rPr lang="en-US" dirty="0"/>
              <a:t> Phase 2/3</a:t>
            </a:r>
          </a:p>
        </p:txBody>
      </p:sp>
      <p:sp>
        <p:nvSpPr>
          <p:cNvPr id="5" name="Slide Number Placeholder 4">
            <a:extLst>
              <a:ext uri="{FF2B5EF4-FFF2-40B4-BE49-F238E27FC236}">
                <a16:creationId xmlns:a16="http://schemas.microsoft.com/office/drawing/2014/main" id="{80EB8ED4-347C-0B61-3663-0B0C67FC1570}"/>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D9AFD25F-EF7F-752A-B3E8-E35254BACFD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A07DA29-B4F0-0488-0EB8-1354052DF596}"/>
              </a:ext>
            </a:extLst>
          </p:cNvPr>
          <p:cNvSpPr txBox="1"/>
          <p:nvPr/>
        </p:nvSpPr>
        <p:spPr>
          <a:xfrm>
            <a:off x="606078" y="1233488"/>
            <a:ext cx="10206466" cy="3970318"/>
          </a:xfrm>
          <a:prstGeom prst="rect">
            <a:avLst/>
          </a:prstGeom>
          <a:noFill/>
        </p:spPr>
        <p:txBody>
          <a:bodyPr wrap="square" rtlCol="0">
            <a:spAutoFit/>
          </a:bodyPr>
          <a:lstStyle/>
          <a:p>
            <a:pPr algn="l"/>
            <a:r>
              <a:rPr lang="en-US" b="1" i="0" dirty="0">
                <a:solidFill>
                  <a:srgbClr val="242424"/>
                </a:solidFill>
                <a:effectLst/>
                <a:latin typeface="Segoe UI" panose="020B0502040204020203" pitchFamily="34" charset="0"/>
              </a:rPr>
              <a:t>Study Design</a:t>
            </a:r>
          </a:p>
          <a:p>
            <a:pPr algn="l"/>
            <a:r>
              <a:rPr lang="en-US" sz="1800" b="0" i="0" u="none" strike="noStrike" baseline="0" dirty="0">
                <a:latin typeface="OTNEJMQuadraat"/>
              </a:rPr>
              <a:t>we randomly assigned adults with </a:t>
            </a:r>
            <a:r>
              <a:rPr lang="en-US" sz="1800" b="0" i="1" u="none" strike="noStrike" baseline="0" dirty="0">
                <a:latin typeface="OTNEJMQuadraat-Italic"/>
              </a:rPr>
              <a:t>SOD1 </a:t>
            </a:r>
            <a:r>
              <a:rPr lang="en-US" sz="1800" b="0" i="0" u="none" strike="noStrike" baseline="0" dirty="0">
                <a:latin typeface="OTNEJMQuadraat"/>
              </a:rPr>
              <a:t>ALS in a 2:1 ratio to receive eight doses of </a:t>
            </a:r>
            <a:r>
              <a:rPr lang="en-US" sz="1800" b="0" i="0" u="none" strike="noStrike" baseline="0" dirty="0" err="1">
                <a:latin typeface="OTNEJMQuadraat"/>
              </a:rPr>
              <a:t>tofersen</a:t>
            </a:r>
            <a:r>
              <a:rPr lang="en-US" sz="1800" b="0" i="0" u="none" strike="noStrike" baseline="0" dirty="0">
                <a:latin typeface="OTNEJMQuadraat"/>
              </a:rPr>
              <a:t> (100 mg) or placebo over a period of 24 weeks.</a:t>
            </a:r>
          </a:p>
          <a:p>
            <a:pPr algn="l"/>
            <a:endParaRPr lang="en-US" sz="1800" b="1" u="none" strike="noStrike" baseline="0" dirty="0">
              <a:solidFill>
                <a:srgbClr val="242424"/>
              </a:solidFill>
              <a:latin typeface="Segoe UI" panose="020B0502040204020203" pitchFamily="34" charset="0"/>
            </a:endParaRPr>
          </a:p>
          <a:p>
            <a:pPr algn="l"/>
            <a:r>
              <a:rPr lang="en-US" b="1" i="0" dirty="0">
                <a:solidFill>
                  <a:srgbClr val="242424"/>
                </a:solidFill>
                <a:effectLst/>
                <a:latin typeface="Segoe UI" panose="020B0502040204020203" pitchFamily="34" charset="0"/>
              </a:rPr>
              <a:t>Primary Endpoint</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 from baseline to week 28 in the total score on the ALS Functional Rating Scale–Revised (ALSFRS-R).</a:t>
            </a:r>
          </a:p>
          <a:p>
            <a:pPr algn="l"/>
            <a:r>
              <a:rPr lang="en-US" b="1" i="0" dirty="0">
                <a:solidFill>
                  <a:srgbClr val="242424"/>
                </a:solidFill>
                <a:effectLst/>
                <a:latin typeface="Segoe UI" panose="020B0502040204020203" pitchFamily="34" charset="0"/>
              </a:rPr>
              <a:t>Secondary Endpoints</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total concentration of SOD1 protein in cerebrospinal fluid (CSF).</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concentration of neurofilament light chains in plasma.</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slow vital capacity.</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handheld dynamometry in 16 muscles.</a:t>
            </a:r>
          </a:p>
          <a:p>
            <a:pPr algn="l"/>
            <a:r>
              <a:rPr lang="en-US" sz="1800" b="0" i="0" u="none" strike="noStrike" baseline="0" dirty="0">
                <a:latin typeface="OTNEJMQuadraat"/>
              </a:rPr>
              <a:t>change from baseline implies (ratio to baseline) to week 28</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3406512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dirty="0" err="1"/>
              <a:t>Tofersen</a:t>
            </a:r>
            <a:r>
              <a:rPr lang="en-US" dirty="0"/>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dirty="0">
                <a:solidFill>
                  <a:srgbClr val="616161"/>
                </a:solidFill>
                <a:effectLst/>
                <a:latin typeface="Segoe UI" panose="020B0502040204020203" pitchFamily="34" charset="0"/>
              </a:rPr>
              <a:t>: 84% 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90%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82% 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2.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05BA47B-A934-4D0A-A891-9E298491A45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fe98a3f-1b0a-4268-b074-fd19edd2614c"/>
    <ds:schemaRef ds:uri="4e3e2c99-6194-4f1a-99bc-ed392d274c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12124</TotalTime>
  <Words>3480</Words>
  <Application>Microsoft Office PowerPoint</Application>
  <PresentationFormat>Widescreen</PresentationFormat>
  <Paragraphs>463</Paragraphs>
  <Slides>26</Slides>
  <Notes>2</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42" baseType="lpstr">
      <vt:lpstr>Aptos Narrow</vt:lpstr>
      <vt:lpstr>Arial</vt:lpstr>
      <vt:lpstr>Calibri</vt:lpstr>
      <vt:lpstr>Cambria Math</vt:lpstr>
      <vt:lpstr>Helvetica</vt:lpstr>
      <vt:lpstr>Helvetica Neue</vt:lpstr>
      <vt:lpstr>OTNEJMQuadraat</vt:lpstr>
      <vt:lpstr>OTNEJMQuadraat-Italic</vt:lpstr>
      <vt:lpstr>OTNEJMScalaSansLF</vt:lpstr>
      <vt:lpstr>Segoe UI</vt:lpstr>
      <vt:lpstr>Times New Roman</vt:lpstr>
      <vt:lpstr>10_Takeda Slide Master</vt:lpstr>
      <vt:lpstr>1_Takeda Slide Master</vt:lpstr>
      <vt:lpstr>Takeda Slide Master</vt:lpstr>
      <vt:lpstr>Takeda Slide Master</vt:lpstr>
      <vt:lpstr>think-cell Slide</vt:lpstr>
      <vt:lpstr>UNC13A-SSO (Splicing Switch Oligonucleotide) - Proposal for portfolio entry -</vt:lpstr>
      <vt:lpstr>UNC 13A study design</vt:lpstr>
      <vt:lpstr>Study Design and sample size</vt:lpstr>
      <vt:lpstr>Study Design and sample size</vt:lpstr>
      <vt:lpstr>Efficacy Endpoint UNC13A</vt:lpstr>
      <vt:lpstr>Efficacy Endpoint Tofersen</vt:lpstr>
      <vt:lpstr>NfL Endpoint in Tofersen</vt:lpstr>
      <vt:lpstr>Tofersen Phase 2/3</vt:lpstr>
      <vt:lpstr>Tofersen Phase 2/3 Sample size calculation</vt:lpstr>
      <vt:lpstr>Tofersen Phase 2/3 SAP</vt:lpstr>
      <vt:lpstr>Tofersen Phase 2/3 NfL Results</vt:lpstr>
      <vt:lpstr>Tofersen Phase 2/3 NfL Results at baseline</vt:lpstr>
      <vt:lpstr>Ph1/2 Study Schematic (DRAFT)</vt:lpstr>
      <vt:lpstr>Sample Size</vt:lpstr>
      <vt:lpstr>Go/No-Go Quantitative decision criteria</vt:lpstr>
      <vt:lpstr>Go/No-Go Decision Metric</vt:lpstr>
      <vt:lpstr>ePOC: Substantial Efficacy</vt:lpstr>
      <vt:lpstr>ePOC: Deliverables</vt:lpstr>
      <vt:lpstr>Log Scale Vs Original Scale NfL from Tofersen study</vt:lpstr>
      <vt:lpstr>Reduction in change from basline in log scale</vt:lpstr>
      <vt:lpstr>Log Scale Vs Original Scale NfL</vt:lpstr>
      <vt:lpstr>Log Scale Vs Original Scale NfL</vt:lpstr>
      <vt:lpstr>Log Scale Vs Original Scale NfL</vt:lpstr>
      <vt:lpstr>Log Scale Vs Original Scale NfL</vt:lpstr>
      <vt:lpstr>Budget </vt:lpstr>
      <vt:lpstr>Go/No-Go Quantitative 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5</cp:revision>
  <cp:lastPrinted>2024-03-05T08:07:00Z</cp:lastPrinted>
  <dcterms:created xsi:type="dcterms:W3CDTF">2019-08-08T18:33:18Z</dcterms:created>
  <dcterms:modified xsi:type="dcterms:W3CDTF">2025-01-28T15:32:25Z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