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62" r:id="rId7"/>
    <p:sldId id="264" r:id="rId8"/>
    <p:sldId id="293" r:id="rId9"/>
    <p:sldId id="265" r:id="rId10"/>
    <p:sldId id="266" r:id="rId11"/>
    <p:sldId id="268" r:id="rId12"/>
    <p:sldId id="267" r:id="rId13"/>
    <p:sldId id="350" r:id="rId14"/>
    <p:sldId id="271" r:id="rId15"/>
    <p:sldId id="324" r:id="rId16"/>
    <p:sldId id="269" r:id="rId17"/>
    <p:sldId id="382" r:id="rId18"/>
    <p:sldId id="383" r:id="rId19"/>
    <p:sldId id="270" r:id="rId20"/>
    <p:sldId id="287" r:id="rId21"/>
    <p:sldId id="295" r:id="rId22"/>
    <p:sldId id="296" r:id="rId23"/>
    <p:sldId id="274" r:id="rId24"/>
    <p:sldId id="381" r:id="rId25"/>
    <p:sldId id="275" r:id="rId26"/>
    <p:sldId id="276" r:id="rId27"/>
    <p:sldId id="277" r:id="rId28"/>
    <p:sldId id="278" r:id="rId29"/>
    <p:sldId id="279" r:id="rId30"/>
    <p:sldId id="290" r:id="rId31"/>
    <p:sldId id="291" r:id="rId32"/>
    <p:sldId id="280" r:id="rId33"/>
    <p:sldId id="281" r:id="rId34"/>
    <p:sldId id="282" r:id="rId35"/>
    <p:sldId id="292" r:id="rId36"/>
    <p:sldId id="283" r:id="rId37"/>
    <p:sldId id="299" r:id="rId38"/>
    <p:sldId id="284" r:id="rId39"/>
    <p:sldId id="285" r:id="rId40"/>
    <p:sldId id="286" r:id="rId41"/>
    <p:sldId id="294" r:id="rId42"/>
    <p:sldId id="289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8"/>
          <p:cNvGrpSpPr/>
          <p:nvPr/>
        </p:nvGrpSpPr>
        <p:grpSpPr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55" name="Freeform 9"/>
            <p:cNvSpPr/>
            <p:nvPr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603292897 w 794"/>
                <a:gd name="T1" fmla="*/ 46843570 h 414"/>
                <a:gd name="T2" fmla="*/ 539523428 w 794"/>
                <a:gd name="T3" fmla="*/ 37722662 h 414"/>
                <a:gd name="T4" fmla="*/ 422588358 w 794"/>
                <a:gd name="T5" fmla="*/ 24925938 h 414"/>
                <a:gd name="T6" fmla="*/ 53931151 w 794"/>
                <a:gd name="T7" fmla="*/ 0 h 414"/>
                <a:gd name="T8" fmla="*/ 17393883 w 794"/>
                <a:gd name="T9" fmla="*/ 2361589 h 414"/>
                <a:gd name="T10" fmla="*/ 0 w 794"/>
                <a:gd name="T11" fmla="*/ 9851723 h 414"/>
                <a:gd name="T12" fmla="*/ 21197253 w 794"/>
                <a:gd name="T13" fmla="*/ 18397854 h 414"/>
                <a:gd name="T14" fmla="*/ 433075605 w 794"/>
                <a:gd name="T15" fmla="*/ 48534075 h 414"/>
                <a:gd name="T16" fmla="*/ 523318868 w 794"/>
                <a:gd name="T17" fmla="*/ 46604285 h 414"/>
                <a:gd name="T18" fmla="*/ 596281727 w 794"/>
                <a:gd name="T19" fmla="*/ 49100330 h 414"/>
                <a:gd name="T20" fmla="*/ 603292897 w 794"/>
                <a:gd name="T21" fmla="*/ 46843570 h 414"/>
                <a:gd name="T22" fmla="*/ 603292897 w 794"/>
                <a:gd name="T23" fmla="*/ 468435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2478 w 1586"/>
                <a:gd name="T1" fmla="*/ 0 h 821"/>
                <a:gd name="T2" fmla="*/ 121200 w 1586"/>
                <a:gd name="T3" fmla="*/ 7379 h 821"/>
                <a:gd name="T4" fmla="*/ 130025 w 1586"/>
                <a:gd name="T5" fmla="*/ 9072 h 821"/>
                <a:gd name="T6" fmla="*/ 144432 w 1586"/>
                <a:gd name="T7" fmla="*/ 11260 h 821"/>
                <a:gd name="T8" fmla="*/ 142521 w 1586"/>
                <a:gd name="T9" fmla="*/ 11674 h 821"/>
                <a:gd name="T10" fmla="*/ 122908 w 1586"/>
                <a:gd name="T11" fmla="*/ 11189 h 821"/>
                <a:gd name="T12" fmla="*/ 104248 w 1586"/>
                <a:gd name="T13" fmla="*/ 11532 h 821"/>
                <a:gd name="T14" fmla="*/ 3769 w 1586"/>
                <a:gd name="T15" fmla="*/ 4249 h 821"/>
                <a:gd name="T16" fmla="*/ 0 w 1586"/>
                <a:gd name="T17" fmla="*/ 2134 h 821"/>
                <a:gd name="T18" fmla="*/ 4180 w 1586"/>
                <a:gd name="T19" fmla="*/ 450 h 821"/>
                <a:gd name="T20" fmla="*/ 12478 w 1586"/>
                <a:gd name="T21" fmla="*/ 0 h 821"/>
                <a:gd name="T22" fmla="*/ 1247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803 h 747"/>
                <a:gd name="T2" fmla="*/ 86781 w 1049"/>
                <a:gd name="T3" fmla="*/ 11049 h 747"/>
                <a:gd name="T4" fmla="*/ 88395 w 1049"/>
                <a:gd name="T5" fmla="*/ 7899 h 747"/>
                <a:gd name="T6" fmla="*/ 98747 w 1049"/>
                <a:gd name="T7" fmla="*/ 6245 h 747"/>
                <a:gd name="T8" fmla="*/ 7341 w 1049"/>
                <a:gd name="T9" fmla="*/ 0 h 747"/>
                <a:gd name="T10" fmla="*/ 0 w 1049"/>
                <a:gd name="T11" fmla="*/ 1871 h 747"/>
                <a:gd name="T12" fmla="*/ 0 w 1049"/>
                <a:gd name="T13" fmla="*/ 4803 h 747"/>
                <a:gd name="T14" fmla="*/ 0 w 1049"/>
                <a:gd name="T15" fmla="*/ 480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9" name="Group 12"/>
            <p:cNvGrpSpPr/>
            <p:nvPr userDrawn="1"/>
          </p:nvGrpSpPr>
          <p:grpSpPr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59" name="Freeform 13"/>
              <p:cNvSpPr/>
              <p:nvPr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9858 w 150"/>
                  <a:gd name="T1" fmla="*/ 0 h 173"/>
                  <a:gd name="T2" fmla="*/ 3628 w 150"/>
                  <a:gd name="T3" fmla="*/ 1054 h 173"/>
                  <a:gd name="T4" fmla="*/ 0 w 150"/>
                  <a:gd name="T5" fmla="*/ 2750 h 173"/>
                  <a:gd name="T6" fmla="*/ 7173 w 150"/>
                  <a:gd name="T7" fmla="*/ 2542 h 173"/>
                  <a:gd name="T8" fmla="*/ 9240 w 150"/>
                  <a:gd name="T9" fmla="*/ 1343 h 173"/>
                  <a:gd name="T10" fmla="*/ 13483 w 150"/>
                  <a:gd name="T11" fmla="*/ 426 h 173"/>
                  <a:gd name="T12" fmla="*/ 9858 w 150"/>
                  <a:gd name="T13" fmla="*/ 0 h 173"/>
                  <a:gd name="T14" fmla="*/ 985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4461 w 1684"/>
                  <a:gd name="T1" fmla="*/ 0 h 880"/>
                  <a:gd name="T2" fmla="*/ 5847 w 1684"/>
                  <a:gd name="T3" fmla="*/ 755 h 880"/>
                  <a:gd name="T4" fmla="*/ 0 w 1684"/>
                  <a:gd name="T5" fmla="*/ 3018 h 880"/>
                  <a:gd name="T6" fmla="*/ 6236 w 1684"/>
                  <a:gd name="T7" fmla="*/ 5205 h 880"/>
                  <a:gd name="T8" fmla="*/ 109610 w 1684"/>
                  <a:gd name="T9" fmla="*/ 12573 h 880"/>
                  <a:gd name="T10" fmla="*/ 131879 w 1684"/>
                  <a:gd name="T11" fmla="*/ 12115 h 880"/>
                  <a:gd name="T12" fmla="*/ 149924 w 1684"/>
                  <a:gd name="T13" fmla="*/ 12764 h 880"/>
                  <a:gd name="T14" fmla="*/ 156185 w 1684"/>
                  <a:gd name="T15" fmla="*/ 11733 h 880"/>
                  <a:gd name="T16" fmla="*/ 139289 w 1684"/>
                  <a:gd name="T17" fmla="*/ 9627 h 880"/>
                  <a:gd name="T18" fmla="*/ 132424 w 1684"/>
                  <a:gd name="T19" fmla="*/ 7434 h 880"/>
                  <a:gd name="T20" fmla="*/ 127006 w 1684"/>
                  <a:gd name="T21" fmla="*/ 7644 h 880"/>
                  <a:gd name="T22" fmla="*/ 133443 w 1684"/>
                  <a:gd name="T23" fmla="*/ 9627 h 880"/>
                  <a:gd name="T24" fmla="*/ 146349 w 1684"/>
                  <a:gd name="T25" fmla="*/ 11741 h 880"/>
                  <a:gd name="T26" fmla="*/ 131061 w 1684"/>
                  <a:gd name="T27" fmla="*/ 11416 h 880"/>
                  <a:gd name="T28" fmla="*/ 113035 w 1684"/>
                  <a:gd name="T29" fmla="*/ 11794 h 880"/>
                  <a:gd name="T30" fmla="*/ 116371 w 1684"/>
                  <a:gd name="T31" fmla="*/ 9421 h 880"/>
                  <a:gd name="T32" fmla="*/ 124100 w 1684"/>
                  <a:gd name="T33" fmla="*/ 7804 h 880"/>
                  <a:gd name="T34" fmla="*/ 115052 w 1684"/>
                  <a:gd name="T35" fmla="*/ 8006 h 880"/>
                  <a:gd name="T36" fmla="*/ 108037 w 1684"/>
                  <a:gd name="T37" fmla="*/ 9551 h 880"/>
                  <a:gd name="T38" fmla="*/ 105653 w 1684"/>
                  <a:gd name="T39" fmla="*/ 11477 h 880"/>
                  <a:gd name="T40" fmla="*/ 9935 w 1684"/>
                  <a:gd name="T41" fmla="*/ 4495 h 880"/>
                  <a:gd name="T42" fmla="*/ 7397 w 1684"/>
                  <a:gd name="T43" fmla="*/ 3114 h 880"/>
                  <a:gd name="T44" fmla="*/ 9548 w 1684"/>
                  <a:gd name="T45" fmla="*/ 1386 h 880"/>
                  <a:gd name="T46" fmla="*/ 20093 w 1684"/>
                  <a:gd name="T47" fmla="*/ 0 h 880"/>
                  <a:gd name="T48" fmla="*/ 14461 w 1684"/>
                  <a:gd name="T49" fmla="*/ 0 h 880"/>
                  <a:gd name="T50" fmla="*/ 1446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9282 w 1190"/>
                  <a:gd name="T1" fmla="*/ 0 h 500"/>
                  <a:gd name="T2" fmla="*/ 110325 w 1190"/>
                  <a:gd name="T3" fmla="*/ 7075 h 500"/>
                  <a:gd name="T4" fmla="*/ 99688 w 1190"/>
                  <a:gd name="T5" fmla="*/ 7218 h 500"/>
                  <a:gd name="T6" fmla="*/ 0 w 1190"/>
                  <a:gd name="T7" fmla="*/ 389 h 500"/>
                  <a:gd name="T8" fmla="*/ 9282 w 1190"/>
                  <a:gd name="T9" fmla="*/ 0 h 500"/>
                  <a:gd name="T10" fmla="*/ 928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0968 w 160"/>
                  <a:gd name="T1" fmla="*/ 0 h 335"/>
                  <a:gd name="T2" fmla="*/ 1796 w 160"/>
                  <a:gd name="T3" fmla="*/ 1474 h 335"/>
                  <a:gd name="T4" fmla="*/ 0 w 160"/>
                  <a:gd name="T5" fmla="*/ 3174 h 335"/>
                  <a:gd name="T6" fmla="*/ 3147 w 160"/>
                  <a:gd name="T7" fmla="*/ 4340 h 335"/>
                  <a:gd name="T8" fmla="*/ 8844 w 160"/>
                  <a:gd name="T9" fmla="*/ 4627 h 335"/>
                  <a:gd name="T10" fmla="*/ 7180 w 160"/>
                  <a:gd name="T11" fmla="*/ 2119 h 335"/>
                  <a:gd name="T12" fmla="*/ 15087 w 160"/>
                  <a:gd name="T13" fmla="*/ 242 h 335"/>
                  <a:gd name="T14" fmla="*/ 10968 w 160"/>
                  <a:gd name="T15" fmla="*/ 0 h 335"/>
                  <a:gd name="T16" fmla="*/ 1096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284 w 489"/>
                  <a:gd name="T1" fmla="*/ 505 h 296"/>
                  <a:gd name="T2" fmla="*/ 14305 w 489"/>
                  <a:gd name="T3" fmla="*/ 976 h 296"/>
                  <a:gd name="T4" fmla="*/ 29026 w 489"/>
                  <a:gd name="T5" fmla="*/ 2019 h 296"/>
                  <a:gd name="T6" fmla="*/ 39420 w 489"/>
                  <a:gd name="T7" fmla="*/ 3580 h 296"/>
                  <a:gd name="T8" fmla="*/ 29201 w 489"/>
                  <a:gd name="T9" fmla="*/ 3385 h 296"/>
                  <a:gd name="T10" fmla="*/ 12417 w 489"/>
                  <a:gd name="T11" fmla="*/ 2151 h 296"/>
                  <a:gd name="T12" fmla="*/ 4468 w 489"/>
                  <a:gd name="T13" fmla="*/ 1177 h 296"/>
                  <a:gd name="T14" fmla="*/ 9557 w 489"/>
                  <a:gd name="T15" fmla="*/ 2398 h 296"/>
                  <a:gd name="T16" fmla="*/ 24359 w 489"/>
                  <a:gd name="T17" fmla="*/ 3968 h 296"/>
                  <a:gd name="T18" fmla="*/ 41723 w 489"/>
                  <a:gd name="T19" fmla="*/ 4366 h 296"/>
                  <a:gd name="T20" fmla="*/ 43792 w 489"/>
                  <a:gd name="T21" fmla="*/ 3296 h 296"/>
                  <a:gd name="T22" fmla="*/ 35296 w 489"/>
                  <a:gd name="T23" fmla="*/ 1772 h 296"/>
                  <a:gd name="T24" fmla="*/ 15209 w 489"/>
                  <a:gd name="T25" fmla="*/ 255 h 296"/>
                  <a:gd name="T26" fmla="*/ 0 w 489"/>
                  <a:gd name="T27" fmla="*/ 0 h 296"/>
                  <a:gd name="T28" fmla="*/ 1284 w 489"/>
                  <a:gd name="T29" fmla="*/ 505 h 296"/>
                  <a:gd name="T30" fmla="*/ 1284 w 489"/>
                  <a:gd name="T31" fmla="*/ 505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85" name="Group 18"/>
          <p:cNvGrpSpPr/>
          <p:nvPr/>
        </p:nvGrpSpPr>
        <p:grpSpPr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65" name="Freeform 19"/>
            <p:cNvSpPr/>
            <p:nvPr/>
          </p:nvSpPr>
          <p:spPr bwMode="auto">
            <a:xfrm rot="7320404">
              <a:off x="4906" y="2933"/>
              <a:ext cx="629" cy="293"/>
            </a:xfrm>
            <a:custGeom>
              <a:avLst/>
              <a:gdLst>
                <a:gd name="T0" fmla="*/ 38 w 794"/>
                <a:gd name="T1" fmla="*/ 4 h 414"/>
                <a:gd name="T2" fmla="*/ 35 w 794"/>
                <a:gd name="T3" fmla="*/ 4 h 414"/>
                <a:gd name="T4" fmla="*/ 27 w 794"/>
                <a:gd name="T5" fmla="*/ 2 h 414"/>
                <a:gd name="T6" fmla="*/ 3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2 h 414"/>
                <a:gd name="T14" fmla="*/ 28 w 794"/>
                <a:gd name="T15" fmla="*/ 4 h 414"/>
                <a:gd name="T16" fmla="*/ 33 w 794"/>
                <a:gd name="T17" fmla="*/ 4 h 414"/>
                <a:gd name="T18" fmla="*/ 38 w 794"/>
                <a:gd name="T19" fmla="*/ 4 h 414"/>
                <a:gd name="T20" fmla="*/ 38 w 794"/>
                <a:gd name="T21" fmla="*/ 4 h 414"/>
                <a:gd name="T22" fmla="*/ 38 w 794"/>
                <a:gd name="T23" fmla="*/ 4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20"/>
            <p:cNvSpPr/>
            <p:nvPr/>
          </p:nvSpPr>
          <p:spPr bwMode="auto">
            <a:xfrm rot="7320404">
              <a:off x="4891" y="2920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 rot="7320404">
              <a:off x="4997" y="2911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89" name="Group 22"/>
            <p:cNvGrpSpPr/>
            <p:nvPr userDrawn="1"/>
          </p:nvGrpSpPr>
          <p:grpSpPr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69" name="Freeform 23"/>
              <p:cNvSpPr/>
              <p:nvPr/>
            </p:nvSpPr>
            <p:spPr bwMode="auto">
              <a:xfrm rot="7320404">
                <a:off x="4984" y="3187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 bwMode="auto">
              <a:xfrm rot="7320404">
                <a:off x="4884" y="2927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 bwMode="auto">
              <a:xfrm rot="7320404">
                <a:off x="5362" y="2870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 bwMode="auto">
              <a:xfrm rot="7320404">
                <a:off x="5135" y="2997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4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</a:p>
        </p:txBody>
      </p:sp>
      <p:sp>
        <p:nvSpPr>
          <p:cNvPr id="7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339" name="Group 8"/>
          <p:cNvGrpSpPr/>
          <p:nvPr/>
        </p:nvGrpSpPr>
        <p:grpSpPr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55" name="Freeform 9"/>
            <p:cNvSpPr/>
            <p:nvPr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603292897 w 794"/>
                <a:gd name="T1" fmla="*/ 46843570 h 414"/>
                <a:gd name="T2" fmla="*/ 539523428 w 794"/>
                <a:gd name="T3" fmla="*/ 37722662 h 414"/>
                <a:gd name="T4" fmla="*/ 422588358 w 794"/>
                <a:gd name="T5" fmla="*/ 24925938 h 414"/>
                <a:gd name="T6" fmla="*/ 53931151 w 794"/>
                <a:gd name="T7" fmla="*/ 0 h 414"/>
                <a:gd name="T8" fmla="*/ 17393883 w 794"/>
                <a:gd name="T9" fmla="*/ 2361589 h 414"/>
                <a:gd name="T10" fmla="*/ 0 w 794"/>
                <a:gd name="T11" fmla="*/ 9851723 h 414"/>
                <a:gd name="T12" fmla="*/ 21197253 w 794"/>
                <a:gd name="T13" fmla="*/ 18397854 h 414"/>
                <a:gd name="T14" fmla="*/ 433075605 w 794"/>
                <a:gd name="T15" fmla="*/ 48534075 h 414"/>
                <a:gd name="T16" fmla="*/ 523318868 w 794"/>
                <a:gd name="T17" fmla="*/ 46604285 h 414"/>
                <a:gd name="T18" fmla="*/ 596281727 w 794"/>
                <a:gd name="T19" fmla="*/ 49100330 h 414"/>
                <a:gd name="T20" fmla="*/ 603292897 w 794"/>
                <a:gd name="T21" fmla="*/ 46843570 h 414"/>
                <a:gd name="T22" fmla="*/ 603292897 w 794"/>
                <a:gd name="T23" fmla="*/ 468435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2478 w 1586"/>
                <a:gd name="T1" fmla="*/ 0 h 821"/>
                <a:gd name="T2" fmla="*/ 121200 w 1586"/>
                <a:gd name="T3" fmla="*/ 7379 h 821"/>
                <a:gd name="T4" fmla="*/ 130025 w 1586"/>
                <a:gd name="T5" fmla="*/ 9072 h 821"/>
                <a:gd name="T6" fmla="*/ 144432 w 1586"/>
                <a:gd name="T7" fmla="*/ 11260 h 821"/>
                <a:gd name="T8" fmla="*/ 142521 w 1586"/>
                <a:gd name="T9" fmla="*/ 11674 h 821"/>
                <a:gd name="T10" fmla="*/ 122908 w 1586"/>
                <a:gd name="T11" fmla="*/ 11189 h 821"/>
                <a:gd name="T12" fmla="*/ 104248 w 1586"/>
                <a:gd name="T13" fmla="*/ 11532 h 821"/>
                <a:gd name="T14" fmla="*/ 3769 w 1586"/>
                <a:gd name="T15" fmla="*/ 4249 h 821"/>
                <a:gd name="T16" fmla="*/ 0 w 1586"/>
                <a:gd name="T17" fmla="*/ 2134 h 821"/>
                <a:gd name="T18" fmla="*/ 4180 w 1586"/>
                <a:gd name="T19" fmla="*/ 450 h 821"/>
                <a:gd name="T20" fmla="*/ 12478 w 1586"/>
                <a:gd name="T21" fmla="*/ 0 h 821"/>
                <a:gd name="T22" fmla="*/ 1247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803 h 747"/>
                <a:gd name="T2" fmla="*/ 86781 w 1049"/>
                <a:gd name="T3" fmla="*/ 11049 h 747"/>
                <a:gd name="T4" fmla="*/ 88395 w 1049"/>
                <a:gd name="T5" fmla="*/ 7899 h 747"/>
                <a:gd name="T6" fmla="*/ 98747 w 1049"/>
                <a:gd name="T7" fmla="*/ 6245 h 747"/>
                <a:gd name="T8" fmla="*/ 7341 w 1049"/>
                <a:gd name="T9" fmla="*/ 0 h 747"/>
                <a:gd name="T10" fmla="*/ 0 w 1049"/>
                <a:gd name="T11" fmla="*/ 1871 h 747"/>
                <a:gd name="T12" fmla="*/ 0 w 1049"/>
                <a:gd name="T13" fmla="*/ 4803 h 747"/>
                <a:gd name="T14" fmla="*/ 0 w 1049"/>
                <a:gd name="T15" fmla="*/ 480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43" name="Group 12"/>
            <p:cNvGrpSpPr/>
            <p:nvPr userDrawn="1"/>
          </p:nvGrpSpPr>
          <p:grpSpPr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59" name="Freeform 13"/>
              <p:cNvSpPr/>
              <p:nvPr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9858 w 150"/>
                  <a:gd name="T1" fmla="*/ 0 h 173"/>
                  <a:gd name="T2" fmla="*/ 3628 w 150"/>
                  <a:gd name="T3" fmla="*/ 1054 h 173"/>
                  <a:gd name="T4" fmla="*/ 0 w 150"/>
                  <a:gd name="T5" fmla="*/ 2750 h 173"/>
                  <a:gd name="T6" fmla="*/ 7173 w 150"/>
                  <a:gd name="T7" fmla="*/ 2542 h 173"/>
                  <a:gd name="T8" fmla="*/ 9240 w 150"/>
                  <a:gd name="T9" fmla="*/ 1343 h 173"/>
                  <a:gd name="T10" fmla="*/ 13483 w 150"/>
                  <a:gd name="T11" fmla="*/ 426 h 173"/>
                  <a:gd name="T12" fmla="*/ 9858 w 150"/>
                  <a:gd name="T13" fmla="*/ 0 h 173"/>
                  <a:gd name="T14" fmla="*/ 985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4461 w 1684"/>
                  <a:gd name="T1" fmla="*/ 0 h 880"/>
                  <a:gd name="T2" fmla="*/ 5847 w 1684"/>
                  <a:gd name="T3" fmla="*/ 755 h 880"/>
                  <a:gd name="T4" fmla="*/ 0 w 1684"/>
                  <a:gd name="T5" fmla="*/ 3018 h 880"/>
                  <a:gd name="T6" fmla="*/ 6236 w 1684"/>
                  <a:gd name="T7" fmla="*/ 5205 h 880"/>
                  <a:gd name="T8" fmla="*/ 109610 w 1684"/>
                  <a:gd name="T9" fmla="*/ 12573 h 880"/>
                  <a:gd name="T10" fmla="*/ 131879 w 1684"/>
                  <a:gd name="T11" fmla="*/ 12115 h 880"/>
                  <a:gd name="T12" fmla="*/ 149924 w 1684"/>
                  <a:gd name="T13" fmla="*/ 12764 h 880"/>
                  <a:gd name="T14" fmla="*/ 156185 w 1684"/>
                  <a:gd name="T15" fmla="*/ 11733 h 880"/>
                  <a:gd name="T16" fmla="*/ 139289 w 1684"/>
                  <a:gd name="T17" fmla="*/ 9627 h 880"/>
                  <a:gd name="T18" fmla="*/ 132424 w 1684"/>
                  <a:gd name="T19" fmla="*/ 7434 h 880"/>
                  <a:gd name="T20" fmla="*/ 127006 w 1684"/>
                  <a:gd name="T21" fmla="*/ 7644 h 880"/>
                  <a:gd name="T22" fmla="*/ 133443 w 1684"/>
                  <a:gd name="T23" fmla="*/ 9627 h 880"/>
                  <a:gd name="T24" fmla="*/ 146349 w 1684"/>
                  <a:gd name="T25" fmla="*/ 11741 h 880"/>
                  <a:gd name="T26" fmla="*/ 131061 w 1684"/>
                  <a:gd name="T27" fmla="*/ 11416 h 880"/>
                  <a:gd name="T28" fmla="*/ 113035 w 1684"/>
                  <a:gd name="T29" fmla="*/ 11794 h 880"/>
                  <a:gd name="T30" fmla="*/ 116371 w 1684"/>
                  <a:gd name="T31" fmla="*/ 9421 h 880"/>
                  <a:gd name="T32" fmla="*/ 124100 w 1684"/>
                  <a:gd name="T33" fmla="*/ 7804 h 880"/>
                  <a:gd name="T34" fmla="*/ 115052 w 1684"/>
                  <a:gd name="T35" fmla="*/ 8006 h 880"/>
                  <a:gd name="T36" fmla="*/ 108037 w 1684"/>
                  <a:gd name="T37" fmla="*/ 9551 h 880"/>
                  <a:gd name="T38" fmla="*/ 105653 w 1684"/>
                  <a:gd name="T39" fmla="*/ 11477 h 880"/>
                  <a:gd name="T40" fmla="*/ 9935 w 1684"/>
                  <a:gd name="T41" fmla="*/ 4495 h 880"/>
                  <a:gd name="T42" fmla="*/ 7397 w 1684"/>
                  <a:gd name="T43" fmla="*/ 3114 h 880"/>
                  <a:gd name="T44" fmla="*/ 9548 w 1684"/>
                  <a:gd name="T45" fmla="*/ 1386 h 880"/>
                  <a:gd name="T46" fmla="*/ 20093 w 1684"/>
                  <a:gd name="T47" fmla="*/ 0 h 880"/>
                  <a:gd name="T48" fmla="*/ 14461 w 1684"/>
                  <a:gd name="T49" fmla="*/ 0 h 880"/>
                  <a:gd name="T50" fmla="*/ 1446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9282 w 1190"/>
                  <a:gd name="T1" fmla="*/ 0 h 500"/>
                  <a:gd name="T2" fmla="*/ 110325 w 1190"/>
                  <a:gd name="T3" fmla="*/ 7075 h 500"/>
                  <a:gd name="T4" fmla="*/ 99688 w 1190"/>
                  <a:gd name="T5" fmla="*/ 7218 h 500"/>
                  <a:gd name="T6" fmla="*/ 0 w 1190"/>
                  <a:gd name="T7" fmla="*/ 389 h 500"/>
                  <a:gd name="T8" fmla="*/ 9282 w 1190"/>
                  <a:gd name="T9" fmla="*/ 0 h 500"/>
                  <a:gd name="T10" fmla="*/ 928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0968 w 160"/>
                  <a:gd name="T1" fmla="*/ 0 h 335"/>
                  <a:gd name="T2" fmla="*/ 1796 w 160"/>
                  <a:gd name="T3" fmla="*/ 1474 h 335"/>
                  <a:gd name="T4" fmla="*/ 0 w 160"/>
                  <a:gd name="T5" fmla="*/ 3174 h 335"/>
                  <a:gd name="T6" fmla="*/ 3147 w 160"/>
                  <a:gd name="T7" fmla="*/ 4340 h 335"/>
                  <a:gd name="T8" fmla="*/ 8844 w 160"/>
                  <a:gd name="T9" fmla="*/ 4627 h 335"/>
                  <a:gd name="T10" fmla="*/ 7180 w 160"/>
                  <a:gd name="T11" fmla="*/ 2119 h 335"/>
                  <a:gd name="T12" fmla="*/ 15087 w 160"/>
                  <a:gd name="T13" fmla="*/ 242 h 335"/>
                  <a:gd name="T14" fmla="*/ 10968 w 160"/>
                  <a:gd name="T15" fmla="*/ 0 h 335"/>
                  <a:gd name="T16" fmla="*/ 1096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284 w 489"/>
                  <a:gd name="T1" fmla="*/ 505 h 296"/>
                  <a:gd name="T2" fmla="*/ 14305 w 489"/>
                  <a:gd name="T3" fmla="*/ 976 h 296"/>
                  <a:gd name="T4" fmla="*/ 29026 w 489"/>
                  <a:gd name="T5" fmla="*/ 2019 h 296"/>
                  <a:gd name="T6" fmla="*/ 39420 w 489"/>
                  <a:gd name="T7" fmla="*/ 3580 h 296"/>
                  <a:gd name="T8" fmla="*/ 29201 w 489"/>
                  <a:gd name="T9" fmla="*/ 3385 h 296"/>
                  <a:gd name="T10" fmla="*/ 12417 w 489"/>
                  <a:gd name="T11" fmla="*/ 2151 h 296"/>
                  <a:gd name="T12" fmla="*/ 4468 w 489"/>
                  <a:gd name="T13" fmla="*/ 1177 h 296"/>
                  <a:gd name="T14" fmla="*/ 9557 w 489"/>
                  <a:gd name="T15" fmla="*/ 2398 h 296"/>
                  <a:gd name="T16" fmla="*/ 24359 w 489"/>
                  <a:gd name="T17" fmla="*/ 3968 h 296"/>
                  <a:gd name="T18" fmla="*/ 41723 w 489"/>
                  <a:gd name="T19" fmla="*/ 4366 h 296"/>
                  <a:gd name="T20" fmla="*/ 43792 w 489"/>
                  <a:gd name="T21" fmla="*/ 3296 h 296"/>
                  <a:gd name="T22" fmla="*/ 35296 w 489"/>
                  <a:gd name="T23" fmla="*/ 1772 h 296"/>
                  <a:gd name="T24" fmla="*/ 15209 w 489"/>
                  <a:gd name="T25" fmla="*/ 255 h 296"/>
                  <a:gd name="T26" fmla="*/ 0 w 489"/>
                  <a:gd name="T27" fmla="*/ 0 h 296"/>
                  <a:gd name="T28" fmla="*/ 1284 w 489"/>
                  <a:gd name="T29" fmla="*/ 505 h 296"/>
                  <a:gd name="T30" fmla="*/ 1284 w 489"/>
                  <a:gd name="T31" fmla="*/ 505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349" name="Group 18"/>
          <p:cNvGrpSpPr/>
          <p:nvPr/>
        </p:nvGrpSpPr>
        <p:grpSpPr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65" name="Freeform 19"/>
            <p:cNvSpPr/>
            <p:nvPr/>
          </p:nvSpPr>
          <p:spPr bwMode="auto">
            <a:xfrm rot="7320404">
              <a:off x="4906" y="2933"/>
              <a:ext cx="629" cy="293"/>
            </a:xfrm>
            <a:custGeom>
              <a:avLst/>
              <a:gdLst>
                <a:gd name="T0" fmla="*/ 38 w 794"/>
                <a:gd name="T1" fmla="*/ 4 h 414"/>
                <a:gd name="T2" fmla="*/ 35 w 794"/>
                <a:gd name="T3" fmla="*/ 4 h 414"/>
                <a:gd name="T4" fmla="*/ 27 w 794"/>
                <a:gd name="T5" fmla="*/ 2 h 414"/>
                <a:gd name="T6" fmla="*/ 3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2 h 414"/>
                <a:gd name="T14" fmla="*/ 28 w 794"/>
                <a:gd name="T15" fmla="*/ 4 h 414"/>
                <a:gd name="T16" fmla="*/ 33 w 794"/>
                <a:gd name="T17" fmla="*/ 4 h 414"/>
                <a:gd name="T18" fmla="*/ 38 w 794"/>
                <a:gd name="T19" fmla="*/ 4 h 414"/>
                <a:gd name="T20" fmla="*/ 38 w 794"/>
                <a:gd name="T21" fmla="*/ 4 h 414"/>
                <a:gd name="T22" fmla="*/ 38 w 794"/>
                <a:gd name="T23" fmla="*/ 4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20"/>
            <p:cNvSpPr/>
            <p:nvPr/>
          </p:nvSpPr>
          <p:spPr bwMode="auto">
            <a:xfrm rot="7320404">
              <a:off x="4892" y="2921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 rot="7320404">
              <a:off x="4998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53" name="Group 22"/>
            <p:cNvGrpSpPr/>
            <p:nvPr userDrawn="1"/>
          </p:nvGrpSpPr>
          <p:grpSpPr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69" name="Freeform 23"/>
              <p:cNvSpPr/>
              <p:nvPr/>
            </p:nvSpPr>
            <p:spPr bwMode="auto">
              <a:xfrm rot="7320404">
                <a:off x="4984" y="3187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 bwMode="auto">
              <a:xfrm rot="7320404">
                <a:off x="4884" y="2927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 bwMode="auto">
              <a:xfrm rot="7320404">
                <a:off x="5363" y="2871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 bwMode="auto">
              <a:xfrm rot="7320404">
                <a:off x="5136" y="2998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4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</a:p>
        </p:txBody>
      </p:sp>
      <p:sp>
        <p:nvSpPr>
          <p:cNvPr id="7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/>
          <p:nvPr/>
        </p:nvSpPr>
        <p:spPr bwMode="auto">
          <a:xfrm rot="-3172564">
            <a:off x="7777956" y="-15081"/>
            <a:ext cx="1162050" cy="2084388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  <p:sp>
        <p:nvSpPr>
          <p:cNvPr id="1032" name="Freeform 8"/>
          <p:cNvSpPr/>
          <p:nvPr/>
        </p:nvSpPr>
        <p:spPr bwMode="auto">
          <a:xfrm rot="-3172564">
            <a:off x="7865269" y="24606"/>
            <a:ext cx="1165225" cy="2097088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Freeform 9"/>
          <p:cNvSpPr/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4" name="Group 10"/>
          <p:cNvGrpSpPr/>
          <p:nvPr/>
        </p:nvGrpSpPr>
        <p:grpSpPr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/>
            <p:nvPr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Freeform 12"/>
            <p:cNvSpPr/>
            <p:nvPr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Freeform 13"/>
            <p:cNvSpPr/>
            <p:nvPr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Freeform 14"/>
            <p:cNvSpPr/>
            <p:nvPr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Freeform 15"/>
            <p:cNvSpPr/>
            <p:nvPr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Freeform 16"/>
            <p:cNvSpPr/>
            <p:nvPr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Freeform 17"/>
            <p:cNvSpPr/>
            <p:nvPr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Freeform 18"/>
            <p:cNvSpPr/>
            <p:nvPr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Freeform 19"/>
            <p:cNvSpPr/>
            <p:nvPr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44" name="Group 20"/>
            <p:cNvGrpSpPr/>
            <p:nvPr userDrawn="1"/>
          </p:nvGrpSpPr>
          <p:grpSpPr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45" name="Group 21"/>
              <p:cNvGrpSpPr/>
              <p:nvPr userDrawn="1"/>
            </p:nvGrpSpPr>
            <p:grpSpPr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/>
                <p:nvPr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5" name="Freeform 23"/>
                <p:cNvSpPr/>
                <p:nvPr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6" name="Freeform 24"/>
                <p:cNvSpPr/>
                <p:nvPr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2" name="Freeform 25"/>
              <p:cNvSpPr/>
              <p:nvPr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3" name="Freeform 26"/>
              <p:cNvSpPr/>
              <p:nvPr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4" name="Freeform 27"/>
              <p:cNvSpPr/>
              <p:nvPr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" name="Group 28"/>
              <p:cNvGrpSpPr/>
              <p:nvPr userDrawn="1"/>
            </p:nvGrpSpPr>
            <p:grpSpPr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/>
                <p:nvPr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7" name="Freeform 30"/>
                <p:cNvSpPr/>
                <p:nvPr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8" name="Freeform 31"/>
                <p:cNvSpPr/>
                <p:nvPr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9" name="Freeform 32"/>
                <p:cNvSpPr/>
                <p:nvPr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0" name="Freeform 33"/>
                <p:cNvSpPr/>
                <p:nvPr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1" name="Freeform 34"/>
                <p:cNvSpPr/>
                <p:nvPr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2" name="Freeform 35"/>
                <p:cNvSpPr/>
                <p:nvPr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3" name="Freeform 36"/>
                <p:cNvSpPr/>
                <p:nvPr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061" name="Group 37"/>
          <p:cNvGrpSpPr/>
          <p:nvPr/>
        </p:nvGrpSpPr>
        <p:grpSpPr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/>
            <p:nvPr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39"/>
            <p:cNvSpPr/>
            <p:nvPr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65" name="Group 41"/>
            <p:cNvGrpSpPr/>
            <p:nvPr userDrawn="1"/>
          </p:nvGrpSpPr>
          <p:grpSpPr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/>
              <p:nvPr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" name="Group 43"/>
              <p:cNvGrpSpPr/>
              <p:nvPr userDrawn="1"/>
            </p:nvGrpSpPr>
            <p:grpSpPr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/>
                <p:nvPr/>
              </p:nvSpPr>
              <p:spPr bwMode="auto">
                <a:xfrm rot="-3172564">
                  <a:off x="4963" y="68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2" name="Freeform 45"/>
                <p:cNvSpPr/>
                <p:nvPr/>
              </p:nvSpPr>
              <p:spPr bwMode="auto">
                <a:xfrm rot="-3172564">
                  <a:off x="5050" y="325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3" name="Freeform 46"/>
                <p:cNvSpPr/>
                <p:nvPr/>
              </p:nvSpPr>
              <p:spPr bwMode="auto">
                <a:xfrm rot="-3172564">
                  <a:off x="4860" y="175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Freeform 47"/>
                <p:cNvSpPr/>
                <p:nvPr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Freeform 48"/>
                <p:cNvSpPr/>
                <p:nvPr/>
              </p:nvSpPr>
              <p:spPr bwMode="auto">
                <a:xfrm rot="-3172564">
                  <a:off x="5299" y="890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6" name="Freeform 49"/>
                <p:cNvSpPr/>
                <p:nvPr/>
              </p:nvSpPr>
              <p:spPr bwMode="auto">
                <a:xfrm rot="-3172564">
                  <a:off x="5251" y="799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7" name="Freeform 50"/>
                <p:cNvSpPr/>
                <p:nvPr/>
              </p:nvSpPr>
              <p:spPr bwMode="auto">
                <a:xfrm rot="-3172564">
                  <a:off x="4982" y="207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8" name="Freeform 51"/>
                <p:cNvSpPr/>
                <p:nvPr/>
              </p:nvSpPr>
              <p:spPr bwMode="auto">
                <a:xfrm rot="-3172564">
                  <a:off x="4949" y="135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/>
          <p:nvPr/>
        </p:nvSpPr>
        <p:spPr bwMode="auto">
          <a:xfrm rot="-3172564">
            <a:off x="7777956" y="-15081"/>
            <a:ext cx="1162050" cy="2084388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  <p:sp>
        <p:nvSpPr>
          <p:cNvPr id="1032" name="Freeform 8"/>
          <p:cNvSpPr/>
          <p:nvPr/>
        </p:nvSpPr>
        <p:spPr bwMode="auto">
          <a:xfrm rot="-3172564">
            <a:off x="7865269" y="24606"/>
            <a:ext cx="1165225" cy="2097088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Freeform 9"/>
          <p:cNvSpPr/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8" name="Group 10"/>
          <p:cNvGrpSpPr/>
          <p:nvPr/>
        </p:nvGrpSpPr>
        <p:grpSpPr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/>
            <p:nvPr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Freeform 12"/>
            <p:cNvSpPr/>
            <p:nvPr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Freeform 13"/>
            <p:cNvSpPr/>
            <p:nvPr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Freeform 14"/>
            <p:cNvSpPr/>
            <p:nvPr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Freeform 15"/>
            <p:cNvSpPr/>
            <p:nvPr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Freeform 16"/>
            <p:cNvSpPr/>
            <p:nvPr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Freeform 17"/>
            <p:cNvSpPr/>
            <p:nvPr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Freeform 18"/>
            <p:cNvSpPr/>
            <p:nvPr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Freeform 19"/>
            <p:cNvSpPr/>
            <p:nvPr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68" name="Group 20"/>
            <p:cNvGrpSpPr/>
            <p:nvPr userDrawn="1"/>
          </p:nvGrpSpPr>
          <p:grpSpPr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069" name="Group 21"/>
              <p:cNvGrpSpPr/>
              <p:nvPr userDrawn="1"/>
            </p:nvGrpSpPr>
            <p:grpSpPr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/>
                <p:nvPr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5" name="Freeform 23"/>
                <p:cNvSpPr/>
                <p:nvPr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6" name="Freeform 24"/>
                <p:cNvSpPr/>
                <p:nvPr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2" name="Freeform 25"/>
              <p:cNvSpPr/>
              <p:nvPr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3" name="Freeform 26"/>
              <p:cNvSpPr/>
              <p:nvPr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4" name="Freeform 27"/>
              <p:cNvSpPr/>
              <p:nvPr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76" name="Group 28"/>
              <p:cNvGrpSpPr/>
              <p:nvPr userDrawn="1"/>
            </p:nvGrpSpPr>
            <p:grpSpPr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/>
                <p:nvPr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7" name="Freeform 30"/>
                <p:cNvSpPr/>
                <p:nvPr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8" name="Freeform 31"/>
                <p:cNvSpPr/>
                <p:nvPr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9" name="Freeform 32"/>
                <p:cNvSpPr/>
                <p:nvPr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0" name="Freeform 33"/>
                <p:cNvSpPr/>
                <p:nvPr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1" name="Freeform 34"/>
                <p:cNvSpPr/>
                <p:nvPr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2" name="Freeform 35"/>
                <p:cNvSpPr/>
                <p:nvPr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3" name="Freeform 36"/>
                <p:cNvSpPr/>
                <p:nvPr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085" name="Group 37"/>
          <p:cNvGrpSpPr/>
          <p:nvPr/>
        </p:nvGrpSpPr>
        <p:grpSpPr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/>
            <p:nvPr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39"/>
            <p:cNvSpPr/>
            <p:nvPr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88" name="Group 40"/>
          <p:cNvGrpSpPr/>
          <p:nvPr/>
        </p:nvGrpSpPr>
        <p:grpSpPr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2089" name="Group 41"/>
            <p:cNvGrpSpPr/>
            <p:nvPr userDrawn="1"/>
          </p:nvGrpSpPr>
          <p:grpSpPr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/>
              <p:nvPr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91" name="Group 43"/>
              <p:cNvGrpSpPr/>
              <p:nvPr userDrawn="1"/>
            </p:nvGrpSpPr>
            <p:grpSpPr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/>
                <p:nvPr/>
              </p:nvSpPr>
              <p:spPr bwMode="auto">
                <a:xfrm rot="-3172564">
                  <a:off x="4963" y="68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2" name="Freeform 45"/>
                <p:cNvSpPr/>
                <p:nvPr/>
              </p:nvSpPr>
              <p:spPr bwMode="auto">
                <a:xfrm rot="-3172564">
                  <a:off x="5051" y="326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3" name="Freeform 46"/>
                <p:cNvSpPr/>
                <p:nvPr/>
              </p:nvSpPr>
              <p:spPr bwMode="auto">
                <a:xfrm rot="-3172564">
                  <a:off x="4861" y="176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4" name="Freeform 47"/>
                <p:cNvSpPr/>
                <p:nvPr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5" name="Freeform 48"/>
                <p:cNvSpPr/>
                <p:nvPr/>
              </p:nvSpPr>
              <p:spPr bwMode="auto">
                <a:xfrm rot="-3172564">
                  <a:off x="5300" y="891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6" name="Freeform 49"/>
                <p:cNvSpPr/>
                <p:nvPr/>
              </p:nvSpPr>
              <p:spPr bwMode="auto">
                <a:xfrm rot="-3172564">
                  <a:off x="5252" y="800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7" name="Freeform 50"/>
                <p:cNvSpPr/>
                <p:nvPr/>
              </p:nvSpPr>
              <p:spPr bwMode="auto">
                <a:xfrm rot="-3172564">
                  <a:off x="4982" y="207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8" name="Freeform 51"/>
                <p:cNvSpPr/>
                <p:nvPr/>
              </p:nvSpPr>
              <p:spPr bwMode="auto">
                <a:xfrm rot="-3172564">
                  <a:off x="4950" y="136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6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6.tmp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tmp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6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Chapt.4 Trees (I)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/>
          <p:nvPr/>
        </p:nvSpPr>
        <p:spPr>
          <a:xfrm>
            <a:off x="-19050" y="2603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Samples of</a:t>
            </a:r>
            <a:r>
              <a:rPr lang="en-US" altLang="zh-CN" sz="4400" dirty="0">
                <a:latin typeface="Comic Sans MS" panose="030F0702030302020204" pitchFamily="66" charset="0"/>
                <a:ea typeface="宋体" panose="02010600030101010101" pitchFamily="2" charset="-122"/>
              </a:rPr>
              <a:t> Binary</a:t>
            </a:r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 Trees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433763" y="1779588"/>
            <a:ext cx="571500" cy="569912"/>
            <a:chOff x="1389" y="1133"/>
            <a:chExt cx="360" cy="359"/>
          </a:xfrm>
        </p:grpSpPr>
        <p:sp>
          <p:nvSpPr>
            <p:cNvPr id="34819" name="Oval 4"/>
            <p:cNvSpPr/>
            <p:nvPr/>
          </p:nvSpPr>
          <p:spPr>
            <a:xfrm>
              <a:off x="1389" y="11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Rectangle 5"/>
            <p:cNvSpPr/>
            <p:nvPr/>
          </p:nvSpPr>
          <p:spPr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822575" y="2682875"/>
            <a:ext cx="571500" cy="569913"/>
            <a:chOff x="1004" y="1702"/>
            <a:chExt cx="360" cy="359"/>
          </a:xfrm>
        </p:grpSpPr>
        <p:sp>
          <p:nvSpPr>
            <p:cNvPr id="34822" name="Oval 7"/>
            <p:cNvSpPr/>
            <p:nvPr/>
          </p:nvSpPr>
          <p:spPr>
            <a:xfrm>
              <a:off x="1004" y="170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Rectangle 8"/>
            <p:cNvSpPr/>
            <p:nvPr/>
          </p:nvSpPr>
          <p:spPr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</p:grpSp>
      <p:sp>
        <p:nvSpPr>
          <p:cNvPr id="19465" name="Line 9"/>
          <p:cNvSpPr/>
          <p:nvPr/>
        </p:nvSpPr>
        <p:spPr>
          <a:xfrm flipH="1">
            <a:off x="3205163" y="2338388"/>
            <a:ext cx="341312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"/>
          <p:cNvGrpSpPr/>
          <p:nvPr/>
        </p:nvGrpSpPr>
        <p:grpSpPr>
          <a:xfrm>
            <a:off x="4557713" y="1763713"/>
            <a:ext cx="571500" cy="569912"/>
            <a:chOff x="2097" y="1123"/>
            <a:chExt cx="360" cy="359"/>
          </a:xfrm>
        </p:grpSpPr>
        <p:sp>
          <p:nvSpPr>
            <p:cNvPr id="34826" name="Oval 11"/>
            <p:cNvSpPr/>
            <p:nvPr/>
          </p:nvSpPr>
          <p:spPr>
            <a:xfrm>
              <a:off x="2097" y="112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Rectangle 12"/>
            <p:cNvSpPr/>
            <p:nvPr/>
          </p:nvSpPr>
          <p:spPr>
            <a:xfrm>
              <a:off x="2166" y="11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5153025" y="2684463"/>
            <a:ext cx="571500" cy="569912"/>
            <a:chOff x="2472" y="1703"/>
            <a:chExt cx="360" cy="359"/>
          </a:xfrm>
        </p:grpSpPr>
        <p:sp>
          <p:nvSpPr>
            <p:cNvPr id="34829" name="Oval 14"/>
            <p:cNvSpPr/>
            <p:nvPr/>
          </p:nvSpPr>
          <p:spPr>
            <a:xfrm>
              <a:off x="2472" y="170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Rectangle 15"/>
            <p:cNvSpPr/>
            <p:nvPr/>
          </p:nvSpPr>
          <p:spPr>
            <a:xfrm>
              <a:off x="2541" y="17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</p:grpSp>
      <p:sp>
        <p:nvSpPr>
          <p:cNvPr id="19472" name="Line 16"/>
          <p:cNvSpPr/>
          <p:nvPr/>
        </p:nvSpPr>
        <p:spPr>
          <a:xfrm>
            <a:off x="4975225" y="2320925"/>
            <a:ext cx="406400" cy="341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7"/>
          <p:cNvGrpSpPr/>
          <p:nvPr/>
        </p:nvGrpSpPr>
        <p:grpSpPr>
          <a:xfrm>
            <a:off x="7138988" y="1701800"/>
            <a:ext cx="571500" cy="569913"/>
            <a:chOff x="4229" y="1348"/>
            <a:chExt cx="360" cy="359"/>
          </a:xfrm>
        </p:grpSpPr>
        <p:sp>
          <p:nvSpPr>
            <p:cNvPr id="34833" name="Oval 18"/>
            <p:cNvSpPr/>
            <p:nvPr/>
          </p:nvSpPr>
          <p:spPr>
            <a:xfrm>
              <a:off x="4229" y="134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Rectangle 19"/>
            <p:cNvSpPr/>
            <p:nvPr/>
          </p:nvSpPr>
          <p:spPr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169025" y="2843213"/>
            <a:ext cx="571500" cy="569912"/>
            <a:chOff x="3618" y="2067"/>
            <a:chExt cx="360" cy="359"/>
          </a:xfrm>
        </p:grpSpPr>
        <p:sp>
          <p:nvSpPr>
            <p:cNvPr id="34836" name="Oval 21"/>
            <p:cNvSpPr/>
            <p:nvPr/>
          </p:nvSpPr>
          <p:spPr>
            <a:xfrm>
              <a:off x="3618" y="2067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Rectangle 22"/>
            <p:cNvSpPr/>
            <p:nvPr/>
          </p:nvSpPr>
          <p:spPr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</p:grpSp>
      <p:sp>
        <p:nvSpPr>
          <p:cNvPr id="19479" name="Line 23"/>
          <p:cNvSpPr/>
          <p:nvPr/>
        </p:nvSpPr>
        <p:spPr>
          <a:xfrm flipH="1">
            <a:off x="6467475" y="2192338"/>
            <a:ext cx="765175" cy="6461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4"/>
          <p:cNvGrpSpPr/>
          <p:nvPr/>
        </p:nvGrpSpPr>
        <p:grpSpPr>
          <a:xfrm>
            <a:off x="8059738" y="2876550"/>
            <a:ext cx="571500" cy="569913"/>
            <a:chOff x="4809" y="2088"/>
            <a:chExt cx="360" cy="359"/>
          </a:xfrm>
        </p:grpSpPr>
        <p:sp>
          <p:nvSpPr>
            <p:cNvPr id="34840" name="Oval 25"/>
            <p:cNvSpPr/>
            <p:nvPr/>
          </p:nvSpPr>
          <p:spPr>
            <a:xfrm>
              <a:off x="4809" y="208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Rectangle 26"/>
            <p:cNvSpPr/>
            <p:nvPr/>
          </p:nvSpPr>
          <p:spPr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34842" name="Group 27"/>
          <p:cNvGrpSpPr/>
          <p:nvPr/>
        </p:nvGrpSpPr>
        <p:grpSpPr>
          <a:xfrm>
            <a:off x="8569325" y="3949700"/>
            <a:ext cx="571500" cy="569913"/>
            <a:chOff x="5130" y="2764"/>
            <a:chExt cx="360" cy="359"/>
          </a:xfrm>
        </p:grpSpPr>
        <p:sp>
          <p:nvSpPr>
            <p:cNvPr id="34843" name="Oval 28"/>
            <p:cNvSpPr/>
            <p:nvPr/>
          </p:nvSpPr>
          <p:spPr>
            <a:xfrm>
              <a:off x="5130" y="276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Rectangle 29"/>
            <p:cNvSpPr/>
            <p:nvPr/>
          </p:nvSpPr>
          <p:spPr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G</a:t>
              </a:r>
            </a:p>
          </p:txBody>
        </p:sp>
      </p:grpSp>
      <p:sp>
        <p:nvSpPr>
          <p:cNvPr id="19486" name="Line 30"/>
          <p:cNvSpPr/>
          <p:nvPr/>
        </p:nvSpPr>
        <p:spPr>
          <a:xfrm>
            <a:off x="8510588" y="3435350"/>
            <a:ext cx="287337" cy="492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1"/>
          <p:cNvGrpSpPr/>
          <p:nvPr/>
        </p:nvGrpSpPr>
        <p:grpSpPr>
          <a:xfrm>
            <a:off x="6697663" y="3998913"/>
            <a:ext cx="571500" cy="569912"/>
            <a:chOff x="3951" y="2795"/>
            <a:chExt cx="360" cy="359"/>
          </a:xfrm>
        </p:grpSpPr>
        <p:sp>
          <p:nvSpPr>
            <p:cNvPr id="34847" name="Oval 32"/>
            <p:cNvSpPr/>
            <p:nvPr/>
          </p:nvSpPr>
          <p:spPr>
            <a:xfrm>
              <a:off x="3951" y="2795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48" name="Rectangle 33"/>
            <p:cNvSpPr/>
            <p:nvPr/>
          </p:nvSpPr>
          <p:spPr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</a:p>
          </p:txBody>
        </p:sp>
      </p:grpSp>
      <p:grpSp>
        <p:nvGrpSpPr>
          <p:cNvPr id="11" name="Group 34"/>
          <p:cNvGrpSpPr/>
          <p:nvPr/>
        </p:nvGrpSpPr>
        <p:grpSpPr>
          <a:xfrm>
            <a:off x="6238875" y="5207000"/>
            <a:ext cx="571500" cy="569913"/>
            <a:chOff x="3662" y="3556"/>
            <a:chExt cx="360" cy="359"/>
          </a:xfrm>
        </p:grpSpPr>
        <p:sp>
          <p:nvSpPr>
            <p:cNvPr id="34850" name="Oval 35"/>
            <p:cNvSpPr/>
            <p:nvPr/>
          </p:nvSpPr>
          <p:spPr>
            <a:xfrm>
              <a:off x="3662" y="355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Rectangle 36"/>
            <p:cNvSpPr/>
            <p:nvPr/>
          </p:nvSpPr>
          <p:spPr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I</a:t>
              </a:r>
            </a:p>
          </p:txBody>
        </p:sp>
      </p:grpSp>
      <p:sp>
        <p:nvSpPr>
          <p:cNvPr id="19493" name="Line 37"/>
          <p:cNvSpPr/>
          <p:nvPr/>
        </p:nvSpPr>
        <p:spPr>
          <a:xfrm>
            <a:off x="6094413" y="4589463"/>
            <a:ext cx="423862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38"/>
          <p:cNvGrpSpPr/>
          <p:nvPr/>
        </p:nvGrpSpPr>
        <p:grpSpPr>
          <a:xfrm>
            <a:off x="5708650" y="3981450"/>
            <a:ext cx="571500" cy="569913"/>
            <a:chOff x="3328" y="2784"/>
            <a:chExt cx="360" cy="359"/>
          </a:xfrm>
        </p:grpSpPr>
        <p:sp>
          <p:nvSpPr>
            <p:cNvPr id="34854" name="Oval 39"/>
            <p:cNvSpPr/>
            <p:nvPr/>
          </p:nvSpPr>
          <p:spPr>
            <a:xfrm>
              <a:off x="3328" y="278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Rectangle 40"/>
            <p:cNvSpPr/>
            <p:nvPr/>
          </p:nvSpPr>
          <p:spPr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</a:p>
          </p:txBody>
        </p:sp>
      </p:grpSp>
      <p:grpSp>
        <p:nvGrpSpPr>
          <p:cNvPr id="13" name="Group 41"/>
          <p:cNvGrpSpPr/>
          <p:nvPr/>
        </p:nvGrpSpPr>
        <p:grpSpPr>
          <a:xfrm>
            <a:off x="5148263" y="5170488"/>
            <a:ext cx="571500" cy="569912"/>
            <a:chOff x="2975" y="3533"/>
            <a:chExt cx="360" cy="359"/>
          </a:xfrm>
        </p:grpSpPr>
        <p:sp>
          <p:nvSpPr>
            <p:cNvPr id="34857" name="Oval 42"/>
            <p:cNvSpPr/>
            <p:nvPr/>
          </p:nvSpPr>
          <p:spPr>
            <a:xfrm>
              <a:off x="2975" y="35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58" name="Rectangle 43"/>
            <p:cNvSpPr/>
            <p:nvPr/>
          </p:nvSpPr>
          <p:spPr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H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597775" y="3948113"/>
            <a:ext cx="571500" cy="569912"/>
            <a:chOff x="4518" y="2763"/>
            <a:chExt cx="360" cy="359"/>
          </a:xfrm>
        </p:grpSpPr>
        <p:sp>
          <p:nvSpPr>
            <p:cNvPr id="34860" name="Oval 45"/>
            <p:cNvSpPr/>
            <p:nvPr/>
          </p:nvSpPr>
          <p:spPr>
            <a:xfrm>
              <a:off x="4518" y="276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61" name="Rectangle 46"/>
            <p:cNvSpPr/>
            <p:nvPr/>
          </p:nvSpPr>
          <p:spPr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F</a:t>
              </a:r>
            </a:p>
          </p:txBody>
        </p:sp>
      </p:grpSp>
      <p:sp>
        <p:nvSpPr>
          <p:cNvPr id="19503" name="Line 47"/>
          <p:cNvSpPr/>
          <p:nvPr/>
        </p:nvSpPr>
        <p:spPr>
          <a:xfrm flipH="1">
            <a:off x="7862888" y="3433763"/>
            <a:ext cx="322262" cy="4937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4" name="Line 48"/>
          <p:cNvSpPr/>
          <p:nvPr/>
        </p:nvSpPr>
        <p:spPr>
          <a:xfrm>
            <a:off x="6553200" y="3382963"/>
            <a:ext cx="373063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5" name="Line 49"/>
          <p:cNvSpPr/>
          <p:nvPr/>
        </p:nvSpPr>
        <p:spPr>
          <a:xfrm flipH="1">
            <a:off x="5973763" y="3365500"/>
            <a:ext cx="323850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6" name="Line 50"/>
          <p:cNvSpPr/>
          <p:nvPr/>
        </p:nvSpPr>
        <p:spPr>
          <a:xfrm flipH="1">
            <a:off x="5429250" y="4572000"/>
            <a:ext cx="425450" cy="5794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51"/>
          <p:cNvSpPr/>
          <p:nvPr/>
        </p:nvSpPr>
        <p:spPr>
          <a:xfrm>
            <a:off x="7607300" y="2209800"/>
            <a:ext cx="714375" cy="663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8" name="Rectangle 52"/>
          <p:cNvSpPr/>
          <p:nvPr/>
        </p:nvSpPr>
        <p:spPr>
          <a:xfrm>
            <a:off x="6130925" y="5949950"/>
            <a:ext cx="2905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Complete Binary Tree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9509" name="Rectangle 53"/>
          <p:cNvSpPr/>
          <p:nvPr/>
        </p:nvSpPr>
        <p:spPr>
          <a:xfrm>
            <a:off x="2843213" y="4508500"/>
            <a:ext cx="268763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Skewed Binary Tree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15" name="Group 54"/>
          <p:cNvGrpSpPr/>
          <p:nvPr/>
        </p:nvGrpSpPr>
        <p:grpSpPr>
          <a:xfrm>
            <a:off x="1971675" y="5486400"/>
            <a:ext cx="571500" cy="569913"/>
            <a:chOff x="468" y="3468"/>
            <a:chExt cx="360" cy="359"/>
          </a:xfrm>
        </p:grpSpPr>
        <p:sp>
          <p:nvSpPr>
            <p:cNvPr id="34870" name="Oval 55"/>
            <p:cNvSpPr/>
            <p:nvPr/>
          </p:nvSpPr>
          <p:spPr>
            <a:xfrm>
              <a:off x="468" y="346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71" name="Rectangle 56"/>
            <p:cNvSpPr/>
            <p:nvPr/>
          </p:nvSpPr>
          <p:spPr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</a:p>
          </p:txBody>
        </p:sp>
      </p:grpSp>
      <p:sp>
        <p:nvSpPr>
          <p:cNvPr id="19513" name="Line 57"/>
          <p:cNvSpPr/>
          <p:nvPr/>
        </p:nvSpPr>
        <p:spPr>
          <a:xfrm flipH="1">
            <a:off x="2184400" y="5056188"/>
            <a:ext cx="322263" cy="444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58"/>
          <p:cNvGrpSpPr/>
          <p:nvPr/>
        </p:nvGrpSpPr>
        <p:grpSpPr>
          <a:xfrm>
            <a:off x="2614613" y="3614738"/>
            <a:ext cx="571500" cy="569912"/>
            <a:chOff x="873" y="2289"/>
            <a:chExt cx="360" cy="359"/>
          </a:xfrm>
        </p:grpSpPr>
        <p:sp>
          <p:nvSpPr>
            <p:cNvPr id="34874" name="Oval 59"/>
            <p:cNvSpPr/>
            <p:nvPr/>
          </p:nvSpPr>
          <p:spPr>
            <a:xfrm>
              <a:off x="873" y="228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75" name="Rectangle 60"/>
            <p:cNvSpPr/>
            <p:nvPr/>
          </p:nvSpPr>
          <p:spPr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2257425" y="4479925"/>
            <a:ext cx="571500" cy="569913"/>
            <a:chOff x="648" y="2834"/>
            <a:chExt cx="360" cy="359"/>
          </a:xfrm>
        </p:grpSpPr>
        <p:sp>
          <p:nvSpPr>
            <p:cNvPr id="34877" name="Oval 62"/>
            <p:cNvSpPr/>
            <p:nvPr/>
          </p:nvSpPr>
          <p:spPr>
            <a:xfrm>
              <a:off x="648" y="283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878" name="Rectangle 63"/>
            <p:cNvSpPr/>
            <p:nvPr/>
          </p:nvSpPr>
          <p:spPr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</a:p>
          </p:txBody>
        </p:sp>
      </p:grpSp>
      <p:sp>
        <p:nvSpPr>
          <p:cNvPr id="19520" name="Line 64"/>
          <p:cNvSpPr/>
          <p:nvPr/>
        </p:nvSpPr>
        <p:spPr>
          <a:xfrm flipH="1">
            <a:off x="2879725" y="3273425"/>
            <a:ext cx="138113" cy="3381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1" name="Line 65"/>
          <p:cNvSpPr/>
          <p:nvPr/>
        </p:nvSpPr>
        <p:spPr>
          <a:xfrm flipH="1">
            <a:off x="2592388" y="4205288"/>
            <a:ext cx="168275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2" name="Oval 66"/>
          <p:cNvSpPr/>
          <p:nvPr/>
        </p:nvSpPr>
        <p:spPr>
          <a:xfrm>
            <a:off x="971550" y="3357563"/>
            <a:ext cx="50323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34882" name="Group 67"/>
          <p:cNvGrpSpPr/>
          <p:nvPr/>
        </p:nvGrpSpPr>
        <p:grpSpPr>
          <a:xfrm>
            <a:off x="828675" y="1773238"/>
            <a:ext cx="503238" cy="431800"/>
            <a:chOff x="0" y="0"/>
            <a:chExt cx="317" cy="272"/>
          </a:xfrm>
        </p:grpSpPr>
        <p:sp>
          <p:nvSpPr>
            <p:cNvPr id="34883" name="Oval 68"/>
            <p:cNvSpPr/>
            <p:nvPr/>
          </p:nvSpPr>
          <p:spPr>
            <a:xfrm>
              <a:off x="0" y="32"/>
              <a:ext cx="31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4" name="Line 69"/>
            <p:cNvSpPr/>
            <p:nvPr/>
          </p:nvSpPr>
          <p:spPr>
            <a:xfrm flipH="1">
              <a:off x="16" y="0"/>
              <a:ext cx="27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85" name="Rectangle 70"/>
          <p:cNvSpPr/>
          <p:nvPr/>
        </p:nvSpPr>
        <p:spPr>
          <a:xfrm>
            <a:off x="107950" y="2349500"/>
            <a:ext cx="2143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Empty</a:t>
            </a:r>
            <a:r>
              <a:rPr lang="en-US" altLang="zh-TW" sz="20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Binary Tree</a:t>
            </a:r>
            <a:endParaRPr lang="en-US" altLang="zh-TW" sz="2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9527" name="Rectangle 71"/>
          <p:cNvSpPr/>
          <p:nvPr/>
        </p:nvSpPr>
        <p:spPr>
          <a:xfrm>
            <a:off x="142875" y="3860800"/>
            <a:ext cx="1981200" cy="7016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0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Binary Tree</a:t>
            </a:r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with </a:t>
            </a:r>
          </a:p>
          <a:p>
            <a:pPr eaLnBrk="0" hangingPunct="0"/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Only One Node</a:t>
            </a:r>
            <a:endParaRPr lang="en-US" altLang="zh-TW" sz="2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8" grpId="0"/>
      <p:bldP spid="19509" grpId="0"/>
      <p:bldP spid="19522" grpId="0" animBg="1"/>
      <p:bldP spid="195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749300" y="517525"/>
            <a:ext cx="6870700" cy="85407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/>
              <a:t>Binary-Tree Related Definitions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95288" y="2286000"/>
            <a:ext cx="4248150" cy="41671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chemeClr val="hlink"/>
                </a:solidFill>
              </a:rPr>
              <a:t>left child &amp; right child: </a:t>
            </a:r>
            <a:r>
              <a:rPr lang="en-US" altLang="zh-CN" sz="2400" dirty="0"/>
              <a:t>The children of any node in a binary tree are </a:t>
            </a:r>
            <a:r>
              <a:rPr lang="en-US" altLang="zh-CN" sz="2400" dirty="0">
                <a:solidFill>
                  <a:srgbClr val="FF0000"/>
                </a:solidFill>
              </a:rPr>
              <a:t>ordered</a:t>
            </a:r>
            <a:r>
              <a:rPr lang="en-US" altLang="zh-CN" sz="2400" dirty="0"/>
              <a:t> into a left child and a right child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!"/>
            </a:pPr>
            <a:r>
              <a:rPr lang="en-US" altLang="zh-CN" sz="2400" b="1" i="1" dirty="0">
                <a:solidFill>
                  <a:schemeClr val="hlink"/>
                </a:solidFill>
              </a:rPr>
              <a:t>left subtree</a:t>
            </a:r>
            <a:r>
              <a:rPr lang="en-US" altLang="zh-CN" sz="2400" dirty="0"/>
              <a:t>: The tree made up of a left child (of a node x) and all its descendents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!"/>
            </a:pPr>
            <a:r>
              <a:rPr lang="en-US" altLang="zh-CN" sz="2400" b="1" i="1" dirty="0">
                <a:solidFill>
                  <a:schemeClr val="hlink"/>
                </a:solidFill>
              </a:rPr>
              <a:t>right subtrees</a:t>
            </a:r>
            <a:r>
              <a:rPr lang="en-US" altLang="zh-CN" sz="2400" dirty="0"/>
              <a:t> are defined similarly</a:t>
            </a:r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1966913"/>
            <a:ext cx="4284662" cy="340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Oval 5"/>
          <p:cNvSpPr/>
          <p:nvPr/>
        </p:nvSpPr>
        <p:spPr>
          <a:xfrm>
            <a:off x="4978400" y="2579688"/>
            <a:ext cx="1536700" cy="29479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38" name="Oval 6"/>
          <p:cNvSpPr/>
          <p:nvPr/>
        </p:nvSpPr>
        <p:spPr>
          <a:xfrm>
            <a:off x="7378700" y="2690813"/>
            <a:ext cx="1536700" cy="29479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39" name="Line 7"/>
          <p:cNvSpPr/>
          <p:nvPr/>
        </p:nvSpPr>
        <p:spPr>
          <a:xfrm flipV="1">
            <a:off x="5292725" y="2325688"/>
            <a:ext cx="142875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8"/>
          <p:cNvSpPr txBox="1"/>
          <p:nvPr/>
        </p:nvSpPr>
        <p:spPr>
          <a:xfrm>
            <a:off x="4787900" y="1752600"/>
            <a:ext cx="18002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zh-CN" dirty="0">
                <a:latin typeface="Arial" panose="020B0604020202020204" pitchFamily="34" charset="0"/>
                <a:ea typeface="宋体" panose="02010600030101010101" pitchFamily="2" charset="-122"/>
              </a:rPr>
              <a:t>left subtree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of node A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41" name="Line 9"/>
          <p:cNvSpPr/>
          <p:nvPr/>
        </p:nvSpPr>
        <p:spPr>
          <a:xfrm flipH="1" flipV="1">
            <a:off x="7885113" y="2255838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10"/>
          <p:cNvSpPr txBox="1"/>
          <p:nvPr/>
        </p:nvSpPr>
        <p:spPr>
          <a:xfrm>
            <a:off x="7164388" y="1676400"/>
            <a:ext cx="15843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zh-CN" dirty="0">
                <a:latin typeface="Arial" panose="020B0604020202020204" pitchFamily="34" charset="0"/>
                <a:ea typeface="宋体" panose="02010600030101010101" pitchFamily="2" charset="-122"/>
              </a:rPr>
              <a:t>right subtree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of node A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40" grpId="0"/>
      <p:bldP spid="184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terms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altLang="zh-CN">
                <a:solidFill>
                  <a:srgbClr val="FF0000"/>
                </a:solidFill>
              </a:rPr>
              <a:t>degree</a:t>
            </a:r>
            <a:r>
              <a:rPr lang="en-US" altLang="zh-CN"/>
              <a:t> of a node(tree)</a:t>
            </a:r>
          </a:p>
          <a:p>
            <a:r>
              <a:rPr lang="en-US" altLang="zh-CN">
                <a:solidFill>
                  <a:srgbClr val="FF0000"/>
                </a:solidFill>
              </a:rPr>
              <a:t>level </a:t>
            </a:r>
            <a:r>
              <a:rPr lang="en-US" altLang="zh-CN"/>
              <a:t>of a node (tree)</a:t>
            </a:r>
          </a:p>
          <a:p>
            <a:r>
              <a:rPr lang="en-US" altLang="zh-CN">
                <a:solidFill>
                  <a:srgbClr val="FF0000"/>
                </a:solidFill>
              </a:rPr>
              <a:t>depth</a:t>
            </a:r>
            <a:r>
              <a:rPr lang="en-US" altLang="zh-CN"/>
              <a:t> of a node(tree)</a:t>
            </a:r>
          </a:p>
          <a:p>
            <a:r>
              <a:rPr lang="en-US" altLang="zh-CN">
                <a:solidFill>
                  <a:srgbClr val="FF0000"/>
                </a:solidFill>
              </a:rPr>
              <a:t>height</a:t>
            </a:r>
            <a:r>
              <a:rPr lang="en-US" altLang="zh-CN"/>
              <a:t> of a node(tree)</a:t>
            </a:r>
          </a:p>
        </p:txBody>
      </p:sp>
      <p:grpSp>
        <p:nvGrpSpPr>
          <p:cNvPr id="36867" name="Group 3"/>
          <p:cNvGrpSpPr/>
          <p:nvPr/>
        </p:nvGrpSpPr>
        <p:grpSpPr>
          <a:xfrm>
            <a:off x="5867400" y="2787650"/>
            <a:ext cx="2744788" cy="1982788"/>
            <a:chOff x="3456" y="816"/>
            <a:chExt cx="1729" cy="1249"/>
          </a:xfrm>
        </p:grpSpPr>
        <p:sp>
          <p:nvSpPr>
            <p:cNvPr id="36868" name="Oval 4"/>
            <p:cNvSpPr/>
            <p:nvPr/>
          </p:nvSpPr>
          <p:spPr>
            <a:xfrm>
              <a:off x="4222" y="81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6869" name="Oval 5"/>
            <p:cNvSpPr/>
            <p:nvPr/>
          </p:nvSpPr>
          <p:spPr>
            <a:xfrm>
              <a:off x="4224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6870" name="Oval 6"/>
            <p:cNvSpPr/>
            <p:nvPr/>
          </p:nvSpPr>
          <p:spPr>
            <a:xfrm>
              <a:off x="3840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6871" name="Oval 7"/>
            <p:cNvSpPr/>
            <p:nvPr/>
          </p:nvSpPr>
          <p:spPr>
            <a:xfrm>
              <a:off x="4656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6872" name="Oval 8"/>
            <p:cNvSpPr/>
            <p:nvPr/>
          </p:nvSpPr>
          <p:spPr>
            <a:xfrm>
              <a:off x="4224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6873" name="Oval 9"/>
            <p:cNvSpPr/>
            <p:nvPr/>
          </p:nvSpPr>
          <p:spPr>
            <a:xfrm>
              <a:off x="3936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874" name="Oval 10"/>
            <p:cNvSpPr/>
            <p:nvPr/>
          </p:nvSpPr>
          <p:spPr>
            <a:xfrm>
              <a:off x="3648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6875" name="Oval 11"/>
            <p:cNvSpPr/>
            <p:nvPr/>
          </p:nvSpPr>
          <p:spPr>
            <a:xfrm>
              <a:off x="451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6876" name="Oval 12"/>
            <p:cNvSpPr/>
            <p:nvPr/>
          </p:nvSpPr>
          <p:spPr>
            <a:xfrm>
              <a:off x="475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6877" name="Oval 13"/>
            <p:cNvSpPr/>
            <p:nvPr/>
          </p:nvSpPr>
          <p:spPr>
            <a:xfrm>
              <a:off x="499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6878" name="Oval 14"/>
            <p:cNvSpPr/>
            <p:nvPr/>
          </p:nvSpPr>
          <p:spPr>
            <a:xfrm>
              <a:off x="4512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6879" name="Oval 15"/>
            <p:cNvSpPr/>
            <p:nvPr/>
          </p:nvSpPr>
          <p:spPr>
            <a:xfrm>
              <a:off x="3744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6880" name="Oval 16"/>
            <p:cNvSpPr/>
            <p:nvPr/>
          </p:nvSpPr>
          <p:spPr>
            <a:xfrm>
              <a:off x="3456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6881" name="Line 17"/>
            <p:cNvSpPr/>
            <p:nvPr/>
          </p:nvSpPr>
          <p:spPr>
            <a:xfrm>
              <a:off x="4320" y="10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8"/>
            <p:cNvSpPr/>
            <p:nvPr/>
          </p:nvSpPr>
          <p:spPr>
            <a:xfrm>
              <a:off x="4320" y="1344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9"/>
            <p:cNvSpPr/>
            <p:nvPr/>
          </p:nvSpPr>
          <p:spPr>
            <a:xfrm>
              <a:off x="4608" y="168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0"/>
            <p:cNvSpPr/>
            <p:nvPr/>
          </p:nvSpPr>
          <p:spPr>
            <a:xfrm flipH="1">
              <a:off x="3984" y="993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1"/>
            <p:cNvSpPr/>
            <p:nvPr/>
          </p:nvSpPr>
          <p:spPr>
            <a:xfrm>
              <a:off x="4368" y="993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/>
            <p:nvPr/>
          </p:nvSpPr>
          <p:spPr>
            <a:xfrm flipH="1">
              <a:off x="3792" y="1317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23"/>
            <p:cNvSpPr/>
            <p:nvPr/>
          </p:nvSpPr>
          <p:spPr>
            <a:xfrm>
              <a:off x="3984" y="1333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24"/>
            <p:cNvSpPr/>
            <p:nvPr/>
          </p:nvSpPr>
          <p:spPr>
            <a:xfrm flipH="1">
              <a:off x="3600" y="1673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25"/>
            <p:cNvSpPr/>
            <p:nvPr/>
          </p:nvSpPr>
          <p:spPr>
            <a:xfrm>
              <a:off x="3792" y="1673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6"/>
            <p:cNvSpPr/>
            <p:nvPr/>
          </p:nvSpPr>
          <p:spPr>
            <a:xfrm flipH="1">
              <a:off x="4608" y="1344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27"/>
            <p:cNvSpPr/>
            <p:nvPr/>
          </p:nvSpPr>
          <p:spPr>
            <a:xfrm>
              <a:off x="4773" y="1344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28"/>
            <p:cNvSpPr/>
            <p:nvPr/>
          </p:nvSpPr>
          <p:spPr>
            <a:xfrm>
              <a:off x="4819" y="1296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Full BT vs. Complete BT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/>
              <a:t>A </a:t>
            </a:r>
            <a:r>
              <a:rPr lang="en-US" altLang="zh-CN" sz="2400" b="1" i="1" dirty="0">
                <a:solidFill>
                  <a:srgbClr val="0066FF"/>
                </a:solidFill>
              </a:rPr>
              <a:t>full binary tree</a:t>
            </a:r>
            <a:r>
              <a:rPr lang="en-US" altLang="zh-CN" sz="2400" dirty="0"/>
              <a:t> is a tree in which contains maximum number of nodes in all levels.</a:t>
            </a:r>
          </a:p>
          <a:p>
            <a:pPr eaLnBrk="1" hangingPunct="1"/>
            <a:r>
              <a:rPr lang="en-US" altLang="zh-CN" sz="2400" dirty="0"/>
              <a:t>A </a:t>
            </a:r>
            <a:r>
              <a:rPr lang="en-US" altLang="zh-CN" sz="2400" b="1" i="1" dirty="0">
                <a:solidFill>
                  <a:srgbClr val="0066FF"/>
                </a:solidFill>
              </a:rPr>
              <a:t>complete binary tree</a:t>
            </a:r>
            <a:r>
              <a:rPr lang="en-US" altLang="zh-CN" sz="2400" dirty="0"/>
              <a:t> is a binary tree in which every level, </a:t>
            </a:r>
            <a:r>
              <a:rPr lang="en-US" altLang="zh-CN" sz="2400" i="1" dirty="0"/>
              <a:t>except possibly the last</a:t>
            </a:r>
            <a:r>
              <a:rPr lang="en-US" altLang="zh-CN" sz="2400" dirty="0"/>
              <a:t>, is completely filled, and all nodes are as far left as possible.  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4067175" y="4092575"/>
            <a:ext cx="2528888" cy="2290763"/>
            <a:chOff x="2562" y="2578"/>
            <a:chExt cx="1593" cy="1443"/>
          </a:xfrm>
        </p:grpSpPr>
        <p:sp>
          <p:nvSpPr>
            <p:cNvPr id="37892" name="Oval 4"/>
            <p:cNvSpPr/>
            <p:nvPr/>
          </p:nvSpPr>
          <p:spPr>
            <a:xfrm>
              <a:off x="3334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893" name="Rectangle 5"/>
            <p:cNvSpPr/>
            <p:nvPr/>
          </p:nvSpPr>
          <p:spPr>
            <a:xfrm>
              <a:off x="3345" y="257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37894" name="Oval 6"/>
            <p:cNvSpPr/>
            <p:nvPr/>
          </p:nvSpPr>
          <p:spPr>
            <a:xfrm>
              <a:off x="2948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Rectangle 7"/>
            <p:cNvSpPr/>
            <p:nvPr/>
          </p:nvSpPr>
          <p:spPr>
            <a:xfrm>
              <a:off x="2970" y="2973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37896" name="Line 8"/>
            <p:cNvSpPr/>
            <p:nvPr/>
          </p:nvSpPr>
          <p:spPr>
            <a:xfrm flipH="1">
              <a:off x="3066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Oval 9"/>
            <p:cNvSpPr/>
            <p:nvPr/>
          </p:nvSpPr>
          <p:spPr>
            <a:xfrm>
              <a:off x="3701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Rectangle 10"/>
            <p:cNvSpPr/>
            <p:nvPr/>
          </p:nvSpPr>
          <p:spPr>
            <a:xfrm>
              <a:off x="3723" y="2984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  <p:sp>
          <p:nvSpPr>
            <p:cNvPr id="37899" name="Oval 11"/>
            <p:cNvSpPr/>
            <p:nvPr/>
          </p:nvSpPr>
          <p:spPr>
            <a:xfrm>
              <a:off x="3903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2"/>
            <p:cNvSpPr/>
            <p:nvPr/>
          </p:nvSpPr>
          <p:spPr>
            <a:xfrm>
              <a:off x="3935" y="334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G</a:t>
              </a:r>
            </a:p>
          </p:txBody>
        </p:sp>
        <p:sp>
          <p:nvSpPr>
            <p:cNvPr id="37901" name="Line 13"/>
            <p:cNvSpPr/>
            <p:nvPr/>
          </p:nvSpPr>
          <p:spPr>
            <a:xfrm>
              <a:off x="3878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Oval 14"/>
            <p:cNvSpPr/>
            <p:nvPr/>
          </p:nvSpPr>
          <p:spPr>
            <a:xfrm>
              <a:off x="3159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Rectangle 15"/>
            <p:cNvSpPr/>
            <p:nvPr/>
          </p:nvSpPr>
          <p:spPr>
            <a:xfrm>
              <a:off x="3180" y="3373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</a:p>
          </p:txBody>
        </p:sp>
        <p:sp>
          <p:nvSpPr>
            <p:cNvPr id="37904" name="Oval 16"/>
            <p:cNvSpPr/>
            <p:nvPr/>
          </p:nvSpPr>
          <p:spPr>
            <a:xfrm>
              <a:off x="2996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17"/>
            <p:cNvSpPr/>
            <p:nvPr/>
          </p:nvSpPr>
          <p:spPr>
            <a:xfrm>
              <a:off x="3048" y="3790"/>
              <a:ext cx="1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I</a:t>
              </a:r>
            </a:p>
          </p:txBody>
        </p:sp>
        <p:sp>
          <p:nvSpPr>
            <p:cNvPr id="37906" name="Line 18"/>
            <p:cNvSpPr/>
            <p:nvPr/>
          </p:nvSpPr>
          <p:spPr>
            <a:xfrm>
              <a:off x="2937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Oval 19"/>
            <p:cNvSpPr/>
            <p:nvPr/>
          </p:nvSpPr>
          <p:spPr>
            <a:xfrm>
              <a:off x="2765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Rectangle 20"/>
            <p:cNvSpPr/>
            <p:nvPr/>
          </p:nvSpPr>
          <p:spPr>
            <a:xfrm>
              <a:off x="2786" y="335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</a:p>
          </p:txBody>
        </p:sp>
        <p:sp>
          <p:nvSpPr>
            <p:cNvPr id="37909" name="Oval 21"/>
            <p:cNvSpPr/>
            <p:nvPr/>
          </p:nvSpPr>
          <p:spPr>
            <a:xfrm>
              <a:off x="2562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Rectangle 22"/>
            <p:cNvSpPr/>
            <p:nvPr/>
          </p:nvSpPr>
          <p:spPr>
            <a:xfrm>
              <a:off x="2584" y="3777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H</a:t>
              </a:r>
            </a:p>
          </p:txBody>
        </p:sp>
        <p:sp>
          <p:nvSpPr>
            <p:cNvPr id="37911" name="Oval 23"/>
            <p:cNvSpPr/>
            <p:nvPr/>
          </p:nvSpPr>
          <p:spPr>
            <a:xfrm>
              <a:off x="3517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Rectangle 24"/>
            <p:cNvSpPr/>
            <p:nvPr/>
          </p:nvSpPr>
          <p:spPr>
            <a:xfrm>
              <a:off x="3527" y="335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F</a:t>
              </a:r>
            </a:p>
          </p:txBody>
        </p:sp>
        <p:sp>
          <p:nvSpPr>
            <p:cNvPr id="37913" name="Line 25"/>
            <p:cNvSpPr/>
            <p:nvPr/>
          </p:nvSpPr>
          <p:spPr>
            <a:xfrm flipH="1">
              <a:off x="3621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26"/>
            <p:cNvSpPr/>
            <p:nvPr/>
          </p:nvSpPr>
          <p:spPr>
            <a:xfrm>
              <a:off x="3100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27"/>
            <p:cNvSpPr/>
            <p:nvPr/>
          </p:nvSpPr>
          <p:spPr>
            <a:xfrm flipH="1">
              <a:off x="2869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8"/>
            <p:cNvSpPr/>
            <p:nvPr/>
          </p:nvSpPr>
          <p:spPr>
            <a:xfrm flipH="1">
              <a:off x="2673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29"/>
            <p:cNvSpPr/>
            <p:nvPr/>
          </p:nvSpPr>
          <p:spPr>
            <a:xfrm>
              <a:off x="3519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179388" y="4090988"/>
            <a:ext cx="3609975" cy="2219325"/>
            <a:chOff x="113" y="2577"/>
            <a:chExt cx="2274" cy="1398"/>
          </a:xfrm>
        </p:grpSpPr>
        <p:sp>
          <p:nvSpPr>
            <p:cNvPr id="37919" name="Oval 30"/>
            <p:cNvSpPr/>
            <p:nvPr/>
          </p:nvSpPr>
          <p:spPr>
            <a:xfrm>
              <a:off x="1126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Rectangle 31"/>
            <p:cNvSpPr/>
            <p:nvPr/>
          </p:nvSpPr>
          <p:spPr>
            <a:xfrm>
              <a:off x="1137" y="2577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37921" name="Oval 32"/>
            <p:cNvSpPr/>
            <p:nvPr/>
          </p:nvSpPr>
          <p:spPr>
            <a:xfrm>
              <a:off x="504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22" name="Rectangle 33"/>
            <p:cNvSpPr/>
            <p:nvPr/>
          </p:nvSpPr>
          <p:spPr>
            <a:xfrm>
              <a:off x="526" y="2951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37923" name="Line 34"/>
            <p:cNvSpPr/>
            <p:nvPr/>
          </p:nvSpPr>
          <p:spPr>
            <a:xfrm flipH="1">
              <a:off x="618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Oval 35"/>
            <p:cNvSpPr/>
            <p:nvPr/>
          </p:nvSpPr>
          <p:spPr>
            <a:xfrm>
              <a:off x="1750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25" name="Rectangle 36"/>
            <p:cNvSpPr/>
            <p:nvPr/>
          </p:nvSpPr>
          <p:spPr>
            <a:xfrm>
              <a:off x="1772" y="2962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  <p:sp>
          <p:nvSpPr>
            <p:cNvPr id="37926" name="Oval 37"/>
            <p:cNvSpPr/>
            <p:nvPr/>
          </p:nvSpPr>
          <p:spPr>
            <a:xfrm>
              <a:off x="1994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27" name="Rectangle 38"/>
            <p:cNvSpPr/>
            <p:nvPr/>
          </p:nvSpPr>
          <p:spPr>
            <a:xfrm>
              <a:off x="2026" y="334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G</a:t>
              </a:r>
            </a:p>
          </p:txBody>
        </p:sp>
        <p:sp>
          <p:nvSpPr>
            <p:cNvPr id="37928" name="Line 39"/>
            <p:cNvSpPr/>
            <p:nvPr/>
          </p:nvSpPr>
          <p:spPr>
            <a:xfrm>
              <a:off x="1948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Oval 40"/>
            <p:cNvSpPr/>
            <p:nvPr/>
          </p:nvSpPr>
          <p:spPr>
            <a:xfrm>
              <a:off x="801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Rectangle 41"/>
            <p:cNvSpPr/>
            <p:nvPr/>
          </p:nvSpPr>
          <p:spPr>
            <a:xfrm>
              <a:off x="839" y="3339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</a:p>
          </p:txBody>
        </p:sp>
        <p:sp>
          <p:nvSpPr>
            <p:cNvPr id="37931" name="Oval 42"/>
            <p:cNvSpPr/>
            <p:nvPr/>
          </p:nvSpPr>
          <p:spPr>
            <a:xfrm>
              <a:off x="948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Rectangle 43"/>
            <p:cNvSpPr/>
            <p:nvPr/>
          </p:nvSpPr>
          <p:spPr>
            <a:xfrm>
              <a:off x="1000" y="373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K</a:t>
              </a:r>
            </a:p>
          </p:txBody>
        </p:sp>
        <p:sp>
          <p:nvSpPr>
            <p:cNvPr id="37933" name="Line 44"/>
            <p:cNvSpPr/>
            <p:nvPr/>
          </p:nvSpPr>
          <p:spPr>
            <a:xfrm>
              <a:off x="965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Oval 45"/>
            <p:cNvSpPr/>
            <p:nvPr/>
          </p:nvSpPr>
          <p:spPr>
            <a:xfrm>
              <a:off x="225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Rectangle 46"/>
            <p:cNvSpPr/>
            <p:nvPr/>
          </p:nvSpPr>
          <p:spPr>
            <a:xfrm>
              <a:off x="246" y="335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</a:p>
          </p:txBody>
        </p:sp>
        <p:sp>
          <p:nvSpPr>
            <p:cNvPr id="37936" name="Oval 47"/>
            <p:cNvSpPr/>
            <p:nvPr/>
          </p:nvSpPr>
          <p:spPr>
            <a:xfrm>
              <a:off x="676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37" name="Rectangle 48"/>
            <p:cNvSpPr/>
            <p:nvPr/>
          </p:nvSpPr>
          <p:spPr>
            <a:xfrm>
              <a:off x="698" y="3734"/>
              <a:ext cx="1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J</a:t>
              </a:r>
            </a:p>
          </p:txBody>
        </p:sp>
        <p:sp>
          <p:nvSpPr>
            <p:cNvPr id="37938" name="Oval 49"/>
            <p:cNvSpPr/>
            <p:nvPr/>
          </p:nvSpPr>
          <p:spPr>
            <a:xfrm>
              <a:off x="1438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39" name="Rectangle 50"/>
            <p:cNvSpPr/>
            <p:nvPr/>
          </p:nvSpPr>
          <p:spPr>
            <a:xfrm>
              <a:off x="1448" y="3345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F</a:t>
              </a:r>
            </a:p>
          </p:txBody>
        </p:sp>
        <p:sp>
          <p:nvSpPr>
            <p:cNvPr id="37940" name="Line 51"/>
            <p:cNvSpPr/>
            <p:nvPr/>
          </p:nvSpPr>
          <p:spPr>
            <a:xfrm flipH="1">
              <a:off x="1529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52"/>
            <p:cNvSpPr/>
            <p:nvPr/>
          </p:nvSpPr>
          <p:spPr>
            <a:xfrm>
              <a:off x="667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Line 53"/>
            <p:cNvSpPr/>
            <p:nvPr/>
          </p:nvSpPr>
          <p:spPr>
            <a:xfrm flipH="1">
              <a:off x="318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54"/>
            <p:cNvSpPr/>
            <p:nvPr/>
          </p:nvSpPr>
          <p:spPr>
            <a:xfrm flipH="1">
              <a:off x="767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55"/>
            <p:cNvSpPr/>
            <p:nvPr/>
          </p:nvSpPr>
          <p:spPr>
            <a:xfrm>
              <a:off x="1347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Oval 56"/>
            <p:cNvSpPr/>
            <p:nvPr/>
          </p:nvSpPr>
          <p:spPr>
            <a:xfrm>
              <a:off x="40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Rectangle 57"/>
            <p:cNvSpPr/>
            <p:nvPr/>
          </p:nvSpPr>
          <p:spPr>
            <a:xfrm>
              <a:off x="453" y="3736"/>
              <a:ext cx="1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I</a:t>
              </a:r>
            </a:p>
          </p:txBody>
        </p:sp>
        <p:sp>
          <p:nvSpPr>
            <p:cNvPr id="37947" name="Oval 58"/>
            <p:cNvSpPr/>
            <p:nvPr/>
          </p:nvSpPr>
          <p:spPr>
            <a:xfrm>
              <a:off x="113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Rectangle 59"/>
            <p:cNvSpPr/>
            <p:nvPr/>
          </p:nvSpPr>
          <p:spPr>
            <a:xfrm>
              <a:off x="135" y="3744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H</a:t>
              </a:r>
            </a:p>
          </p:txBody>
        </p:sp>
        <p:sp>
          <p:nvSpPr>
            <p:cNvPr id="37949" name="Line 60"/>
            <p:cNvSpPr/>
            <p:nvPr/>
          </p:nvSpPr>
          <p:spPr>
            <a:xfrm flipH="1">
              <a:off x="211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61"/>
            <p:cNvSpPr/>
            <p:nvPr/>
          </p:nvSpPr>
          <p:spPr>
            <a:xfrm>
              <a:off x="383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Oval 62"/>
            <p:cNvSpPr/>
            <p:nvPr/>
          </p:nvSpPr>
          <p:spPr>
            <a:xfrm>
              <a:off x="2147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52" name="Rectangle 63"/>
            <p:cNvSpPr/>
            <p:nvPr/>
          </p:nvSpPr>
          <p:spPr>
            <a:xfrm>
              <a:off x="2167" y="370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O</a:t>
              </a:r>
            </a:p>
          </p:txBody>
        </p:sp>
        <p:sp>
          <p:nvSpPr>
            <p:cNvPr id="37953" name="Oval 64"/>
            <p:cNvSpPr/>
            <p:nvPr/>
          </p:nvSpPr>
          <p:spPr>
            <a:xfrm>
              <a:off x="1875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54" name="Rectangle 65"/>
            <p:cNvSpPr/>
            <p:nvPr/>
          </p:nvSpPr>
          <p:spPr>
            <a:xfrm>
              <a:off x="1885" y="3701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N</a:t>
              </a:r>
            </a:p>
          </p:txBody>
        </p:sp>
        <p:sp>
          <p:nvSpPr>
            <p:cNvPr id="37955" name="Oval 66"/>
            <p:cNvSpPr/>
            <p:nvPr/>
          </p:nvSpPr>
          <p:spPr>
            <a:xfrm>
              <a:off x="160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56" name="Rectangle 67"/>
            <p:cNvSpPr/>
            <p:nvPr/>
          </p:nvSpPr>
          <p:spPr>
            <a:xfrm>
              <a:off x="1609" y="3704"/>
              <a:ext cx="2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M</a:t>
              </a:r>
            </a:p>
          </p:txBody>
        </p:sp>
        <p:sp>
          <p:nvSpPr>
            <p:cNvPr id="37957" name="Oval 68"/>
            <p:cNvSpPr/>
            <p:nvPr/>
          </p:nvSpPr>
          <p:spPr>
            <a:xfrm>
              <a:off x="1312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958" name="Rectangle 69"/>
            <p:cNvSpPr/>
            <p:nvPr/>
          </p:nvSpPr>
          <p:spPr>
            <a:xfrm>
              <a:off x="1345" y="3712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L</a:t>
              </a:r>
            </a:p>
          </p:txBody>
        </p:sp>
        <p:sp>
          <p:nvSpPr>
            <p:cNvPr id="37959" name="Line 70"/>
            <p:cNvSpPr/>
            <p:nvPr/>
          </p:nvSpPr>
          <p:spPr>
            <a:xfrm>
              <a:off x="2175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71"/>
            <p:cNvSpPr/>
            <p:nvPr/>
          </p:nvSpPr>
          <p:spPr>
            <a:xfrm flipH="1">
              <a:off x="1977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Line 72"/>
            <p:cNvSpPr/>
            <p:nvPr/>
          </p:nvSpPr>
          <p:spPr>
            <a:xfrm flipH="1">
              <a:off x="1421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Line 73"/>
            <p:cNvSpPr/>
            <p:nvPr/>
          </p:nvSpPr>
          <p:spPr>
            <a:xfrm>
              <a:off x="1593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/>
          <p:nvPr/>
        </p:nvGrpSpPr>
        <p:grpSpPr>
          <a:xfrm>
            <a:off x="6816725" y="4522788"/>
            <a:ext cx="1858963" cy="1604962"/>
            <a:chOff x="0" y="0"/>
            <a:chExt cx="1171" cy="1011"/>
          </a:xfrm>
        </p:grpSpPr>
        <p:sp>
          <p:nvSpPr>
            <p:cNvPr id="37964" name="Oval 75"/>
            <p:cNvSpPr/>
            <p:nvPr/>
          </p:nvSpPr>
          <p:spPr>
            <a:xfrm>
              <a:off x="429" y="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7965" name="Oval 76"/>
            <p:cNvSpPr/>
            <p:nvPr/>
          </p:nvSpPr>
          <p:spPr>
            <a:xfrm>
              <a:off x="669" y="39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966" name="Oval 77"/>
            <p:cNvSpPr/>
            <p:nvPr/>
          </p:nvSpPr>
          <p:spPr>
            <a:xfrm>
              <a:off x="944" y="781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37967" name="Group 78"/>
            <p:cNvGrpSpPr/>
            <p:nvPr/>
          </p:nvGrpSpPr>
          <p:grpSpPr>
            <a:xfrm>
              <a:off x="0" y="384"/>
              <a:ext cx="603" cy="627"/>
              <a:chOff x="0" y="0"/>
              <a:chExt cx="603" cy="627"/>
            </a:xfrm>
          </p:grpSpPr>
          <p:sp>
            <p:nvSpPr>
              <p:cNvPr id="37968" name="Oval 79"/>
              <p:cNvSpPr/>
              <p:nvPr/>
            </p:nvSpPr>
            <p:spPr>
              <a:xfrm>
                <a:off x="176" y="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7969" name="Oval 80"/>
              <p:cNvSpPr/>
              <p:nvPr/>
            </p:nvSpPr>
            <p:spPr>
              <a:xfrm>
                <a:off x="0" y="40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7970" name="Oval 81"/>
              <p:cNvSpPr/>
              <p:nvPr/>
            </p:nvSpPr>
            <p:spPr>
              <a:xfrm>
                <a:off x="376" y="39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7971" name="Line 82"/>
              <p:cNvSpPr/>
              <p:nvPr/>
            </p:nvSpPr>
            <p:spPr>
              <a:xfrm flipH="1">
                <a:off x="128" y="216"/>
                <a:ext cx="9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2" name="Line 83"/>
              <p:cNvSpPr/>
              <p:nvPr/>
            </p:nvSpPr>
            <p:spPr>
              <a:xfrm>
                <a:off x="349" y="216"/>
                <a:ext cx="95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73" name="Line 84"/>
            <p:cNvSpPr/>
            <p:nvPr/>
          </p:nvSpPr>
          <p:spPr>
            <a:xfrm>
              <a:off x="864" y="592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Line 85"/>
            <p:cNvSpPr/>
            <p:nvPr/>
          </p:nvSpPr>
          <p:spPr>
            <a:xfrm>
              <a:off x="616" y="200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Line 86"/>
            <p:cNvSpPr/>
            <p:nvPr/>
          </p:nvSpPr>
          <p:spPr>
            <a:xfrm flipH="1">
              <a:off x="352" y="20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/>
          <p:nvPr/>
        </p:nvSpPr>
        <p:spPr>
          <a:xfrm>
            <a:off x="250825" y="609600"/>
            <a:ext cx="86423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Maximum Number of Nodes in BT</a:t>
            </a:r>
          </a:p>
        </p:txBody>
      </p:sp>
      <p:sp>
        <p:nvSpPr>
          <p:cNvPr id="20483" name="Rectangle 3"/>
          <p:cNvSpPr/>
          <p:nvPr/>
        </p:nvSpPr>
        <p:spPr>
          <a:xfrm>
            <a:off x="876300" y="1790700"/>
            <a:ext cx="79438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The maximum number of nodes on level </a:t>
            </a:r>
            <a:r>
              <a:rPr lang="en-US" altLang="zh-CN" sz="28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of a binary tree is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TW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TW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TW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TW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The maximum num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er of nodes in a binary tree 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of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depth </a:t>
            </a:r>
            <a:r>
              <a:rPr lang="en-US" altLang="zh-TW" sz="2800" i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is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k&gt;=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484" name="Text Box 4"/>
          <p:cNvSpPr txBox="1"/>
          <p:nvPr/>
        </p:nvSpPr>
        <p:spPr>
          <a:xfrm>
            <a:off x="1241425" y="4406900"/>
            <a:ext cx="3949700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>
                <a:solidFill>
                  <a:srgbClr val="CC33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Prove by induction</a:t>
            </a:r>
            <a:r>
              <a:rPr lang="en-US" altLang="zh-CN" sz="3200" b="1" dirty="0">
                <a:solidFill>
                  <a:srgbClr val="CC33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:</a:t>
            </a:r>
            <a:br>
              <a:rPr lang="en-US" altLang="zh-TW" sz="3200" b="1" dirty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</a:br>
            <a:endParaRPr lang="en-US" altLang="zh-TW" sz="3200" b="1" dirty="0">
              <a:solidFill>
                <a:srgbClr val="CC33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TW" altLang="en-US" sz="3200" b="1" dirty="0">
              <a:solidFill>
                <a:srgbClr val="CC33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059113" y="5157788"/>
          <a:ext cx="22193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7100" imgH="431800" progId="Equation.3">
                  <p:embed/>
                </p:oleObj>
              </mc:Choice>
              <mc:Fallback>
                <p:oleObj r:id="rId2" imgW="9271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113" y="5157788"/>
                        <a:ext cx="2219325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/>
          <p:nvPr/>
        </p:nvSpPr>
        <p:spPr>
          <a:xfrm>
            <a:off x="3886200" y="2220913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0487" name="Rectangle 7"/>
          <p:cNvSpPr/>
          <p:nvPr/>
        </p:nvSpPr>
        <p:spPr>
          <a:xfrm>
            <a:off x="4194175" y="3683000"/>
            <a:ext cx="1049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TW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204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/>
          <p:nvPr/>
        </p:nvSpPr>
        <p:spPr>
          <a:xfrm>
            <a:off x="250825" y="609600"/>
            <a:ext cx="86423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Maximum Number of Nodes in BT</a:t>
            </a:r>
          </a:p>
        </p:txBody>
      </p:sp>
      <p:sp>
        <p:nvSpPr>
          <p:cNvPr id="20483" name="Rectangle 3"/>
          <p:cNvSpPr/>
          <p:nvPr/>
        </p:nvSpPr>
        <p:spPr>
          <a:xfrm>
            <a:off x="876300" y="1790700"/>
            <a:ext cx="79438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The num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er of nodes in a full binary tree 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of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depth </a:t>
            </a:r>
            <a:r>
              <a:rPr lang="en-US" altLang="zh-TW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is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k&gt;=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TW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A complete binary tree of deth </a:t>
            </a:r>
            <a:r>
              <a:rPr lang="en-US" altLang="zh-TW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TW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has at least         nodes and at most           nodes.</a:t>
            </a:r>
            <a:endParaRPr lang="zh-CN" altLang="en-US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7" name="Rectangle 7"/>
          <p:cNvSpPr/>
          <p:nvPr/>
        </p:nvSpPr>
        <p:spPr>
          <a:xfrm>
            <a:off x="3463090" y="2248361"/>
            <a:ext cx="1049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TW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2393950" y="3721100"/>
            <a:ext cx="463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TW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6275388" y="3721100"/>
            <a:ext cx="1049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TW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30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7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charRg st="7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5B0CC0-2BF0-1451-3BC1-CF8C80E20F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For a n nodes binary tree, </a:t>
            </a:r>
          </a:p>
          <a:p>
            <a:r>
              <a:rPr lang="en-US" altLang="zh-CN" sz="2800" dirty="0"/>
              <a:t>    What is the minimal depth of the tree?  </a:t>
            </a:r>
          </a:p>
          <a:p>
            <a:r>
              <a:rPr lang="en-US" altLang="zh-CN" sz="2800" dirty="0"/>
              <a:t>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7A255-83BB-0050-E296-BC8E1FA133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16A5E-D819-64A9-8CA3-D3BAF30BF5B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6C7679-9FCB-1A43-D5FD-8E939ECC668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Floor(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)-1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7311A2-56C8-A00E-D59B-2E5814A5867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Floor(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45D9CD-D9F5-754D-3C3B-E54E8A6F428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FFFD0E7-EB83-2B36-FE6F-0E7E6821DC8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440CF8-8919-064C-66A3-FB34B1BF3B2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AC5A1F-E25F-7B22-FC9F-DC5C1459BFD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256D9A-AF19-20C3-23E9-E949C6E69DB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A9CC92-06DE-8623-D86A-4DBECBDD848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FC1416B-7FCE-506C-6DE1-F1FF2538B02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4B52B831-738B-4F5D-EA9D-82C2545B007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7C45210-5A72-6AF8-FEF8-E766F3DC01C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939B2C1E-259C-7D47-B9FB-A6882FBD0A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D2FBAB-6479-B695-094F-9C9F8122DF4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269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116B7C-3E13-E6BD-6FB3-45E6155698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For a n nodes binary tree, what is the maximal depth of the tree </a:t>
            </a:r>
            <a:r>
              <a:rPr lang="zh-CN" altLang="en-US" sz="2800" dirty="0">
                <a:solidFill>
                  <a:srgbClr val="639EF4"/>
                </a:solidFill>
              </a:rPr>
              <a:t> </a:t>
            </a:r>
            <a:r>
              <a:rPr lang="en-US" altLang="zh-CN" sz="2800" dirty="0">
                <a:solidFill>
                  <a:srgbClr val="639EF4"/>
                </a:solidFill>
              </a:rPr>
              <a:t>[</a:t>
            </a:r>
            <a:r>
              <a:rPr lang="zh-CN" altLang="en-US" sz="2800" dirty="0">
                <a:solidFill>
                  <a:srgbClr val="639EF4"/>
                </a:solidFill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/>
              <a:t>?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BAD344D-E45F-6D94-C11D-9A207A190FA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A507BF-7D4D-21A7-AFDF-083186A0E0E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DA6BF3B-0F9D-1EDA-D6E4-C246BADCB30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7C88289D-0F01-289D-E062-84EDE617861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84D7596-43F6-AA95-10CD-94996E7277E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5EDF32D-ED68-B85D-1C80-2E9D6995083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83336F8-1D03-5FF0-308C-3AFECF679FA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73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/>
          <p:nvPr/>
        </p:nvSpPr>
        <p:spPr>
          <a:xfrm>
            <a:off x="250825" y="620713"/>
            <a:ext cx="86296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200" dirty="0">
                <a:latin typeface="Comic Sans MS" panose="030F0702030302020204" pitchFamily="66" charset="0"/>
                <a:ea typeface="宋体" panose="02010600030101010101" pitchFamily="2" charset="-122"/>
              </a:rPr>
              <a:t>Relations between Number of</a:t>
            </a:r>
            <a:br>
              <a:rPr lang="en-US" altLang="zh-TW" sz="3200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TW" sz="3200" dirty="0">
                <a:latin typeface="Comic Sans MS" panose="030F0702030302020204" pitchFamily="66" charset="0"/>
                <a:ea typeface="宋体" panose="02010600030101010101" pitchFamily="2" charset="-122"/>
              </a:rPr>
              <a:t>Leaf Nodes and Nodes of Degree 2</a:t>
            </a:r>
          </a:p>
        </p:txBody>
      </p:sp>
      <p:sp>
        <p:nvSpPr>
          <p:cNvPr id="21507" name="Rectangle 3"/>
          <p:cNvSpPr/>
          <p:nvPr/>
        </p:nvSpPr>
        <p:spPr>
          <a:xfrm>
            <a:off x="611188" y="1989138"/>
            <a:ext cx="8137525" cy="45354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</a:pPr>
            <a:r>
              <a:rPr lang="zh-TW" altLang="en-US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For any nonempty binary tree, if </a:t>
            </a:r>
            <a:r>
              <a:rPr lang="en-US" altLang="zh-TW" sz="2400" i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i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is the </a:t>
            </a:r>
            <a:b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number of leaf nodes and </a:t>
            </a:r>
            <a:r>
              <a:rPr lang="en-US" altLang="zh-TW" sz="2400" i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i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the number of nodes </a:t>
            </a:r>
            <a:b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of degree 2, then 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i="1" baseline="-250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=n</a:t>
            </a:r>
            <a:r>
              <a:rPr lang="en-US" altLang="zh-TW" sz="2400" i="1" baseline="-250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+1</a:t>
            </a:r>
            <a:endParaRPr lang="en-US" altLang="zh-TW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proof: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   Let </a:t>
            </a:r>
            <a:r>
              <a:rPr lang="en-US" altLang="zh-TW" sz="2400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TW" sz="2400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denote the total number of </a:t>
            </a:r>
            <a:r>
              <a:rPr lang="en-US" altLang="zh-TW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nodes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&amp;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edges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in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T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   Let </a:t>
            </a:r>
            <a:r>
              <a:rPr lang="en-US" altLang="zh-TW" sz="2400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TW" sz="2400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TW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TW" sz="2400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represent the nodes with no children,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   single child, and two children respectively.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   n</a:t>
            </a:r>
            <a:r>
              <a:rPr lang="en-US" altLang="zh-CN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=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+1=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, 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+2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==&gt;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+2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+1=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    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1+2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+1= 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TW" sz="2400" i="1" dirty="0"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==&gt; 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TW" sz="24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TW" sz="2400" baseline="-250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+1</a:t>
            </a:r>
            <a:endParaRPr lang="en-US" altLang="zh-TW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Implementation of Binary Trees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685800" y="2438400"/>
            <a:ext cx="7696200" cy="30480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Array representation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Linked list representation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5407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/>
              <a:t>Rooted Trees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4246563" cy="5145088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 dirty="0"/>
              <a:t>A rooted </a:t>
            </a:r>
            <a:r>
              <a:rPr lang="en-US" altLang="zh-CN" sz="2400" b="1" i="1" dirty="0">
                <a:solidFill>
                  <a:schemeClr val="tx2"/>
                </a:solidFill>
              </a:rPr>
              <a:t>tree</a:t>
            </a:r>
            <a:r>
              <a:rPr lang="en-US" altLang="zh-CN" sz="2400" dirty="0"/>
              <a:t> is a collection of elements called </a:t>
            </a:r>
            <a:r>
              <a:rPr lang="en-US" altLang="zh-CN" sz="2400" b="1" i="1" dirty="0">
                <a:solidFill>
                  <a:schemeClr val="hlink"/>
                </a:solidFill>
              </a:rPr>
              <a:t>nodes</a:t>
            </a:r>
            <a:r>
              <a:rPr lang="en-US" altLang="zh-CN" sz="2400" dirty="0"/>
              <a:t>, where one of the nodes is designated as the </a:t>
            </a:r>
            <a:r>
              <a:rPr lang="en-US" altLang="zh-CN" sz="2400" b="1" i="1" dirty="0">
                <a:solidFill>
                  <a:schemeClr val="hlink"/>
                </a:solidFill>
              </a:rPr>
              <a:t>root</a:t>
            </a:r>
            <a:r>
              <a:rPr lang="en-US" altLang="zh-CN" sz="2400" dirty="0"/>
              <a:t> node. (Only one root in a tree)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 dirty="0"/>
              <a:t>A rooted tree has a </a:t>
            </a:r>
            <a:r>
              <a:rPr lang="en-US" altLang="zh-CN" sz="2400" dirty="0">
                <a:solidFill>
                  <a:srgbClr val="FF0000"/>
                </a:solidFill>
              </a:rPr>
              <a:t>hierarchical</a:t>
            </a:r>
            <a:r>
              <a:rPr lang="zh-CN" altLang="en-US" sz="2400" dirty="0">
                <a:solidFill>
                  <a:srgbClr val="FF0000"/>
                </a:solidFill>
              </a:rPr>
              <a:t>（分层的）</a:t>
            </a:r>
            <a:r>
              <a:rPr lang="en-US" altLang="zh-CN" sz="2400" dirty="0">
                <a:solidFill>
                  <a:srgbClr val="FF0000"/>
                </a:solidFill>
              </a:rPr>
              <a:t> structure</a:t>
            </a:r>
            <a:r>
              <a:rPr lang="en-US" altLang="zh-CN" sz="2400" dirty="0"/>
              <a:t>: the root on top, followed by the nodes adjacent to it right below, followed by the nodes adjacent to those next, and so on.</a:t>
            </a:r>
          </a:p>
        </p:txBody>
      </p:sp>
      <p:grpSp>
        <p:nvGrpSpPr>
          <p:cNvPr id="26627" name="Group 4"/>
          <p:cNvGrpSpPr/>
          <p:nvPr/>
        </p:nvGrpSpPr>
        <p:grpSpPr>
          <a:xfrm>
            <a:off x="5038725" y="2371725"/>
            <a:ext cx="3636963" cy="2570163"/>
            <a:chOff x="0" y="0"/>
            <a:chExt cx="2291" cy="1619"/>
          </a:xfrm>
        </p:grpSpPr>
        <p:sp>
          <p:nvSpPr>
            <p:cNvPr id="26628" name="Oval 5"/>
            <p:cNvSpPr/>
            <p:nvPr/>
          </p:nvSpPr>
          <p:spPr>
            <a:xfrm>
              <a:off x="1056" y="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629" name="Oval 6"/>
            <p:cNvSpPr/>
            <p:nvPr/>
          </p:nvSpPr>
          <p:spPr>
            <a:xfrm>
              <a:off x="528" y="48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6630" name="Oval 7"/>
            <p:cNvSpPr/>
            <p:nvPr/>
          </p:nvSpPr>
          <p:spPr>
            <a:xfrm>
              <a:off x="1680" y="46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6631" name="Oval 8"/>
            <p:cNvSpPr/>
            <p:nvPr/>
          </p:nvSpPr>
          <p:spPr>
            <a:xfrm>
              <a:off x="1074" y="463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32" name="Oval 9"/>
            <p:cNvSpPr/>
            <p:nvPr/>
          </p:nvSpPr>
          <p:spPr>
            <a:xfrm>
              <a:off x="240" y="925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6633" name="Oval 10"/>
            <p:cNvSpPr/>
            <p:nvPr/>
          </p:nvSpPr>
          <p:spPr>
            <a:xfrm>
              <a:off x="1069" y="90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6634" name="Oval 11"/>
            <p:cNvSpPr/>
            <p:nvPr/>
          </p:nvSpPr>
          <p:spPr>
            <a:xfrm>
              <a:off x="733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6635" name="Oval 12"/>
            <p:cNvSpPr/>
            <p:nvPr/>
          </p:nvSpPr>
          <p:spPr>
            <a:xfrm>
              <a:off x="1440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6636" name="Oval 13"/>
            <p:cNvSpPr/>
            <p:nvPr/>
          </p:nvSpPr>
          <p:spPr>
            <a:xfrm>
              <a:off x="1728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6637" name="Oval 14"/>
            <p:cNvSpPr/>
            <p:nvPr/>
          </p:nvSpPr>
          <p:spPr>
            <a:xfrm>
              <a:off x="864" y="134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6638" name="Oval 15"/>
            <p:cNvSpPr/>
            <p:nvPr/>
          </p:nvSpPr>
          <p:spPr>
            <a:xfrm>
              <a:off x="2064" y="903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639" name="Oval 16"/>
            <p:cNvSpPr/>
            <p:nvPr/>
          </p:nvSpPr>
          <p:spPr>
            <a:xfrm>
              <a:off x="1323" y="137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6640" name="Line 17"/>
            <p:cNvSpPr/>
            <p:nvPr/>
          </p:nvSpPr>
          <p:spPr>
            <a:xfrm flipH="1">
              <a:off x="690" y="183"/>
              <a:ext cx="363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8"/>
            <p:cNvSpPr/>
            <p:nvPr/>
          </p:nvSpPr>
          <p:spPr>
            <a:xfrm>
              <a:off x="1182" y="24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9"/>
            <p:cNvSpPr/>
            <p:nvPr/>
          </p:nvSpPr>
          <p:spPr>
            <a:xfrm>
              <a:off x="1278" y="171"/>
              <a:ext cx="453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0"/>
            <p:cNvSpPr/>
            <p:nvPr/>
          </p:nvSpPr>
          <p:spPr>
            <a:xfrm flipH="1">
              <a:off x="354" y="681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1"/>
            <p:cNvSpPr/>
            <p:nvPr/>
          </p:nvSpPr>
          <p:spPr>
            <a:xfrm>
              <a:off x="681" y="711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2"/>
            <p:cNvSpPr/>
            <p:nvPr/>
          </p:nvSpPr>
          <p:spPr>
            <a:xfrm>
              <a:off x="1182" y="685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3"/>
            <p:cNvSpPr/>
            <p:nvPr/>
          </p:nvSpPr>
          <p:spPr>
            <a:xfrm flipH="1">
              <a:off x="1536" y="67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4"/>
            <p:cNvSpPr/>
            <p:nvPr/>
          </p:nvSpPr>
          <p:spPr>
            <a:xfrm>
              <a:off x="1824" y="685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5"/>
            <p:cNvSpPr/>
            <p:nvPr/>
          </p:nvSpPr>
          <p:spPr>
            <a:xfrm>
              <a:off x="1893" y="654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Oval 26"/>
            <p:cNvSpPr/>
            <p:nvPr/>
          </p:nvSpPr>
          <p:spPr>
            <a:xfrm>
              <a:off x="0" y="139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6650" name="Oval 27"/>
            <p:cNvSpPr/>
            <p:nvPr/>
          </p:nvSpPr>
          <p:spPr>
            <a:xfrm>
              <a:off x="502" y="1378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6651" name="Line 28"/>
            <p:cNvSpPr/>
            <p:nvPr/>
          </p:nvSpPr>
          <p:spPr>
            <a:xfrm flipH="1">
              <a:off x="144" y="1143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9"/>
            <p:cNvSpPr/>
            <p:nvPr/>
          </p:nvSpPr>
          <p:spPr>
            <a:xfrm>
              <a:off x="423" y="113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30"/>
            <p:cNvSpPr/>
            <p:nvPr/>
          </p:nvSpPr>
          <p:spPr>
            <a:xfrm flipH="1">
              <a:off x="960" y="1113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31"/>
            <p:cNvSpPr/>
            <p:nvPr/>
          </p:nvSpPr>
          <p:spPr>
            <a:xfrm>
              <a:off x="1248" y="112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Array Representation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Using an </a:t>
            </a:r>
            <a:r>
              <a:rPr lang="en-US" altLang="zh-CN" sz="2800" dirty="0">
                <a:solidFill>
                  <a:schemeClr val="hlink"/>
                </a:solidFill>
              </a:rPr>
              <a:t>array</a:t>
            </a:r>
            <a:r>
              <a:rPr lang="en-US" altLang="zh-CN" sz="2800" dirty="0"/>
              <a:t> (linear representation)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nodes of the tree are stored </a:t>
            </a:r>
            <a:r>
              <a:rPr lang="en-US" altLang="zh-CN" sz="2800" b="1" dirty="0">
                <a:solidFill>
                  <a:schemeClr val="hlink"/>
                </a:solidFill>
              </a:rPr>
              <a:t>sequentially</a:t>
            </a:r>
            <a:r>
              <a:rPr lang="en-US" altLang="zh-CN" sz="2800" b="1" dirty="0"/>
              <a:t> </a:t>
            </a:r>
            <a:r>
              <a:rPr lang="en-US" altLang="zh-CN" sz="2800" dirty="0"/>
              <a:t>in an array </a:t>
            </a:r>
            <a:r>
              <a:rPr lang="en-US" altLang="zh-CN" sz="2800" b="1" dirty="0">
                <a:solidFill>
                  <a:schemeClr val="hlink"/>
                </a:solidFill>
              </a:rPr>
              <a:t>level by level</a:t>
            </a:r>
            <a:r>
              <a:rPr lang="en-US" altLang="zh-CN" sz="2800" i="1" dirty="0"/>
              <a:t>, for each level ,from left to right.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ccording to the following rules: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76200" y="381000"/>
            <a:ext cx="7696200" cy="3657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chemeClr val="hlink"/>
                </a:solidFill>
              </a:rPr>
              <a:t>root node</a:t>
            </a:r>
            <a:r>
              <a:rPr lang="en-US" altLang="zh-CN" sz="2800" dirty="0"/>
              <a:t> is at location indexed with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</a:t>
            </a:r>
            <a:r>
              <a:rPr lang="en-US" altLang="zh-TW" sz="2800" dirty="0"/>
              <a:t>or</a:t>
            </a:r>
            <a:r>
              <a:rPr lang="en-US" altLang="zh-CN" sz="2800" dirty="0"/>
              <a:t> </a:t>
            </a:r>
            <a:r>
              <a:rPr lang="en-US" altLang="zh-TW" sz="2800" dirty="0"/>
              <a:t>any node with index i, 1&lt;=i&lt;=</a:t>
            </a:r>
            <a:r>
              <a:rPr lang="en-US" altLang="zh-TW" sz="2800" i="1" dirty="0"/>
              <a:t>n</a:t>
            </a:r>
            <a:r>
              <a:rPr lang="en-US" altLang="zh-TW" sz="2800" dirty="0"/>
              <a:t>,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solidFill>
                  <a:schemeClr val="hlink"/>
                </a:solidFill>
              </a:rPr>
              <a:t>left_child</a:t>
            </a:r>
            <a:r>
              <a:rPr lang="en-US" altLang="zh-TW" sz="2400" dirty="0">
                <a:solidFill>
                  <a:schemeClr val="hlink"/>
                </a:solidFill>
              </a:rPr>
              <a:t>(i)</a:t>
            </a:r>
            <a:r>
              <a:rPr lang="en-US" altLang="zh-TW" sz="2400" dirty="0"/>
              <a:t> i</a:t>
            </a:r>
            <a:r>
              <a:rPr lang="en-US" altLang="zh-CN" sz="2400" dirty="0"/>
              <a:t>s</a:t>
            </a:r>
            <a:r>
              <a:rPr lang="en-US" altLang="zh-TW" sz="2400" dirty="0"/>
              <a:t> at </a:t>
            </a:r>
            <a:r>
              <a:rPr lang="en-US" altLang="zh-TW" sz="2400" dirty="0">
                <a:solidFill>
                  <a:srgbClr val="CC3300"/>
                </a:solidFill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</a:rPr>
              <a:t>i</a:t>
            </a:r>
            <a:r>
              <a:rPr lang="en-US" altLang="zh-TW" sz="2400" dirty="0"/>
              <a:t> </a:t>
            </a:r>
            <a:r>
              <a:rPr lang="en-US" altLang="zh-CN" sz="2400" dirty="0"/>
              <a:t>, </a:t>
            </a:r>
            <a:r>
              <a:rPr lang="en-US" altLang="zh-TW" sz="2400" dirty="0"/>
              <a:t>if 2i&lt;=</a:t>
            </a:r>
            <a:r>
              <a:rPr lang="en-US" altLang="zh-TW" sz="2400" i="1" dirty="0"/>
              <a:t>n</a:t>
            </a:r>
            <a:r>
              <a:rPr lang="en-US" altLang="zh-TW" sz="2400" dirty="0"/>
              <a:t>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</a:t>
            </a:r>
            <a:r>
              <a:rPr lang="en-US" altLang="zh-TW" sz="2400" dirty="0"/>
              <a:t> If 2i&gt;n, then i has no</a:t>
            </a:r>
            <a:r>
              <a:rPr lang="en-US" altLang="zh-CN" sz="2400" dirty="0"/>
              <a:t> l</a:t>
            </a:r>
            <a:r>
              <a:rPr lang="en-US" altLang="zh-TW" sz="2400" dirty="0"/>
              <a:t>eft child.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solidFill>
                  <a:schemeClr val="hlink"/>
                </a:solidFill>
              </a:rPr>
              <a:t>right_child</a:t>
            </a:r>
            <a:r>
              <a:rPr lang="en-US" altLang="zh-TW" sz="2400" dirty="0">
                <a:solidFill>
                  <a:schemeClr val="hlink"/>
                </a:solidFill>
              </a:rPr>
              <a:t>(i)</a:t>
            </a:r>
            <a:r>
              <a:rPr lang="en-US" altLang="zh-TW" sz="2400" dirty="0"/>
              <a:t> i</a:t>
            </a:r>
            <a:r>
              <a:rPr lang="en-US" altLang="zh-CN" sz="2400" dirty="0"/>
              <a:t>s</a:t>
            </a:r>
            <a:r>
              <a:rPr lang="en-US" altLang="zh-TW" sz="2400" dirty="0"/>
              <a:t> at </a:t>
            </a:r>
            <a:r>
              <a:rPr lang="en-US" altLang="zh-TW" sz="2400" dirty="0">
                <a:solidFill>
                  <a:srgbClr val="CC3300"/>
                </a:solidFill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</a:rPr>
              <a:t>i</a:t>
            </a:r>
            <a:r>
              <a:rPr lang="en-US" altLang="zh-TW" sz="2400" dirty="0">
                <a:solidFill>
                  <a:srgbClr val="CC3300"/>
                </a:solidFill>
              </a:rPr>
              <a:t>+1</a:t>
            </a:r>
            <a:r>
              <a:rPr lang="en-US" altLang="zh-TW" sz="2400" dirty="0"/>
              <a:t> </a:t>
            </a:r>
            <a:r>
              <a:rPr lang="en-US" altLang="zh-CN" sz="2400" dirty="0"/>
              <a:t>, </a:t>
            </a:r>
            <a:r>
              <a:rPr lang="en-US" altLang="zh-TW" sz="2400" dirty="0"/>
              <a:t>if 2</a:t>
            </a:r>
            <a:r>
              <a:rPr lang="en-US" altLang="zh-TW" sz="2400" i="1" dirty="0"/>
              <a:t>i </a:t>
            </a:r>
            <a:r>
              <a:rPr lang="en-US" altLang="zh-TW" sz="2400" dirty="0"/>
              <a:t>+1 &lt;=</a:t>
            </a:r>
            <a:r>
              <a:rPr lang="en-US" altLang="zh-TW" sz="2400" i="1" dirty="0"/>
              <a:t>n</a:t>
            </a:r>
            <a:r>
              <a:rPr lang="en-US" altLang="zh-TW" sz="2400" dirty="0"/>
              <a:t>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TW" sz="2400" dirty="0"/>
              <a:t>If 2</a:t>
            </a:r>
            <a:r>
              <a:rPr lang="en-US" altLang="zh-TW" sz="2400" i="1" dirty="0"/>
              <a:t>i </a:t>
            </a:r>
            <a:r>
              <a:rPr lang="en-US" altLang="zh-TW" sz="2400" dirty="0"/>
              <a:t>+1 &gt;n, then </a:t>
            </a:r>
            <a:r>
              <a:rPr lang="en-US" altLang="zh-TW" sz="2400" i="1" dirty="0"/>
              <a:t>i</a:t>
            </a:r>
            <a:r>
              <a:rPr lang="en-US" altLang="zh-TW" sz="2400" dirty="0"/>
              <a:t> has no right child.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solidFill>
                  <a:schemeClr val="hlink"/>
                </a:solidFill>
              </a:rPr>
              <a:t>parent</a:t>
            </a:r>
            <a:r>
              <a:rPr lang="en-US" altLang="zh-TW" sz="2400" dirty="0">
                <a:solidFill>
                  <a:schemeClr val="hlink"/>
                </a:solidFill>
              </a:rPr>
              <a:t>(i)</a:t>
            </a:r>
            <a:r>
              <a:rPr lang="en-US" altLang="zh-TW" sz="2400" dirty="0"/>
              <a:t> is at</a:t>
            </a:r>
            <a:r>
              <a:rPr lang="en-US" altLang="zh-CN" sz="2400" dirty="0"/>
              <a:t>     </a:t>
            </a:r>
            <a:r>
              <a:rPr lang="en-US" altLang="zh-TW" sz="2400" dirty="0"/>
              <a:t> </a:t>
            </a:r>
            <a:r>
              <a:rPr lang="en-US" altLang="zh-CN" sz="2400" dirty="0"/>
              <a:t>, </a:t>
            </a:r>
            <a:r>
              <a:rPr lang="en-US" altLang="zh-TW" sz="2400" dirty="0"/>
              <a:t>if i!=1.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TW" sz="2400" dirty="0"/>
              <a:t>If i=1, </a:t>
            </a:r>
            <a:r>
              <a:rPr lang="en-US" altLang="zh-TW" sz="2400" i="1" dirty="0"/>
              <a:t>i</a:t>
            </a:r>
            <a:r>
              <a:rPr lang="en-US" altLang="zh-TW" sz="2400" dirty="0"/>
              <a:t> is at the root and </a:t>
            </a:r>
            <a:r>
              <a:rPr lang="en-US" altLang="zh-CN" sz="2400" dirty="0"/>
              <a:t>h</a:t>
            </a:r>
            <a:r>
              <a:rPr lang="en-US" altLang="zh-TW" sz="2400" dirty="0"/>
              <a:t>as no parent.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24580" name="Rectangle 4"/>
          <p:cNvSpPr/>
          <p:nvPr/>
        </p:nvSpPr>
        <p:spPr>
          <a:xfrm>
            <a:off x="2743200" y="2895600"/>
            <a:ext cx="679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TW" sz="2400" i="1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TW" sz="2400" dirty="0">
                <a:solidFill>
                  <a:srgbClr val="CC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/2</a:t>
            </a:r>
            <a:endParaRPr lang="en-US" altLang="zh-CN" sz="2400" dirty="0">
              <a:solidFill>
                <a:srgbClr val="CC33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44035" name="Group 74"/>
          <p:cNvGrpSpPr/>
          <p:nvPr/>
        </p:nvGrpSpPr>
        <p:grpSpPr>
          <a:xfrm>
            <a:off x="1676400" y="4038600"/>
            <a:ext cx="1858963" cy="1604963"/>
            <a:chOff x="0" y="0"/>
            <a:chExt cx="1171" cy="1011"/>
          </a:xfrm>
        </p:grpSpPr>
        <p:sp>
          <p:nvSpPr>
            <p:cNvPr id="44036" name="Oval 75"/>
            <p:cNvSpPr/>
            <p:nvPr/>
          </p:nvSpPr>
          <p:spPr>
            <a:xfrm>
              <a:off x="429" y="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037" name="Oval 76"/>
            <p:cNvSpPr/>
            <p:nvPr/>
          </p:nvSpPr>
          <p:spPr>
            <a:xfrm>
              <a:off x="669" y="39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4038" name="Oval 77"/>
            <p:cNvSpPr/>
            <p:nvPr/>
          </p:nvSpPr>
          <p:spPr>
            <a:xfrm>
              <a:off x="944" y="781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44039" name="Group 78"/>
            <p:cNvGrpSpPr/>
            <p:nvPr/>
          </p:nvGrpSpPr>
          <p:grpSpPr>
            <a:xfrm>
              <a:off x="0" y="384"/>
              <a:ext cx="603" cy="627"/>
              <a:chOff x="0" y="0"/>
              <a:chExt cx="603" cy="627"/>
            </a:xfrm>
          </p:grpSpPr>
          <p:sp>
            <p:nvSpPr>
              <p:cNvPr id="44040" name="Oval 79"/>
              <p:cNvSpPr/>
              <p:nvPr/>
            </p:nvSpPr>
            <p:spPr>
              <a:xfrm>
                <a:off x="176" y="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4041" name="Oval 80"/>
              <p:cNvSpPr/>
              <p:nvPr/>
            </p:nvSpPr>
            <p:spPr>
              <a:xfrm>
                <a:off x="0" y="40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4042" name="Oval 81"/>
              <p:cNvSpPr/>
              <p:nvPr/>
            </p:nvSpPr>
            <p:spPr>
              <a:xfrm>
                <a:off x="376" y="39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4043" name="Line 82"/>
              <p:cNvSpPr/>
              <p:nvPr/>
            </p:nvSpPr>
            <p:spPr>
              <a:xfrm flipH="1">
                <a:off x="128" y="216"/>
                <a:ext cx="9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4" name="Line 83"/>
              <p:cNvSpPr/>
              <p:nvPr/>
            </p:nvSpPr>
            <p:spPr>
              <a:xfrm>
                <a:off x="349" y="216"/>
                <a:ext cx="95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5" name="Line 84"/>
            <p:cNvSpPr/>
            <p:nvPr/>
          </p:nvSpPr>
          <p:spPr>
            <a:xfrm>
              <a:off x="864" y="592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85"/>
            <p:cNvSpPr/>
            <p:nvPr/>
          </p:nvSpPr>
          <p:spPr>
            <a:xfrm>
              <a:off x="616" y="200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86"/>
            <p:cNvSpPr/>
            <p:nvPr/>
          </p:nvSpPr>
          <p:spPr>
            <a:xfrm flipH="1">
              <a:off x="352" y="20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5029200" y="3997325"/>
            <a:ext cx="1101725" cy="1604963"/>
            <a:chOff x="5680075" y="4685268"/>
            <a:chExt cx="1101725" cy="1604963"/>
          </a:xfrm>
        </p:grpSpPr>
        <p:sp>
          <p:nvSpPr>
            <p:cNvPr id="44049" name="Oval 75"/>
            <p:cNvSpPr/>
            <p:nvPr/>
          </p:nvSpPr>
          <p:spPr>
            <a:xfrm>
              <a:off x="5680075" y="4685268"/>
              <a:ext cx="360363" cy="3603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44050" name="Group 78"/>
            <p:cNvGrpSpPr/>
            <p:nvPr/>
          </p:nvGrpSpPr>
          <p:grpSpPr>
            <a:xfrm>
              <a:off x="5824537" y="5294868"/>
              <a:ext cx="957263" cy="995363"/>
              <a:chOff x="0" y="0"/>
              <a:chExt cx="603" cy="627"/>
            </a:xfrm>
          </p:grpSpPr>
          <p:sp>
            <p:nvSpPr>
              <p:cNvPr id="44051" name="Oval 79"/>
              <p:cNvSpPr/>
              <p:nvPr/>
            </p:nvSpPr>
            <p:spPr>
              <a:xfrm>
                <a:off x="176" y="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4052" name="Oval 80"/>
              <p:cNvSpPr/>
              <p:nvPr/>
            </p:nvSpPr>
            <p:spPr>
              <a:xfrm>
                <a:off x="0" y="40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4053" name="Oval 81"/>
              <p:cNvSpPr/>
              <p:nvPr/>
            </p:nvSpPr>
            <p:spPr>
              <a:xfrm>
                <a:off x="376" y="39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4054" name="Line 82"/>
              <p:cNvSpPr/>
              <p:nvPr/>
            </p:nvSpPr>
            <p:spPr>
              <a:xfrm flipH="1">
                <a:off x="128" y="216"/>
                <a:ext cx="9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5" name="Line 83"/>
              <p:cNvSpPr/>
              <p:nvPr/>
            </p:nvSpPr>
            <p:spPr>
              <a:xfrm>
                <a:off x="349" y="216"/>
                <a:ext cx="95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56" name="Line 85"/>
            <p:cNvSpPr/>
            <p:nvPr/>
          </p:nvSpPr>
          <p:spPr>
            <a:xfrm>
              <a:off x="5976937" y="5002768"/>
              <a:ext cx="22860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82"/>
          <p:cNvGrpSpPr/>
          <p:nvPr/>
        </p:nvGrpSpPr>
        <p:grpSpPr>
          <a:xfrm>
            <a:off x="3903663" y="2197100"/>
            <a:ext cx="1624012" cy="3362325"/>
            <a:chOff x="3061" y="941"/>
            <a:chExt cx="1281" cy="2694"/>
          </a:xfrm>
        </p:grpSpPr>
        <p:grpSp>
          <p:nvGrpSpPr>
            <p:cNvPr id="46082" name="Group 27"/>
            <p:cNvGrpSpPr/>
            <p:nvPr/>
          </p:nvGrpSpPr>
          <p:grpSpPr>
            <a:xfrm>
              <a:off x="3982" y="941"/>
              <a:ext cx="360" cy="359"/>
              <a:chOff x="1389" y="1133"/>
              <a:chExt cx="360" cy="359"/>
            </a:xfrm>
          </p:grpSpPr>
          <p:sp>
            <p:nvSpPr>
              <p:cNvPr id="46083" name="Oval 28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84" name="Rectangle 29"/>
              <p:cNvSpPr/>
              <p:nvPr/>
            </p:nvSpPr>
            <p:spPr>
              <a:xfrm>
                <a:off x="1458" y="118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46085" name="Group 30"/>
            <p:cNvGrpSpPr/>
            <p:nvPr/>
          </p:nvGrpSpPr>
          <p:grpSpPr>
            <a:xfrm>
              <a:off x="3597" y="1510"/>
              <a:ext cx="360" cy="359"/>
              <a:chOff x="1004" y="1702"/>
              <a:chExt cx="360" cy="359"/>
            </a:xfrm>
          </p:grpSpPr>
          <p:sp>
            <p:nvSpPr>
              <p:cNvPr id="46086" name="Oval 31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87" name="Rectangle 32"/>
              <p:cNvSpPr/>
              <p:nvPr/>
            </p:nvSpPr>
            <p:spPr>
              <a:xfrm>
                <a:off x="1073" y="1755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46088" name="Line 33"/>
            <p:cNvSpPr/>
            <p:nvPr/>
          </p:nvSpPr>
          <p:spPr>
            <a:xfrm flipH="1">
              <a:off x="3838" y="1293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89" name="Group 34"/>
            <p:cNvGrpSpPr/>
            <p:nvPr/>
          </p:nvGrpSpPr>
          <p:grpSpPr>
            <a:xfrm>
              <a:off x="3061" y="3276"/>
              <a:ext cx="360" cy="359"/>
              <a:chOff x="468" y="3468"/>
              <a:chExt cx="360" cy="359"/>
            </a:xfrm>
          </p:grpSpPr>
          <p:sp>
            <p:nvSpPr>
              <p:cNvPr id="46090" name="Oval 35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1" name="Rectangle 36"/>
              <p:cNvSpPr/>
              <p:nvPr/>
            </p:nvSpPr>
            <p:spPr>
              <a:xfrm>
                <a:off x="537" y="3521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E</a:t>
                </a:r>
              </a:p>
            </p:txBody>
          </p:sp>
        </p:grpSp>
        <p:sp>
          <p:nvSpPr>
            <p:cNvPr id="46092" name="Line 37"/>
            <p:cNvSpPr/>
            <p:nvPr/>
          </p:nvSpPr>
          <p:spPr>
            <a:xfrm flipH="1">
              <a:off x="3195" y="3005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93" name="Group 38"/>
            <p:cNvGrpSpPr/>
            <p:nvPr/>
          </p:nvGrpSpPr>
          <p:grpSpPr>
            <a:xfrm>
              <a:off x="3466" y="2097"/>
              <a:ext cx="360" cy="359"/>
              <a:chOff x="873" y="2289"/>
              <a:chExt cx="360" cy="359"/>
            </a:xfrm>
          </p:grpSpPr>
          <p:sp>
            <p:nvSpPr>
              <p:cNvPr id="46094" name="Oval 39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5" name="Rectangle 40"/>
              <p:cNvSpPr/>
              <p:nvPr/>
            </p:nvSpPr>
            <p:spPr>
              <a:xfrm>
                <a:off x="942" y="2342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096" name="Group 41"/>
            <p:cNvGrpSpPr/>
            <p:nvPr/>
          </p:nvGrpSpPr>
          <p:grpSpPr>
            <a:xfrm>
              <a:off x="3241" y="2642"/>
              <a:ext cx="360" cy="359"/>
              <a:chOff x="648" y="2834"/>
              <a:chExt cx="360" cy="359"/>
            </a:xfrm>
          </p:grpSpPr>
          <p:sp>
            <p:nvSpPr>
              <p:cNvPr id="46097" name="Oval 42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8" name="Rectangle 43"/>
              <p:cNvSpPr/>
              <p:nvPr/>
            </p:nvSpPr>
            <p:spPr>
              <a:xfrm>
                <a:off x="717" y="2887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</a:p>
            </p:txBody>
          </p:sp>
        </p:grpSp>
        <p:sp>
          <p:nvSpPr>
            <p:cNvPr id="46099" name="Line 44"/>
            <p:cNvSpPr/>
            <p:nvPr/>
          </p:nvSpPr>
          <p:spPr>
            <a:xfrm flipH="1">
              <a:off x="3633" y="1882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45"/>
            <p:cNvSpPr/>
            <p:nvPr/>
          </p:nvSpPr>
          <p:spPr>
            <a:xfrm flipH="1">
              <a:off x="3452" y="2469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01" name="组合 81"/>
          <p:cNvGrpSpPr/>
          <p:nvPr/>
        </p:nvGrpSpPr>
        <p:grpSpPr>
          <a:xfrm>
            <a:off x="215900" y="2127250"/>
            <a:ext cx="3357563" cy="3359150"/>
            <a:chOff x="34925" y="2420938"/>
            <a:chExt cx="3998913" cy="4075112"/>
          </a:xfrm>
        </p:grpSpPr>
        <p:grpSp>
          <p:nvGrpSpPr>
            <p:cNvPr id="46102" name="Group 46"/>
            <p:cNvGrpSpPr/>
            <p:nvPr/>
          </p:nvGrpSpPr>
          <p:grpSpPr>
            <a:xfrm>
              <a:off x="2032000" y="2420938"/>
              <a:ext cx="571500" cy="569912"/>
              <a:chOff x="4229" y="1348"/>
              <a:chExt cx="360" cy="359"/>
            </a:xfrm>
          </p:grpSpPr>
          <p:sp>
            <p:nvSpPr>
              <p:cNvPr id="46103" name="Oval 47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4" name="Rectangle 48"/>
              <p:cNvSpPr/>
              <p:nvPr/>
            </p:nvSpPr>
            <p:spPr>
              <a:xfrm>
                <a:off x="4298" y="1401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46105" name="Group 49"/>
            <p:cNvGrpSpPr/>
            <p:nvPr/>
          </p:nvGrpSpPr>
          <p:grpSpPr>
            <a:xfrm>
              <a:off x="1062038" y="3562350"/>
              <a:ext cx="571500" cy="569913"/>
              <a:chOff x="3618" y="2067"/>
              <a:chExt cx="360" cy="359"/>
            </a:xfrm>
          </p:grpSpPr>
          <p:sp>
            <p:nvSpPr>
              <p:cNvPr id="46106" name="Oval 50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7" name="Rectangle 51"/>
              <p:cNvSpPr/>
              <p:nvPr/>
            </p:nvSpPr>
            <p:spPr>
              <a:xfrm>
                <a:off x="3687" y="2120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46108" name="Line 52"/>
            <p:cNvSpPr/>
            <p:nvPr/>
          </p:nvSpPr>
          <p:spPr>
            <a:xfrm flipH="1">
              <a:off x="1360488" y="2911475"/>
              <a:ext cx="765175" cy="6461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09" name="Group 53"/>
            <p:cNvGrpSpPr/>
            <p:nvPr/>
          </p:nvGrpSpPr>
          <p:grpSpPr>
            <a:xfrm>
              <a:off x="2952750" y="3595688"/>
              <a:ext cx="571500" cy="569912"/>
              <a:chOff x="4809" y="2088"/>
              <a:chExt cx="360" cy="359"/>
            </a:xfrm>
          </p:grpSpPr>
          <p:sp>
            <p:nvSpPr>
              <p:cNvPr id="46110" name="Oval 54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1" name="Rectangle 55"/>
              <p:cNvSpPr/>
              <p:nvPr/>
            </p:nvSpPr>
            <p:spPr>
              <a:xfrm>
                <a:off x="4878" y="2141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112" name="Group 56"/>
            <p:cNvGrpSpPr/>
            <p:nvPr/>
          </p:nvGrpSpPr>
          <p:grpSpPr>
            <a:xfrm>
              <a:off x="3462338" y="4668838"/>
              <a:ext cx="571500" cy="569912"/>
              <a:chOff x="5130" y="2764"/>
              <a:chExt cx="360" cy="359"/>
            </a:xfrm>
          </p:grpSpPr>
          <p:sp>
            <p:nvSpPr>
              <p:cNvPr id="46113" name="Oval 57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4" name="Rectangle 58"/>
              <p:cNvSpPr/>
              <p:nvPr/>
            </p:nvSpPr>
            <p:spPr>
              <a:xfrm>
                <a:off x="5199" y="2817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G</a:t>
                </a:r>
              </a:p>
            </p:txBody>
          </p:sp>
        </p:grpSp>
        <p:sp>
          <p:nvSpPr>
            <p:cNvPr id="46115" name="Line 59"/>
            <p:cNvSpPr/>
            <p:nvPr/>
          </p:nvSpPr>
          <p:spPr>
            <a:xfrm>
              <a:off x="3403600" y="4154488"/>
              <a:ext cx="287338" cy="4921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16" name="Group 60"/>
            <p:cNvGrpSpPr/>
            <p:nvPr/>
          </p:nvGrpSpPr>
          <p:grpSpPr>
            <a:xfrm>
              <a:off x="1590675" y="4718050"/>
              <a:ext cx="571500" cy="569913"/>
              <a:chOff x="3951" y="2795"/>
              <a:chExt cx="360" cy="359"/>
            </a:xfrm>
          </p:grpSpPr>
          <p:sp>
            <p:nvSpPr>
              <p:cNvPr id="46117" name="Oval 61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8" name="Rectangle 62"/>
              <p:cNvSpPr/>
              <p:nvPr/>
            </p:nvSpPr>
            <p:spPr>
              <a:xfrm>
                <a:off x="4020" y="284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E</a:t>
                </a:r>
              </a:p>
            </p:txBody>
          </p:sp>
        </p:grpSp>
        <p:grpSp>
          <p:nvGrpSpPr>
            <p:cNvPr id="46119" name="Group 63"/>
            <p:cNvGrpSpPr/>
            <p:nvPr/>
          </p:nvGrpSpPr>
          <p:grpSpPr>
            <a:xfrm>
              <a:off x="1125538" y="5926138"/>
              <a:ext cx="571500" cy="569912"/>
              <a:chOff x="3662" y="3556"/>
              <a:chExt cx="360" cy="359"/>
            </a:xfrm>
          </p:grpSpPr>
          <p:sp>
            <p:nvSpPr>
              <p:cNvPr id="46120" name="Oval 64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1" name="Rectangle 65"/>
              <p:cNvSpPr/>
              <p:nvPr/>
            </p:nvSpPr>
            <p:spPr>
              <a:xfrm>
                <a:off x="3731" y="3609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I</a:t>
                </a:r>
              </a:p>
            </p:txBody>
          </p:sp>
        </p:grpSp>
        <p:sp>
          <p:nvSpPr>
            <p:cNvPr id="46122" name="Line 66"/>
            <p:cNvSpPr/>
            <p:nvPr/>
          </p:nvSpPr>
          <p:spPr>
            <a:xfrm>
              <a:off x="987425" y="5308600"/>
              <a:ext cx="423863" cy="612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23" name="Group 67"/>
            <p:cNvGrpSpPr/>
            <p:nvPr/>
          </p:nvGrpSpPr>
          <p:grpSpPr>
            <a:xfrm>
              <a:off x="601663" y="4700588"/>
              <a:ext cx="571500" cy="569912"/>
              <a:chOff x="3328" y="2784"/>
              <a:chExt cx="360" cy="359"/>
            </a:xfrm>
          </p:grpSpPr>
          <p:sp>
            <p:nvSpPr>
              <p:cNvPr id="46124" name="Oval 68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5" name="Rectangle 69"/>
              <p:cNvSpPr/>
              <p:nvPr/>
            </p:nvSpPr>
            <p:spPr>
              <a:xfrm>
                <a:off x="3397" y="2837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</a:p>
            </p:txBody>
          </p:sp>
        </p:grpSp>
        <p:grpSp>
          <p:nvGrpSpPr>
            <p:cNvPr id="46126" name="Group 70"/>
            <p:cNvGrpSpPr/>
            <p:nvPr/>
          </p:nvGrpSpPr>
          <p:grpSpPr>
            <a:xfrm>
              <a:off x="34925" y="5889625"/>
              <a:ext cx="571500" cy="569913"/>
              <a:chOff x="2975" y="3533"/>
              <a:chExt cx="360" cy="359"/>
            </a:xfrm>
          </p:grpSpPr>
          <p:sp>
            <p:nvSpPr>
              <p:cNvPr id="46127" name="Oval 71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8" name="Rectangle 72"/>
              <p:cNvSpPr/>
              <p:nvPr/>
            </p:nvSpPr>
            <p:spPr>
              <a:xfrm>
                <a:off x="3044" y="358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H</a:t>
                </a:r>
              </a:p>
            </p:txBody>
          </p:sp>
        </p:grpSp>
        <p:grpSp>
          <p:nvGrpSpPr>
            <p:cNvPr id="46129" name="Group 73"/>
            <p:cNvGrpSpPr/>
            <p:nvPr/>
          </p:nvGrpSpPr>
          <p:grpSpPr>
            <a:xfrm>
              <a:off x="2490788" y="4667250"/>
              <a:ext cx="571500" cy="569913"/>
              <a:chOff x="4518" y="2763"/>
              <a:chExt cx="360" cy="359"/>
            </a:xfrm>
          </p:grpSpPr>
          <p:sp>
            <p:nvSpPr>
              <p:cNvPr id="46130" name="Oval 74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31" name="Rectangle 75"/>
              <p:cNvSpPr/>
              <p:nvPr/>
            </p:nvSpPr>
            <p:spPr>
              <a:xfrm>
                <a:off x="4587" y="2816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F</a:t>
                </a:r>
              </a:p>
            </p:txBody>
          </p:sp>
        </p:grpSp>
        <p:sp>
          <p:nvSpPr>
            <p:cNvPr id="46132" name="Line 76"/>
            <p:cNvSpPr/>
            <p:nvPr/>
          </p:nvSpPr>
          <p:spPr>
            <a:xfrm flipH="1">
              <a:off x="2755900" y="4152900"/>
              <a:ext cx="322263" cy="4937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77"/>
            <p:cNvSpPr/>
            <p:nvPr/>
          </p:nvSpPr>
          <p:spPr>
            <a:xfrm>
              <a:off x="1446213" y="4102100"/>
              <a:ext cx="373062" cy="612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Line 78"/>
            <p:cNvSpPr/>
            <p:nvPr/>
          </p:nvSpPr>
          <p:spPr>
            <a:xfrm flipH="1">
              <a:off x="866775" y="4084638"/>
              <a:ext cx="323850" cy="612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Line 79"/>
            <p:cNvSpPr/>
            <p:nvPr/>
          </p:nvSpPr>
          <p:spPr>
            <a:xfrm flipH="1">
              <a:off x="330200" y="5297488"/>
              <a:ext cx="425450" cy="5794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6" name="Line 80"/>
            <p:cNvSpPr/>
            <p:nvPr/>
          </p:nvSpPr>
          <p:spPr>
            <a:xfrm>
              <a:off x="2500313" y="2928938"/>
              <a:ext cx="714375" cy="6635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37" name="Group 27"/>
          <p:cNvGrpSpPr/>
          <p:nvPr/>
        </p:nvGrpSpPr>
        <p:grpSpPr>
          <a:xfrm>
            <a:off x="6477000" y="2122488"/>
            <a:ext cx="481013" cy="468312"/>
            <a:chOff x="1389" y="1133"/>
            <a:chExt cx="360" cy="359"/>
          </a:xfrm>
        </p:grpSpPr>
        <p:sp>
          <p:nvSpPr>
            <p:cNvPr id="46138" name="Oval 28"/>
            <p:cNvSpPr/>
            <p:nvPr/>
          </p:nvSpPr>
          <p:spPr>
            <a:xfrm>
              <a:off x="1389" y="11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Rectangle 29"/>
            <p:cNvSpPr/>
            <p:nvPr/>
          </p:nvSpPr>
          <p:spPr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46140" name="Group 30"/>
          <p:cNvGrpSpPr/>
          <p:nvPr/>
        </p:nvGrpSpPr>
        <p:grpSpPr>
          <a:xfrm>
            <a:off x="6923088" y="2916238"/>
            <a:ext cx="481012" cy="469900"/>
            <a:chOff x="1004" y="1702"/>
            <a:chExt cx="360" cy="359"/>
          </a:xfrm>
        </p:grpSpPr>
        <p:sp>
          <p:nvSpPr>
            <p:cNvPr id="46141" name="Oval 31"/>
            <p:cNvSpPr/>
            <p:nvPr/>
          </p:nvSpPr>
          <p:spPr>
            <a:xfrm>
              <a:off x="1004" y="170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Rectangle 32"/>
            <p:cNvSpPr/>
            <p:nvPr/>
          </p:nvSpPr>
          <p:spPr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</p:grpSp>
      <p:sp>
        <p:nvSpPr>
          <p:cNvPr id="46143" name="Line 33"/>
          <p:cNvSpPr/>
          <p:nvPr/>
        </p:nvSpPr>
        <p:spPr>
          <a:xfrm>
            <a:off x="6867525" y="2563813"/>
            <a:ext cx="184150" cy="3524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144" name="Group 34"/>
          <p:cNvGrpSpPr/>
          <p:nvPr/>
        </p:nvGrpSpPr>
        <p:grpSpPr>
          <a:xfrm>
            <a:off x="7988300" y="5133975"/>
            <a:ext cx="482600" cy="468313"/>
            <a:chOff x="468" y="3468"/>
            <a:chExt cx="360" cy="359"/>
          </a:xfrm>
        </p:grpSpPr>
        <p:sp>
          <p:nvSpPr>
            <p:cNvPr id="46145" name="Oval 35"/>
            <p:cNvSpPr/>
            <p:nvPr/>
          </p:nvSpPr>
          <p:spPr>
            <a:xfrm>
              <a:off x="468" y="346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46" name="Rectangle 36"/>
            <p:cNvSpPr/>
            <p:nvPr/>
          </p:nvSpPr>
          <p:spPr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</a:p>
          </p:txBody>
        </p:sp>
      </p:grpSp>
      <p:sp>
        <p:nvSpPr>
          <p:cNvPr id="46147" name="Line 37"/>
          <p:cNvSpPr/>
          <p:nvPr/>
        </p:nvSpPr>
        <p:spPr>
          <a:xfrm>
            <a:off x="8012113" y="4867275"/>
            <a:ext cx="217487" cy="3111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148" name="Group 38"/>
          <p:cNvGrpSpPr/>
          <p:nvPr/>
        </p:nvGrpSpPr>
        <p:grpSpPr>
          <a:xfrm>
            <a:off x="7353300" y="3648075"/>
            <a:ext cx="482600" cy="468313"/>
            <a:chOff x="873" y="2289"/>
            <a:chExt cx="360" cy="359"/>
          </a:xfrm>
        </p:grpSpPr>
        <p:sp>
          <p:nvSpPr>
            <p:cNvPr id="46149" name="Oval 39"/>
            <p:cNvSpPr/>
            <p:nvPr/>
          </p:nvSpPr>
          <p:spPr>
            <a:xfrm>
              <a:off x="873" y="228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Rectangle 40"/>
            <p:cNvSpPr/>
            <p:nvPr/>
          </p:nvSpPr>
          <p:spPr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46151" name="Group 41"/>
          <p:cNvGrpSpPr/>
          <p:nvPr/>
        </p:nvGrpSpPr>
        <p:grpSpPr>
          <a:xfrm>
            <a:off x="7659688" y="4392613"/>
            <a:ext cx="482600" cy="506412"/>
            <a:chOff x="2014" y="2901"/>
            <a:chExt cx="360" cy="387"/>
          </a:xfrm>
        </p:grpSpPr>
        <p:sp>
          <p:nvSpPr>
            <p:cNvPr id="46152" name="Oval 42"/>
            <p:cNvSpPr/>
            <p:nvPr/>
          </p:nvSpPr>
          <p:spPr>
            <a:xfrm>
              <a:off x="2014" y="292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53" name="Rectangle 43"/>
            <p:cNvSpPr/>
            <p:nvPr/>
          </p:nvSpPr>
          <p:spPr>
            <a:xfrm>
              <a:off x="2043" y="290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</a:p>
          </p:txBody>
        </p:sp>
      </p:grpSp>
      <p:sp>
        <p:nvSpPr>
          <p:cNvPr id="46154" name="Line 44"/>
          <p:cNvSpPr/>
          <p:nvPr/>
        </p:nvSpPr>
        <p:spPr>
          <a:xfrm>
            <a:off x="7235825" y="3387725"/>
            <a:ext cx="168275" cy="2873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55" name="Line 45"/>
          <p:cNvSpPr/>
          <p:nvPr/>
        </p:nvSpPr>
        <p:spPr>
          <a:xfrm>
            <a:off x="7669213" y="4116388"/>
            <a:ext cx="166687" cy="288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92300" y="175895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[1]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3925" y="272415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[2]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86075" y="2797175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[3]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7838" y="3697288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[4]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23963" y="3735388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[5]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7250" y="3675063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[6]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98775" y="3706813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[7]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538" y="4645025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[8]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3963" y="4645025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[9]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05400" y="182880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[1]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14838" y="2532063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[2]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83075" y="327025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[4]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44950" y="396240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[8]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94100" y="4754563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[16]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77000" y="1754188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[1]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10388" y="2532063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[3]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53300" y="3270250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[7]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99375" y="4057650"/>
            <a:ext cx="53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[15]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080375" y="4810125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[31]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1EAEC0-5BAB-8D4B-EE64-5365FE0B1FEB}"/>
              </a:ext>
            </a:extLst>
          </p:cNvPr>
          <p:cNvSpPr txBox="1"/>
          <p:nvPr/>
        </p:nvSpPr>
        <p:spPr>
          <a:xfrm>
            <a:off x="648668" y="405054"/>
            <a:ext cx="7969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Draws out the array representation of the following three binary trees: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F43414-65DB-A44A-7209-945FBB7BD5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28587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Suppose there is a complete binary tree with 900 nodes. The tree is saved in an array. The first node which has no right child is saved in the location with index </a:t>
            </a:r>
            <a:r>
              <a:rPr lang="en-US" altLang="zh-CN" sz="2400" u="sng" dirty="0"/>
              <a:t>      </a:t>
            </a:r>
            <a:r>
              <a:rPr lang="zh-CN" altLang="en-US" sz="2400" u="sng" dirty="0">
                <a:solidFill>
                  <a:srgbClr val="639EF4"/>
                </a:solidFill>
              </a:rPr>
              <a:t> </a:t>
            </a:r>
            <a:r>
              <a:rPr lang="en-US" altLang="zh-CN" sz="2400" u="sng" dirty="0">
                <a:solidFill>
                  <a:srgbClr val="639EF4"/>
                </a:solidFill>
              </a:rPr>
              <a:t>[</a:t>
            </a:r>
            <a:r>
              <a:rPr lang="zh-CN" altLang="en-US" sz="2400" u="sng" dirty="0">
                <a:solidFill>
                  <a:srgbClr val="639EF4"/>
                </a:solidFill>
              </a:rPr>
              <a:t>填空</a:t>
            </a:r>
            <a:r>
              <a:rPr lang="en-US" altLang="zh-CN" sz="2400" u="sng" dirty="0">
                <a:solidFill>
                  <a:srgbClr val="639EF4"/>
                </a:solidFill>
              </a:rPr>
              <a:t>1]</a:t>
            </a:r>
            <a:r>
              <a:rPr lang="en-US" altLang="zh-CN" sz="2400" u="sng" dirty="0">
                <a:solidFill>
                  <a:srgbClr val="000000"/>
                </a:solidFill>
              </a:rPr>
              <a:t> </a:t>
            </a:r>
            <a:r>
              <a:rPr lang="en-US" altLang="zh-CN" sz="2400" u="sng" dirty="0"/>
              <a:t>       .</a:t>
            </a:r>
            <a:endParaRPr lang="en-US" altLang="zh-CN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E82B4F-10FD-7533-2CBA-A0D3E92721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A9FC1-E261-3537-0AA3-D9855F608E0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802E2B0-FE23-A344-E09F-1F7B8BBA78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41E675A-C445-E9C7-EAE7-E4F91183A5A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1A3527C-7590-6FE5-325A-77322FC041A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9ABAC84-290C-8BBA-4F39-2D7999573CB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5822CB-E222-E512-AAF4-3EAB4740EF2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846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/>
          <p:nvPr/>
        </p:nvSpPr>
        <p:spPr>
          <a:xfrm>
            <a:off x="323850" y="361950"/>
            <a:ext cx="8839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Link Representation</a:t>
            </a:r>
          </a:p>
        </p:txBody>
      </p:sp>
      <p:sp>
        <p:nvSpPr>
          <p:cNvPr id="48130" name="Rectangle 3"/>
          <p:cNvSpPr/>
          <p:nvPr/>
        </p:nvSpPr>
        <p:spPr>
          <a:xfrm>
            <a:off x="857250" y="1409700"/>
            <a:ext cx="7315200" cy="2382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TreeNode *PtrToNode;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PtrToNode Tree;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TreeN</a:t>
            </a: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ode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PtrToNode</a:t>
            </a: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left,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right;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TW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zh-TW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1130300" y="5397500"/>
            <a:ext cx="4105275" cy="819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8132" name="Line 5"/>
          <p:cNvSpPr/>
          <p:nvPr/>
        </p:nvSpPr>
        <p:spPr>
          <a:xfrm>
            <a:off x="2605088" y="5408613"/>
            <a:ext cx="0" cy="8159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6"/>
          <p:cNvSpPr/>
          <p:nvPr/>
        </p:nvSpPr>
        <p:spPr>
          <a:xfrm>
            <a:off x="3573463" y="5408613"/>
            <a:ext cx="0" cy="7985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Rectangle 7"/>
          <p:cNvSpPr/>
          <p:nvPr/>
        </p:nvSpPr>
        <p:spPr>
          <a:xfrm>
            <a:off x="2733675" y="5667375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data</a:t>
            </a:r>
          </a:p>
        </p:txBody>
      </p:sp>
      <p:sp>
        <p:nvSpPr>
          <p:cNvPr id="48135" name="Rectangle 8"/>
          <p:cNvSpPr/>
          <p:nvPr/>
        </p:nvSpPr>
        <p:spPr>
          <a:xfrm>
            <a:off x="1547813" y="566896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left</a:t>
            </a:r>
          </a:p>
        </p:txBody>
      </p:sp>
      <p:sp>
        <p:nvSpPr>
          <p:cNvPr id="48136" name="Rectangle 9"/>
          <p:cNvSpPr/>
          <p:nvPr/>
        </p:nvSpPr>
        <p:spPr>
          <a:xfrm>
            <a:off x="4029075" y="5651500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right</a:t>
            </a:r>
          </a:p>
        </p:txBody>
      </p:sp>
      <p:sp>
        <p:nvSpPr>
          <p:cNvPr id="48137" name="Oval 10"/>
          <p:cNvSpPr/>
          <p:nvPr/>
        </p:nvSpPr>
        <p:spPr>
          <a:xfrm>
            <a:off x="7008813" y="4811713"/>
            <a:ext cx="939800" cy="871537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8138" name="Rectangle 11"/>
          <p:cNvSpPr/>
          <p:nvPr/>
        </p:nvSpPr>
        <p:spPr>
          <a:xfrm>
            <a:off x="7131050" y="5048250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data</a:t>
            </a:r>
          </a:p>
        </p:txBody>
      </p:sp>
      <p:sp>
        <p:nvSpPr>
          <p:cNvPr id="48139" name="Line 12"/>
          <p:cNvSpPr/>
          <p:nvPr/>
        </p:nvSpPr>
        <p:spPr>
          <a:xfrm flipH="1">
            <a:off x="6391275" y="5518150"/>
            <a:ext cx="679450" cy="6810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3"/>
          <p:cNvSpPr/>
          <p:nvPr/>
        </p:nvSpPr>
        <p:spPr>
          <a:xfrm>
            <a:off x="7854950" y="5535613"/>
            <a:ext cx="661988" cy="663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1" name="Rectangle 14"/>
          <p:cNvSpPr/>
          <p:nvPr/>
        </p:nvSpPr>
        <p:spPr>
          <a:xfrm>
            <a:off x="5940425" y="6172200"/>
            <a:ext cx="588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left</a:t>
            </a:r>
          </a:p>
        </p:txBody>
      </p:sp>
      <p:sp>
        <p:nvSpPr>
          <p:cNvPr id="48142" name="Rectangle 15"/>
          <p:cNvSpPr/>
          <p:nvPr/>
        </p:nvSpPr>
        <p:spPr>
          <a:xfrm>
            <a:off x="7956550" y="6100763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righ</a:t>
            </a:r>
            <a:r>
              <a:rPr lang="en-US" altLang="zh-CN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t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2"/>
          <p:cNvGrpSpPr/>
          <p:nvPr/>
        </p:nvGrpSpPr>
        <p:grpSpPr>
          <a:xfrm>
            <a:off x="1600200" y="1939925"/>
            <a:ext cx="1447800" cy="3581400"/>
            <a:chOff x="0" y="0"/>
            <a:chExt cx="912" cy="2256"/>
          </a:xfrm>
        </p:grpSpPr>
        <p:sp>
          <p:nvSpPr>
            <p:cNvPr id="49154" name="Rectangle 3"/>
            <p:cNvSpPr/>
            <p:nvPr/>
          </p:nvSpPr>
          <p:spPr>
            <a:xfrm>
              <a:off x="48" y="2029"/>
              <a:ext cx="86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 Binary tree</a:t>
              </a:r>
              <a:endPara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9155" name="Group 4"/>
            <p:cNvGrpSpPr/>
            <p:nvPr/>
          </p:nvGrpSpPr>
          <p:grpSpPr>
            <a:xfrm>
              <a:off x="0" y="0"/>
              <a:ext cx="865" cy="1995"/>
              <a:chOff x="0" y="0"/>
              <a:chExt cx="865" cy="1995"/>
            </a:xfrm>
          </p:grpSpPr>
          <p:sp>
            <p:nvSpPr>
              <p:cNvPr id="49156" name="Oval 5"/>
              <p:cNvSpPr/>
              <p:nvPr/>
            </p:nvSpPr>
            <p:spPr>
              <a:xfrm>
                <a:off x="384" y="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9157" name="Oval 6"/>
              <p:cNvSpPr/>
              <p:nvPr/>
            </p:nvSpPr>
            <p:spPr>
              <a:xfrm>
                <a:off x="616" y="132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49158" name="Oval 7"/>
              <p:cNvSpPr/>
              <p:nvPr/>
            </p:nvSpPr>
            <p:spPr>
              <a:xfrm>
                <a:off x="216" y="132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9159" name="Oval 8"/>
              <p:cNvSpPr/>
              <p:nvPr/>
            </p:nvSpPr>
            <p:spPr>
              <a:xfrm>
                <a:off x="416" y="88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9160" name="Oval 9"/>
              <p:cNvSpPr/>
              <p:nvPr/>
            </p:nvSpPr>
            <p:spPr>
              <a:xfrm>
                <a:off x="0" y="88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9161" name="Oval 10"/>
              <p:cNvSpPr/>
              <p:nvPr/>
            </p:nvSpPr>
            <p:spPr>
              <a:xfrm>
                <a:off x="192" y="44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9162" name="Oval 11"/>
              <p:cNvSpPr/>
              <p:nvPr/>
            </p:nvSpPr>
            <p:spPr>
              <a:xfrm>
                <a:off x="440" y="176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49163" name="Line 12"/>
              <p:cNvSpPr/>
              <p:nvPr/>
            </p:nvSpPr>
            <p:spPr>
              <a:xfrm flipH="1">
                <a:off x="336" y="21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4" name="Line 13"/>
              <p:cNvSpPr/>
              <p:nvPr/>
            </p:nvSpPr>
            <p:spPr>
              <a:xfrm flipH="1">
                <a:off x="128" y="65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Line 14"/>
              <p:cNvSpPr/>
              <p:nvPr/>
            </p:nvSpPr>
            <p:spPr>
              <a:xfrm>
                <a:off x="392" y="648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6" name="Line 15"/>
              <p:cNvSpPr/>
              <p:nvPr/>
            </p:nvSpPr>
            <p:spPr>
              <a:xfrm flipH="1">
                <a:off x="344" y="109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7" name="Line 16"/>
              <p:cNvSpPr/>
              <p:nvPr/>
            </p:nvSpPr>
            <p:spPr>
              <a:xfrm>
                <a:off x="608" y="1085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Line 17"/>
              <p:cNvSpPr/>
              <p:nvPr/>
            </p:nvSpPr>
            <p:spPr>
              <a:xfrm>
                <a:off x="416" y="153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169" name="Rectangle 18"/>
          <p:cNvSpPr/>
          <p:nvPr/>
        </p:nvSpPr>
        <p:spPr>
          <a:xfrm>
            <a:off x="5076825" y="5084763"/>
            <a:ext cx="1590675" cy="360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(b)  Link representation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170" name="Group 19"/>
          <p:cNvGrpSpPr/>
          <p:nvPr/>
        </p:nvGrpSpPr>
        <p:grpSpPr>
          <a:xfrm>
            <a:off x="5689600" y="2092325"/>
            <a:ext cx="935038" cy="360363"/>
            <a:chOff x="0" y="0"/>
            <a:chExt cx="589" cy="227"/>
          </a:xfrm>
        </p:grpSpPr>
        <p:sp>
          <p:nvSpPr>
            <p:cNvPr id="49171" name="Rectangle 20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 </a:t>
              </a:r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</a:t>
              </a:r>
            </a:p>
          </p:txBody>
        </p:sp>
        <p:sp>
          <p:nvSpPr>
            <p:cNvPr id="49172" name="Line 21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22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4" name="Group 23"/>
          <p:cNvGrpSpPr/>
          <p:nvPr/>
        </p:nvGrpSpPr>
        <p:grpSpPr>
          <a:xfrm>
            <a:off x="5176838" y="2714625"/>
            <a:ext cx="935037" cy="360363"/>
            <a:chOff x="0" y="0"/>
            <a:chExt cx="589" cy="227"/>
          </a:xfrm>
        </p:grpSpPr>
        <p:sp>
          <p:nvSpPr>
            <p:cNvPr id="49175" name="Rectangle 24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sp>
          <p:nvSpPr>
            <p:cNvPr id="49176" name="Line 25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6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8" name="Group 27"/>
          <p:cNvGrpSpPr/>
          <p:nvPr/>
        </p:nvGrpSpPr>
        <p:grpSpPr>
          <a:xfrm>
            <a:off x="4719638" y="3336925"/>
            <a:ext cx="935037" cy="360363"/>
            <a:chOff x="0" y="0"/>
            <a:chExt cx="589" cy="227"/>
          </a:xfrm>
        </p:grpSpPr>
        <p:sp>
          <p:nvSpPr>
            <p:cNvPr id="49179" name="Rectangle 28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  </a:t>
              </a:r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</a:t>
              </a:r>
            </a:p>
          </p:txBody>
        </p:sp>
        <p:sp>
          <p:nvSpPr>
            <p:cNvPr id="49180" name="Line 29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30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2" name="Group 31"/>
          <p:cNvGrpSpPr/>
          <p:nvPr/>
        </p:nvGrpSpPr>
        <p:grpSpPr>
          <a:xfrm>
            <a:off x="5862638" y="3349625"/>
            <a:ext cx="935037" cy="360363"/>
            <a:chOff x="0" y="0"/>
            <a:chExt cx="589" cy="227"/>
          </a:xfrm>
        </p:grpSpPr>
        <p:sp>
          <p:nvSpPr>
            <p:cNvPr id="49183" name="Rectangle 32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sp>
          <p:nvSpPr>
            <p:cNvPr id="49184" name="Line 33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4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6" name="Group 35"/>
          <p:cNvGrpSpPr/>
          <p:nvPr/>
        </p:nvGrpSpPr>
        <p:grpSpPr>
          <a:xfrm>
            <a:off x="5329238" y="3997325"/>
            <a:ext cx="935037" cy="360363"/>
            <a:chOff x="0" y="0"/>
            <a:chExt cx="589" cy="227"/>
          </a:xfrm>
        </p:grpSpPr>
        <p:sp>
          <p:nvSpPr>
            <p:cNvPr id="49187" name="Rectangle 36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9188" name="Line 37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38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90" name="Group 39"/>
          <p:cNvGrpSpPr/>
          <p:nvPr/>
        </p:nvGrpSpPr>
        <p:grpSpPr>
          <a:xfrm>
            <a:off x="5938838" y="4606925"/>
            <a:ext cx="935037" cy="360363"/>
            <a:chOff x="0" y="0"/>
            <a:chExt cx="589" cy="227"/>
          </a:xfrm>
        </p:grpSpPr>
        <p:sp>
          <p:nvSpPr>
            <p:cNvPr id="49191" name="Rectangle 40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  </a:t>
              </a:r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</a:t>
              </a:r>
            </a:p>
          </p:txBody>
        </p:sp>
        <p:sp>
          <p:nvSpPr>
            <p:cNvPr id="49192" name="Line 41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42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94" name="Group 43"/>
          <p:cNvGrpSpPr/>
          <p:nvPr/>
        </p:nvGrpSpPr>
        <p:grpSpPr>
          <a:xfrm>
            <a:off x="6472238" y="3992563"/>
            <a:ext cx="935037" cy="360362"/>
            <a:chOff x="0" y="0"/>
            <a:chExt cx="589" cy="227"/>
          </a:xfrm>
        </p:grpSpPr>
        <p:sp>
          <p:nvSpPr>
            <p:cNvPr id="49195" name="Rectangle 44"/>
            <p:cNvSpPr/>
            <p:nvPr/>
          </p:nvSpPr>
          <p:spPr>
            <a:xfrm>
              <a:off x="0" y="0"/>
              <a:ext cx="589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 </a:t>
              </a:r>
              <a:r>
                <a:rPr lang="en-US" altLang="zh-CN" sz="2400" dirty="0">
                  <a:latin typeface="Times New Roman" panose="02020603050405020304" pitchFamily="18" charset="0"/>
                  <a:ea typeface="Arial Unicode MS" pitchFamily="34" charset="-122"/>
                </a:rPr>
                <a:t>⋀</a:t>
              </a:r>
            </a:p>
          </p:txBody>
        </p:sp>
        <p:sp>
          <p:nvSpPr>
            <p:cNvPr id="49196" name="Line 45"/>
            <p:cNvSpPr/>
            <p:nvPr/>
          </p:nvSpPr>
          <p:spPr>
            <a:xfrm>
              <a:off x="192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46"/>
            <p:cNvSpPr/>
            <p:nvPr/>
          </p:nvSpPr>
          <p:spPr>
            <a:xfrm>
              <a:off x="384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98" name="Line 47"/>
          <p:cNvSpPr/>
          <p:nvPr/>
        </p:nvSpPr>
        <p:spPr>
          <a:xfrm flipH="1">
            <a:off x="5634038" y="2308225"/>
            <a:ext cx="215900" cy="3952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99" name="Line 48"/>
          <p:cNvSpPr/>
          <p:nvPr/>
        </p:nvSpPr>
        <p:spPr>
          <a:xfrm flipH="1">
            <a:off x="5176838" y="2941638"/>
            <a:ext cx="215900" cy="395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49"/>
          <p:cNvSpPr/>
          <p:nvPr/>
        </p:nvSpPr>
        <p:spPr>
          <a:xfrm>
            <a:off x="5951538" y="2955925"/>
            <a:ext cx="287337" cy="3952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1" name="Line 50"/>
          <p:cNvSpPr/>
          <p:nvPr/>
        </p:nvSpPr>
        <p:spPr>
          <a:xfrm flipH="1">
            <a:off x="5803900" y="3589338"/>
            <a:ext cx="215900" cy="395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2" name="Line 51"/>
          <p:cNvSpPr/>
          <p:nvPr/>
        </p:nvSpPr>
        <p:spPr>
          <a:xfrm>
            <a:off x="6565900" y="3603625"/>
            <a:ext cx="287338" cy="3952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3" name="Line 52"/>
          <p:cNvSpPr/>
          <p:nvPr/>
        </p:nvSpPr>
        <p:spPr>
          <a:xfrm>
            <a:off x="6091238" y="4211638"/>
            <a:ext cx="287337" cy="395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4" name="Rectangle 53"/>
          <p:cNvSpPr/>
          <p:nvPr/>
        </p:nvSpPr>
        <p:spPr>
          <a:xfrm>
            <a:off x="4973638" y="1885950"/>
            <a:ext cx="360362" cy="323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9205" name="Line 54"/>
          <p:cNvSpPr/>
          <p:nvPr/>
        </p:nvSpPr>
        <p:spPr>
          <a:xfrm>
            <a:off x="5194300" y="2276475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06" name="Rectangle 53"/>
          <p:cNvSpPr/>
          <p:nvPr/>
        </p:nvSpPr>
        <p:spPr>
          <a:xfrm>
            <a:off x="1549400" y="1695450"/>
            <a:ext cx="360363" cy="323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9207" name="Line 54"/>
          <p:cNvSpPr/>
          <p:nvPr/>
        </p:nvSpPr>
        <p:spPr>
          <a:xfrm>
            <a:off x="1770063" y="2085975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/>
          <p:nvPr/>
        </p:nvSpPr>
        <p:spPr>
          <a:xfrm>
            <a:off x="323850" y="609600"/>
            <a:ext cx="8839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Binary Tree Traversals</a:t>
            </a:r>
            <a:r>
              <a:rPr lang="zh-CN" altLang="en-US" sz="4400" dirty="0">
                <a:latin typeface="Comic Sans MS" panose="030F0702030302020204" pitchFamily="66" charset="0"/>
                <a:ea typeface="宋体" panose="02010600030101010101" pitchFamily="2" charset="-122"/>
              </a:rPr>
              <a:t>（遍历）</a:t>
            </a:r>
            <a:endParaRPr lang="zh-TW" altLang="en-US" sz="4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/>
          <p:nvPr/>
        </p:nvSpPr>
        <p:spPr>
          <a:xfrm>
            <a:off x="468313" y="1844675"/>
            <a:ext cx="7853362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400" b="1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Traverse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tree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: visit each exact once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P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reorder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traversal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Inorder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traversal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Postorder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traversal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Levelorder traversal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endParaRPr lang="en-US" altLang="zh-TW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50179" name="Group 2"/>
          <p:cNvGrpSpPr/>
          <p:nvPr/>
        </p:nvGrpSpPr>
        <p:grpSpPr>
          <a:xfrm>
            <a:off x="6588125" y="2619375"/>
            <a:ext cx="1447800" cy="3581400"/>
            <a:chOff x="0" y="0"/>
            <a:chExt cx="912" cy="2256"/>
          </a:xfrm>
        </p:grpSpPr>
        <p:sp>
          <p:nvSpPr>
            <p:cNvPr id="50180" name="Rectangle 3"/>
            <p:cNvSpPr/>
            <p:nvPr/>
          </p:nvSpPr>
          <p:spPr>
            <a:xfrm>
              <a:off x="48" y="2029"/>
              <a:ext cx="86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endPara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0181" name="Group 4"/>
            <p:cNvGrpSpPr/>
            <p:nvPr/>
          </p:nvGrpSpPr>
          <p:grpSpPr>
            <a:xfrm>
              <a:off x="0" y="0"/>
              <a:ext cx="865" cy="1995"/>
              <a:chOff x="0" y="0"/>
              <a:chExt cx="865" cy="1995"/>
            </a:xfrm>
          </p:grpSpPr>
          <p:sp>
            <p:nvSpPr>
              <p:cNvPr id="50182" name="Oval 5"/>
              <p:cNvSpPr/>
              <p:nvPr/>
            </p:nvSpPr>
            <p:spPr>
              <a:xfrm>
                <a:off x="384" y="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0183" name="Oval 6"/>
              <p:cNvSpPr/>
              <p:nvPr/>
            </p:nvSpPr>
            <p:spPr>
              <a:xfrm>
                <a:off x="616" y="132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50184" name="Oval 7"/>
              <p:cNvSpPr/>
              <p:nvPr/>
            </p:nvSpPr>
            <p:spPr>
              <a:xfrm>
                <a:off x="216" y="132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0185" name="Oval 8"/>
              <p:cNvSpPr/>
              <p:nvPr/>
            </p:nvSpPr>
            <p:spPr>
              <a:xfrm>
                <a:off x="416" y="88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0186" name="Oval 9"/>
              <p:cNvSpPr/>
              <p:nvPr/>
            </p:nvSpPr>
            <p:spPr>
              <a:xfrm>
                <a:off x="0" y="88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0187" name="Oval 10"/>
              <p:cNvSpPr/>
              <p:nvPr/>
            </p:nvSpPr>
            <p:spPr>
              <a:xfrm>
                <a:off x="192" y="44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0188" name="Oval 11"/>
              <p:cNvSpPr/>
              <p:nvPr/>
            </p:nvSpPr>
            <p:spPr>
              <a:xfrm>
                <a:off x="440" y="176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50189" name="Line 12"/>
              <p:cNvSpPr/>
              <p:nvPr/>
            </p:nvSpPr>
            <p:spPr>
              <a:xfrm flipH="1">
                <a:off x="336" y="21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0" name="Line 13"/>
              <p:cNvSpPr/>
              <p:nvPr/>
            </p:nvSpPr>
            <p:spPr>
              <a:xfrm flipH="1">
                <a:off x="128" y="65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1" name="Line 14"/>
              <p:cNvSpPr/>
              <p:nvPr/>
            </p:nvSpPr>
            <p:spPr>
              <a:xfrm>
                <a:off x="392" y="648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2" name="Line 15"/>
              <p:cNvSpPr/>
              <p:nvPr/>
            </p:nvSpPr>
            <p:spPr>
              <a:xfrm flipH="1">
                <a:off x="344" y="109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3" name="Line 16"/>
              <p:cNvSpPr/>
              <p:nvPr/>
            </p:nvSpPr>
            <p:spPr>
              <a:xfrm>
                <a:off x="608" y="1085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4" name="Line 17"/>
              <p:cNvSpPr/>
              <p:nvPr/>
            </p:nvSpPr>
            <p:spPr>
              <a:xfrm>
                <a:off x="416" y="153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95" name="Rectangle 53"/>
          <p:cNvSpPr/>
          <p:nvPr/>
        </p:nvSpPr>
        <p:spPr>
          <a:xfrm>
            <a:off x="6535738" y="2376488"/>
            <a:ext cx="360362" cy="323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0196" name="Line 54"/>
          <p:cNvSpPr/>
          <p:nvPr/>
        </p:nvSpPr>
        <p:spPr>
          <a:xfrm>
            <a:off x="6756400" y="2767013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Preorder Traversal</a:t>
            </a: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Traversing a binary tree in </a:t>
            </a:r>
            <a:r>
              <a:rPr lang="en-US" altLang="zh-CN" sz="2800" b="1" i="1" dirty="0">
                <a:solidFill>
                  <a:schemeClr val="hlink"/>
                </a:solidFill>
              </a:rPr>
              <a:t>preorder </a:t>
            </a:r>
            <a:r>
              <a:rPr lang="en-US" altLang="zh-CN" sz="2800" dirty="0"/>
              <a:t>(depth-first order)</a:t>
            </a:r>
          </a:p>
          <a:p>
            <a:pPr eaLnBrk="1" hangingPunct="1"/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dirty="0"/>
              <a:t>1. Visit the </a:t>
            </a:r>
            <a:r>
              <a:rPr lang="en-US" altLang="zh-CN" b="1" i="1" dirty="0">
                <a:solidFill>
                  <a:schemeClr val="hlink"/>
                </a:solidFill>
              </a:rPr>
              <a:t>root</a:t>
            </a:r>
            <a:r>
              <a:rPr lang="en-US" altLang="zh-CN" dirty="0"/>
              <a:t>.</a:t>
            </a:r>
          </a:p>
          <a:p>
            <a:pPr lvl="1" eaLnBrk="1" hangingPunct="1">
              <a:buNone/>
            </a:pPr>
            <a:r>
              <a:rPr lang="en-US" altLang="zh-CN" dirty="0"/>
              <a:t>2.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left subtree</a:t>
            </a:r>
            <a:r>
              <a:rPr lang="en-US" altLang="zh-CN" b="1" i="1" dirty="0"/>
              <a:t> </a:t>
            </a:r>
            <a:r>
              <a:rPr lang="en-US" altLang="zh-CN" dirty="0"/>
              <a:t>in preorder.</a:t>
            </a:r>
          </a:p>
          <a:p>
            <a:pPr lvl="1" eaLnBrk="1" hangingPunct="1">
              <a:buNone/>
            </a:pPr>
            <a:r>
              <a:rPr lang="en-US" altLang="zh-CN" dirty="0"/>
              <a:t>3.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right subtree</a:t>
            </a:r>
            <a:r>
              <a:rPr lang="en-US" altLang="zh-CN" b="1" i="1" dirty="0"/>
              <a:t> </a:t>
            </a:r>
            <a:r>
              <a:rPr lang="en-US" altLang="zh-CN" dirty="0"/>
              <a:t>in preorder.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ln/>
        </p:spPr>
      </p:pic>
      <p:sp>
        <p:nvSpPr>
          <p:cNvPr id="30723" name="Rectangle 3"/>
          <p:cNvSpPr/>
          <p:nvPr/>
        </p:nvSpPr>
        <p:spPr>
          <a:xfrm>
            <a:off x="2771775" y="5949950"/>
            <a:ext cx="3454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Preorder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: ABDGCEHIF</a:t>
            </a:r>
            <a:endParaRPr lang="en-US" altLang="zh-CN" sz="2400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22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endParaRPr lang="zh-CN" altLang="zh-CN" dirty="0"/>
          </a:p>
        </p:txBody>
      </p:sp>
      <p:sp>
        <p:nvSpPr>
          <p:cNvPr id="30725" name="Oval 5"/>
          <p:cNvSpPr/>
          <p:nvPr/>
        </p:nvSpPr>
        <p:spPr>
          <a:xfrm>
            <a:off x="4038600" y="1862138"/>
            <a:ext cx="642938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6" name="Oval 6"/>
          <p:cNvSpPr/>
          <p:nvPr/>
        </p:nvSpPr>
        <p:spPr>
          <a:xfrm>
            <a:off x="2057400" y="2743200"/>
            <a:ext cx="642938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7" name="Oval 7"/>
          <p:cNvSpPr/>
          <p:nvPr/>
        </p:nvSpPr>
        <p:spPr>
          <a:xfrm>
            <a:off x="815975" y="3625850"/>
            <a:ext cx="642938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8" name="Oval 8"/>
          <p:cNvSpPr/>
          <p:nvPr/>
        </p:nvSpPr>
        <p:spPr>
          <a:xfrm>
            <a:off x="1436688" y="4648200"/>
            <a:ext cx="642937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9" name="Oval 9"/>
          <p:cNvSpPr/>
          <p:nvPr/>
        </p:nvSpPr>
        <p:spPr>
          <a:xfrm>
            <a:off x="6324600" y="2755900"/>
            <a:ext cx="642938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30" name="Oval 10"/>
          <p:cNvSpPr/>
          <p:nvPr/>
        </p:nvSpPr>
        <p:spPr>
          <a:xfrm>
            <a:off x="5300663" y="3648075"/>
            <a:ext cx="642937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31" name="Oval 11"/>
          <p:cNvSpPr/>
          <p:nvPr/>
        </p:nvSpPr>
        <p:spPr>
          <a:xfrm>
            <a:off x="4572000" y="4716463"/>
            <a:ext cx="642938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32" name="Oval 12"/>
          <p:cNvSpPr/>
          <p:nvPr/>
        </p:nvSpPr>
        <p:spPr>
          <a:xfrm>
            <a:off x="5888038" y="4714875"/>
            <a:ext cx="642937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33" name="Oval 13"/>
          <p:cNvSpPr/>
          <p:nvPr/>
        </p:nvSpPr>
        <p:spPr>
          <a:xfrm>
            <a:off x="7466013" y="3625850"/>
            <a:ext cx="642937" cy="5651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5562600" cy="4751388"/>
          </a:xfrm>
        </p:spPr>
        <p:txBody>
          <a:bodyPr vert="horz" wrap="square" lIns="91440" tIns="45720" rIns="91440" bIns="45720" anchor="t"/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If the binary tree is empty, return. Otherwise, p=root: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⑴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visite *p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⑵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q=p-&gt;right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q!=NULL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 q into a stack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⑶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p=p-&gt;left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p!=NULL, do steps (1) to (3), otherwise do step (4)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⑷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p=pop(stack)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 step(1)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till the stack is empty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250" name="Rectangle 3"/>
          <p:cNvSpPr/>
          <p:nvPr/>
        </p:nvSpPr>
        <p:spPr>
          <a:xfrm>
            <a:off x="250825" y="609600"/>
            <a:ext cx="8912225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Preorder Traversal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iterative</a:t>
            </a: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version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81200"/>
            <a:ext cx="3581400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Recursive definition of a tree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79388" y="1371600"/>
            <a:ext cx="4114800" cy="454342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dirty="0"/>
              <a:t>A </a:t>
            </a:r>
            <a:r>
              <a:rPr lang="en-US" altLang="zh-CN" sz="2000" b="1" i="1" dirty="0">
                <a:solidFill>
                  <a:schemeClr val="hlink"/>
                </a:solidFill>
              </a:rPr>
              <a:t>tree</a:t>
            </a:r>
            <a:r>
              <a:rPr lang="en-US" altLang="zh-CN" sz="2000" b="1" dirty="0"/>
              <a:t> is a finite set of zero or more nodes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/>
              <a:t>There is a specially designated node </a:t>
            </a:r>
            <a:r>
              <a:rPr lang="en-US" altLang="zh-CN" sz="2000" b="1" dirty="0">
                <a:solidFill>
                  <a:schemeClr val="hlink"/>
                </a:solidFill>
              </a:rPr>
              <a:t>r</a:t>
            </a:r>
            <a:r>
              <a:rPr lang="en-US" altLang="zh-CN" sz="2000" b="1" dirty="0"/>
              <a:t> called the </a:t>
            </a:r>
            <a:r>
              <a:rPr lang="en-US" altLang="zh-CN" sz="2000" b="1" i="1" dirty="0">
                <a:solidFill>
                  <a:schemeClr val="hlink"/>
                </a:solidFill>
              </a:rPr>
              <a:t>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/>
              <a:t>The remaining nodes are partitioned into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n</a:t>
            </a:r>
            <a:r>
              <a:rPr lang="en-US" altLang="zh-CN" sz="2000" b="1" dirty="0"/>
              <a:t> disjoint sets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, 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, …T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-25000" dirty="0"/>
              <a:t> </a:t>
            </a:r>
            <a:r>
              <a:rPr lang="en-US" altLang="zh-CN" sz="2000" b="1" dirty="0"/>
              <a:t>where each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000" b="1" dirty="0"/>
              <a:t>is a tree </a:t>
            </a:r>
            <a:r>
              <a:rPr lang="en-US" altLang="zh-CN" sz="2000" b="1" dirty="0">
                <a:sym typeface="Symbol" panose="05050102010706020507" pitchFamily="18" charset="2"/>
              </a:rPr>
              <a:t>whose root are connected by a directed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edge</a:t>
            </a:r>
            <a:r>
              <a:rPr lang="en-US" altLang="zh-CN" sz="2000" b="1" dirty="0">
                <a:sym typeface="Symbol" panose="05050102010706020507" pitchFamily="18" charset="2"/>
              </a:rPr>
              <a:t> from </a:t>
            </a:r>
            <a:r>
              <a:rPr lang="en-US" altLang="zh-CN" sz="2000" b="1" i="1" dirty="0"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sym typeface="Symbol" panose="05050102010706020507" pitchFamily="18" charset="2"/>
              </a:rPr>
              <a:t>.</a:t>
            </a:r>
            <a:endParaRPr lang="en-US" altLang="zh-CN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, 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, …T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/>
              <a:t> are called </a:t>
            </a:r>
            <a:r>
              <a:rPr lang="en-US" altLang="zh-CN" sz="2000" b="1" i="1" dirty="0">
                <a:solidFill>
                  <a:srgbClr val="0066FF"/>
                </a:solidFill>
              </a:rPr>
              <a:t>subtrees</a:t>
            </a:r>
            <a:r>
              <a:rPr lang="en-US" altLang="zh-CN" sz="2000" b="1" dirty="0"/>
              <a:t> of the root node.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b="1" dirty="0"/>
          </a:p>
        </p:txBody>
      </p:sp>
      <p:grpSp>
        <p:nvGrpSpPr>
          <p:cNvPr id="27651" name="Group 4"/>
          <p:cNvGrpSpPr/>
          <p:nvPr/>
        </p:nvGrpSpPr>
        <p:grpSpPr>
          <a:xfrm>
            <a:off x="5076825" y="1295400"/>
            <a:ext cx="3636963" cy="2570163"/>
            <a:chOff x="0" y="0"/>
            <a:chExt cx="2291" cy="1619"/>
          </a:xfrm>
        </p:grpSpPr>
        <p:sp>
          <p:nvSpPr>
            <p:cNvPr id="27652" name="Oval 5"/>
            <p:cNvSpPr/>
            <p:nvPr/>
          </p:nvSpPr>
          <p:spPr>
            <a:xfrm>
              <a:off x="1056" y="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7653" name="Oval 6"/>
            <p:cNvSpPr/>
            <p:nvPr/>
          </p:nvSpPr>
          <p:spPr>
            <a:xfrm>
              <a:off x="528" y="48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7654" name="Oval 7"/>
            <p:cNvSpPr/>
            <p:nvPr/>
          </p:nvSpPr>
          <p:spPr>
            <a:xfrm>
              <a:off x="1680" y="46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7655" name="Oval 8"/>
            <p:cNvSpPr/>
            <p:nvPr/>
          </p:nvSpPr>
          <p:spPr>
            <a:xfrm>
              <a:off x="1074" y="463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7656" name="Oval 9"/>
            <p:cNvSpPr/>
            <p:nvPr/>
          </p:nvSpPr>
          <p:spPr>
            <a:xfrm>
              <a:off x="240" y="925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7657" name="Oval 10"/>
            <p:cNvSpPr/>
            <p:nvPr/>
          </p:nvSpPr>
          <p:spPr>
            <a:xfrm>
              <a:off x="1069" y="90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7658" name="Oval 11"/>
            <p:cNvSpPr/>
            <p:nvPr/>
          </p:nvSpPr>
          <p:spPr>
            <a:xfrm>
              <a:off x="733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7659" name="Oval 12"/>
            <p:cNvSpPr/>
            <p:nvPr/>
          </p:nvSpPr>
          <p:spPr>
            <a:xfrm>
              <a:off x="1440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7660" name="Oval 13"/>
            <p:cNvSpPr/>
            <p:nvPr/>
          </p:nvSpPr>
          <p:spPr>
            <a:xfrm>
              <a:off x="1728" y="91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7661" name="Oval 14"/>
            <p:cNvSpPr/>
            <p:nvPr/>
          </p:nvSpPr>
          <p:spPr>
            <a:xfrm>
              <a:off x="864" y="134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7662" name="Oval 15"/>
            <p:cNvSpPr/>
            <p:nvPr/>
          </p:nvSpPr>
          <p:spPr>
            <a:xfrm>
              <a:off x="2064" y="903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7663" name="Oval 16"/>
            <p:cNvSpPr/>
            <p:nvPr/>
          </p:nvSpPr>
          <p:spPr>
            <a:xfrm>
              <a:off x="1323" y="137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7664" name="Line 17"/>
            <p:cNvSpPr/>
            <p:nvPr/>
          </p:nvSpPr>
          <p:spPr>
            <a:xfrm flipH="1">
              <a:off x="690" y="183"/>
              <a:ext cx="363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8"/>
            <p:cNvSpPr/>
            <p:nvPr/>
          </p:nvSpPr>
          <p:spPr>
            <a:xfrm>
              <a:off x="1182" y="24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9"/>
            <p:cNvSpPr/>
            <p:nvPr/>
          </p:nvSpPr>
          <p:spPr>
            <a:xfrm>
              <a:off x="1278" y="171"/>
              <a:ext cx="453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20"/>
            <p:cNvSpPr/>
            <p:nvPr/>
          </p:nvSpPr>
          <p:spPr>
            <a:xfrm flipH="1">
              <a:off x="354" y="681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1"/>
            <p:cNvSpPr/>
            <p:nvPr/>
          </p:nvSpPr>
          <p:spPr>
            <a:xfrm>
              <a:off x="681" y="711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2"/>
            <p:cNvSpPr/>
            <p:nvPr/>
          </p:nvSpPr>
          <p:spPr>
            <a:xfrm>
              <a:off x="1182" y="685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3"/>
            <p:cNvSpPr/>
            <p:nvPr/>
          </p:nvSpPr>
          <p:spPr>
            <a:xfrm flipH="1">
              <a:off x="1536" y="67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4"/>
            <p:cNvSpPr/>
            <p:nvPr/>
          </p:nvSpPr>
          <p:spPr>
            <a:xfrm>
              <a:off x="1824" y="685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5"/>
            <p:cNvSpPr/>
            <p:nvPr/>
          </p:nvSpPr>
          <p:spPr>
            <a:xfrm>
              <a:off x="1893" y="654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Oval 26"/>
            <p:cNvSpPr/>
            <p:nvPr/>
          </p:nvSpPr>
          <p:spPr>
            <a:xfrm>
              <a:off x="0" y="1392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7674" name="Oval 27"/>
            <p:cNvSpPr/>
            <p:nvPr/>
          </p:nvSpPr>
          <p:spPr>
            <a:xfrm>
              <a:off x="502" y="1378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7675" name="Line 28"/>
            <p:cNvSpPr/>
            <p:nvPr/>
          </p:nvSpPr>
          <p:spPr>
            <a:xfrm flipH="1">
              <a:off x="144" y="1143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9"/>
            <p:cNvSpPr/>
            <p:nvPr/>
          </p:nvSpPr>
          <p:spPr>
            <a:xfrm>
              <a:off x="423" y="113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30"/>
            <p:cNvSpPr/>
            <p:nvPr/>
          </p:nvSpPr>
          <p:spPr>
            <a:xfrm flipH="1">
              <a:off x="960" y="1113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31"/>
            <p:cNvSpPr/>
            <p:nvPr/>
          </p:nvSpPr>
          <p:spPr>
            <a:xfrm>
              <a:off x="1248" y="112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8" name="AutoShape 34" descr="再生纸"/>
          <p:cNvSpPr>
            <a:spLocks noChangeArrowheads="1"/>
          </p:cNvSpPr>
          <p:nvPr/>
        </p:nvSpPr>
        <p:spPr bwMode="auto">
          <a:xfrm>
            <a:off x="788988" y="4038600"/>
            <a:ext cx="7924800" cy="2438400"/>
          </a:xfrm>
          <a:prstGeom prst="roundRect">
            <a:avLst>
              <a:gd name="adj" fmla="val 1306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Note: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  Subtrees must not connect together.  Therefore every node in the tree is the root of some subtree.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  There are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?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edges in a tree with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nodes.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  Normally the root is drawn at the top.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0" name="Text Box 36" descr="再生纸"/>
          <p:cNvSpPr txBox="1"/>
          <p:nvPr/>
        </p:nvSpPr>
        <p:spPr>
          <a:xfrm>
            <a:off x="2667000" y="5505450"/>
            <a:ext cx="685800" cy="457200"/>
          </a:xfrm>
          <a:prstGeom prst="rect">
            <a:avLst/>
          </a:prstGeom>
          <a:blipFill rotWithShape="1">
            <a:blip r:embed="rId2"/>
          </a:blip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803775" y="1738313"/>
            <a:ext cx="1889125" cy="2341563"/>
          </a:xfrm>
          <a:custGeom>
            <a:avLst/>
            <a:gdLst>
              <a:gd name="connsiteX0" fmla="*/ 1104500 w 1887820"/>
              <a:gd name="connsiteY0" fmla="*/ 0 h 2342599"/>
              <a:gd name="connsiteX1" fmla="*/ 359434 w 1887820"/>
              <a:gd name="connsiteY1" fmla="*/ 485423 h 2342599"/>
              <a:gd name="connsiteX2" fmla="*/ 54634 w 1887820"/>
              <a:gd name="connsiteY2" fmla="*/ 2201334 h 2342599"/>
              <a:gd name="connsiteX3" fmla="*/ 1443167 w 1887820"/>
              <a:gd name="connsiteY3" fmla="*/ 2167467 h 2342599"/>
              <a:gd name="connsiteX4" fmla="*/ 1510900 w 1887820"/>
              <a:gd name="connsiteY4" fmla="*/ 1546578 h 2342599"/>
              <a:gd name="connsiteX5" fmla="*/ 1826989 w 1887820"/>
              <a:gd name="connsiteY5" fmla="*/ 1320800 h 2342599"/>
              <a:gd name="connsiteX6" fmla="*/ 1826989 w 1887820"/>
              <a:gd name="connsiteY6" fmla="*/ 598312 h 2342599"/>
              <a:gd name="connsiteX7" fmla="*/ 1194812 w 1887820"/>
              <a:gd name="connsiteY7" fmla="*/ 33867 h 2342599"/>
              <a:gd name="connsiteX8" fmla="*/ 1194812 w 1887820"/>
              <a:gd name="connsiteY8" fmla="*/ 33867 h 2342599"/>
              <a:gd name="connsiteX9" fmla="*/ 1194812 w 1887820"/>
              <a:gd name="connsiteY9" fmla="*/ 33867 h 234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7820" h="2342599">
                <a:moveTo>
                  <a:pt x="1104500" y="0"/>
                </a:moveTo>
                <a:cubicBezTo>
                  <a:pt x="819456" y="59267"/>
                  <a:pt x="534412" y="118534"/>
                  <a:pt x="359434" y="485423"/>
                </a:cubicBezTo>
                <a:cubicBezTo>
                  <a:pt x="184456" y="852312"/>
                  <a:pt x="-125988" y="1920993"/>
                  <a:pt x="54634" y="2201334"/>
                </a:cubicBezTo>
                <a:cubicBezTo>
                  <a:pt x="235256" y="2481675"/>
                  <a:pt x="1200456" y="2276593"/>
                  <a:pt x="1443167" y="2167467"/>
                </a:cubicBezTo>
                <a:cubicBezTo>
                  <a:pt x="1685878" y="2058341"/>
                  <a:pt x="1446930" y="1687689"/>
                  <a:pt x="1510900" y="1546578"/>
                </a:cubicBezTo>
                <a:cubicBezTo>
                  <a:pt x="1574870" y="1405467"/>
                  <a:pt x="1774307" y="1478844"/>
                  <a:pt x="1826989" y="1320800"/>
                </a:cubicBezTo>
                <a:cubicBezTo>
                  <a:pt x="1879671" y="1162756"/>
                  <a:pt x="1932352" y="812801"/>
                  <a:pt x="1826989" y="598312"/>
                </a:cubicBezTo>
                <a:cubicBezTo>
                  <a:pt x="1721626" y="383823"/>
                  <a:pt x="1194812" y="33867"/>
                  <a:pt x="1194812" y="33867"/>
                </a:cubicBezTo>
                <a:lnTo>
                  <a:pt x="1194812" y="33867"/>
                </a:lnTo>
                <a:lnTo>
                  <a:pt x="1194812" y="33867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399213" y="1873250"/>
            <a:ext cx="1244600" cy="2122488"/>
          </a:xfrm>
          <a:custGeom>
            <a:avLst/>
            <a:gdLst>
              <a:gd name="connsiteX0" fmla="*/ 531675 w 1243599"/>
              <a:gd name="connsiteY0" fmla="*/ 45155 h 2122311"/>
              <a:gd name="connsiteX1" fmla="*/ 1097 w 1243599"/>
              <a:gd name="connsiteY1" fmla="*/ 1761066 h 2122311"/>
              <a:gd name="connsiteX2" fmla="*/ 655853 w 1243599"/>
              <a:gd name="connsiteY2" fmla="*/ 2122311 h 2122311"/>
              <a:gd name="connsiteX3" fmla="*/ 1242875 w 1243599"/>
              <a:gd name="connsiteY3" fmla="*/ 1761066 h 2122311"/>
              <a:gd name="connsiteX4" fmla="*/ 780030 w 1243599"/>
              <a:gd name="connsiteY4" fmla="*/ 903111 h 2122311"/>
              <a:gd name="connsiteX5" fmla="*/ 915497 w 1243599"/>
              <a:gd name="connsiteY5" fmla="*/ 282222 h 2122311"/>
              <a:gd name="connsiteX6" fmla="*/ 565541 w 1243599"/>
              <a:gd name="connsiteY6" fmla="*/ 0 h 2122311"/>
              <a:gd name="connsiteX7" fmla="*/ 565541 w 1243599"/>
              <a:gd name="connsiteY7" fmla="*/ 0 h 2122311"/>
              <a:gd name="connsiteX8" fmla="*/ 565541 w 1243599"/>
              <a:gd name="connsiteY8" fmla="*/ 0 h 2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3599" h="2122311">
                <a:moveTo>
                  <a:pt x="531675" y="45155"/>
                </a:moveTo>
                <a:cubicBezTo>
                  <a:pt x="256038" y="730014"/>
                  <a:pt x="-19599" y="1414873"/>
                  <a:pt x="1097" y="1761066"/>
                </a:cubicBezTo>
                <a:cubicBezTo>
                  <a:pt x="21793" y="2107259"/>
                  <a:pt x="448890" y="2122311"/>
                  <a:pt x="655853" y="2122311"/>
                </a:cubicBezTo>
                <a:cubicBezTo>
                  <a:pt x="862816" y="2122311"/>
                  <a:pt x="1222179" y="1964266"/>
                  <a:pt x="1242875" y="1761066"/>
                </a:cubicBezTo>
                <a:cubicBezTo>
                  <a:pt x="1263571" y="1557866"/>
                  <a:pt x="834593" y="1149585"/>
                  <a:pt x="780030" y="903111"/>
                </a:cubicBezTo>
                <a:cubicBezTo>
                  <a:pt x="725467" y="656637"/>
                  <a:pt x="951245" y="432741"/>
                  <a:pt x="915497" y="282222"/>
                </a:cubicBezTo>
                <a:cubicBezTo>
                  <a:pt x="879749" y="131704"/>
                  <a:pt x="565541" y="0"/>
                  <a:pt x="565541" y="0"/>
                </a:cubicBezTo>
                <a:lnTo>
                  <a:pt x="565541" y="0"/>
                </a:lnTo>
                <a:lnTo>
                  <a:pt x="565541" y="0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324725" y="1897063"/>
            <a:ext cx="1568450" cy="1458913"/>
          </a:xfrm>
          <a:custGeom>
            <a:avLst/>
            <a:gdLst>
              <a:gd name="connsiteX0" fmla="*/ 566553 w 1569398"/>
              <a:gd name="connsiteY0" fmla="*/ 0 h 1459152"/>
              <a:gd name="connsiteX1" fmla="*/ 2109 w 1569398"/>
              <a:gd name="connsiteY1" fmla="*/ 1004711 h 1459152"/>
              <a:gd name="connsiteX2" fmla="*/ 747176 w 1569398"/>
              <a:gd name="connsiteY2" fmla="*/ 1456267 h 1459152"/>
              <a:gd name="connsiteX3" fmla="*/ 1559976 w 1569398"/>
              <a:gd name="connsiteY3" fmla="*/ 1151467 h 1459152"/>
              <a:gd name="connsiteX4" fmla="*/ 1153576 w 1569398"/>
              <a:gd name="connsiteY4" fmla="*/ 282223 h 1459152"/>
              <a:gd name="connsiteX5" fmla="*/ 600420 w 1569398"/>
              <a:gd name="connsiteY5" fmla="*/ 79023 h 1459152"/>
              <a:gd name="connsiteX6" fmla="*/ 611709 w 1569398"/>
              <a:gd name="connsiteY6" fmla="*/ 101600 h 145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398" h="1459152">
                <a:moveTo>
                  <a:pt x="566553" y="0"/>
                </a:moveTo>
                <a:cubicBezTo>
                  <a:pt x="269279" y="381000"/>
                  <a:pt x="-27995" y="762000"/>
                  <a:pt x="2109" y="1004711"/>
                </a:cubicBezTo>
                <a:cubicBezTo>
                  <a:pt x="32213" y="1247422"/>
                  <a:pt x="487531" y="1431808"/>
                  <a:pt x="747176" y="1456267"/>
                </a:cubicBezTo>
                <a:cubicBezTo>
                  <a:pt x="1006821" y="1480726"/>
                  <a:pt x="1492243" y="1347141"/>
                  <a:pt x="1559976" y="1151467"/>
                </a:cubicBezTo>
                <a:cubicBezTo>
                  <a:pt x="1627709" y="955793"/>
                  <a:pt x="1313502" y="460964"/>
                  <a:pt x="1153576" y="282223"/>
                </a:cubicBezTo>
                <a:cubicBezTo>
                  <a:pt x="993650" y="103482"/>
                  <a:pt x="690731" y="109127"/>
                  <a:pt x="600420" y="79023"/>
                </a:cubicBezTo>
                <a:cubicBezTo>
                  <a:pt x="510109" y="48919"/>
                  <a:pt x="560909" y="75259"/>
                  <a:pt x="611709" y="101600"/>
                </a:cubicBez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8" grpId="0" animBg="1"/>
      <p:bldP spid="113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/>
          <p:nvPr/>
        </p:nvSpPr>
        <p:spPr>
          <a:xfrm>
            <a:off x="152400" y="1111250"/>
            <a:ext cx="8812213" cy="5810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10000"/>
              </a:spcBef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 MAX_NODE  50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PreorderTraverse(TreeNode  * ptr)</a:t>
            </a:r>
          </a:p>
          <a:p>
            <a:pPr marL="355600" lvl="1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TreeNode  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Stack[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MAX_NODE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*q ;</a:t>
            </a:r>
          </a:p>
          <a:p>
            <a:pPr marL="723900" lvl="2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 (ptr==NULL)  printf(“ Binary Tree is Empty!\n”) ;</a:t>
            </a:r>
          </a:p>
          <a:p>
            <a:pPr marL="723900" lvl="2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 {  do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{  visit( ptr-&gt; data ) ;   q=ptr-&gt;right ; 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if  ( q!=NULL )  push(Stack, q) ;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ptr=ptr-&gt;left ; 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if (ptr==NULL) { ptr=pop(Stack) ; }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while (ptr!=NULL) ;</a:t>
            </a:r>
          </a:p>
          <a:p>
            <a:pPr marL="1435100" lvl="4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355600" lvl="1" indent="0" eaLnBrk="1" hangingPunct="1"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4274" name="Rectangle 3"/>
          <p:cNvSpPr/>
          <p:nvPr/>
        </p:nvSpPr>
        <p:spPr>
          <a:xfrm>
            <a:off x="250825" y="304800"/>
            <a:ext cx="8912225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Preorder Traversal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iterative</a:t>
            </a: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version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/>
          <p:nvPr/>
        </p:nvSpPr>
        <p:spPr>
          <a:xfrm>
            <a:off x="250825" y="609600"/>
            <a:ext cx="8912225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Preorder Traversal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(</a:t>
            </a: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recursive version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TW" sz="4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5298" name="Rectangle 3"/>
          <p:cNvSpPr/>
          <p:nvPr/>
        </p:nvSpPr>
        <p:spPr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preorder(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ree ptr)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preorder tree traversal */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(ptr) </a:t>
            </a: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preorder(ptr-&gt;left);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predorder(ptr-&gt;right);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Inorder Traversing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/>
              <a:t>Traversing a binary tree in </a:t>
            </a:r>
            <a:r>
              <a:rPr lang="en-US" altLang="zh-CN" sz="2800" b="1" i="1" dirty="0">
                <a:solidFill>
                  <a:schemeClr val="hlink"/>
                </a:solidFill>
              </a:rPr>
              <a:t>inorder</a:t>
            </a:r>
            <a:r>
              <a:rPr lang="en-US" altLang="zh-CN" sz="2800" b="1" i="1" dirty="0"/>
              <a:t> </a:t>
            </a:r>
            <a:endParaRPr lang="tr-TR" altLang="zh-CN" sz="2800" b="1" i="1" dirty="0"/>
          </a:p>
          <a:p>
            <a:pPr eaLnBrk="1" hangingPunct="1">
              <a:buNone/>
            </a:pPr>
            <a:r>
              <a:rPr lang="tr-TR" altLang="zh-CN" sz="2800" dirty="0"/>
              <a:t>(or</a:t>
            </a:r>
            <a:r>
              <a:rPr lang="tr-TR" altLang="zh-CN" sz="2800" b="1" i="1" dirty="0"/>
              <a:t> </a:t>
            </a:r>
            <a:r>
              <a:rPr lang="en-US" altLang="zh-CN" sz="2800" dirty="0"/>
              <a:t>symmetric order)</a:t>
            </a:r>
          </a:p>
          <a:p>
            <a:pPr eaLnBrk="1" hangingPunct="1">
              <a:buNone/>
            </a:pP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dirty="0"/>
              <a:t>1.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left subtree</a:t>
            </a:r>
            <a:r>
              <a:rPr lang="en-US" altLang="zh-CN" b="1" i="1" dirty="0"/>
              <a:t> </a:t>
            </a:r>
            <a:r>
              <a:rPr lang="en-US" altLang="zh-CN" dirty="0"/>
              <a:t>in inorder.</a:t>
            </a:r>
          </a:p>
          <a:p>
            <a:pPr lvl="1" eaLnBrk="1" hangingPunct="1">
              <a:buNone/>
            </a:pPr>
            <a:r>
              <a:rPr lang="en-US" altLang="zh-CN" dirty="0"/>
              <a:t>2. Visit the </a:t>
            </a:r>
            <a:r>
              <a:rPr lang="en-US" altLang="zh-CN" b="1" i="1" dirty="0">
                <a:solidFill>
                  <a:schemeClr val="hlink"/>
                </a:solidFill>
              </a:rPr>
              <a:t>root</a:t>
            </a:r>
            <a:r>
              <a:rPr lang="en-US" altLang="zh-CN" dirty="0"/>
              <a:t>.</a:t>
            </a:r>
          </a:p>
          <a:p>
            <a:pPr lvl="1" eaLnBrk="1" hangingPunct="1">
              <a:buNone/>
            </a:pPr>
            <a:r>
              <a:rPr lang="en-US" altLang="zh-CN" dirty="0"/>
              <a:t>3.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right subtree</a:t>
            </a:r>
            <a:r>
              <a:rPr lang="en-US" altLang="zh-CN" b="1" i="1" dirty="0"/>
              <a:t> </a:t>
            </a:r>
            <a:r>
              <a:rPr lang="en-US" altLang="zh-CN" dirty="0"/>
              <a:t>in inorder.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484313"/>
            <a:ext cx="8229600" cy="4411662"/>
          </a:xfrm>
          <a:ln/>
        </p:spPr>
      </p:pic>
      <p:sp>
        <p:nvSpPr>
          <p:cNvPr id="33795" name="Rectangle 3"/>
          <p:cNvSpPr/>
          <p:nvPr/>
        </p:nvSpPr>
        <p:spPr>
          <a:xfrm>
            <a:off x="2555875" y="5949950"/>
            <a:ext cx="4246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Inorder</a:t>
            </a:r>
            <a:r>
              <a:rPr lang="en-US" altLang="zh-CN" sz="3200" b="1" i="1" dirty="0">
                <a:latin typeface="Arial" panose="020B0604020202020204" pitchFamily="34" charset="0"/>
                <a:ea typeface="宋体" panose="02010600030101010101" pitchFamily="2" charset="-122"/>
              </a:rPr>
              <a:t>: DGBAHEICF</a:t>
            </a:r>
            <a:endParaRPr lang="en-US" altLang="zh-CN" sz="3200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34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endParaRPr lang="zh-CN" altLang="zh-CN" dirty="0"/>
          </a:p>
        </p:txBody>
      </p:sp>
      <p:sp>
        <p:nvSpPr>
          <p:cNvPr id="33797" name="Oval 5"/>
          <p:cNvSpPr/>
          <p:nvPr/>
        </p:nvSpPr>
        <p:spPr>
          <a:xfrm>
            <a:off x="533400" y="3756025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798" name="Oval 6"/>
          <p:cNvSpPr/>
          <p:nvPr/>
        </p:nvSpPr>
        <p:spPr>
          <a:xfrm>
            <a:off x="1196975" y="5040313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799" name="Oval 7"/>
          <p:cNvSpPr/>
          <p:nvPr/>
        </p:nvSpPr>
        <p:spPr>
          <a:xfrm>
            <a:off x="1862138" y="2657475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0" name="Oval 8"/>
          <p:cNvSpPr/>
          <p:nvPr/>
        </p:nvSpPr>
        <p:spPr>
          <a:xfrm>
            <a:off x="4027488" y="1557338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1" name="Oval 9"/>
          <p:cNvSpPr/>
          <p:nvPr/>
        </p:nvSpPr>
        <p:spPr>
          <a:xfrm>
            <a:off x="4583113" y="5138738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2" name="Oval 10"/>
          <p:cNvSpPr/>
          <p:nvPr/>
        </p:nvSpPr>
        <p:spPr>
          <a:xfrm>
            <a:off x="5376863" y="3800475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3" name="Oval 11"/>
          <p:cNvSpPr/>
          <p:nvPr/>
        </p:nvSpPr>
        <p:spPr>
          <a:xfrm>
            <a:off x="6032500" y="5138738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4" name="Oval 12"/>
          <p:cNvSpPr/>
          <p:nvPr/>
        </p:nvSpPr>
        <p:spPr>
          <a:xfrm>
            <a:off x="6477000" y="2689225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05" name="Oval 13"/>
          <p:cNvSpPr/>
          <p:nvPr/>
        </p:nvSpPr>
        <p:spPr>
          <a:xfrm>
            <a:off x="7716838" y="3778250"/>
            <a:ext cx="685800" cy="641350"/>
          </a:xfrm>
          <a:prstGeom prst="ellipse">
            <a:avLst/>
          </a:prstGeom>
          <a:solidFill>
            <a:schemeClr val="tx2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7" grpId="0" animBg="1"/>
      <p:bldP spid="33798" grpId="0" animBg="1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4"/>
          <p:cNvSpPr txBox="1"/>
          <p:nvPr/>
        </p:nvSpPr>
        <p:spPr>
          <a:xfrm>
            <a:off x="-7937" y="1520825"/>
            <a:ext cx="7086600" cy="480131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MAX_NODE  50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InorderTraverse( TreeNode  *ptr)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TreeNode  *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Stack[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MAX_NODE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int  top=0 , bool=1 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if  (ptr==NULL)  break 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for(;bool!=0;)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{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for(;ptr!=NULL;)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stack[++top]=ptr ;  ptr=ptr-&gt;left ;  }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if  (top==0)  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bool=0 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else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ptr=stack[top] ;  top-- 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visit( ptr-&gt;data ) ;  ptr=ptr-&gt;right ; }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8370" name="Rectangle 5"/>
          <p:cNvSpPr/>
          <p:nvPr/>
        </p:nvSpPr>
        <p:spPr>
          <a:xfrm>
            <a:off x="179388" y="609600"/>
            <a:ext cx="8983662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Inorder Traversal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iterativ</a:t>
            </a: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 version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TW" sz="4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3" y="1744663"/>
            <a:ext cx="3581400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/>
          <p:nvPr/>
        </p:nvSpPr>
        <p:spPr>
          <a:xfrm>
            <a:off x="179388" y="609600"/>
            <a:ext cx="8983662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Inorder Traversal 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recursive version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TW" sz="4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394" name="Rectangle 3"/>
          <p:cNvSpPr/>
          <p:nvPr/>
        </p:nvSpPr>
        <p:spPr>
          <a:xfrm>
            <a:off x="990600" y="20193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inorder(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ptr)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inorder tree traversal */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if (ptr) 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inorder(ptr-&gt;left);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indorder(ptr-&gt;right);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5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5514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Given a binary, suppose the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preorder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traversal sequence is</a:t>
            </a:r>
          </a:p>
          <a:p>
            <a:b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             ABCDE </a:t>
            </a:r>
          </a:p>
          <a:p>
            <a:endParaRPr lang="en-US" altLang="zh-CN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inorder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traversal sequence is</a:t>
            </a:r>
          </a:p>
          <a:p>
            <a:endParaRPr lang="en-US" altLang="zh-CN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               BDCEA</a:t>
            </a:r>
          </a:p>
          <a:p>
            <a:endParaRPr lang="en-US" altLang="zh-CN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Draw out the binary tee.</a:t>
            </a:r>
          </a:p>
        </p:txBody>
      </p:sp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</a:p>
        </p:txBody>
      </p:sp>
      <p:grpSp>
        <p:nvGrpSpPr>
          <p:cNvPr id="60420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423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60424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60425" name="图片 4"/>
          <p:cNvPicPr/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Postorder Traversing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Traversing a binary tree in </a:t>
            </a:r>
            <a:r>
              <a:rPr lang="en-US" altLang="zh-CN" sz="2800" b="1" i="1" dirty="0">
                <a:solidFill>
                  <a:schemeClr val="hlink"/>
                </a:solidFill>
              </a:rPr>
              <a:t>postorder </a:t>
            </a:r>
          </a:p>
          <a:p>
            <a:pPr eaLnBrk="1" hangingPunct="1"/>
            <a:endParaRPr lang="tr-TR" altLang="zh-CN" sz="2800" b="1" i="1" dirty="0"/>
          </a:p>
          <a:p>
            <a:pPr lvl="1" eaLnBrk="1" hangingPunct="1">
              <a:buNone/>
            </a:pPr>
            <a:r>
              <a:rPr lang="en-US" altLang="zh-CN" dirty="0"/>
              <a:t>1.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left subtree</a:t>
            </a:r>
            <a:r>
              <a:rPr lang="en-US" altLang="zh-CN" b="1" i="1" dirty="0"/>
              <a:t> </a:t>
            </a:r>
            <a:r>
              <a:rPr lang="en-US" altLang="zh-CN" dirty="0"/>
              <a:t>in postorder.</a:t>
            </a:r>
          </a:p>
          <a:p>
            <a:pPr lvl="1" eaLnBrk="1" hangingPunct="1">
              <a:buNone/>
            </a:pPr>
            <a:r>
              <a:rPr lang="en-US" altLang="zh-CN" dirty="0"/>
              <a:t>2. Traverse the </a:t>
            </a:r>
            <a:r>
              <a:rPr lang="en-US" altLang="zh-CN" b="1" i="1" dirty="0">
                <a:solidFill>
                  <a:schemeClr val="hlink"/>
                </a:solidFill>
              </a:rPr>
              <a:t>right subtree</a:t>
            </a:r>
            <a:r>
              <a:rPr lang="en-US" altLang="zh-CN" b="1" i="1" dirty="0"/>
              <a:t> </a:t>
            </a:r>
            <a:r>
              <a:rPr lang="en-US" altLang="zh-CN" dirty="0"/>
              <a:t>in postorder.</a:t>
            </a:r>
          </a:p>
          <a:p>
            <a:pPr lvl="1" eaLnBrk="1" hangingPunct="1">
              <a:buNone/>
            </a:pPr>
            <a:r>
              <a:rPr lang="en-US" altLang="zh-CN" dirty="0"/>
              <a:t>3. Visit the </a:t>
            </a:r>
            <a:r>
              <a:rPr lang="en-US" altLang="zh-CN" b="1" i="1" dirty="0">
                <a:solidFill>
                  <a:schemeClr val="hlink"/>
                </a:solidFill>
              </a:rPr>
              <a:t>root</a:t>
            </a:r>
            <a:endParaRPr lang="en-US" altLang="zh-CN" dirty="0">
              <a:solidFill>
                <a:schemeClr val="hlink"/>
              </a:solidFill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484313"/>
            <a:ext cx="8229600" cy="4411662"/>
          </a:xfrm>
          <a:ln/>
        </p:spPr>
      </p:pic>
      <p:sp>
        <p:nvSpPr>
          <p:cNvPr id="36867" name="Rectangle 3"/>
          <p:cNvSpPr/>
          <p:nvPr/>
        </p:nvSpPr>
        <p:spPr>
          <a:xfrm>
            <a:off x="2555875" y="5949950"/>
            <a:ext cx="47656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Postorder: </a:t>
            </a:r>
            <a:r>
              <a:rPr lang="en-US" altLang="zh-CN" sz="3200" b="1" i="1" dirty="0">
                <a:latin typeface="Arial" panose="020B0604020202020204" pitchFamily="34" charset="0"/>
                <a:ea typeface="宋体" panose="02010600030101010101" pitchFamily="2" charset="-122"/>
              </a:rPr>
              <a:t>GDBHIEFCA</a:t>
            </a:r>
            <a:endParaRPr lang="en-US" altLang="zh-CN" sz="3200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246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/>
          <p:nvPr/>
        </p:nvSpPr>
        <p:spPr>
          <a:xfrm>
            <a:off x="250825" y="609600"/>
            <a:ext cx="8912225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 dirty="0">
                <a:latin typeface="Comic Sans MS" panose="030F0702030302020204" pitchFamily="66" charset="0"/>
                <a:ea typeface="宋体" panose="02010600030101010101" pitchFamily="2" charset="-122"/>
              </a:rPr>
              <a:t>Postorder Traversal</a:t>
            </a:r>
            <a:r>
              <a:rPr lang="en-US" altLang="zh-TW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(recursive version)</a:t>
            </a:r>
            <a:endParaRPr lang="en-US" altLang="zh-TW" sz="4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3490" name="Rectangle 3"/>
          <p:cNvSpPr/>
          <p:nvPr/>
        </p:nvSpPr>
        <p:spPr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postorder(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ree ptr)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postorder tree traversal */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if (ptr) 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postorder(ptr-&gt;left);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postdorder(ptr-&gt;right);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2"/>
          <p:cNvGrpSpPr/>
          <p:nvPr/>
        </p:nvGrpSpPr>
        <p:grpSpPr>
          <a:xfrm>
            <a:off x="5943600" y="1889125"/>
            <a:ext cx="2744788" cy="1982788"/>
            <a:chOff x="3456" y="816"/>
            <a:chExt cx="1729" cy="1249"/>
          </a:xfrm>
        </p:grpSpPr>
        <p:sp>
          <p:nvSpPr>
            <p:cNvPr id="28674" name="Oval 3"/>
            <p:cNvSpPr/>
            <p:nvPr/>
          </p:nvSpPr>
          <p:spPr>
            <a:xfrm>
              <a:off x="4222" y="81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8675" name="Oval 4"/>
            <p:cNvSpPr/>
            <p:nvPr/>
          </p:nvSpPr>
          <p:spPr>
            <a:xfrm>
              <a:off x="4224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676" name="Oval 5"/>
            <p:cNvSpPr/>
            <p:nvPr/>
          </p:nvSpPr>
          <p:spPr>
            <a:xfrm>
              <a:off x="3840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677" name="Oval 6"/>
            <p:cNvSpPr/>
            <p:nvPr/>
          </p:nvSpPr>
          <p:spPr>
            <a:xfrm>
              <a:off x="4656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678" name="Oval 7"/>
            <p:cNvSpPr/>
            <p:nvPr/>
          </p:nvSpPr>
          <p:spPr>
            <a:xfrm>
              <a:off x="4224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8679" name="Oval 8"/>
            <p:cNvSpPr/>
            <p:nvPr/>
          </p:nvSpPr>
          <p:spPr>
            <a:xfrm>
              <a:off x="3936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8680" name="Oval 9"/>
            <p:cNvSpPr/>
            <p:nvPr/>
          </p:nvSpPr>
          <p:spPr>
            <a:xfrm>
              <a:off x="3648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681" name="Oval 10"/>
            <p:cNvSpPr/>
            <p:nvPr/>
          </p:nvSpPr>
          <p:spPr>
            <a:xfrm>
              <a:off x="451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8682" name="Oval 11"/>
            <p:cNvSpPr/>
            <p:nvPr/>
          </p:nvSpPr>
          <p:spPr>
            <a:xfrm>
              <a:off x="475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8683" name="Oval 12"/>
            <p:cNvSpPr/>
            <p:nvPr/>
          </p:nvSpPr>
          <p:spPr>
            <a:xfrm>
              <a:off x="499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8684" name="Oval 13"/>
            <p:cNvSpPr/>
            <p:nvPr/>
          </p:nvSpPr>
          <p:spPr>
            <a:xfrm>
              <a:off x="4512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8685" name="Oval 14"/>
            <p:cNvSpPr/>
            <p:nvPr/>
          </p:nvSpPr>
          <p:spPr>
            <a:xfrm>
              <a:off x="3744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8686" name="Oval 15"/>
            <p:cNvSpPr/>
            <p:nvPr/>
          </p:nvSpPr>
          <p:spPr>
            <a:xfrm>
              <a:off x="3456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8687" name="Line 16"/>
            <p:cNvSpPr/>
            <p:nvPr/>
          </p:nvSpPr>
          <p:spPr>
            <a:xfrm>
              <a:off x="4320" y="10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7"/>
            <p:cNvSpPr/>
            <p:nvPr/>
          </p:nvSpPr>
          <p:spPr>
            <a:xfrm>
              <a:off x="4320" y="1344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8"/>
            <p:cNvSpPr/>
            <p:nvPr/>
          </p:nvSpPr>
          <p:spPr>
            <a:xfrm>
              <a:off x="4608" y="168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9"/>
            <p:cNvSpPr/>
            <p:nvPr/>
          </p:nvSpPr>
          <p:spPr>
            <a:xfrm flipH="1">
              <a:off x="3984" y="993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20"/>
            <p:cNvSpPr/>
            <p:nvPr/>
          </p:nvSpPr>
          <p:spPr>
            <a:xfrm>
              <a:off x="4368" y="993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21"/>
            <p:cNvSpPr/>
            <p:nvPr/>
          </p:nvSpPr>
          <p:spPr>
            <a:xfrm flipH="1">
              <a:off x="3792" y="1317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2"/>
            <p:cNvSpPr/>
            <p:nvPr/>
          </p:nvSpPr>
          <p:spPr>
            <a:xfrm>
              <a:off x="3984" y="1333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3"/>
            <p:cNvSpPr/>
            <p:nvPr/>
          </p:nvSpPr>
          <p:spPr>
            <a:xfrm flipH="1">
              <a:off x="3600" y="1673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4"/>
            <p:cNvSpPr/>
            <p:nvPr/>
          </p:nvSpPr>
          <p:spPr>
            <a:xfrm>
              <a:off x="3792" y="1673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5"/>
            <p:cNvSpPr/>
            <p:nvPr/>
          </p:nvSpPr>
          <p:spPr>
            <a:xfrm flipH="1">
              <a:off x="4608" y="1344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6"/>
            <p:cNvSpPr/>
            <p:nvPr/>
          </p:nvSpPr>
          <p:spPr>
            <a:xfrm>
              <a:off x="4773" y="1344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7"/>
            <p:cNvSpPr/>
            <p:nvPr/>
          </p:nvSpPr>
          <p:spPr>
            <a:xfrm>
              <a:off x="4819" y="1296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6" name="Text Box 28"/>
          <p:cNvSpPr txBox="1"/>
          <p:nvPr/>
        </p:nvSpPr>
        <p:spPr>
          <a:xfrm>
            <a:off x="381000" y="1812925"/>
            <a:ext cx="5181600" cy="10064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degree of a node: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number of subtrees of the node.  For example, degree(A) = 3, degree(F) = 0.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/>
          <p:nvPr/>
        </p:nvGrpSpPr>
        <p:grpSpPr>
          <a:xfrm>
            <a:off x="381000" y="3032125"/>
            <a:ext cx="5257800" cy="777875"/>
            <a:chOff x="240" y="912"/>
            <a:chExt cx="3312" cy="490"/>
          </a:xfrm>
        </p:grpSpPr>
        <p:sp>
          <p:nvSpPr>
            <p:cNvPr id="28701" name="Text Box 30"/>
            <p:cNvSpPr txBox="1"/>
            <p:nvPr/>
          </p:nvSpPr>
          <p:spPr>
            <a:xfrm>
              <a:off x="240" y="960"/>
              <a:ext cx="3264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>
              <a:spAutoFit/>
            </a:bodyPr>
            <a:lstStyle/>
            <a:p>
              <a:pPr marL="389255" indent="-389255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  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degree of a tree : 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 </a:t>
              </a:r>
            </a:p>
            <a:p>
              <a:pPr marL="389255" indent="-389255"/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 For example, degree of this tree = 3.</a:t>
              </a:r>
            </a:p>
          </p:txBody>
        </p:sp>
        <p:graphicFrame>
          <p:nvGraphicFramePr>
            <p:cNvPr id="28702" name="Object 31"/>
            <p:cNvGraphicFramePr>
              <a:graphicFrameLocks noChangeAspect="1"/>
            </p:cNvGraphicFramePr>
            <p:nvPr/>
          </p:nvGraphicFramePr>
          <p:xfrm>
            <a:off x="1968" y="912"/>
            <a:ext cx="15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472565" imgH="266700" progId="Equation.3">
                    <p:embed/>
                  </p:oleObj>
                </mc:Choice>
                <mc:Fallback>
                  <p:oleObj r:id="rId3" imgW="1472565" imgH="266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68" y="912"/>
                          <a:ext cx="15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0" name="Text Box 32"/>
          <p:cNvSpPr txBox="1"/>
          <p:nvPr/>
        </p:nvSpPr>
        <p:spPr>
          <a:xfrm>
            <a:off x="381000" y="6080125"/>
            <a:ext cx="80010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leaf ( terminal node )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 node with degree 0 (no children).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1" name="Text Box 33"/>
          <p:cNvSpPr txBox="1"/>
          <p:nvPr/>
        </p:nvSpPr>
        <p:spPr>
          <a:xfrm>
            <a:off x="381000" y="4022725"/>
            <a:ext cx="50292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parent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 node that has subtrees.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2" name="Text Box 34"/>
          <p:cNvSpPr txBox="1"/>
          <p:nvPr/>
        </p:nvSpPr>
        <p:spPr>
          <a:xfrm>
            <a:off x="381000" y="4708525"/>
            <a:ext cx="68580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children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the roots of the subtrees of a parent.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3" name="Text Box 35"/>
          <p:cNvSpPr txBox="1"/>
          <p:nvPr/>
        </p:nvSpPr>
        <p:spPr>
          <a:xfrm>
            <a:off x="381000" y="5394325"/>
            <a:ext cx="57912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siblings (brothers)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children of the same parent.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7" name="Rectangle 38"/>
          <p:cNvSpPr/>
          <p:nvPr/>
        </p:nvSpPr>
        <p:spPr>
          <a:xfrm>
            <a:off x="685800" y="152400"/>
            <a:ext cx="83058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4400" dirty="0">
                <a:latin typeface="Comic Sans MS" panose="030F0702030302020204" pitchFamily="66" charset="0"/>
                <a:ea typeface="宋体" panose="02010600030101010101" pitchFamily="2" charset="-122"/>
              </a:rPr>
              <a:t>Terminologies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/>
      <p:bldP spid="12320" grpId="0"/>
      <p:bldP spid="12321" grpId="0"/>
      <p:bldP spid="12322" grpId="0"/>
      <p:bldP spid="123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/>
          <p:nvPr/>
        </p:nvSpPr>
        <p:spPr>
          <a:xfrm>
            <a:off x="457200" y="76200"/>
            <a:ext cx="5410200" cy="457200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Wingdings" panose="05000000000000000000" pitchFamily="2" charset="2"/>
              </a:rPr>
              <a:t>Expression Trees (syntax trees)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9940" name="Text Box 4"/>
          <p:cNvSpPr txBox="1"/>
          <p:nvPr/>
        </p:nvSpPr>
        <p:spPr>
          <a:xfrm>
            <a:off x="533400" y="609600"/>
            <a:ext cx="5715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Given an infix expression: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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248400" y="152400"/>
            <a:ext cx="1471613" cy="1905000"/>
            <a:chOff x="609" y="2928"/>
            <a:chExt cx="927" cy="1200"/>
          </a:xfrm>
        </p:grpSpPr>
        <p:grpSp>
          <p:nvGrpSpPr>
            <p:cNvPr id="64516" name="Group 6"/>
            <p:cNvGrpSpPr/>
            <p:nvPr/>
          </p:nvGrpSpPr>
          <p:grpSpPr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64517" name="Oval 7"/>
              <p:cNvSpPr/>
              <p:nvPr/>
            </p:nvSpPr>
            <p:spPr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18" name="Oval 8"/>
              <p:cNvSpPr/>
              <p:nvPr/>
            </p:nvSpPr>
            <p:spPr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4519" name="Line 9"/>
              <p:cNvSpPr/>
              <p:nvPr/>
            </p:nvSpPr>
            <p:spPr>
              <a:xfrm flipH="1">
                <a:off x="745" y="3094"/>
                <a:ext cx="144" cy="12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0" name="Oval 10"/>
              <p:cNvSpPr/>
              <p:nvPr/>
            </p:nvSpPr>
            <p:spPr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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4521" name="Line 11"/>
              <p:cNvSpPr/>
              <p:nvPr/>
            </p:nvSpPr>
            <p:spPr>
              <a:xfrm>
                <a:off x="1031" y="3094"/>
                <a:ext cx="122" cy="12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22" name="Oval 12"/>
            <p:cNvSpPr/>
            <p:nvPr/>
          </p:nvSpPr>
          <p:spPr>
            <a:xfrm>
              <a:off x="864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4523" name="Line 13"/>
            <p:cNvSpPr/>
            <p:nvPr/>
          </p:nvSpPr>
          <p:spPr>
            <a:xfrm flipH="1">
              <a:off x="985" y="3382"/>
              <a:ext cx="144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Oval 14"/>
            <p:cNvSpPr/>
            <p:nvPr/>
          </p:nvSpPr>
          <p:spPr>
            <a:xfrm flipH="1">
              <a:off x="1344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4525" name="Line 15"/>
            <p:cNvSpPr/>
            <p:nvPr/>
          </p:nvSpPr>
          <p:spPr>
            <a:xfrm>
              <a:off x="1271" y="3382"/>
              <a:ext cx="122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Oval 16"/>
            <p:cNvSpPr/>
            <p:nvPr/>
          </p:nvSpPr>
          <p:spPr>
            <a:xfrm>
              <a:off x="624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4527" name="Line 17"/>
            <p:cNvSpPr/>
            <p:nvPr/>
          </p:nvSpPr>
          <p:spPr>
            <a:xfrm flipH="1">
              <a:off x="745" y="3670"/>
              <a:ext cx="144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Oval 18"/>
            <p:cNvSpPr/>
            <p:nvPr/>
          </p:nvSpPr>
          <p:spPr>
            <a:xfrm flipH="1">
              <a:off x="1104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4529" name="Line 19"/>
            <p:cNvSpPr/>
            <p:nvPr/>
          </p:nvSpPr>
          <p:spPr>
            <a:xfrm>
              <a:off x="1031" y="3670"/>
              <a:ext cx="122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30" name="Group 20"/>
            <p:cNvGrpSpPr/>
            <p:nvPr/>
          </p:nvGrpSpPr>
          <p:grpSpPr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64531" name="Line 21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22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Oval 23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4" name="Oval 24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35" name="Group 25"/>
            <p:cNvGrpSpPr/>
            <p:nvPr/>
          </p:nvGrpSpPr>
          <p:grpSpPr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64536" name="Line 26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27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8" name="Oval 28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9" name="Oval 29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40" name="Group 30"/>
            <p:cNvGrpSpPr/>
            <p:nvPr/>
          </p:nvGrpSpPr>
          <p:grpSpPr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64541" name="Line 31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2" name="Line 32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3" name="Oval 33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44" name="Oval 34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45" name="Group 35"/>
            <p:cNvGrpSpPr/>
            <p:nvPr/>
          </p:nvGrpSpPr>
          <p:grpSpPr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64546" name="Line 36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7" name="Line 37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8" name="Oval 38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49" name="Oval 39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9976" name="Text Box 40"/>
          <p:cNvSpPr txBox="1"/>
          <p:nvPr/>
        </p:nvSpPr>
        <p:spPr>
          <a:xfrm>
            <a:off x="533400" y="1447800"/>
            <a:ext cx="43434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Constructing an Expression Tree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(from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postfix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expression)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41"/>
          <p:cNvGrpSpPr/>
          <p:nvPr/>
        </p:nvGrpSpPr>
        <p:grpSpPr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64552" name="Rectangle 42" descr="深色木质"/>
            <p:cNvSpPr/>
            <p:nvPr/>
          </p:nvSpPr>
          <p:spPr>
            <a:xfrm>
              <a:off x="1776" y="1104"/>
              <a:ext cx="2112" cy="48"/>
            </a:xfrm>
            <a:prstGeom prst="rect">
              <a:avLst/>
            </a:prstGeom>
            <a:blipFill rotWithShape="0">
              <a:blip r:embed="rId5"/>
            </a:blipFill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553" name="Rectangle 43" descr="深色木质"/>
            <p:cNvSpPr/>
            <p:nvPr/>
          </p:nvSpPr>
          <p:spPr>
            <a:xfrm>
              <a:off x="1776" y="1152"/>
              <a:ext cx="48" cy="240"/>
            </a:xfrm>
            <a:prstGeom prst="rect">
              <a:avLst/>
            </a:prstGeom>
            <a:blipFill rotWithShape="0">
              <a:blip r:embed="rId5"/>
            </a:blipFill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554" name="Rectangle 44" descr="深色木质"/>
            <p:cNvSpPr/>
            <p:nvPr/>
          </p:nvSpPr>
          <p:spPr>
            <a:xfrm>
              <a:off x="1776" y="1392"/>
              <a:ext cx="2112" cy="48"/>
            </a:xfrm>
            <a:prstGeom prst="rect">
              <a:avLst/>
            </a:prstGeom>
            <a:blipFill rotWithShape="0">
              <a:blip r:embed="rId5"/>
            </a:blipFill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81" name="Text Box 45"/>
          <p:cNvSpPr txBox="1"/>
          <p:nvPr/>
        </p:nvSpPr>
        <p:spPr>
          <a:xfrm>
            <a:off x="457200" y="2209800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*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(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</a:p>
        </p:txBody>
      </p:sp>
      <p:sp>
        <p:nvSpPr>
          <p:cNvPr id="39982" name="Text Box 46"/>
          <p:cNvSpPr txBox="1"/>
          <p:nvPr/>
        </p:nvSpPr>
        <p:spPr>
          <a:xfrm>
            <a:off x="5867400" y="22098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</a:rPr>
              <a:t>a b</a:t>
            </a: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Hei" pitchFamily="49" charset="-122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</a:rPr>
              <a:t>c d e</a:t>
            </a:r>
            <a:r>
              <a:rPr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Hei" pitchFamily="49" charset="-122"/>
              </a:rPr>
              <a:t>+ * *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47"/>
          <p:cNvGrpSpPr/>
          <p:nvPr/>
        </p:nvGrpSpPr>
        <p:grpSpPr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64558" name="Rectangle 48" descr="白色大理石"/>
            <p:cNvSpPr/>
            <p:nvPr/>
          </p:nvSpPr>
          <p:spPr>
            <a:xfrm>
              <a:off x="1824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559" name="Line 49"/>
            <p:cNvSpPr/>
            <p:nvPr/>
          </p:nvSpPr>
          <p:spPr>
            <a:xfrm>
              <a:off x="2016" y="1248"/>
              <a:ext cx="0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Oval 50" descr="再生纸"/>
            <p:cNvSpPr/>
            <p:nvPr/>
          </p:nvSpPr>
          <p:spPr>
            <a:xfrm>
              <a:off x="1872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0" name="Group 51"/>
          <p:cNvGrpSpPr/>
          <p:nvPr/>
        </p:nvGrpSpPr>
        <p:grpSpPr>
          <a:xfrm>
            <a:off x="3429000" y="2895600"/>
            <a:ext cx="609600" cy="1524000"/>
            <a:chOff x="1824" y="1152"/>
            <a:chExt cx="384" cy="960"/>
          </a:xfrm>
        </p:grpSpPr>
        <p:sp>
          <p:nvSpPr>
            <p:cNvPr id="64562" name="Rectangle 52" descr="白色大理石"/>
            <p:cNvSpPr/>
            <p:nvPr/>
          </p:nvSpPr>
          <p:spPr>
            <a:xfrm>
              <a:off x="1824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563" name="Line 53"/>
            <p:cNvSpPr/>
            <p:nvPr/>
          </p:nvSpPr>
          <p:spPr>
            <a:xfrm>
              <a:off x="2016" y="1248"/>
              <a:ext cx="0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Oval 54" descr="再生纸"/>
            <p:cNvSpPr/>
            <p:nvPr/>
          </p:nvSpPr>
          <p:spPr>
            <a:xfrm>
              <a:off x="1872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9991" name="Rectangle 55"/>
          <p:cNvSpPr/>
          <p:nvPr/>
        </p:nvSpPr>
        <p:spPr>
          <a:xfrm>
            <a:off x="2819400" y="3352800"/>
            <a:ext cx="1219200" cy="1143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11" name="Group 56"/>
          <p:cNvGrpSpPr/>
          <p:nvPr/>
        </p:nvGrpSpPr>
        <p:grpSpPr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64567" name="Rectangle 57"/>
            <p:cNvSpPr/>
            <p:nvPr/>
          </p:nvSpPr>
          <p:spPr>
            <a:xfrm>
              <a:off x="1824" y="1152"/>
              <a:ext cx="206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64568" name="Group 58"/>
            <p:cNvGrpSpPr/>
            <p:nvPr/>
          </p:nvGrpSpPr>
          <p:grpSpPr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64569" name="Rectangle 59" descr="深色木质"/>
              <p:cNvSpPr/>
              <p:nvPr/>
            </p:nvSpPr>
            <p:spPr>
              <a:xfrm>
                <a:off x="1776" y="1104"/>
                <a:ext cx="2112" cy="48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70" name="Rectangle 60" descr="深色木质"/>
              <p:cNvSpPr/>
              <p:nvPr/>
            </p:nvSpPr>
            <p:spPr>
              <a:xfrm>
                <a:off x="1776" y="1152"/>
                <a:ext cx="48" cy="240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71" name="Rectangle 61" descr="深色木质"/>
              <p:cNvSpPr/>
              <p:nvPr/>
            </p:nvSpPr>
            <p:spPr>
              <a:xfrm>
                <a:off x="1776" y="1392"/>
                <a:ext cx="2112" cy="48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" name="Group 62"/>
          <p:cNvGrpSpPr/>
          <p:nvPr/>
        </p:nvGrpSpPr>
        <p:grpSpPr>
          <a:xfrm>
            <a:off x="1219200" y="4648200"/>
            <a:ext cx="1600200" cy="457200"/>
            <a:chOff x="816" y="2256"/>
            <a:chExt cx="1008" cy="288"/>
          </a:xfrm>
        </p:grpSpPr>
        <p:grpSp>
          <p:nvGrpSpPr>
            <p:cNvPr id="64573" name="Group 63"/>
            <p:cNvGrpSpPr/>
            <p:nvPr/>
          </p:nvGrpSpPr>
          <p:grpSpPr>
            <a:xfrm>
              <a:off x="816" y="2256"/>
              <a:ext cx="720" cy="288"/>
              <a:chOff x="1152" y="1824"/>
              <a:chExt cx="720" cy="288"/>
            </a:xfrm>
          </p:grpSpPr>
          <p:sp>
            <p:nvSpPr>
              <p:cNvPr id="64574" name="Rectangle 64" descr="再生纸"/>
              <p:cNvSpPr/>
              <p:nvPr/>
            </p:nvSpPr>
            <p:spPr>
              <a:xfrm>
                <a:off x="1152" y="1824"/>
                <a:ext cx="38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ctr"/>
              <a:lstStyle/>
              <a:p>
                <a:r>
                  <a:rPr lang="en-US" altLang="zh-CN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b="1" baseline="-25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4575" name="Line 65"/>
              <p:cNvSpPr/>
              <p:nvPr/>
            </p:nvSpPr>
            <p:spPr>
              <a:xfrm flipH="1">
                <a:off x="1440" y="1968"/>
                <a:ext cx="432" cy="0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6" name="Oval 66" descr="再生纸"/>
            <p:cNvSpPr/>
            <p:nvPr/>
          </p:nvSpPr>
          <p:spPr>
            <a:xfrm>
              <a:off x="1536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3429000" y="4648200"/>
            <a:ext cx="1676400" cy="457200"/>
            <a:chOff x="2208" y="2256"/>
            <a:chExt cx="1056" cy="288"/>
          </a:xfrm>
        </p:grpSpPr>
        <p:grpSp>
          <p:nvGrpSpPr>
            <p:cNvPr id="64578" name="Group 68"/>
            <p:cNvGrpSpPr/>
            <p:nvPr/>
          </p:nvGrpSpPr>
          <p:grpSpPr>
            <a:xfrm>
              <a:off x="2496" y="2256"/>
              <a:ext cx="768" cy="288"/>
              <a:chOff x="2544" y="1824"/>
              <a:chExt cx="768" cy="288"/>
            </a:xfrm>
          </p:grpSpPr>
          <p:sp>
            <p:nvSpPr>
              <p:cNvPr id="64579" name="Rectangle 69" descr="再生纸"/>
              <p:cNvSpPr/>
              <p:nvPr/>
            </p:nvSpPr>
            <p:spPr>
              <a:xfrm>
                <a:off x="2928" y="1824"/>
                <a:ext cx="38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b="1" baseline="-25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4580" name="Line 70"/>
              <p:cNvSpPr/>
              <p:nvPr/>
            </p:nvSpPr>
            <p:spPr>
              <a:xfrm flipH="1">
                <a:off x="2544" y="1968"/>
                <a:ext cx="432" cy="0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81" name="Oval 71" descr="再生纸"/>
            <p:cNvSpPr/>
            <p:nvPr/>
          </p:nvSpPr>
          <p:spPr>
            <a:xfrm>
              <a:off x="2208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7" name="Group 72"/>
          <p:cNvGrpSpPr/>
          <p:nvPr/>
        </p:nvGrpSpPr>
        <p:grpSpPr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64583" name="Rectangle 73" descr="白色大理石"/>
            <p:cNvSpPr/>
            <p:nvPr/>
          </p:nvSpPr>
          <p:spPr>
            <a:xfrm>
              <a:off x="1824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584" name="Line 74"/>
            <p:cNvSpPr/>
            <p:nvPr/>
          </p:nvSpPr>
          <p:spPr>
            <a:xfrm>
              <a:off x="2016" y="1248"/>
              <a:ext cx="0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5" name="Oval 75" descr="再生纸"/>
            <p:cNvSpPr/>
            <p:nvPr/>
          </p:nvSpPr>
          <p:spPr>
            <a:xfrm>
              <a:off x="1872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</p:grpSp>
      <p:grpSp>
        <p:nvGrpSpPr>
          <p:cNvPr id="18" name="Group 76"/>
          <p:cNvGrpSpPr/>
          <p:nvPr/>
        </p:nvGrpSpPr>
        <p:grpSpPr>
          <a:xfrm>
            <a:off x="2667000" y="4343400"/>
            <a:ext cx="914400" cy="304800"/>
            <a:chOff x="1728" y="2064"/>
            <a:chExt cx="576" cy="192"/>
          </a:xfrm>
        </p:grpSpPr>
        <p:sp>
          <p:nvSpPr>
            <p:cNvPr id="64587" name="Line 77"/>
            <p:cNvSpPr/>
            <p:nvPr/>
          </p:nvSpPr>
          <p:spPr>
            <a:xfrm flipH="1">
              <a:off x="1728" y="20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8" name="Line 78"/>
            <p:cNvSpPr/>
            <p:nvPr/>
          </p:nvSpPr>
          <p:spPr>
            <a:xfrm>
              <a:off x="2112" y="20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9"/>
          <p:cNvGrpSpPr/>
          <p:nvPr/>
        </p:nvGrpSpPr>
        <p:grpSpPr>
          <a:xfrm>
            <a:off x="3429000" y="2895600"/>
            <a:ext cx="2286000" cy="1524000"/>
            <a:chOff x="3600" y="1104"/>
            <a:chExt cx="1440" cy="960"/>
          </a:xfrm>
        </p:grpSpPr>
        <p:grpSp>
          <p:nvGrpSpPr>
            <p:cNvPr id="64590" name="Group 80"/>
            <p:cNvGrpSpPr/>
            <p:nvPr/>
          </p:nvGrpSpPr>
          <p:grpSpPr>
            <a:xfrm>
              <a:off x="3600" y="1104"/>
              <a:ext cx="672" cy="960"/>
              <a:chOff x="3264" y="1152"/>
              <a:chExt cx="672" cy="960"/>
            </a:xfrm>
          </p:grpSpPr>
          <p:sp>
            <p:nvSpPr>
              <p:cNvPr id="64591" name="Rectangle 81" descr="白色大理石"/>
              <p:cNvSpPr/>
              <p:nvPr/>
            </p:nvSpPr>
            <p:spPr>
              <a:xfrm>
                <a:off x="3264" y="1152"/>
                <a:ext cx="384" cy="240"/>
              </a:xfrm>
              <a:prstGeom prst="rect">
                <a:avLst/>
              </a:prstGeom>
              <a:blipFill rotWithShape="0">
                <a:blip r:embed="rId6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92" name="Oval 82" descr="再生纸"/>
              <p:cNvSpPr/>
              <p:nvPr/>
            </p:nvSpPr>
            <p:spPr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sz="24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4593" name="Line 83"/>
              <p:cNvSpPr/>
              <p:nvPr/>
            </p:nvSpPr>
            <p:spPr>
              <a:xfrm>
                <a:off x="3456" y="1248"/>
                <a:ext cx="288" cy="576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94" name="Group 84"/>
            <p:cNvGrpSpPr/>
            <p:nvPr/>
          </p:nvGrpSpPr>
          <p:grpSpPr>
            <a:xfrm>
              <a:off x="3984" y="1104"/>
              <a:ext cx="672" cy="960"/>
              <a:chOff x="3264" y="1152"/>
              <a:chExt cx="672" cy="960"/>
            </a:xfrm>
          </p:grpSpPr>
          <p:sp>
            <p:nvSpPr>
              <p:cNvPr id="64595" name="Rectangle 85" descr="白色大理石"/>
              <p:cNvSpPr/>
              <p:nvPr/>
            </p:nvSpPr>
            <p:spPr>
              <a:xfrm>
                <a:off x="3264" y="1152"/>
                <a:ext cx="384" cy="240"/>
              </a:xfrm>
              <a:prstGeom prst="rect">
                <a:avLst/>
              </a:prstGeom>
              <a:blipFill rotWithShape="0">
                <a:blip r:embed="rId6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96" name="Oval 86" descr="再生纸"/>
              <p:cNvSpPr/>
              <p:nvPr/>
            </p:nvSpPr>
            <p:spPr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sz="24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4597" name="Line 87"/>
              <p:cNvSpPr/>
              <p:nvPr/>
            </p:nvSpPr>
            <p:spPr>
              <a:xfrm>
                <a:off x="3456" y="1248"/>
                <a:ext cx="288" cy="576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98" name="Group 88"/>
            <p:cNvGrpSpPr/>
            <p:nvPr/>
          </p:nvGrpSpPr>
          <p:grpSpPr>
            <a:xfrm>
              <a:off x="4368" y="1104"/>
              <a:ext cx="672" cy="960"/>
              <a:chOff x="3264" y="1152"/>
              <a:chExt cx="672" cy="960"/>
            </a:xfrm>
          </p:grpSpPr>
          <p:sp>
            <p:nvSpPr>
              <p:cNvPr id="64599" name="Rectangle 89" descr="白色大理石"/>
              <p:cNvSpPr/>
              <p:nvPr/>
            </p:nvSpPr>
            <p:spPr>
              <a:xfrm>
                <a:off x="3264" y="1152"/>
                <a:ext cx="384" cy="240"/>
              </a:xfrm>
              <a:prstGeom prst="rect">
                <a:avLst/>
              </a:prstGeom>
              <a:blipFill rotWithShape="0">
                <a:blip r:embed="rId6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00" name="Oval 90" descr="再生纸"/>
              <p:cNvSpPr/>
              <p:nvPr/>
            </p:nvSpPr>
            <p:spPr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sz="24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64601" name="Line 91"/>
              <p:cNvSpPr/>
              <p:nvPr/>
            </p:nvSpPr>
            <p:spPr>
              <a:xfrm>
                <a:off x="3456" y="1248"/>
                <a:ext cx="288" cy="576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92"/>
          <p:cNvGrpSpPr/>
          <p:nvPr/>
        </p:nvGrpSpPr>
        <p:grpSpPr>
          <a:xfrm>
            <a:off x="3429000" y="2895600"/>
            <a:ext cx="1066800" cy="1524000"/>
            <a:chOff x="3264" y="1152"/>
            <a:chExt cx="672" cy="960"/>
          </a:xfrm>
        </p:grpSpPr>
        <p:sp>
          <p:nvSpPr>
            <p:cNvPr id="64603" name="Rectangle 93" descr="白色大理石"/>
            <p:cNvSpPr/>
            <p:nvPr/>
          </p:nvSpPr>
          <p:spPr>
            <a:xfrm>
              <a:off x="3264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04" name="Oval 94" descr="再生纸"/>
            <p:cNvSpPr/>
            <p:nvPr/>
          </p:nvSpPr>
          <p:spPr>
            <a:xfrm>
              <a:off x="3648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4605" name="Line 95"/>
            <p:cNvSpPr/>
            <p:nvPr/>
          </p:nvSpPr>
          <p:spPr>
            <a:xfrm>
              <a:off x="3456" y="1248"/>
              <a:ext cx="288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96"/>
          <p:cNvGrpSpPr/>
          <p:nvPr/>
        </p:nvGrpSpPr>
        <p:grpSpPr>
          <a:xfrm>
            <a:off x="4038600" y="2895600"/>
            <a:ext cx="1676400" cy="1524000"/>
            <a:chOff x="3360" y="1152"/>
            <a:chExt cx="1056" cy="960"/>
          </a:xfrm>
        </p:grpSpPr>
        <p:sp>
          <p:nvSpPr>
            <p:cNvPr id="64607" name="Rectangle 97" descr="白色大理石"/>
            <p:cNvSpPr/>
            <p:nvPr/>
          </p:nvSpPr>
          <p:spPr>
            <a:xfrm>
              <a:off x="3360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08" name="Oval 98" descr="再生纸"/>
            <p:cNvSpPr/>
            <p:nvPr/>
          </p:nvSpPr>
          <p:spPr>
            <a:xfrm>
              <a:off x="4128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4609" name="Line 99"/>
            <p:cNvSpPr/>
            <p:nvPr/>
          </p:nvSpPr>
          <p:spPr>
            <a:xfrm>
              <a:off x="3552" y="1248"/>
              <a:ext cx="672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00"/>
          <p:cNvGrpSpPr/>
          <p:nvPr/>
        </p:nvGrpSpPr>
        <p:grpSpPr>
          <a:xfrm>
            <a:off x="1204913" y="4646613"/>
            <a:ext cx="3844925" cy="457200"/>
            <a:chOff x="816" y="3615"/>
            <a:chExt cx="2422" cy="288"/>
          </a:xfrm>
        </p:grpSpPr>
        <p:sp>
          <p:nvSpPr>
            <p:cNvPr id="64611" name="Rectangle 101"/>
            <p:cNvSpPr/>
            <p:nvPr/>
          </p:nvSpPr>
          <p:spPr>
            <a:xfrm>
              <a:off x="816" y="3615"/>
              <a:ext cx="720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12" name="Rectangle 102"/>
            <p:cNvSpPr/>
            <p:nvPr/>
          </p:nvSpPr>
          <p:spPr>
            <a:xfrm>
              <a:off x="2518" y="3615"/>
              <a:ext cx="720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103"/>
          <p:cNvGrpSpPr/>
          <p:nvPr/>
        </p:nvGrpSpPr>
        <p:grpSpPr>
          <a:xfrm>
            <a:off x="3962400" y="4648200"/>
            <a:ext cx="3276600" cy="1219200"/>
            <a:chOff x="2544" y="2256"/>
            <a:chExt cx="2064" cy="768"/>
          </a:xfrm>
        </p:grpSpPr>
        <p:sp>
          <p:nvSpPr>
            <p:cNvPr id="64614" name="Rectangle 104" descr="再生纸"/>
            <p:cNvSpPr/>
            <p:nvPr/>
          </p:nvSpPr>
          <p:spPr>
            <a:xfrm>
              <a:off x="4224" y="2688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615" name="Line 105"/>
            <p:cNvSpPr/>
            <p:nvPr/>
          </p:nvSpPr>
          <p:spPr>
            <a:xfrm flipH="1" flipV="1">
              <a:off x="3936" y="2544"/>
              <a:ext cx="336" cy="24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6" name="Rectangle 106" descr="再生纸"/>
            <p:cNvSpPr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4617" name="Line 107"/>
            <p:cNvSpPr/>
            <p:nvPr/>
          </p:nvSpPr>
          <p:spPr>
            <a:xfrm flipH="1">
              <a:off x="2784" y="2544"/>
              <a:ext cx="336" cy="288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8" name="Oval 108" descr="再生纸"/>
            <p:cNvSpPr/>
            <p:nvPr/>
          </p:nvSpPr>
          <p:spPr>
            <a:xfrm>
              <a:off x="3072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19" name="Oval 109" descr="再生纸"/>
            <p:cNvSpPr/>
            <p:nvPr/>
          </p:nvSpPr>
          <p:spPr>
            <a:xfrm>
              <a:off x="3696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27" name="Group 110"/>
          <p:cNvGrpSpPr/>
          <p:nvPr/>
        </p:nvGrpSpPr>
        <p:grpSpPr>
          <a:xfrm>
            <a:off x="5105400" y="4343400"/>
            <a:ext cx="838200" cy="304800"/>
            <a:chOff x="3264" y="2064"/>
            <a:chExt cx="528" cy="192"/>
          </a:xfrm>
        </p:grpSpPr>
        <p:sp>
          <p:nvSpPr>
            <p:cNvPr id="64621" name="Line 111"/>
            <p:cNvSpPr/>
            <p:nvPr/>
          </p:nvSpPr>
          <p:spPr>
            <a:xfrm flipH="1">
              <a:off x="3264" y="206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22" name="Line 112"/>
            <p:cNvSpPr/>
            <p:nvPr/>
          </p:nvSpPr>
          <p:spPr>
            <a:xfrm>
              <a:off x="3600" y="20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3962400" y="5103813"/>
            <a:ext cx="3124200" cy="762000"/>
            <a:chOff x="2544" y="3450"/>
            <a:chExt cx="1968" cy="480"/>
          </a:xfrm>
        </p:grpSpPr>
        <p:sp>
          <p:nvSpPr>
            <p:cNvPr id="64624" name="Rectangle 114"/>
            <p:cNvSpPr/>
            <p:nvPr/>
          </p:nvSpPr>
          <p:spPr>
            <a:xfrm>
              <a:off x="2544" y="3450"/>
              <a:ext cx="576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25" name="Rectangle 115"/>
            <p:cNvSpPr/>
            <p:nvPr/>
          </p:nvSpPr>
          <p:spPr>
            <a:xfrm>
              <a:off x="3936" y="3450"/>
              <a:ext cx="576" cy="4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16"/>
          <p:cNvGrpSpPr/>
          <p:nvPr/>
        </p:nvGrpSpPr>
        <p:grpSpPr>
          <a:xfrm>
            <a:off x="2286000" y="2743200"/>
            <a:ext cx="4038600" cy="2438400"/>
            <a:chOff x="1488" y="1056"/>
            <a:chExt cx="2544" cy="1536"/>
          </a:xfrm>
        </p:grpSpPr>
        <p:sp>
          <p:nvSpPr>
            <p:cNvPr id="64627" name="Rectangle 117"/>
            <p:cNvSpPr/>
            <p:nvPr/>
          </p:nvSpPr>
          <p:spPr>
            <a:xfrm>
              <a:off x="1488" y="1056"/>
              <a:ext cx="2544" cy="153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64628" name="Group 118"/>
            <p:cNvGrpSpPr/>
            <p:nvPr/>
          </p:nvGrpSpPr>
          <p:grpSpPr>
            <a:xfrm>
              <a:off x="1536" y="1104"/>
              <a:ext cx="2352" cy="1440"/>
              <a:chOff x="1536" y="1104"/>
              <a:chExt cx="2352" cy="1440"/>
            </a:xfrm>
          </p:grpSpPr>
          <p:grpSp>
            <p:nvGrpSpPr>
              <p:cNvPr id="64629" name="Group 119"/>
              <p:cNvGrpSpPr/>
              <p:nvPr/>
            </p:nvGrpSpPr>
            <p:grpSpPr>
              <a:xfrm>
                <a:off x="1776" y="1104"/>
                <a:ext cx="2112" cy="336"/>
                <a:chOff x="1776" y="1104"/>
                <a:chExt cx="2112" cy="336"/>
              </a:xfrm>
            </p:grpSpPr>
            <p:sp>
              <p:nvSpPr>
                <p:cNvPr id="64630" name="Rectangle 120" descr="深色木质"/>
                <p:cNvSpPr/>
                <p:nvPr/>
              </p:nvSpPr>
              <p:spPr>
                <a:xfrm>
                  <a:off x="1776" y="1104"/>
                  <a:ext cx="2112" cy="48"/>
                </a:xfrm>
                <a:prstGeom prst="rect">
                  <a:avLst/>
                </a:prstGeom>
                <a:blipFill rotWithShape="0">
                  <a:blip r:embed="rId5"/>
                </a:blipFill>
                <a:ln w="25400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 dirty="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631" name="Rectangle 121" descr="深色木质"/>
                <p:cNvSpPr/>
                <p:nvPr/>
              </p:nvSpPr>
              <p:spPr>
                <a:xfrm>
                  <a:off x="1776" y="1152"/>
                  <a:ext cx="48" cy="240"/>
                </a:xfrm>
                <a:prstGeom prst="rect">
                  <a:avLst/>
                </a:prstGeom>
                <a:blipFill rotWithShape="0">
                  <a:blip r:embed="rId5"/>
                </a:blipFill>
                <a:ln w="25400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 dirty="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632" name="Rectangle 122" descr="深色木质"/>
                <p:cNvSpPr/>
                <p:nvPr/>
              </p:nvSpPr>
              <p:spPr>
                <a:xfrm>
                  <a:off x="1776" y="1392"/>
                  <a:ext cx="2112" cy="48"/>
                </a:xfrm>
                <a:prstGeom prst="rect">
                  <a:avLst/>
                </a:prstGeom>
                <a:blipFill rotWithShape="0">
                  <a:blip r:embed="rId5"/>
                </a:blipFill>
                <a:ln w="25400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 dirty="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633" name="Group 123"/>
              <p:cNvGrpSpPr/>
              <p:nvPr/>
            </p:nvGrpSpPr>
            <p:grpSpPr>
              <a:xfrm>
                <a:off x="1536" y="1152"/>
                <a:ext cx="960" cy="1392"/>
                <a:chOff x="1536" y="1152"/>
                <a:chExt cx="960" cy="1392"/>
              </a:xfrm>
            </p:grpSpPr>
            <p:grpSp>
              <p:nvGrpSpPr>
                <p:cNvPr id="64634" name="Group 124"/>
                <p:cNvGrpSpPr/>
                <p:nvPr/>
              </p:nvGrpSpPr>
              <p:grpSpPr>
                <a:xfrm>
                  <a:off x="1824" y="1152"/>
                  <a:ext cx="384" cy="960"/>
                  <a:chOff x="1824" y="1152"/>
                  <a:chExt cx="384" cy="960"/>
                </a:xfrm>
              </p:grpSpPr>
              <p:sp>
                <p:nvSpPr>
                  <p:cNvPr id="64635" name="Rectangle 125" descr="白色大理石"/>
                  <p:cNvSpPr/>
                  <p:nvPr/>
                </p:nvSpPr>
                <p:spPr>
                  <a:xfrm>
                    <a:off x="1824" y="1152"/>
                    <a:ext cx="384" cy="240"/>
                  </a:xfrm>
                  <a:prstGeom prst="rect">
                    <a:avLst/>
                  </a:prstGeom>
                  <a:blipFill rotWithShape="0">
                    <a:blip r:embed="rId6"/>
                  </a:blip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 dirty="0">
                      <a:latin typeface="Comic Sans MS" panose="030F0702030302020204" pitchFamily="66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636" name="Line 126"/>
                  <p:cNvSpPr/>
                  <p:nvPr/>
                </p:nvSpPr>
                <p:spPr>
                  <a:xfrm>
                    <a:off x="2016" y="1248"/>
                    <a:ext cx="0" cy="576"/>
                  </a:xfrm>
                  <a:prstGeom prst="line">
                    <a:avLst/>
                  </a:prstGeom>
                  <a:ln w="25400" cap="flat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37" name="Oval 127" descr="再生纸"/>
                  <p:cNvSpPr/>
                  <p:nvPr/>
                </p:nvSpPr>
                <p:spPr>
                  <a:xfrm>
                    <a:off x="1872" y="1824"/>
                    <a:ext cx="288" cy="288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90000" tIns="10800" rIns="90000" bIns="46800" anchor="ctr"/>
                  <a:lstStyle/>
                  <a:p>
                    <a:pPr algn="ctr"/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+</a:t>
                    </a:r>
                  </a:p>
                </p:txBody>
              </p:sp>
            </p:grpSp>
            <p:grpSp>
              <p:nvGrpSpPr>
                <p:cNvPr id="64638" name="Group 128"/>
                <p:cNvGrpSpPr/>
                <p:nvPr/>
              </p:nvGrpSpPr>
              <p:grpSpPr>
                <a:xfrm>
                  <a:off x="1728" y="2064"/>
                  <a:ext cx="576" cy="192"/>
                  <a:chOff x="1728" y="2064"/>
                  <a:chExt cx="576" cy="192"/>
                </a:xfrm>
              </p:grpSpPr>
              <p:sp>
                <p:nvSpPr>
                  <p:cNvPr id="64639" name="Line 129"/>
                  <p:cNvSpPr/>
                  <p:nvPr/>
                </p:nvSpPr>
                <p:spPr>
                  <a:xfrm flipH="1">
                    <a:off x="1728" y="2064"/>
                    <a:ext cx="192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40" name="Line 130"/>
                  <p:cNvSpPr/>
                  <p:nvPr/>
                </p:nvSpPr>
                <p:spPr>
                  <a:xfrm>
                    <a:off x="2112" y="2064"/>
                    <a:ext cx="192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641" name="Oval 131" descr="再生纸"/>
                <p:cNvSpPr/>
                <p:nvPr/>
              </p:nvSpPr>
              <p:spPr>
                <a:xfrm>
                  <a:off x="1536" y="2256"/>
                  <a:ext cx="288" cy="288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sz="2400" b="1" i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64642" name="Oval 132" descr="再生纸"/>
                <p:cNvSpPr/>
                <p:nvPr/>
              </p:nvSpPr>
              <p:spPr>
                <a:xfrm>
                  <a:off x="2208" y="2256"/>
                  <a:ext cx="288" cy="288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sz="2400" b="1" i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133"/>
          <p:cNvGrpSpPr/>
          <p:nvPr/>
        </p:nvGrpSpPr>
        <p:grpSpPr>
          <a:xfrm>
            <a:off x="3581400" y="4648200"/>
            <a:ext cx="3657600" cy="1219200"/>
            <a:chOff x="2256" y="2256"/>
            <a:chExt cx="2304" cy="768"/>
          </a:xfrm>
        </p:grpSpPr>
        <p:sp>
          <p:nvSpPr>
            <p:cNvPr id="64644" name="Oval 134" descr="再生纸"/>
            <p:cNvSpPr/>
            <p:nvPr/>
          </p:nvSpPr>
          <p:spPr>
            <a:xfrm>
              <a:off x="2736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4645" name="Oval 135" descr="再生纸"/>
            <p:cNvSpPr/>
            <p:nvPr/>
          </p:nvSpPr>
          <p:spPr>
            <a:xfrm>
              <a:off x="3504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grpSp>
          <p:nvGrpSpPr>
            <p:cNvPr id="64646" name="Group 136"/>
            <p:cNvGrpSpPr/>
            <p:nvPr/>
          </p:nvGrpSpPr>
          <p:grpSpPr>
            <a:xfrm>
              <a:off x="3408" y="2496"/>
              <a:ext cx="528" cy="192"/>
              <a:chOff x="3264" y="2064"/>
              <a:chExt cx="528" cy="192"/>
            </a:xfrm>
          </p:grpSpPr>
          <p:sp>
            <p:nvSpPr>
              <p:cNvPr id="64647" name="Line 137"/>
              <p:cNvSpPr/>
              <p:nvPr/>
            </p:nvSpPr>
            <p:spPr>
              <a:xfrm flipH="1">
                <a:off x="3264" y="2064"/>
                <a:ext cx="14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8" name="Line 138"/>
              <p:cNvSpPr/>
              <p:nvPr/>
            </p:nvSpPr>
            <p:spPr>
              <a:xfrm>
                <a:off x="3600" y="2064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649" name="Oval 139" descr="再生纸"/>
            <p:cNvSpPr/>
            <p:nvPr/>
          </p:nvSpPr>
          <p:spPr>
            <a:xfrm>
              <a:off x="3216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50" name="Oval 140" descr="再生纸"/>
            <p:cNvSpPr/>
            <p:nvPr/>
          </p:nvSpPr>
          <p:spPr>
            <a:xfrm>
              <a:off x="3840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4651" name="Rectangle 141" descr="再生纸"/>
            <p:cNvSpPr/>
            <p:nvPr/>
          </p:nvSpPr>
          <p:spPr>
            <a:xfrm>
              <a:off x="4176" y="2256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652" name="Line 142"/>
            <p:cNvSpPr/>
            <p:nvPr/>
          </p:nvSpPr>
          <p:spPr>
            <a:xfrm flipH="1" flipV="1">
              <a:off x="3792" y="2400"/>
              <a:ext cx="432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3" name="Rectangle 143" descr="再生纸"/>
            <p:cNvSpPr/>
            <p:nvPr/>
          </p:nvSpPr>
          <p:spPr>
            <a:xfrm>
              <a:off x="2256" y="2736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4654" name="Line 144"/>
            <p:cNvSpPr/>
            <p:nvPr/>
          </p:nvSpPr>
          <p:spPr>
            <a:xfrm flipH="1">
              <a:off x="2496" y="2544"/>
              <a:ext cx="336" cy="288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5"/>
          <p:cNvGrpSpPr/>
          <p:nvPr/>
        </p:nvGrpSpPr>
        <p:grpSpPr>
          <a:xfrm>
            <a:off x="3429000" y="2895600"/>
            <a:ext cx="1981200" cy="1524000"/>
            <a:chOff x="2208" y="1152"/>
            <a:chExt cx="1248" cy="960"/>
          </a:xfrm>
        </p:grpSpPr>
        <p:sp>
          <p:nvSpPr>
            <p:cNvPr id="64656" name="Oval 146" descr="再生纸"/>
            <p:cNvSpPr/>
            <p:nvPr/>
          </p:nvSpPr>
          <p:spPr>
            <a:xfrm>
              <a:off x="3168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4657" name="Rectangle 147" descr="白色大理石"/>
            <p:cNvSpPr/>
            <p:nvPr/>
          </p:nvSpPr>
          <p:spPr>
            <a:xfrm>
              <a:off x="2208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58" name="Line 148"/>
            <p:cNvSpPr/>
            <p:nvPr/>
          </p:nvSpPr>
          <p:spPr>
            <a:xfrm>
              <a:off x="2400" y="1248"/>
              <a:ext cx="816" cy="624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9"/>
          <p:cNvGrpSpPr/>
          <p:nvPr/>
        </p:nvGrpSpPr>
        <p:grpSpPr>
          <a:xfrm>
            <a:off x="4648200" y="4343400"/>
            <a:ext cx="1066800" cy="304800"/>
            <a:chOff x="2976" y="2064"/>
            <a:chExt cx="672" cy="192"/>
          </a:xfrm>
        </p:grpSpPr>
        <p:sp>
          <p:nvSpPr>
            <p:cNvPr id="64660" name="Line 150"/>
            <p:cNvSpPr/>
            <p:nvPr/>
          </p:nvSpPr>
          <p:spPr>
            <a:xfrm flipH="1">
              <a:off x="2976" y="2064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1" name="Line 151"/>
            <p:cNvSpPr/>
            <p:nvPr/>
          </p:nvSpPr>
          <p:spPr>
            <a:xfrm>
              <a:off x="3408" y="2064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2"/>
          <p:cNvGrpSpPr/>
          <p:nvPr/>
        </p:nvGrpSpPr>
        <p:grpSpPr>
          <a:xfrm>
            <a:off x="2286000" y="2667000"/>
            <a:ext cx="4800600" cy="3200400"/>
            <a:chOff x="1488" y="1008"/>
            <a:chExt cx="3024" cy="2016"/>
          </a:xfrm>
        </p:grpSpPr>
        <p:sp>
          <p:nvSpPr>
            <p:cNvPr id="64663" name="Rectangle 153"/>
            <p:cNvSpPr/>
            <p:nvPr/>
          </p:nvSpPr>
          <p:spPr>
            <a:xfrm>
              <a:off x="1488" y="1008"/>
              <a:ext cx="3024" cy="201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64664" name="Group 154"/>
            <p:cNvGrpSpPr/>
            <p:nvPr/>
          </p:nvGrpSpPr>
          <p:grpSpPr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64665" name="Rectangle 155" descr="深色木质"/>
              <p:cNvSpPr/>
              <p:nvPr/>
            </p:nvSpPr>
            <p:spPr>
              <a:xfrm>
                <a:off x="1776" y="1104"/>
                <a:ext cx="2112" cy="48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66" name="Rectangle 156" descr="深色木质"/>
              <p:cNvSpPr/>
              <p:nvPr/>
            </p:nvSpPr>
            <p:spPr>
              <a:xfrm>
                <a:off x="1776" y="1152"/>
                <a:ext cx="48" cy="240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67" name="Rectangle 157" descr="深色木质"/>
              <p:cNvSpPr/>
              <p:nvPr/>
            </p:nvSpPr>
            <p:spPr>
              <a:xfrm>
                <a:off x="1776" y="1392"/>
                <a:ext cx="2112" cy="48"/>
              </a:xfrm>
              <a:prstGeom prst="rect">
                <a:avLst/>
              </a:prstGeom>
              <a:blipFill rotWithShape="0">
                <a:blip r:embed="rId5"/>
              </a:blip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339" name="Group 158"/>
          <p:cNvGrpSpPr/>
          <p:nvPr/>
        </p:nvGrpSpPr>
        <p:grpSpPr>
          <a:xfrm>
            <a:off x="1752600" y="4648200"/>
            <a:ext cx="4953000" cy="1828800"/>
            <a:chOff x="1152" y="2256"/>
            <a:chExt cx="3120" cy="1152"/>
          </a:xfrm>
        </p:grpSpPr>
        <p:sp>
          <p:nvSpPr>
            <p:cNvPr id="64669" name="Oval 159" descr="再生纸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grpSp>
          <p:nvGrpSpPr>
            <p:cNvPr id="64670" name="Group 160"/>
            <p:cNvGrpSpPr/>
            <p:nvPr/>
          </p:nvGrpSpPr>
          <p:grpSpPr>
            <a:xfrm>
              <a:off x="1776" y="2496"/>
              <a:ext cx="576" cy="192"/>
              <a:chOff x="1728" y="2064"/>
              <a:chExt cx="576" cy="192"/>
            </a:xfrm>
          </p:grpSpPr>
          <p:sp>
            <p:nvSpPr>
              <p:cNvPr id="64671" name="Line 161"/>
              <p:cNvSpPr/>
              <p:nvPr/>
            </p:nvSpPr>
            <p:spPr>
              <a:xfrm flipH="1">
                <a:off x="1728" y="2064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2" name="Line 162"/>
              <p:cNvSpPr/>
              <p:nvPr/>
            </p:nvSpPr>
            <p:spPr>
              <a:xfrm>
                <a:off x="2112" y="2064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673" name="Oval 163" descr="再生纸"/>
            <p:cNvSpPr/>
            <p:nvPr/>
          </p:nvSpPr>
          <p:spPr>
            <a:xfrm>
              <a:off x="1584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4674" name="Oval 164" descr="再生纸"/>
            <p:cNvSpPr/>
            <p:nvPr/>
          </p:nvSpPr>
          <p:spPr>
            <a:xfrm>
              <a:off x="2256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4675" name="Oval 165" descr="再生纸"/>
            <p:cNvSpPr/>
            <p:nvPr/>
          </p:nvSpPr>
          <p:spPr>
            <a:xfrm>
              <a:off x="2832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4676" name="Oval 166" descr="再生纸"/>
            <p:cNvSpPr/>
            <p:nvPr/>
          </p:nvSpPr>
          <p:spPr>
            <a:xfrm>
              <a:off x="3600" y="2688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grpSp>
          <p:nvGrpSpPr>
            <p:cNvPr id="64677" name="Group 167"/>
            <p:cNvGrpSpPr/>
            <p:nvPr/>
          </p:nvGrpSpPr>
          <p:grpSpPr>
            <a:xfrm>
              <a:off x="3504" y="2928"/>
              <a:ext cx="528" cy="192"/>
              <a:chOff x="3264" y="2064"/>
              <a:chExt cx="528" cy="192"/>
            </a:xfrm>
          </p:grpSpPr>
          <p:sp>
            <p:nvSpPr>
              <p:cNvPr id="64678" name="Line 168"/>
              <p:cNvSpPr/>
              <p:nvPr/>
            </p:nvSpPr>
            <p:spPr>
              <a:xfrm flipH="1">
                <a:off x="3264" y="2064"/>
                <a:ext cx="14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9" name="Line 169"/>
              <p:cNvSpPr/>
              <p:nvPr/>
            </p:nvSpPr>
            <p:spPr>
              <a:xfrm>
                <a:off x="3600" y="2064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680" name="Oval 170" descr="再生纸"/>
            <p:cNvSpPr/>
            <p:nvPr/>
          </p:nvSpPr>
          <p:spPr>
            <a:xfrm>
              <a:off x="3312" y="3120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81" name="Oval 171" descr="再生纸"/>
            <p:cNvSpPr/>
            <p:nvPr/>
          </p:nvSpPr>
          <p:spPr>
            <a:xfrm>
              <a:off x="3936" y="3120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4682" name="Rectangle 172" descr="再生纸"/>
            <p:cNvSpPr/>
            <p:nvPr/>
          </p:nvSpPr>
          <p:spPr>
            <a:xfrm>
              <a:off x="3888" y="2256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683" name="Line 173"/>
            <p:cNvSpPr/>
            <p:nvPr/>
          </p:nvSpPr>
          <p:spPr>
            <a:xfrm flipH="1" flipV="1">
              <a:off x="3504" y="2400"/>
              <a:ext cx="432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84" name="Rectangle 174" descr="再生纸"/>
            <p:cNvSpPr/>
            <p:nvPr/>
          </p:nvSpPr>
          <p:spPr>
            <a:xfrm>
              <a:off x="1152" y="2256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/>
            <a:lstStyle/>
            <a:p>
              <a:pPr algn="r"/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4685" name="Line 175"/>
            <p:cNvSpPr/>
            <p:nvPr/>
          </p:nvSpPr>
          <p:spPr>
            <a:xfrm flipH="1">
              <a:off x="1536" y="2400"/>
              <a:ext cx="384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86" name="Oval 176" descr="再生纸"/>
            <p:cNvSpPr/>
            <p:nvPr/>
          </p:nvSpPr>
          <p:spPr>
            <a:xfrm>
              <a:off x="3216" y="2256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grpSp>
          <p:nvGrpSpPr>
            <p:cNvPr id="64687" name="Group 177"/>
            <p:cNvGrpSpPr/>
            <p:nvPr/>
          </p:nvGrpSpPr>
          <p:grpSpPr>
            <a:xfrm>
              <a:off x="3024" y="2496"/>
              <a:ext cx="672" cy="192"/>
              <a:chOff x="2976" y="2064"/>
              <a:chExt cx="672" cy="192"/>
            </a:xfrm>
          </p:grpSpPr>
          <p:sp>
            <p:nvSpPr>
              <p:cNvPr id="64688" name="Line 178"/>
              <p:cNvSpPr/>
              <p:nvPr/>
            </p:nvSpPr>
            <p:spPr>
              <a:xfrm flipH="1">
                <a:off x="2976" y="2064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9" name="Line 179"/>
              <p:cNvSpPr/>
              <p:nvPr/>
            </p:nvSpPr>
            <p:spPr>
              <a:xfrm>
                <a:off x="3408" y="2064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9343" name="Group 180"/>
          <p:cNvGrpSpPr/>
          <p:nvPr/>
        </p:nvGrpSpPr>
        <p:grpSpPr>
          <a:xfrm>
            <a:off x="2819400" y="2895600"/>
            <a:ext cx="1600200" cy="1524000"/>
            <a:chOff x="1824" y="1152"/>
            <a:chExt cx="1008" cy="960"/>
          </a:xfrm>
        </p:grpSpPr>
        <p:sp>
          <p:nvSpPr>
            <p:cNvPr id="64691" name="Rectangle 181" descr="白色大理石"/>
            <p:cNvSpPr/>
            <p:nvPr/>
          </p:nvSpPr>
          <p:spPr>
            <a:xfrm>
              <a:off x="1824" y="1152"/>
              <a:ext cx="384" cy="240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4692" name="Line 182"/>
            <p:cNvSpPr/>
            <p:nvPr/>
          </p:nvSpPr>
          <p:spPr>
            <a:xfrm>
              <a:off x="2016" y="1248"/>
              <a:ext cx="624" cy="57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3" name="Oval 183" descr="再生纸"/>
            <p:cNvSpPr/>
            <p:nvPr/>
          </p:nvSpPr>
          <p:spPr>
            <a:xfrm>
              <a:off x="2544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39936" name="Group 184"/>
          <p:cNvGrpSpPr/>
          <p:nvPr/>
        </p:nvGrpSpPr>
        <p:grpSpPr>
          <a:xfrm>
            <a:off x="3276600" y="4343400"/>
            <a:ext cx="1905000" cy="304800"/>
            <a:chOff x="2112" y="2064"/>
            <a:chExt cx="1200" cy="192"/>
          </a:xfrm>
        </p:grpSpPr>
        <p:sp>
          <p:nvSpPr>
            <p:cNvPr id="64695" name="Line 185"/>
            <p:cNvSpPr/>
            <p:nvPr/>
          </p:nvSpPr>
          <p:spPr>
            <a:xfrm flipH="1">
              <a:off x="2112" y="2064"/>
              <a:ext cx="48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6" name="Line 186"/>
            <p:cNvSpPr/>
            <p:nvPr/>
          </p:nvSpPr>
          <p:spPr>
            <a:xfrm>
              <a:off x="2784" y="2064"/>
              <a:ext cx="528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76" grpId="0"/>
      <p:bldP spid="39981" grpId="0"/>
      <p:bldP spid="39982" grpId="0"/>
      <p:bldP spid="3999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/>
          <p:nvPr/>
        </p:nvSpPr>
        <p:spPr>
          <a:xfrm>
            <a:off x="457200" y="1143000"/>
            <a:ext cx="78486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Comic Sans MS" panose="030F0702030302020204" pitchFamily="66" charset="0"/>
                <a:ea typeface="MS Hei" pitchFamily="49" charset="-122"/>
              </a:rPr>
              <a:t>〖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Example</a:t>
            </a:r>
            <a:r>
              <a:rPr lang="en-US" altLang="zh-CN" sz="2400" b="1" dirty="0">
                <a:latin typeface="Comic Sans MS" panose="030F0702030302020204" pitchFamily="66" charset="0"/>
                <a:ea typeface="MS Hei" pitchFamily="49" charset="-122"/>
              </a:rPr>
              <a:t>〗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  Given an infix expression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</a:p>
          <a:p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A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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57200" y="2895600"/>
            <a:ext cx="1471613" cy="1905000"/>
            <a:chOff x="609" y="2928"/>
            <a:chExt cx="927" cy="1200"/>
          </a:xfrm>
        </p:grpSpPr>
        <p:grpSp>
          <p:nvGrpSpPr>
            <p:cNvPr id="65539" name="Group 6"/>
            <p:cNvGrpSpPr/>
            <p:nvPr/>
          </p:nvGrpSpPr>
          <p:grpSpPr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65540" name="Oval 7"/>
              <p:cNvSpPr/>
              <p:nvPr/>
            </p:nvSpPr>
            <p:spPr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41" name="Oval 8"/>
              <p:cNvSpPr/>
              <p:nvPr/>
            </p:nvSpPr>
            <p:spPr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5542" name="Line 9"/>
              <p:cNvSpPr/>
              <p:nvPr/>
            </p:nvSpPr>
            <p:spPr>
              <a:xfrm flipH="1">
                <a:off x="745" y="3094"/>
                <a:ext cx="144" cy="12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43" name="Oval 10"/>
              <p:cNvSpPr/>
              <p:nvPr/>
            </p:nvSpPr>
            <p:spPr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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5544" name="Line 11"/>
              <p:cNvSpPr/>
              <p:nvPr/>
            </p:nvSpPr>
            <p:spPr>
              <a:xfrm>
                <a:off x="1031" y="3094"/>
                <a:ext cx="122" cy="12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45" name="Oval 12"/>
            <p:cNvSpPr/>
            <p:nvPr/>
          </p:nvSpPr>
          <p:spPr>
            <a:xfrm>
              <a:off x="864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5546" name="Line 13"/>
            <p:cNvSpPr/>
            <p:nvPr/>
          </p:nvSpPr>
          <p:spPr>
            <a:xfrm flipH="1">
              <a:off x="985" y="3382"/>
              <a:ext cx="144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Oval 14"/>
            <p:cNvSpPr/>
            <p:nvPr/>
          </p:nvSpPr>
          <p:spPr>
            <a:xfrm flipH="1">
              <a:off x="1344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5548" name="Line 15"/>
            <p:cNvSpPr/>
            <p:nvPr/>
          </p:nvSpPr>
          <p:spPr>
            <a:xfrm>
              <a:off x="1271" y="3382"/>
              <a:ext cx="122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Oval 16"/>
            <p:cNvSpPr/>
            <p:nvPr/>
          </p:nvSpPr>
          <p:spPr>
            <a:xfrm>
              <a:off x="624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5550" name="Line 17"/>
            <p:cNvSpPr/>
            <p:nvPr/>
          </p:nvSpPr>
          <p:spPr>
            <a:xfrm flipH="1">
              <a:off x="745" y="3670"/>
              <a:ext cx="144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Oval 18"/>
            <p:cNvSpPr/>
            <p:nvPr/>
          </p:nvSpPr>
          <p:spPr>
            <a:xfrm flipH="1">
              <a:off x="1104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5552" name="Line 19"/>
            <p:cNvSpPr/>
            <p:nvPr/>
          </p:nvSpPr>
          <p:spPr>
            <a:xfrm>
              <a:off x="1031" y="3670"/>
              <a:ext cx="122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3" name="Group 20"/>
            <p:cNvGrpSpPr/>
            <p:nvPr/>
          </p:nvGrpSpPr>
          <p:grpSpPr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65554" name="Line 21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5" name="Line 22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6" name="Oval 23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57" name="Oval 24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58" name="Group 25"/>
            <p:cNvGrpSpPr/>
            <p:nvPr/>
          </p:nvGrpSpPr>
          <p:grpSpPr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65559" name="Line 26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0" name="Line 27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1" name="Oval 28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2" name="Oval 29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63" name="Group 30"/>
            <p:cNvGrpSpPr/>
            <p:nvPr/>
          </p:nvGrpSpPr>
          <p:grpSpPr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65564" name="Line 31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5" name="Line 32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6" name="Oval 33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7" name="Oval 34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68" name="Group 35"/>
            <p:cNvGrpSpPr/>
            <p:nvPr/>
          </p:nvGrpSpPr>
          <p:grpSpPr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65569" name="Line 36"/>
              <p:cNvSpPr/>
              <p:nvPr/>
            </p:nvSpPr>
            <p:spPr>
              <a:xfrm flipH="1">
                <a:off x="2400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0" name="Line 37"/>
              <p:cNvSpPr/>
              <p:nvPr/>
            </p:nvSpPr>
            <p:spPr>
              <a:xfrm>
                <a:off x="2496" y="364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1" name="Oval 38"/>
              <p:cNvSpPr/>
              <p:nvPr/>
            </p:nvSpPr>
            <p:spPr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2" name="Oval 39"/>
              <p:cNvSpPr/>
              <p:nvPr/>
            </p:nvSpPr>
            <p:spPr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000" name="Text Box 40"/>
          <p:cNvSpPr txBox="1"/>
          <p:nvPr/>
        </p:nvSpPr>
        <p:spPr>
          <a:xfrm>
            <a:off x="1981200" y="3314700"/>
            <a:ext cx="7162800" cy="1333500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Then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inorder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traversal</a:t>
            </a:r>
            <a:r>
              <a:rPr lang="en-US" altLang="zh-CN" sz="2400" b="1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 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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postorder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traversal</a:t>
            </a:r>
            <a:r>
              <a:rPr lang="en-US" altLang="zh-CN" sz="2400" b="1" i="1" dirty="0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 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 B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D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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preorder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traversal</a:t>
            </a:r>
            <a:r>
              <a:rPr lang="en-US" altLang="zh-CN" sz="2400" b="1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 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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 B </a:t>
            </a:r>
            <a:r>
              <a:rPr lang="en-US" altLang="zh-CN" sz="2400" b="1" i="1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1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3"/>
          <p:cNvGrpSpPr/>
          <p:nvPr/>
        </p:nvGrpSpPr>
        <p:grpSpPr>
          <a:xfrm>
            <a:off x="5867400" y="974725"/>
            <a:ext cx="2744788" cy="1982788"/>
            <a:chOff x="3456" y="816"/>
            <a:chExt cx="1729" cy="1249"/>
          </a:xfrm>
        </p:grpSpPr>
        <p:sp>
          <p:nvSpPr>
            <p:cNvPr id="29698" name="Oval 4"/>
            <p:cNvSpPr/>
            <p:nvPr/>
          </p:nvSpPr>
          <p:spPr>
            <a:xfrm>
              <a:off x="4222" y="81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699" name="Oval 5"/>
            <p:cNvSpPr/>
            <p:nvPr/>
          </p:nvSpPr>
          <p:spPr>
            <a:xfrm>
              <a:off x="4224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700" name="Oval 6"/>
            <p:cNvSpPr/>
            <p:nvPr/>
          </p:nvSpPr>
          <p:spPr>
            <a:xfrm>
              <a:off x="3840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701" name="Oval 7"/>
            <p:cNvSpPr/>
            <p:nvPr/>
          </p:nvSpPr>
          <p:spPr>
            <a:xfrm>
              <a:off x="4656" y="115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9702" name="Oval 8"/>
            <p:cNvSpPr/>
            <p:nvPr/>
          </p:nvSpPr>
          <p:spPr>
            <a:xfrm>
              <a:off x="4224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9703" name="Oval 9"/>
            <p:cNvSpPr/>
            <p:nvPr/>
          </p:nvSpPr>
          <p:spPr>
            <a:xfrm>
              <a:off x="3936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9704" name="Oval 10"/>
            <p:cNvSpPr/>
            <p:nvPr/>
          </p:nvSpPr>
          <p:spPr>
            <a:xfrm>
              <a:off x="3648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705" name="Oval 11"/>
            <p:cNvSpPr/>
            <p:nvPr/>
          </p:nvSpPr>
          <p:spPr>
            <a:xfrm>
              <a:off x="451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9706" name="Oval 12"/>
            <p:cNvSpPr/>
            <p:nvPr/>
          </p:nvSpPr>
          <p:spPr>
            <a:xfrm>
              <a:off x="475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9707" name="Oval 13"/>
            <p:cNvSpPr/>
            <p:nvPr/>
          </p:nvSpPr>
          <p:spPr>
            <a:xfrm>
              <a:off x="4992" y="1488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9708" name="Oval 14"/>
            <p:cNvSpPr/>
            <p:nvPr/>
          </p:nvSpPr>
          <p:spPr>
            <a:xfrm>
              <a:off x="4512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9709" name="Oval 15"/>
            <p:cNvSpPr/>
            <p:nvPr/>
          </p:nvSpPr>
          <p:spPr>
            <a:xfrm>
              <a:off x="3744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9710" name="Oval 16"/>
            <p:cNvSpPr/>
            <p:nvPr/>
          </p:nvSpPr>
          <p:spPr>
            <a:xfrm>
              <a:off x="3456" y="1872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9711" name="Line 17"/>
            <p:cNvSpPr/>
            <p:nvPr/>
          </p:nvSpPr>
          <p:spPr>
            <a:xfrm>
              <a:off x="4320" y="10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8"/>
            <p:cNvSpPr/>
            <p:nvPr/>
          </p:nvSpPr>
          <p:spPr>
            <a:xfrm>
              <a:off x="4320" y="1344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9"/>
            <p:cNvSpPr/>
            <p:nvPr/>
          </p:nvSpPr>
          <p:spPr>
            <a:xfrm>
              <a:off x="4608" y="168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20"/>
            <p:cNvSpPr/>
            <p:nvPr/>
          </p:nvSpPr>
          <p:spPr>
            <a:xfrm flipH="1">
              <a:off x="3984" y="993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21"/>
            <p:cNvSpPr/>
            <p:nvPr/>
          </p:nvSpPr>
          <p:spPr>
            <a:xfrm>
              <a:off x="4368" y="993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22"/>
            <p:cNvSpPr/>
            <p:nvPr/>
          </p:nvSpPr>
          <p:spPr>
            <a:xfrm flipH="1">
              <a:off x="3792" y="1317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23"/>
            <p:cNvSpPr/>
            <p:nvPr/>
          </p:nvSpPr>
          <p:spPr>
            <a:xfrm>
              <a:off x="3984" y="1333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4"/>
            <p:cNvSpPr/>
            <p:nvPr/>
          </p:nvSpPr>
          <p:spPr>
            <a:xfrm flipH="1">
              <a:off x="3600" y="1673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5"/>
            <p:cNvSpPr/>
            <p:nvPr/>
          </p:nvSpPr>
          <p:spPr>
            <a:xfrm>
              <a:off x="3792" y="1673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6"/>
            <p:cNvSpPr/>
            <p:nvPr/>
          </p:nvSpPr>
          <p:spPr>
            <a:xfrm flipH="1">
              <a:off x="4608" y="1344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7"/>
            <p:cNvSpPr/>
            <p:nvPr/>
          </p:nvSpPr>
          <p:spPr>
            <a:xfrm>
              <a:off x="4773" y="1344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28"/>
            <p:cNvSpPr/>
            <p:nvPr/>
          </p:nvSpPr>
          <p:spPr>
            <a:xfrm>
              <a:off x="4819" y="1296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1" name="Text Box 29"/>
          <p:cNvSpPr txBox="1"/>
          <p:nvPr/>
        </p:nvSpPr>
        <p:spPr>
          <a:xfrm>
            <a:off x="457200" y="4937125"/>
            <a:ext cx="79248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ancestors of a node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all the nodes along the path from the node up to the root.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2" name="Text Box 30"/>
          <p:cNvSpPr txBox="1"/>
          <p:nvPr/>
        </p:nvSpPr>
        <p:spPr>
          <a:xfrm>
            <a:off x="457200" y="5775325"/>
            <a:ext cx="79248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descendants of a node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all the nodes in its subtrees.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3" name="Text Box 31"/>
          <p:cNvSpPr txBox="1"/>
          <p:nvPr/>
        </p:nvSpPr>
        <p:spPr>
          <a:xfrm>
            <a:off x="457200" y="2711450"/>
            <a:ext cx="54864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depth (level) of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length of the unique path from the root to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.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Depth(root) = 0.</a:t>
            </a:r>
          </a:p>
        </p:txBody>
      </p:sp>
      <p:sp>
        <p:nvSpPr>
          <p:cNvPr id="13344" name="Text Box 32"/>
          <p:cNvSpPr txBox="1"/>
          <p:nvPr/>
        </p:nvSpPr>
        <p:spPr>
          <a:xfrm>
            <a:off x="457200" y="3549650"/>
            <a:ext cx="79248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height of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length of the longest path from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to a leaf.  Height(leaf) = 0, and height(D) = 2.</a:t>
            </a:r>
          </a:p>
        </p:txBody>
      </p:sp>
      <p:sp>
        <p:nvSpPr>
          <p:cNvPr id="13345" name="Text Box 33"/>
          <p:cNvSpPr txBox="1"/>
          <p:nvPr/>
        </p:nvSpPr>
        <p:spPr>
          <a:xfrm>
            <a:off x="457200" y="4403725"/>
            <a:ext cx="80772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height (depth) of a tree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height(root) = depth(deepest leaf).</a:t>
            </a:r>
          </a:p>
        </p:txBody>
      </p:sp>
      <p:sp>
        <p:nvSpPr>
          <p:cNvPr id="13346" name="Text Box 34"/>
          <p:cNvSpPr txBox="1"/>
          <p:nvPr/>
        </p:nvSpPr>
        <p:spPr>
          <a:xfrm>
            <a:off x="457200" y="746125"/>
            <a:ext cx="5638800" cy="10064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path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 (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unique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 sequence of nodes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, …,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</a:t>
            </a:r>
            <a:r>
              <a:rPr lang="en-US" altLang="zh-CN" sz="2000" b="1" baseline="-25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such that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is the parent of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i+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for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&lt;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k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347" name="Text Box 35"/>
          <p:cNvSpPr txBox="1"/>
          <p:nvPr/>
        </p:nvSpPr>
        <p:spPr>
          <a:xfrm>
            <a:off x="457200" y="1889125"/>
            <a:ext cx="5257800" cy="7016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389255" indent="-389255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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length of path :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number of edges on the path.</a:t>
            </a:r>
          </a:p>
        </p:txBody>
      </p:sp>
      <p:grpSp>
        <p:nvGrpSpPr>
          <p:cNvPr id="3" name="Group 43"/>
          <p:cNvGrpSpPr/>
          <p:nvPr/>
        </p:nvGrpSpPr>
        <p:grpSpPr>
          <a:xfrm>
            <a:off x="8001000" y="265113"/>
            <a:ext cx="1143000" cy="2770187"/>
            <a:chOff x="5040" y="240"/>
            <a:chExt cx="624" cy="1697"/>
          </a:xfrm>
        </p:grpSpPr>
        <p:sp>
          <p:nvSpPr>
            <p:cNvPr id="29731" name="Text Box 37"/>
            <p:cNvSpPr txBox="1"/>
            <p:nvPr/>
          </p:nvSpPr>
          <p:spPr>
            <a:xfrm>
              <a:off x="5040" y="240"/>
              <a:ext cx="624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level</a:t>
              </a:r>
            </a:p>
          </p:txBody>
        </p:sp>
        <p:sp>
          <p:nvSpPr>
            <p:cNvPr id="29732" name="Text Box 38"/>
            <p:cNvSpPr txBox="1"/>
            <p:nvPr/>
          </p:nvSpPr>
          <p:spPr>
            <a:xfrm>
              <a:off x="5436" y="578"/>
              <a:ext cx="199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9733" name="Text Box 39"/>
            <p:cNvSpPr txBox="1"/>
            <p:nvPr/>
          </p:nvSpPr>
          <p:spPr>
            <a:xfrm>
              <a:off x="5436" y="946"/>
              <a:ext cx="199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34" name="Text Box 40"/>
            <p:cNvSpPr txBox="1"/>
            <p:nvPr/>
          </p:nvSpPr>
          <p:spPr>
            <a:xfrm>
              <a:off x="5436" y="1285"/>
              <a:ext cx="199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35" name="Text Box 41"/>
            <p:cNvSpPr txBox="1"/>
            <p:nvPr/>
          </p:nvSpPr>
          <p:spPr>
            <a:xfrm>
              <a:off x="5436" y="1657"/>
              <a:ext cx="199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41" name="Line 20"/>
          <p:cNvSpPr/>
          <p:nvPr/>
        </p:nvSpPr>
        <p:spPr>
          <a:xfrm flipH="1">
            <a:off x="6711950" y="1258888"/>
            <a:ext cx="457200" cy="266700"/>
          </a:xfrm>
          <a:prstGeom prst="line">
            <a:avLst/>
          </a:prstGeom>
          <a:ln w="317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2"/>
          <p:cNvSpPr/>
          <p:nvPr/>
        </p:nvSpPr>
        <p:spPr>
          <a:xfrm flipH="1">
            <a:off x="6411913" y="1758950"/>
            <a:ext cx="152400" cy="30480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5"/>
          <p:cNvSpPr/>
          <p:nvPr/>
        </p:nvSpPr>
        <p:spPr>
          <a:xfrm>
            <a:off x="6400800" y="2330450"/>
            <a:ext cx="76200" cy="32385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13342" grpId="0"/>
      <p:bldP spid="13343" grpId="0"/>
      <p:bldP spid="13344" grpId="0"/>
      <p:bldP spid="13345" grpId="0"/>
      <p:bldP spid="13346" grpId="0"/>
      <p:bldP spid="133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04800" y="3200400"/>
            <a:ext cx="2744788" cy="1982788"/>
            <a:chOff x="384" y="1104"/>
            <a:chExt cx="1729" cy="1249"/>
          </a:xfrm>
        </p:grpSpPr>
        <p:sp>
          <p:nvSpPr>
            <p:cNvPr id="30722" name="Oval 5"/>
            <p:cNvSpPr/>
            <p:nvPr/>
          </p:nvSpPr>
          <p:spPr>
            <a:xfrm>
              <a:off x="1150" y="1104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23" name="Oval 6"/>
            <p:cNvSpPr/>
            <p:nvPr/>
          </p:nvSpPr>
          <p:spPr>
            <a:xfrm>
              <a:off x="1152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724" name="Oval 7"/>
            <p:cNvSpPr/>
            <p:nvPr/>
          </p:nvSpPr>
          <p:spPr>
            <a:xfrm>
              <a:off x="768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25" name="Oval 8"/>
            <p:cNvSpPr/>
            <p:nvPr/>
          </p:nvSpPr>
          <p:spPr>
            <a:xfrm>
              <a:off x="1584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726" name="Oval 9"/>
            <p:cNvSpPr/>
            <p:nvPr/>
          </p:nvSpPr>
          <p:spPr>
            <a:xfrm>
              <a:off x="1152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0727" name="Oval 10"/>
            <p:cNvSpPr/>
            <p:nvPr/>
          </p:nvSpPr>
          <p:spPr>
            <a:xfrm>
              <a:off x="864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0728" name="Oval 11"/>
            <p:cNvSpPr/>
            <p:nvPr/>
          </p:nvSpPr>
          <p:spPr>
            <a:xfrm>
              <a:off x="576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0729" name="Oval 12"/>
            <p:cNvSpPr/>
            <p:nvPr/>
          </p:nvSpPr>
          <p:spPr>
            <a:xfrm>
              <a:off x="144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0730" name="Oval 13"/>
            <p:cNvSpPr/>
            <p:nvPr/>
          </p:nvSpPr>
          <p:spPr>
            <a:xfrm>
              <a:off x="168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0731" name="Oval 14"/>
            <p:cNvSpPr/>
            <p:nvPr/>
          </p:nvSpPr>
          <p:spPr>
            <a:xfrm>
              <a:off x="192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0732" name="Oval 15"/>
            <p:cNvSpPr/>
            <p:nvPr/>
          </p:nvSpPr>
          <p:spPr>
            <a:xfrm>
              <a:off x="1440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0733" name="Oval 16"/>
            <p:cNvSpPr/>
            <p:nvPr/>
          </p:nvSpPr>
          <p:spPr>
            <a:xfrm>
              <a:off x="672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0734" name="Oval 17"/>
            <p:cNvSpPr/>
            <p:nvPr/>
          </p:nvSpPr>
          <p:spPr>
            <a:xfrm>
              <a:off x="384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0735" name="Line 18"/>
            <p:cNvSpPr/>
            <p:nvPr/>
          </p:nvSpPr>
          <p:spPr>
            <a:xfrm>
              <a:off x="1248" y="1296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9"/>
            <p:cNvSpPr/>
            <p:nvPr/>
          </p:nvSpPr>
          <p:spPr>
            <a:xfrm>
              <a:off x="1248" y="1632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20"/>
            <p:cNvSpPr/>
            <p:nvPr/>
          </p:nvSpPr>
          <p:spPr>
            <a:xfrm>
              <a:off x="1536" y="196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21"/>
            <p:cNvSpPr/>
            <p:nvPr/>
          </p:nvSpPr>
          <p:spPr>
            <a:xfrm flipH="1">
              <a:off x="912" y="1281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22"/>
            <p:cNvSpPr/>
            <p:nvPr/>
          </p:nvSpPr>
          <p:spPr>
            <a:xfrm>
              <a:off x="1296" y="1281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23"/>
            <p:cNvSpPr/>
            <p:nvPr/>
          </p:nvSpPr>
          <p:spPr>
            <a:xfrm flipH="1">
              <a:off x="720" y="1605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4"/>
            <p:cNvSpPr/>
            <p:nvPr/>
          </p:nvSpPr>
          <p:spPr>
            <a:xfrm>
              <a:off x="912" y="1621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25"/>
            <p:cNvSpPr/>
            <p:nvPr/>
          </p:nvSpPr>
          <p:spPr>
            <a:xfrm flipH="1">
              <a:off x="528" y="1961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6"/>
            <p:cNvSpPr/>
            <p:nvPr/>
          </p:nvSpPr>
          <p:spPr>
            <a:xfrm>
              <a:off x="720" y="1961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7"/>
            <p:cNvSpPr/>
            <p:nvPr/>
          </p:nvSpPr>
          <p:spPr>
            <a:xfrm flipH="1">
              <a:off x="1536" y="1632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8"/>
            <p:cNvSpPr/>
            <p:nvPr/>
          </p:nvSpPr>
          <p:spPr>
            <a:xfrm>
              <a:off x="1701" y="1632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9"/>
            <p:cNvSpPr/>
            <p:nvPr/>
          </p:nvSpPr>
          <p:spPr>
            <a:xfrm>
              <a:off x="1747" y="1584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90" name="Text Box 30"/>
          <p:cNvSpPr txBox="1"/>
          <p:nvPr/>
        </p:nvSpPr>
        <p:spPr>
          <a:xfrm>
            <a:off x="3200400" y="31242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 )</a:t>
            </a:r>
          </a:p>
        </p:txBody>
      </p:sp>
      <p:sp>
        <p:nvSpPr>
          <p:cNvPr id="15391" name="Text Box 31"/>
          <p:cNvSpPr txBox="1"/>
          <p:nvPr/>
        </p:nvSpPr>
        <p:spPr>
          <a:xfrm>
            <a:off x="3200400" y="3657600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 ( B, C, D ) )</a:t>
            </a:r>
          </a:p>
        </p:txBody>
      </p:sp>
      <p:sp>
        <p:nvSpPr>
          <p:cNvPr id="15392" name="Text Box 32"/>
          <p:cNvSpPr txBox="1"/>
          <p:nvPr/>
        </p:nvSpPr>
        <p:spPr>
          <a:xfrm>
            <a:off x="3200400" y="4191000"/>
            <a:ext cx="4419600" cy="39687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 ( B ( E, F ), C ( G ), D ( H, I, J ) ) )</a:t>
            </a:r>
          </a:p>
        </p:txBody>
      </p:sp>
      <p:sp>
        <p:nvSpPr>
          <p:cNvPr id="15393" name="Text Box 33"/>
          <p:cNvSpPr txBox="1"/>
          <p:nvPr/>
        </p:nvSpPr>
        <p:spPr>
          <a:xfrm>
            <a:off x="3200400" y="4800600"/>
            <a:ext cx="5638800" cy="396875"/>
          </a:xfrm>
          <a:prstGeom prst="rect">
            <a:avLst/>
          </a:prstGeom>
          <a:noFill/>
          <a:ln w="25400">
            <a:noFill/>
          </a:ln>
        </p:spPr>
        <p:txBody>
          <a:bodyPr r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 ( B ( E ( K, L ), F ), C ( G ), D ( H ( M ), I, J ) ) )</a:t>
            </a:r>
          </a:p>
        </p:txBody>
      </p:sp>
      <p:sp>
        <p:nvSpPr>
          <p:cNvPr id="15442" name="Text Box 82"/>
          <p:cNvSpPr txBox="1"/>
          <p:nvPr/>
        </p:nvSpPr>
        <p:spPr>
          <a:xfrm>
            <a:off x="3587750" y="5389792"/>
            <a:ext cx="403225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String notation of the tree</a:t>
            </a:r>
          </a:p>
        </p:txBody>
      </p:sp>
      <p:sp>
        <p:nvSpPr>
          <p:cNvPr id="15443" name="Text Box 83"/>
          <p:cNvSpPr txBox="1"/>
          <p:nvPr/>
        </p:nvSpPr>
        <p:spPr>
          <a:xfrm>
            <a:off x="152400" y="5410200"/>
            <a:ext cx="403225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Graph notation of the tree</a:t>
            </a:r>
          </a:p>
        </p:txBody>
      </p:sp>
      <p:sp>
        <p:nvSpPr>
          <p:cNvPr id="15444" name="Rectangle 84"/>
          <p:cNvSpPr/>
          <p:nvPr/>
        </p:nvSpPr>
        <p:spPr>
          <a:xfrm>
            <a:off x="6019800" y="2667000"/>
            <a:ext cx="281940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(the root comes first,</a:t>
            </a:r>
          </a:p>
          <a:p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followed by a list of </a:t>
            </a:r>
          </a:p>
          <a:p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subtrees)</a:t>
            </a:r>
          </a:p>
        </p:txBody>
      </p:sp>
      <p:sp>
        <p:nvSpPr>
          <p:cNvPr id="30754" name="Rectangle 85"/>
          <p:cNvSpPr/>
          <p:nvPr/>
        </p:nvSpPr>
        <p:spPr>
          <a:xfrm>
            <a:off x="685800" y="152400"/>
            <a:ext cx="6870700" cy="1219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4400" dirty="0">
                <a:latin typeface="Comic Sans MS" panose="030F0702030302020204" pitchFamily="66" charset="0"/>
                <a:ea typeface="宋体" panose="02010600030101010101" pitchFamily="2" charset="-122"/>
              </a:rPr>
              <a:t>Notation</a:t>
            </a:r>
          </a:p>
        </p:txBody>
      </p:sp>
      <p:sp>
        <p:nvSpPr>
          <p:cNvPr id="15446" name="Text Box 86"/>
          <p:cNvSpPr txBox="1"/>
          <p:nvPr/>
        </p:nvSpPr>
        <p:spPr>
          <a:xfrm>
            <a:off x="533400" y="2057400"/>
            <a:ext cx="34290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Graph notation</a:t>
            </a:r>
          </a:p>
          <a:p>
            <a:pPr>
              <a:spcBef>
                <a:spcPct val="50000"/>
              </a:spcBef>
              <a:buChar char="•"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String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" grpId="0"/>
      <p:bldP spid="15391" grpId="0"/>
      <p:bldP spid="15392" grpId="0"/>
      <p:bldP spid="15393" grpId="0"/>
      <p:bldP spid="15442" grpId="0"/>
      <p:bldP spid="15443" grpId="0"/>
      <p:bldP spid="15444" grpId="0"/>
      <p:bldP spid="154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295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p:sp>
        <p:nvSpPr>
          <p:cNvPr id="45060" name="Text Box 4"/>
          <p:cNvSpPr txBox="1"/>
          <p:nvPr/>
        </p:nvSpPr>
        <p:spPr>
          <a:xfrm>
            <a:off x="109538" y="18145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 Representation:</a:t>
            </a:r>
          </a:p>
        </p:txBody>
      </p:sp>
      <p:graphicFrame>
        <p:nvGraphicFramePr>
          <p:cNvPr id="45105" name="Object 49"/>
          <p:cNvGraphicFramePr>
            <a:graphicFrameLocks noChangeAspect="1"/>
          </p:cNvGraphicFramePr>
          <p:nvPr/>
        </p:nvGraphicFramePr>
        <p:xfrm>
          <a:off x="6858000" y="4648200"/>
          <a:ext cx="15890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66620" imgH="2287270" progId="MS_ClipArt_Gallery.2">
                  <p:embed/>
                </p:oleObj>
              </mc:Choice>
              <mc:Fallback>
                <p:oleObj r:id="rId5" imgW="2166620" imgH="228727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0" y="4648200"/>
                        <a:ext cx="1589088" cy="167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6" name="AutoShape 50"/>
          <p:cNvSpPr/>
          <p:nvPr/>
        </p:nvSpPr>
        <p:spPr>
          <a:xfrm>
            <a:off x="3962400" y="1600200"/>
            <a:ext cx="4572000" cy="2438400"/>
          </a:xfrm>
          <a:prstGeom prst="cloudCallout">
            <a:avLst>
              <a:gd name="adj1" fmla="val 16736"/>
              <a:gd name="adj2" fmla="val 76431"/>
            </a:avLst>
          </a:prstGeom>
          <a:gradFill rotWithShape="0">
            <a:gsLst>
              <a:gs pos="0">
                <a:srgbClr val="A6CFCF"/>
              </a:gs>
              <a:gs pos="100000">
                <a:srgbClr val="CCFFFF"/>
              </a:gs>
            </a:gsLst>
            <a:lin ang="2700000" scaled="1"/>
            <a:tileRect/>
          </a:gradFill>
          <a:ln w="25400" cap="flat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So the size of each node</a:t>
            </a:r>
          </a:p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depends on the number of </a:t>
            </a:r>
          </a:p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branches.</a:t>
            </a:r>
          </a:p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Hmmm... That’s not good.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5027613" y="2360613"/>
            <a:ext cx="2744787" cy="1982787"/>
            <a:chOff x="384" y="1104"/>
            <a:chExt cx="1729" cy="1249"/>
          </a:xfrm>
        </p:grpSpPr>
        <p:sp>
          <p:nvSpPr>
            <p:cNvPr id="31750" name="Oval 52"/>
            <p:cNvSpPr/>
            <p:nvPr/>
          </p:nvSpPr>
          <p:spPr>
            <a:xfrm>
              <a:off x="1150" y="1104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751" name="Oval 53"/>
            <p:cNvSpPr/>
            <p:nvPr/>
          </p:nvSpPr>
          <p:spPr>
            <a:xfrm>
              <a:off x="1152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752" name="Oval 54"/>
            <p:cNvSpPr/>
            <p:nvPr/>
          </p:nvSpPr>
          <p:spPr>
            <a:xfrm>
              <a:off x="768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1753" name="Oval 55"/>
            <p:cNvSpPr/>
            <p:nvPr/>
          </p:nvSpPr>
          <p:spPr>
            <a:xfrm>
              <a:off x="1584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754" name="Oval 56"/>
            <p:cNvSpPr/>
            <p:nvPr/>
          </p:nvSpPr>
          <p:spPr>
            <a:xfrm>
              <a:off x="1152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1755" name="Oval 57"/>
            <p:cNvSpPr/>
            <p:nvPr/>
          </p:nvSpPr>
          <p:spPr>
            <a:xfrm>
              <a:off x="864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1756" name="Oval 58"/>
            <p:cNvSpPr/>
            <p:nvPr/>
          </p:nvSpPr>
          <p:spPr>
            <a:xfrm>
              <a:off x="576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1757" name="Oval 59"/>
            <p:cNvSpPr/>
            <p:nvPr/>
          </p:nvSpPr>
          <p:spPr>
            <a:xfrm>
              <a:off x="144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1758" name="Oval 60"/>
            <p:cNvSpPr/>
            <p:nvPr/>
          </p:nvSpPr>
          <p:spPr>
            <a:xfrm>
              <a:off x="168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1759" name="Oval 61"/>
            <p:cNvSpPr/>
            <p:nvPr/>
          </p:nvSpPr>
          <p:spPr>
            <a:xfrm>
              <a:off x="192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1760" name="Oval 62"/>
            <p:cNvSpPr/>
            <p:nvPr/>
          </p:nvSpPr>
          <p:spPr>
            <a:xfrm>
              <a:off x="1440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1761" name="Oval 63"/>
            <p:cNvSpPr/>
            <p:nvPr/>
          </p:nvSpPr>
          <p:spPr>
            <a:xfrm>
              <a:off x="672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762" name="Oval 64"/>
            <p:cNvSpPr/>
            <p:nvPr/>
          </p:nvSpPr>
          <p:spPr>
            <a:xfrm>
              <a:off x="384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1763" name="Line 65"/>
            <p:cNvSpPr/>
            <p:nvPr/>
          </p:nvSpPr>
          <p:spPr>
            <a:xfrm>
              <a:off x="1248" y="1296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66"/>
            <p:cNvSpPr/>
            <p:nvPr/>
          </p:nvSpPr>
          <p:spPr>
            <a:xfrm>
              <a:off x="1248" y="1632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67"/>
            <p:cNvSpPr/>
            <p:nvPr/>
          </p:nvSpPr>
          <p:spPr>
            <a:xfrm>
              <a:off x="1536" y="196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68"/>
            <p:cNvSpPr/>
            <p:nvPr/>
          </p:nvSpPr>
          <p:spPr>
            <a:xfrm flipH="1">
              <a:off x="912" y="1281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69"/>
            <p:cNvSpPr/>
            <p:nvPr/>
          </p:nvSpPr>
          <p:spPr>
            <a:xfrm>
              <a:off x="1296" y="1281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70"/>
            <p:cNvSpPr/>
            <p:nvPr/>
          </p:nvSpPr>
          <p:spPr>
            <a:xfrm flipH="1">
              <a:off x="720" y="1605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71"/>
            <p:cNvSpPr/>
            <p:nvPr/>
          </p:nvSpPr>
          <p:spPr>
            <a:xfrm>
              <a:off x="912" y="1621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72"/>
            <p:cNvSpPr/>
            <p:nvPr/>
          </p:nvSpPr>
          <p:spPr>
            <a:xfrm flipH="1">
              <a:off x="528" y="1961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73"/>
            <p:cNvSpPr/>
            <p:nvPr/>
          </p:nvSpPr>
          <p:spPr>
            <a:xfrm>
              <a:off x="720" y="1961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74"/>
            <p:cNvSpPr/>
            <p:nvPr/>
          </p:nvSpPr>
          <p:spPr>
            <a:xfrm flipH="1">
              <a:off x="1536" y="1632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75"/>
            <p:cNvSpPr/>
            <p:nvPr/>
          </p:nvSpPr>
          <p:spPr>
            <a:xfrm>
              <a:off x="1701" y="1632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76"/>
            <p:cNvSpPr/>
            <p:nvPr/>
          </p:nvSpPr>
          <p:spPr>
            <a:xfrm>
              <a:off x="1747" y="1584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533400" y="2806700"/>
            <a:ext cx="3429000" cy="3365500"/>
            <a:chOff x="533400" y="2806700"/>
            <a:chExt cx="3429000" cy="3365500"/>
          </a:xfrm>
        </p:grpSpPr>
        <p:grpSp>
          <p:nvGrpSpPr>
            <p:cNvPr id="31776" name="Group 6"/>
            <p:cNvGrpSpPr/>
            <p:nvPr/>
          </p:nvGrpSpPr>
          <p:grpSpPr>
            <a:xfrm>
              <a:off x="533400" y="4267200"/>
              <a:ext cx="533400" cy="685800"/>
              <a:chOff x="576" y="2496"/>
              <a:chExt cx="336" cy="432"/>
            </a:xfrm>
          </p:grpSpPr>
          <p:sp>
            <p:nvSpPr>
              <p:cNvPr id="31777" name="Rectangle 7"/>
              <p:cNvSpPr/>
              <p:nvPr/>
            </p:nvSpPr>
            <p:spPr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8" name="Rectangle 8"/>
              <p:cNvSpPr/>
              <p:nvPr/>
            </p:nvSpPr>
            <p:spPr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9" name="Rectangle 9"/>
              <p:cNvSpPr/>
              <p:nvPr/>
            </p:nvSpPr>
            <p:spPr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0" name="Rectangle 10"/>
              <p:cNvSpPr/>
              <p:nvPr/>
            </p:nvSpPr>
            <p:spPr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1781" name="Group 11"/>
            <p:cNvGrpSpPr/>
            <p:nvPr/>
          </p:nvGrpSpPr>
          <p:grpSpPr>
            <a:xfrm>
              <a:off x="1524000" y="3305175"/>
              <a:ext cx="533400" cy="733425"/>
              <a:chOff x="1104" y="2496"/>
              <a:chExt cx="336" cy="288"/>
            </a:xfrm>
          </p:grpSpPr>
          <p:sp>
            <p:nvSpPr>
              <p:cNvPr id="31782" name="Rectangle 12"/>
              <p:cNvSpPr/>
              <p:nvPr/>
            </p:nvSpPr>
            <p:spPr>
              <a:xfrm>
                <a:off x="1296" y="2496"/>
                <a:ext cx="144" cy="1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3" name="Rectangle 13"/>
              <p:cNvSpPr/>
              <p:nvPr/>
            </p:nvSpPr>
            <p:spPr>
              <a:xfrm>
                <a:off x="1296" y="2694"/>
                <a:ext cx="144" cy="9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4" name="Rectangle 14"/>
              <p:cNvSpPr/>
              <p:nvPr/>
            </p:nvSpPr>
            <p:spPr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1785" name="Group 15"/>
            <p:cNvGrpSpPr/>
            <p:nvPr/>
          </p:nvGrpSpPr>
          <p:grpSpPr>
            <a:xfrm>
              <a:off x="1524000" y="4189413"/>
              <a:ext cx="533400" cy="763587"/>
              <a:chOff x="1104" y="2928"/>
              <a:chExt cx="336" cy="144"/>
            </a:xfrm>
          </p:grpSpPr>
          <p:sp>
            <p:nvSpPr>
              <p:cNvPr id="31786" name="Rectangle 16"/>
              <p:cNvSpPr/>
              <p:nvPr/>
            </p:nvSpPr>
            <p:spPr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7" name="Rectangle 17"/>
              <p:cNvSpPr/>
              <p:nvPr/>
            </p:nvSpPr>
            <p:spPr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31788" name="Group 18"/>
            <p:cNvGrpSpPr/>
            <p:nvPr/>
          </p:nvGrpSpPr>
          <p:grpSpPr>
            <a:xfrm>
              <a:off x="1524000" y="5181600"/>
              <a:ext cx="533400" cy="685800"/>
              <a:chOff x="576" y="2496"/>
              <a:chExt cx="336" cy="432"/>
            </a:xfrm>
          </p:grpSpPr>
          <p:sp>
            <p:nvSpPr>
              <p:cNvPr id="31789" name="Rectangle 19"/>
              <p:cNvSpPr/>
              <p:nvPr/>
            </p:nvSpPr>
            <p:spPr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90" name="Rectangle 20"/>
              <p:cNvSpPr/>
              <p:nvPr/>
            </p:nvSpPr>
            <p:spPr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91" name="Rectangle 21"/>
              <p:cNvSpPr/>
              <p:nvPr/>
            </p:nvSpPr>
            <p:spPr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92" name="Rectangle 22"/>
              <p:cNvSpPr/>
              <p:nvPr/>
            </p:nvSpPr>
            <p:spPr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31793" name="Group 23"/>
            <p:cNvGrpSpPr/>
            <p:nvPr/>
          </p:nvGrpSpPr>
          <p:grpSpPr>
            <a:xfrm>
              <a:off x="2514600" y="3046413"/>
              <a:ext cx="533400" cy="839787"/>
              <a:chOff x="1104" y="2496"/>
              <a:chExt cx="336" cy="288"/>
            </a:xfrm>
          </p:grpSpPr>
          <p:sp>
            <p:nvSpPr>
              <p:cNvPr id="31794" name="Rectangle 24"/>
              <p:cNvSpPr/>
              <p:nvPr/>
            </p:nvSpPr>
            <p:spPr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95" name="Rectangle 25"/>
              <p:cNvSpPr/>
              <p:nvPr/>
            </p:nvSpPr>
            <p:spPr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96" name="Rectangle 26"/>
              <p:cNvSpPr/>
              <p:nvPr/>
            </p:nvSpPr>
            <p:spPr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1797" name="Rectangle 27"/>
            <p:cNvSpPr/>
            <p:nvPr/>
          </p:nvSpPr>
          <p:spPr>
            <a:xfrm>
              <a:off x="2514600" y="3962400"/>
              <a:ext cx="304800" cy="3810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1798" name="Rectangle 28"/>
            <p:cNvSpPr/>
            <p:nvPr/>
          </p:nvSpPr>
          <p:spPr>
            <a:xfrm>
              <a:off x="2514600" y="4419600"/>
              <a:ext cx="3048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grpSp>
          <p:nvGrpSpPr>
            <p:cNvPr id="31799" name="Group 29"/>
            <p:cNvGrpSpPr/>
            <p:nvPr/>
          </p:nvGrpSpPr>
          <p:grpSpPr>
            <a:xfrm>
              <a:off x="2514600" y="4953000"/>
              <a:ext cx="533400" cy="304800"/>
              <a:chOff x="1104" y="2928"/>
              <a:chExt cx="336" cy="144"/>
            </a:xfrm>
          </p:grpSpPr>
          <p:sp>
            <p:nvSpPr>
              <p:cNvPr id="31800" name="Rectangle 30"/>
              <p:cNvSpPr/>
              <p:nvPr/>
            </p:nvSpPr>
            <p:spPr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1" name="Rectangle 31"/>
              <p:cNvSpPr/>
              <p:nvPr/>
            </p:nvSpPr>
            <p:spPr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</p:grpSp>
        <p:sp>
          <p:nvSpPr>
            <p:cNvPr id="31802" name="Rectangle 32"/>
            <p:cNvSpPr/>
            <p:nvPr/>
          </p:nvSpPr>
          <p:spPr>
            <a:xfrm>
              <a:off x="2514600" y="5410200"/>
              <a:ext cx="5334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1803" name="Rectangle 33"/>
            <p:cNvSpPr/>
            <p:nvPr/>
          </p:nvSpPr>
          <p:spPr>
            <a:xfrm>
              <a:off x="2514600" y="5867400"/>
              <a:ext cx="5334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1804" name="Rectangle 34"/>
            <p:cNvSpPr/>
            <p:nvPr/>
          </p:nvSpPr>
          <p:spPr>
            <a:xfrm>
              <a:off x="3429000" y="2806700"/>
              <a:ext cx="5334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1805" name="Rectangle 35"/>
            <p:cNvSpPr/>
            <p:nvPr/>
          </p:nvSpPr>
          <p:spPr>
            <a:xfrm>
              <a:off x="3429000" y="3290888"/>
              <a:ext cx="5334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806" name="Rectangle 36"/>
            <p:cNvSpPr/>
            <p:nvPr/>
          </p:nvSpPr>
          <p:spPr>
            <a:xfrm>
              <a:off x="3429000" y="4876800"/>
              <a:ext cx="533400" cy="304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1807" name="Line 37"/>
            <p:cNvSpPr/>
            <p:nvPr/>
          </p:nvSpPr>
          <p:spPr>
            <a:xfrm flipV="1">
              <a:off x="990600" y="3810000"/>
              <a:ext cx="533400" cy="5334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38"/>
            <p:cNvSpPr/>
            <p:nvPr/>
          </p:nvSpPr>
          <p:spPr>
            <a:xfrm>
              <a:off x="990600" y="4610100"/>
              <a:ext cx="533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39"/>
            <p:cNvSpPr/>
            <p:nvPr/>
          </p:nvSpPr>
          <p:spPr>
            <a:xfrm>
              <a:off x="990600" y="4876800"/>
              <a:ext cx="533400" cy="6858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40"/>
            <p:cNvSpPr/>
            <p:nvPr/>
          </p:nvSpPr>
          <p:spPr>
            <a:xfrm>
              <a:off x="1981200" y="3443288"/>
              <a:ext cx="533400" cy="2143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Line 41"/>
            <p:cNvSpPr/>
            <p:nvPr/>
          </p:nvSpPr>
          <p:spPr>
            <a:xfrm>
              <a:off x="1943100" y="3695700"/>
              <a:ext cx="571500" cy="4191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Line 42"/>
            <p:cNvSpPr/>
            <p:nvPr/>
          </p:nvSpPr>
          <p:spPr>
            <a:xfrm>
              <a:off x="1981200" y="4343400"/>
              <a:ext cx="533400" cy="2286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Line 43"/>
            <p:cNvSpPr/>
            <p:nvPr/>
          </p:nvSpPr>
          <p:spPr>
            <a:xfrm flipV="1">
              <a:off x="1981200" y="5105400"/>
              <a:ext cx="533400" cy="1524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Line 44"/>
            <p:cNvSpPr/>
            <p:nvPr/>
          </p:nvSpPr>
          <p:spPr>
            <a:xfrm>
              <a:off x="1981200" y="5562600"/>
              <a:ext cx="533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Line 45"/>
            <p:cNvSpPr/>
            <p:nvPr/>
          </p:nvSpPr>
          <p:spPr>
            <a:xfrm>
              <a:off x="1981200" y="5791200"/>
              <a:ext cx="533400" cy="2286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Line 46"/>
            <p:cNvSpPr/>
            <p:nvPr/>
          </p:nvSpPr>
          <p:spPr>
            <a:xfrm flipV="1">
              <a:off x="2971800" y="2943225"/>
              <a:ext cx="457200" cy="2571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Line 47"/>
            <p:cNvSpPr/>
            <p:nvPr/>
          </p:nvSpPr>
          <p:spPr>
            <a:xfrm flipV="1">
              <a:off x="2933700" y="3429000"/>
              <a:ext cx="495300" cy="15081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48"/>
            <p:cNvSpPr/>
            <p:nvPr/>
          </p:nvSpPr>
          <p:spPr>
            <a:xfrm>
              <a:off x="2971800" y="5029200"/>
              <a:ext cx="457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057400" y="3581400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828800" y="4495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828800" y="47244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8194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2819400" y="51054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819400" y="5181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457200" y="762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FirstChild-NextSibling Representation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62000" y="838200"/>
            <a:ext cx="2971800" cy="990600"/>
            <a:chOff x="528" y="672"/>
            <a:chExt cx="1872" cy="624"/>
          </a:xfrm>
        </p:grpSpPr>
        <p:sp>
          <p:nvSpPr>
            <p:cNvPr id="32771" name="Rectangle 4"/>
            <p:cNvSpPr/>
            <p:nvPr/>
          </p:nvSpPr>
          <p:spPr>
            <a:xfrm>
              <a:off x="528" y="912"/>
              <a:ext cx="816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FirstChild</a:t>
              </a:r>
            </a:p>
          </p:txBody>
        </p:sp>
        <p:sp>
          <p:nvSpPr>
            <p:cNvPr id="32772" name="Rectangle 5"/>
            <p:cNvSpPr/>
            <p:nvPr/>
          </p:nvSpPr>
          <p:spPr>
            <a:xfrm>
              <a:off x="1344" y="912"/>
              <a:ext cx="912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NextSibling</a:t>
              </a:r>
            </a:p>
          </p:txBody>
        </p:sp>
        <p:sp>
          <p:nvSpPr>
            <p:cNvPr id="32773" name="Rectangle 6"/>
            <p:cNvSpPr/>
            <p:nvPr/>
          </p:nvSpPr>
          <p:spPr>
            <a:xfrm>
              <a:off x="528" y="672"/>
              <a:ext cx="172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Element</a:t>
              </a:r>
            </a:p>
          </p:txBody>
        </p:sp>
        <p:sp>
          <p:nvSpPr>
            <p:cNvPr id="32774" name="Line 7"/>
            <p:cNvSpPr/>
            <p:nvPr/>
          </p:nvSpPr>
          <p:spPr>
            <a:xfrm flipH="1">
              <a:off x="720" y="110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Line 8"/>
            <p:cNvSpPr/>
            <p:nvPr/>
          </p:nvSpPr>
          <p:spPr>
            <a:xfrm>
              <a:off x="2208" y="1056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81000" y="2133600"/>
            <a:ext cx="2744788" cy="1982788"/>
            <a:chOff x="384" y="1104"/>
            <a:chExt cx="1729" cy="1249"/>
          </a:xfrm>
        </p:grpSpPr>
        <p:sp>
          <p:nvSpPr>
            <p:cNvPr id="32777" name="Oval 10"/>
            <p:cNvSpPr/>
            <p:nvPr/>
          </p:nvSpPr>
          <p:spPr>
            <a:xfrm>
              <a:off x="1150" y="1104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78" name="Oval 11"/>
            <p:cNvSpPr/>
            <p:nvPr/>
          </p:nvSpPr>
          <p:spPr>
            <a:xfrm>
              <a:off x="1152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2779" name="Oval 12"/>
            <p:cNvSpPr/>
            <p:nvPr/>
          </p:nvSpPr>
          <p:spPr>
            <a:xfrm>
              <a:off x="768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0" name="Oval 13"/>
            <p:cNvSpPr/>
            <p:nvPr/>
          </p:nvSpPr>
          <p:spPr>
            <a:xfrm>
              <a:off x="1584" y="144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2781" name="Oval 14"/>
            <p:cNvSpPr/>
            <p:nvPr/>
          </p:nvSpPr>
          <p:spPr>
            <a:xfrm>
              <a:off x="1152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2782" name="Oval 15"/>
            <p:cNvSpPr/>
            <p:nvPr/>
          </p:nvSpPr>
          <p:spPr>
            <a:xfrm>
              <a:off x="864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2783" name="Oval 16"/>
            <p:cNvSpPr/>
            <p:nvPr/>
          </p:nvSpPr>
          <p:spPr>
            <a:xfrm>
              <a:off x="576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2784" name="Oval 17"/>
            <p:cNvSpPr/>
            <p:nvPr/>
          </p:nvSpPr>
          <p:spPr>
            <a:xfrm>
              <a:off x="144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2785" name="Oval 18"/>
            <p:cNvSpPr/>
            <p:nvPr/>
          </p:nvSpPr>
          <p:spPr>
            <a:xfrm>
              <a:off x="168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2786" name="Oval 19"/>
            <p:cNvSpPr/>
            <p:nvPr/>
          </p:nvSpPr>
          <p:spPr>
            <a:xfrm>
              <a:off x="1920" y="1776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2787" name="Oval 20"/>
            <p:cNvSpPr/>
            <p:nvPr/>
          </p:nvSpPr>
          <p:spPr>
            <a:xfrm>
              <a:off x="1440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2788" name="Oval 21"/>
            <p:cNvSpPr/>
            <p:nvPr/>
          </p:nvSpPr>
          <p:spPr>
            <a:xfrm>
              <a:off x="672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2789" name="Oval 22"/>
            <p:cNvSpPr/>
            <p:nvPr/>
          </p:nvSpPr>
          <p:spPr>
            <a:xfrm>
              <a:off x="384" y="2160"/>
              <a:ext cx="193" cy="19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790" name="Line 23"/>
            <p:cNvSpPr/>
            <p:nvPr/>
          </p:nvSpPr>
          <p:spPr>
            <a:xfrm>
              <a:off x="1248" y="1296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4"/>
            <p:cNvSpPr/>
            <p:nvPr/>
          </p:nvSpPr>
          <p:spPr>
            <a:xfrm>
              <a:off x="1248" y="1632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25"/>
            <p:cNvSpPr/>
            <p:nvPr/>
          </p:nvSpPr>
          <p:spPr>
            <a:xfrm>
              <a:off x="1536" y="196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6"/>
            <p:cNvSpPr/>
            <p:nvPr/>
          </p:nvSpPr>
          <p:spPr>
            <a:xfrm flipH="1">
              <a:off x="912" y="1281"/>
              <a:ext cx="288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7"/>
            <p:cNvSpPr/>
            <p:nvPr/>
          </p:nvSpPr>
          <p:spPr>
            <a:xfrm>
              <a:off x="1296" y="1281"/>
              <a:ext cx="311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8"/>
            <p:cNvSpPr/>
            <p:nvPr/>
          </p:nvSpPr>
          <p:spPr>
            <a:xfrm flipH="1">
              <a:off x="720" y="1605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9"/>
            <p:cNvSpPr/>
            <p:nvPr/>
          </p:nvSpPr>
          <p:spPr>
            <a:xfrm>
              <a:off x="912" y="1621"/>
              <a:ext cx="48" cy="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30"/>
            <p:cNvSpPr/>
            <p:nvPr/>
          </p:nvSpPr>
          <p:spPr>
            <a:xfrm flipH="1">
              <a:off x="528" y="1961"/>
              <a:ext cx="96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31"/>
            <p:cNvSpPr/>
            <p:nvPr/>
          </p:nvSpPr>
          <p:spPr>
            <a:xfrm>
              <a:off x="720" y="1961"/>
              <a:ext cx="48" cy="2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2"/>
            <p:cNvSpPr/>
            <p:nvPr/>
          </p:nvSpPr>
          <p:spPr>
            <a:xfrm flipH="1">
              <a:off x="1536" y="1632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33"/>
            <p:cNvSpPr/>
            <p:nvPr/>
          </p:nvSpPr>
          <p:spPr>
            <a:xfrm>
              <a:off x="1701" y="1632"/>
              <a:ext cx="25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4"/>
            <p:cNvSpPr/>
            <p:nvPr/>
          </p:nvSpPr>
          <p:spPr>
            <a:xfrm>
              <a:off x="1747" y="1584"/>
              <a:ext cx="227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84" name="Text Box 100"/>
          <p:cNvSpPr txBox="1"/>
          <p:nvPr/>
        </p:nvSpPr>
        <p:spPr>
          <a:xfrm>
            <a:off x="381000" y="4876800"/>
            <a:ext cx="79248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Note:  The representation is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 unique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 since the children in a tree can be of any order.</a:t>
            </a:r>
          </a:p>
        </p:txBody>
      </p:sp>
      <p:sp>
        <p:nvSpPr>
          <p:cNvPr id="16488" name="Text Box 104"/>
          <p:cNvSpPr txBox="1"/>
          <p:nvPr/>
        </p:nvSpPr>
        <p:spPr>
          <a:xfrm>
            <a:off x="4267200" y="990600"/>
            <a:ext cx="4648200" cy="2843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typedef struct TreeNode *PtrToNode;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Struct TreeNode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   ElementType Element;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   PtrToNode FirstChild;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   PtrToNode NextSibling;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4" name="Group 106"/>
          <p:cNvGrpSpPr/>
          <p:nvPr/>
        </p:nvGrpSpPr>
        <p:grpSpPr>
          <a:xfrm>
            <a:off x="3962400" y="838200"/>
            <a:ext cx="4648200" cy="3505200"/>
            <a:chOff x="2496" y="720"/>
            <a:chExt cx="2928" cy="2208"/>
          </a:xfrm>
        </p:grpSpPr>
        <p:grpSp>
          <p:nvGrpSpPr>
            <p:cNvPr id="5" name="Group 39"/>
            <p:cNvGrpSpPr/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  <a:grpFill/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6" name="Group 40"/>
            <p:cNvGrpSpPr/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  <a:grpFill/>
          </p:grpSpPr>
          <p:sp>
            <p:nvSpPr>
              <p:cNvPr id="96" name="Rectangle 41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4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Rectangle 43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</p:grpSp>
        <p:grpSp>
          <p:nvGrpSpPr>
            <p:cNvPr id="7" name="Group 52"/>
            <p:cNvGrpSpPr/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  <a:grpFill/>
          </p:grpSpPr>
          <p:sp>
            <p:nvSpPr>
              <p:cNvPr id="93" name="Rectangle 4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Rectangle 46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Rectangle 47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8" name="Group 48"/>
            <p:cNvGrpSpPr/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  <a:grpFill/>
          </p:grpSpPr>
          <p:sp>
            <p:nvSpPr>
              <p:cNvPr id="90" name="Rectangle 4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Rectangle 50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Rectangle 51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</p:grpSp>
        <p:grpSp>
          <p:nvGrpSpPr>
            <p:cNvPr id="9" name="Group 53"/>
            <p:cNvGrpSpPr/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  <a:grpFill/>
          </p:grpSpPr>
          <p:sp>
            <p:nvSpPr>
              <p:cNvPr id="87" name="Rectangle 54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56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</p:grpSp>
        <p:grpSp>
          <p:nvGrpSpPr>
            <p:cNvPr id="10" name="Group 57"/>
            <p:cNvGrpSpPr/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  <a:grpFill/>
          </p:grpSpPr>
          <p:sp>
            <p:nvSpPr>
              <p:cNvPr id="84" name="Rectangle 58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85" name="Rectangle 59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</p:grpSp>
        <p:grpSp>
          <p:nvGrpSpPr>
            <p:cNvPr id="11" name="Group 65"/>
            <p:cNvGrpSpPr/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  <a:grpFill/>
          </p:grpSpPr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82" name="Rectangle 63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83" name="Rectangle 64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12" name="Group 66"/>
            <p:cNvGrpSpPr/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  <a:grpFill/>
          </p:grpSpPr>
          <p:sp>
            <p:nvSpPr>
              <p:cNvPr id="78" name="Rectangle 67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79" name="Rectangle 68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80" name="Rectangle 69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</p:grpSp>
        <p:grpSp>
          <p:nvGrpSpPr>
            <p:cNvPr id="13" name="Group 70"/>
            <p:cNvGrpSpPr/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  <a:grpFill/>
          </p:grpSpPr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4" name="Group 74"/>
            <p:cNvGrpSpPr/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  <a:grpFill/>
          </p:grpSpPr>
          <p:sp>
            <p:nvSpPr>
              <p:cNvPr id="72" name="Rectangle 7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73" name="Rectangle 76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Rectangle 77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15" name="Group 78"/>
            <p:cNvGrpSpPr/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  <a:grpFill/>
          </p:grpSpPr>
          <p:sp>
            <p:nvSpPr>
              <p:cNvPr id="69" name="Rectangle 79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70" name="Rectangle 80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71" name="Rectangle 81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</p:grpSp>
        <p:grpSp>
          <p:nvGrpSpPr>
            <p:cNvPr id="16" name="Group 82"/>
            <p:cNvGrpSpPr/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  <a:grpFill/>
          </p:grpSpPr>
          <p:sp>
            <p:nvSpPr>
              <p:cNvPr id="66" name="Rectangle 83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67" name="Rectangle 84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68" name="Rectangle 85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</p:grpSp>
        <p:grpSp>
          <p:nvGrpSpPr>
            <p:cNvPr id="17" name="Group 86"/>
            <p:cNvGrpSpPr/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  <a:grpFill/>
          </p:grpSpPr>
          <p:sp>
            <p:nvSpPr>
              <p:cNvPr id="63" name="Rectangle 87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64" name="Rectangle 88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65" name="Rectangle 89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</p:grpSp>
        <p:sp>
          <p:nvSpPr>
            <p:cNvPr id="51" name="Line 90"/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91"/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92"/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96"/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97"/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98"/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99"/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84" grpId="0"/>
      <p:bldP spid="164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5407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/>
              <a:t>Binary Trees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/>
              <a:t>A tree is a binary tree if every node has </a:t>
            </a:r>
            <a:r>
              <a:rPr lang="en-US" altLang="zh-CN" sz="2400" dirty="0">
                <a:solidFill>
                  <a:srgbClr val="0066FF"/>
                </a:solidFill>
              </a:rPr>
              <a:t>at most</a:t>
            </a:r>
            <a:r>
              <a:rPr lang="en-US" altLang="zh-CN" sz="2400" dirty="0"/>
              <a:t> two children</a:t>
            </a:r>
          </a:p>
          <a:p>
            <a:pPr eaLnBrk="1" hangingPunct="1"/>
            <a:r>
              <a:rPr lang="en-US" altLang="zh-CN" sz="2400" dirty="0"/>
              <a:t>The childern are distinguished as </a:t>
            </a:r>
            <a:r>
              <a:rPr lang="en-US" altLang="zh-CN" sz="2400" dirty="0">
                <a:solidFill>
                  <a:srgbClr val="FF0000"/>
                </a:solidFill>
              </a:rPr>
              <a:t>left child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right child</a:t>
            </a:r>
            <a:r>
              <a:rPr lang="en-US" altLang="zh-CN" sz="2400" dirty="0"/>
              <a:t>, the order is fixed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grpSp>
        <p:nvGrpSpPr>
          <p:cNvPr id="33795" name="Group 4"/>
          <p:cNvGrpSpPr/>
          <p:nvPr/>
        </p:nvGrpSpPr>
        <p:grpSpPr>
          <a:xfrm>
            <a:off x="685800" y="3044190"/>
            <a:ext cx="3384550" cy="3124200"/>
            <a:chOff x="3312" y="720"/>
            <a:chExt cx="2132" cy="1968"/>
          </a:xfrm>
        </p:grpSpPr>
        <p:sp>
          <p:nvSpPr>
            <p:cNvPr id="33796" name="Oval 5"/>
            <p:cNvSpPr/>
            <p:nvPr/>
          </p:nvSpPr>
          <p:spPr>
            <a:xfrm>
              <a:off x="4320" y="91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Oval 6"/>
            <p:cNvSpPr/>
            <p:nvPr/>
          </p:nvSpPr>
          <p:spPr>
            <a:xfrm>
              <a:off x="3936" y="115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Oval 7"/>
            <p:cNvSpPr/>
            <p:nvPr/>
          </p:nvSpPr>
          <p:spPr>
            <a:xfrm>
              <a:off x="4368" y="115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Oval 8"/>
            <p:cNvSpPr/>
            <p:nvPr/>
          </p:nvSpPr>
          <p:spPr>
            <a:xfrm>
              <a:off x="4848" y="115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Oval 9"/>
            <p:cNvSpPr/>
            <p:nvPr/>
          </p:nvSpPr>
          <p:spPr>
            <a:xfrm>
              <a:off x="3744" y="163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Oval 10"/>
            <p:cNvSpPr/>
            <p:nvPr/>
          </p:nvSpPr>
          <p:spPr>
            <a:xfrm>
              <a:off x="4560" y="163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Oval 11"/>
            <p:cNvSpPr/>
            <p:nvPr/>
          </p:nvSpPr>
          <p:spPr>
            <a:xfrm>
              <a:off x="5088" y="2064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Oval 12"/>
            <p:cNvSpPr/>
            <p:nvPr/>
          </p:nvSpPr>
          <p:spPr>
            <a:xfrm>
              <a:off x="5088" y="1632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Oval 13"/>
            <p:cNvSpPr/>
            <p:nvPr/>
          </p:nvSpPr>
          <p:spPr>
            <a:xfrm>
              <a:off x="4656" y="2496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Oval 14"/>
            <p:cNvSpPr/>
            <p:nvPr/>
          </p:nvSpPr>
          <p:spPr>
            <a:xfrm>
              <a:off x="3984" y="2064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Oval 15"/>
            <p:cNvSpPr/>
            <p:nvPr/>
          </p:nvSpPr>
          <p:spPr>
            <a:xfrm>
              <a:off x="3504" y="2064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Text Box 16"/>
            <p:cNvSpPr txBox="1"/>
            <p:nvPr/>
          </p:nvSpPr>
          <p:spPr>
            <a:xfrm>
              <a:off x="4368" y="72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08" name="Text Box 17"/>
            <p:cNvSpPr txBox="1"/>
            <p:nvPr/>
          </p:nvSpPr>
          <p:spPr>
            <a:xfrm>
              <a:off x="4224" y="105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09" name="Text Box 18"/>
            <p:cNvSpPr txBox="1"/>
            <p:nvPr/>
          </p:nvSpPr>
          <p:spPr>
            <a:xfrm>
              <a:off x="3744" y="105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0" name="Text Box 19"/>
            <p:cNvSpPr txBox="1"/>
            <p:nvPr/>
          </p:nvSpPr>
          <p:spPr>
            <a:xfrm>
              <a:off x="5136" y="192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1" name="Text Box 20"/>
            <p:cNvSpPr txBox="1"/>
            <p:nvPr/>
          </p:nvSpPr>
          <p:spPr>
            <a:xfrm>
              <a:off x="4320" y="2400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2" name="Text Box 21"/>
            <p:cNvSpPr txBox="1"/>
            <p:nvPr/>
          </p:nvSpPr>
          <p:spPr>
            <a:xfrm>
              <a:off x="5184" y="15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3" name="Text Box 22"/>
            <p:cNvSpPr txBox="1"/>
            <p:nvPr/>
          </p:nvSpPr>
          <p:spPr>
            <a:xfrm>
              <a:off x="4368" y="15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4" name="Text Box 23"/>
            <p:cNvSpPr txBox="1"/>
            <p:nvPr/>
          </p:nvSpPr>
          <p:spPr>
            <a:xfrm>
              <a:off x="3312" y="196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5" name="Text Box 24"/>
            <p:cNvSpPr txBox="1"/>
            <p:nvPr/>
          </p:nvSpPr>
          <p:spPr>
            <a:xfrm>
              <a:off x="4080" y="196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6" name="Text Box 25"/>
            <p:cNvSpPr txBox="1"/>
            <p:nvPr/>
          </p:nvSpPr>
          <p:spPr>
            <a:xfrm>
              <a:off x="3552" y="15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7" name="Text Box 26"/>
            <p:cNvSpPr txBox="1"/>
            <p:nvPr/>
          </p:nvSpPr>
          <p:spPr>
            <a:xfrm>
              <a:off x="4944" y="105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18" name="Oval 27"/>
            <p:cNvSpPr/>
            <p:nvPr/>
          </p:nvSpPr>
          <p:spPr>
            <a:xfrm>
              <a:off x="5328" y="2496"/>
              <a:ext cx="104" cy="5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Text Box 28"/>
            <p:cNvSpPr txBox="1"/>
            <p:nvPr/>
          </p:nvSpPr>
          <p:spPr>
            <a:xfrm>
              <a:off x="5040" y="2400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3820" name="Line 29"/>
            <p:cNvSpPr/>
            <p:nvPr/>
          </p:nvSpPr>
          <p:spPr>
            <a:xfrm flipH="1">
              <a:off x="3984" y="912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30"/>
            <p:cNvSpPr/>
            <p:nvPr/>
          </p:nvSpPr>
          <p:spPr>
            <a:xfrm>
              <a:off x="4368" y="912"/>
              <a:ext cx="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31"/>
            <p:cNvSpPr/>
            <p:nvPr/>
          </p:nvSpPr>
          <p:spPr>
            <a:xfrm>
              <a:off x="4416" y="960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32"/>
            <p:cNvSpPr/>
            <p:nvPr/>
          </p:nvSpPr>
          <p:spPr>
            <a:xfrm flipH="1">
              <a:off x="3792" y="1152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33"/>
            <p:cNvSpPr/>
            <p:nvPr/>
          </p:nvSpPr>
          <p:spPr>
            <a:xfrm flipH="1">
              <a:off x="4608" y="1200"/>
              <a:ext cx="28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34"/>
            <p:cNvSpPr/>
            <p:nvPr/>
          </p:nvSpPr>
          <p:spPr>
            <a:xfrm>
              <a:off x="4944" y="1152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5"/>
            <p:cNvSpPr/>
            <p:nvPr/>
          </p:nvSpPr>
          <p:spPr>
            <a:xfrm>
              <a:off x="5136" y="163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6"/>
            <p:cNvSpPr/>
            <p:nvPr/>
          </p:nvSpPr>
          <p:spPr>
            <a:xfrm flipH="1">
              <a:off x="3552" y="1632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7"/>
            <p:cNvSpPr/>
            <p:nvPr/>
          </p:nvSpPr>
          <p:spPr>
            <a:xfrm>
              <a:off x="3792" y="1632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8"/>
            <p:cNvSpPr/>
            <p:nvPr/>
          </p:nvSpPr>
          <p:spPr>
            <a:xfrm flipH="1">
              <a:off x="4704" y="2112"/>
              <a:ext cx="43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9"/>
            <p:cNvSpPr/>
            <p:nvPr/>
          </p:nvSpPr>
          <p:spPr>
            <a:xfrm>
              <a:off x="5136" y="2112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1" name="Oval 40"/>
          <p:cNvSpPr/>
          <p:nvPr/>
        </p:nvSpPr>
        <p:spPr>
          <a:xfrm>
            <a:off x="6629400" y="3272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2" name="Oval 41"/>
          <p:cNvSpPr/>
          <p:nvPr/>
        </p:nvSpPr>
        <p:spPr>
          <a:xfrm>
            <a:off x="6019800" y="3653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3" name="Oval 42"/>
          <p:cNvSpPr/>
          <p:nvPr/>
        </p:nvSpPr>
        <p:spPr>
          <a:xfrm>
            <a:off x="7467600" y="3653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4" name="Oval 43"/>
          <p:cNvSpPr/>
          <p:nvPr/>
        </p:nvSpPr>
        <p:spPr>
          <a:xfrm>
            <a:off x="5715000" y="4415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5" name="Oval 44"/>
          <p:cNvSpPr/>
          <p:nvPr/>
        </p:nvSpPr>
        <p:spPr>
          <a:xfrm>
            <a:off x="7010400" y="4415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6" name="Oval 45"/>
          <p:cNvSpPr/>
          <p:nvPr/>
        </p:nvSpPr>
        <p:spPr>
          <a:xfrm>
            <a:off x="7848600" y="51015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7" name="Oval 46"/>
          <p:cNvSpPr/>
          <p:nvPr/>
        </p:nvSpPr>
        <p:spPr>
          <a:xfrm>
            <a:off x="7848600" y="44157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8" name="Oval 47"/>
          <p:cNvSpPr/>
          <p:nvPr/>
        </p:nvSpPr>
        <p:spPr>
          <a:xfrm>
            <a:off x="7162800" y="57873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39" name="Oval 48"/>
          <p:cNvSpPr/>
          <p:nvPr/>
        </p:nvSpPr>
        <p:spPr>
          <a:xfrm>
            <a:off x="6096000" y="51015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40" name="Oval 49"/>
          <p:cNvSpPr/>
          <p:nvPr/>
        </p:nvSpPr>
        <p:spPr>
          <a:xfrm>
            <a:off x="5334000" y="51015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41" name="Text Box 50"/>
          <p:cNvSpPr txBox="1"/>
          <p:nvPr/>
        </p:nvSpPr>
        <p:spPr>
          <a:xfrm>
            <a:off x="6705600" y="29679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2" name="Text Box 51"/>
          <p:cNvSpPr txBox="1"/>
          <p:nvPr/>
        </p:nvSpPr>
        <p:spPr>
          <a:xfrm>
            <a:off x="5715000" y="35013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3" name="Text Box 52"/>
          <p:cNvSpPr txBox="1"/>
          <p:nvPr/>
        </p:nvSpPr>
        <p:spPr>
          <a:xfrm>
            <a:off x="7924800" y="487299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4" name="Text Box 53"/>
          <p:cNvSpPr txBox="1"/>
          <p:nvPr/>
        </p:nvSpPr>
        <p:spPr>
          <a:xfrm>
            <a:off x="6629400" y="5634990"/>
            <a:ext cx="565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5" name="Text Box 54"/>
          <p:cNvSpPr txBox="1"/>
          <p:nvPr/>
        </p:nvSpPr>
        <p:spPr>
          <a:xfrm>
            <a:off x="8001000" y="42633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6" name="Text Box 55"/>
          <p:cNvSpPr txBox="1"/>
          <p:nvPr/>
        </p:nvSpPr>
        <p:spPr>
          <a:xfrm>
            <a:off x="6705600" y="42633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7" name="Text Box 56"/>
          <p:cNvSpPr txBox="1"/>
          <p:nvPr/>
        </p:nvSpPr>
        <p:spPr>
          <a:xfrm>
            <a:off x="5029200" y="49491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8" name="Text Box 57"/>
          <p:cNvSpPr txBox="1"/>
          <p:nvPr/>
        </p:nvSpPr>
        <p:spPr>
          <a:xfrm>
            <a:off x="6248400" y="49491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49" name="Text Box 58"/>
          <p:cNvSpPr txBox="1"/>
          <p:nvPr/>
        </p:nvSpPr>
        <p:spPr>
          <a:xfrm>
            <a:off x="5410200" y="426339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50" name="Text Box 59"/>
          <p:cNvSpPr txBox="1"/>
          <p:nvPr/>
        </p:nvSpPr>
        <p:spPr>
          <a:xfrm>
            <a:off x="7620000" y="350139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51" name="Oval 60"/>
          <p:cNvSpPr/>
          <p:nvPr/>
        </p:nvSpPr>
        <p:spPr>
          <a:xfrm>
            <a:off x="8229600" y="5787390"/>
            <a:ext cx="165100" cy="857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852" name="Text Box 61"/>
          <p:cNvSpPr txBox="1"/>
          <p:nvPr/>
        </p:nvSpPr>
        <p:spPr>
          <a:xfrm>
            <a:off x="7772400" y="5634990"/>
            <a:ext cx="565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53" name="Line 62"/>
          <p:cNvSpPr/>
          <p:nvPr/>
        </p:nvSpPr>
        <p:spPr>
          <a:xfrm flipH="1">
            <a:off x="6096000" y="327279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4" name="Line 63"/>
          <p:cNvSpPr/>
          <p:nvPr/>
        </p:nvSpPr>
        <p:spPr>
          <a:xfrm>
            <a:off x="6781800" y="334899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5" name="Line 64"/>
          <p:cNvSpPr/>
          <p:nvPr/>
        </p:nvSpPr>
        <p:spPr>
          <a:xfrm flipH="1">
            <a:off x="5791200" y="3653790"/>
            <a:ext cx="304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6" name="Line 65"/>
          <p:cNvSpPr/>
          <p:nvPr/>
        </p:nvSpPr>
        <p:spPr>
          <a:xfrm flipH="1">
            <a:off x="7086600" y="372999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7" name="Line 66"/>
          <p:cNvSpPr/>
          <p:nvPr/>
        </p:nvSpPr>
        <p:spPr>
          <a:xfrm>
            <a:off x="7620000" y="3653790"/>
            <a:ext cx="304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8" name="Line 67"/>
          <p:cNvSpPr/>
          <p:nvPr/>
        </p:nvSpPr>
        <p:spPr>
          <a:xfrm>
            <a:off x="7924800" y="441579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59" name="Line 68"/>
          <p:cNvSpPr/>
          <p:nvPr/>
        </p:nvSpPr>
        <p:spPr>
          <a:xfrm flipH="1">
            <a:off x="5410200" y="441579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60" name="Line 69"/>
          <p:cNvSpPr/>
          <p:nvPr/>
        </p:nvSpPr>
        <p:spPr>
          <a:xfrm>
            <a:off x="5791200" y="441579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61" name="Line 70"/>
          <p:cNvSpPr/>
          <p:nvPr/>
        </p:nvSpPr>
        <p:spPr>
          <a:xfrm flipH="1">
            <a:off x="7239000" y="517779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62" name="Line 71"/>
          <p:cNvSpPr/>
          <p:nvPr/>
        </p:nvSpPr>
        <p:spPr>
          <a:xfrm>
            <a:off x="7924800" y="517779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63" name="Text Box 72"/>
          <p:cNvSpPr txBox="1"/>
          <p:nvPr/>
        </p:nvSpPr>
        <p:spPr>
          <a:xfrm>
            <a:off x="1219200" y="6168390"/>
            <a:ext cx="20193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Nonbinary tree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3864" name="Text Box 73"/>
          <p:cNvSpPr txBox="1"/>
          <p:nvPr/>
        </p:nvSpPr>
        <p:spPr>
          <a:xfrm>
            <a:off x="6248400" y="6168390"/>
            <a:ext cx="1544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n-1&quot;]}]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450&quot;]}]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59</TotalTime>
  <Words>2531</Words>
  <Application>Microsoft Office PowerPoint</Application>
  <PresentationFormat>全屏显示(4:3)</PresentationFormat>
  <Paragraphs>629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宋体</vt:lpstr>
      <vt:lpstr>Microsoft Yahei</vt:lpstr>
      <vt:lpstr>Microsoft Yahei</vt:lpstr>
      <vt:lpstr>Arial</vt:lpstr>
      <vt:lpstr>Comic Sans MS</vt:lpstr>
      <vt:lpstr>Times New Roman</vt:lpstr>
      <vt:lpstr>Wingdings</vt:lpstr>
      <vt:lpstr>Crayons</vt:lpstr>
      <vt:lpstr>1_Crayons</vt:lpstr>
      <vt:lpstr>Equation.3</vt:lpstr>
      <vt:lpstr>MS_ClipArt_Gallery.2</vt:lpstr>
      <vt:lpstr>Chapt.4 Trees (I)</vt:lpstr>
      <vt:lpstr>Rooted Trees</vt:lpstr>
      <vt:lpstr>Recursive definition of a tree</vt:lpstr>
      <vt:lpstr>PowerPoint 演示文稿</vt:lpstr>
      <vt:lpstr>PowerPoint 演示文稿</vt:lpstr>
      <vt:lpstr>PowerPoint 演示文稿</vt:lpstr>
      <vt:lpstr>Implementation</vt:lpstr>
      <vt:lpstr>PowerPoint 演示文稿</vt:lpstr>
      <vt:lpstr>Binary Trees</vt:lpstr>
      <vt:lpstr>PowerPoint 演示文稿</vt:lpstr>
      <vt:lpstr>Binary-Tree Related Definitions</vt:lpstr>
      <vt:lpstr>terms</vt:lpstr>
      <vt:lpstr>Full BT vs. Complete BT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 of Binary Trees</vt:lpstr>
      <vt:lpstr>Array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Preorder Traversal</vt:lpstr>
      <vt:lpstr>PowerPoint 演示文稿</vt:lpstr>
      <vt:lpstr>PowerPoint 演示文稿</vt:lpstr>
      <vt:lpstr>PowerPoint 演示文稿</vt:lpstr>
      <vt:lpstr>PowerPoint 演示文稿</vt:lpstr>
      <vt:lpstr>Inorder Traversing</vt:lpstr>
      <vt:lpstr>PowerPoint 演示文稿</vt:lpstr>
      <vt:lpstr>PowerPoint 演示文稿</vt:lpstr>
      <vt:lpstr>PowerPoint 演示文稿</vt:lpstr>
      <vt:lpstr>PowerPoint 演示文稿</vt:lpstr>
      <vt:lpstr>Postorder Traversing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李燕</dc:creator>
  <cp:lastModifiedBy>usi Y</cp:lastModifiedBy>
  <cp:revision>80</cp:revision>
  <dcterms:created xsi:type="dcterms:W3CDTF">2019-10-11T07:39:26Z</dcterms:created>
  <dcterms:modified xsi:type="dcterms:W3CDTF">2023-10-16T03:05:56Z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2052-11.1.0.9175</vt:lpwstr>
  </property>
</Properties>
</file>