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4264" r:id="rId2"/>
  </p:sldMasterIdLst>
  <p:notesMasterIdLst>
    <p:notesMasterId r:id="rId68"/>
  </p:notesMasterIdLst>
  <p:handoutMasterIdLst>
    <p:handoutMasterId r:id="rId69"/>
  </p:handoutMasterIdLst>
  <p:sldIdLst>
    <p:sldId id="330" r:id="rId3"/>
    <p:sldId id="306" r:id="rId4"/>
    <p:sldId id="309" r:id="rId5"/>
    <p:sldId id="304" r:id="rId6"/>
    <p:sldId id="305" r:id="rId7"/>
    <p:sldId id="445" r:id="rId8"/>
    <p:sldId id="311" r:id="rId9"/>
    <p:sldId id="349" r:id="rId10"/>
    <p:sldId id="351" r:id="rId11"/>
    <p:sldId id="446" r:id="rId12"/>
    <p:sldId id="352" r:id="rId13"/>
    <p:sldId id="353" r:id="rId14"/>
    <p:sldId id="355" r:id="rId15"/>
    <p:sldId id="421" r:id="rId16"/>
    <p:sldId id="448" r:id="rId17"/>
    <p:sldId id="476" r:id="rId18"/>
    <p:sldId id="420" r:id="rId19"/>
    <p:sldId id="422" r:id="rId20"/>
    <p:sldId id="423" r:id="rId21"/>
    <p:sldId id="473" r:id="rId22"/>
    <p:sldId id="465" r:id="rId23"/>
    <p:sldId id="477" r:id="rId24"/>
    <p:sldId id="478" r:id="rId25"/>
    <p:sldId id="479" r:id="rId26"/>
    <p:sldId id="480" r:id="rId27"/>
    <p:sldId id="481" r:id="rId28"/>
    <p:sldId id="482" r:id="rId29"/>
    <p:sldId id="483" r:id="rId30"/>
    <p:sldId id="490" r:id="rId31"/>
    <p:sldId id="468" r:id="rId32"/>
    <p:sldId id="415" r:id="rId33"/>
    <p:sldId id="471" r:id="rId34"/>
    <p:sldId id="472" r:id="rId35"/>
    <p:sldId id="486" r:id="rId36"/>
    <p:sldId id="487" r:id="rId37"/>
    <p:sldId id="373" r:id="rId38"/>
    <p:sldId id="426" r:id="rId39"/>
    <p:sldId id="489" r:id="rId40"/>
    <p:sldId id="375" r:id="rId41"/>
    <p:sldId id="457" r:id="rId42"/>
    <p:sldId id="458" r:id="rId43"/>
    <p:sldId id="459" r:id="rId44"/>
    <p:sldId id="412" r:id="rId45"/>
    <p:sldId id="460" r:id="rId46"/>
    <p:sldId id="463" r:id="rId47"/>
    <p:sldId id="485" r:id="rId48"/>
    <p:sldId id="484" r:id="rId49"/>
    <p:sldId id="427" r:id="rId50"/>
    <p:sldId id="461" r:id="rId51"/>
    <p:sldId id="462" r:id="rId52"/>
    <p:sldId id="419" r:id="rId53"/>
    <p:sldId id="455" r:id="rId54"/>
    <p:sldId id="464" r:id="rId55"/>
    <p:sldId id="456" r:id="rId56"/>
    <p:sldId id="474" r:id="rId57"/>
    <p:sldId id="488" r:id="rId58"/>
    <p:sldId id="378" r:id="rId59"/>
    <p:sldId id="379" r:id="rId60"/>
    <p:sldId id="380" r:id="rId61"/>
    <p:sldId id="381" r:id="rId62"/>
    <p:sldId id="382" r:id="rId63"/>
    <p:sldId id="407" r:id="rId64"/>
    <p:sldId id="453" r:id="rId65"/>
    <p:sldId id="454" r:id="rId66"/>
    <p:sldId id="331" r:id="rId6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72443" autoAdjust="0"/>
  </p:normalViewPr>
  <p:slideViewPr>
    <p:cSldViewPr snapToGrid="0">
      <p:cViewPr varScale="1">
        <p:scale>
          <a:sx n="96" d="100"/>
          <a:sy n="96" d="100"/>
        </p:scale>
        <p:origin x="1472" y="48"/>
      </p:cViewPr>
      <p:guideLst>
        <p:guide orient="horz" pos="816"/>
        <p:guide pos="4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7A61CA3-CF15-9894-1757-0DA9EEDB8401}"/>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eaLnBrk="0" hangingPunct="0">
              <a:defRPr sz="1100">
                <a:latin typeface="Helvetica" pitchFamily="-84" charset="0"/>
                <a:cs typeface="+mn-cs"/>
              </a:defRPr>
            </a:lvl1pPr>
          </a:lstStyle>
          <a:p>
            <a:pPr>
              <a:defRPr/>
            </a:pPr>
            <a:endParaRPr lang="en-US" altLang="en-US"/>
          </a:p>
        </p:txBody>
      </p:sp>
      <p:sp>
        <p:nvSpPr>
          <p:cNvPr id="46083" name="Rectangle 3">
            <a:extLst>
              <a:ext uri="{FF2B5EF4-FFF2-40B4-BE49-F238E27FC236}">
                <a16:creationId xmlns:a16="http://schemas.microsoft.com/office/drawing/2014/main" id="{DAD07810-4278-3673-03A4-64BECE111DD8}"/>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eaLnBrk="0" hangingPunct="0">
              <a:defRPr sz="1100">
                <a:latin typeface="Helvetica" pitchFamily="-84" charset="0"/>
                <a:cs typeface="+mn-cs"/>
              </a:defRPr>
            </a:lvl1pPr>
          </a:lstStyle>
          <a:p>
            <a:pPr>
              <a:defRPr/>
            </a:pPr>
            <a:endParaRPr lang="en-US" altLang="en-US"/>
          </a:p>
        </p:txBody>
      </p:sp>
      <p:sp>
        <p:nvSpPr>
          <p:cNvPr id="46084" name="Rectangle 4">
            <a:extLst>
              <a:ext uri="{FF2B5EF4-FFF2-40B4-BE49-F238E27FC236}">
                <a16:creationId xmlns:a16="http://schemas.microsoft.com/office/drawing/2014/main" id="{1A352252-9532-28C5-FFC1-E2B0840A7B7A}"/>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eaLnBrk="0" hangingPunct="0">
              <a:defRPr sz="1100">
                <a:latin typeface="Helvetica" pitchFamily="-84" charset="0"/>
                <a:cs typeface="+mn-cs"/>
              </a:defRPr>
            </a:lvl1pPr>
          </a:lstStyle>
          <a:p>
            <a:pPr>
              <a:defRPr/>
            </a:pPr>
            <a:endParaRPr lang="en-US" altLang="en-US"/>
          </a:p>
        </p:txBody>
      </p:sp>
      <p:sp>
        <p:nvSpPr>
          <p:cNvPr id="46085" name="Rectangle 5">
            <a:extLst>
              <a:ext uri="{FF2B5EF4-FFF2-40B4-BE49-F238E27FC236}">
                <a16:creationId xmlns:a16="http://schemas.microsoft.com/office/drawing/2014/main" id="{6DA4137C-C6B0-5628-09C0-8ABA75D293E9}"/>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cs typeface="Arial" panose="020B0604020202020204" pitchFamily="34" charset="0"/>
              </a:defRPr>
            </a:lvl1pPr>
          </a:lstStyle>
          <a:p>
            <a:pPr>
              <a:defRPr/>
            </a:pPr>
            <a:fld id="{8604041D-A27D-4086-B6EF-4C0F0044DD1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4BD7585-78A7-35F3-0E98-C6E4B95EBF2C}"/>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eaLnBrk="0" hangingPunct="0">
              <a:defRPr sz="1200">
                <a:latin typeface="Times New Roman" pitchFamily="18" charset="0"/>
                <a:cs typeface="+mn-cs"/>
              </a:defRPr>
            </a:lvl1pPr>
          </a:lstStyle>
          <a:p>
            <a:pPr>
              <a:defRPr/>
            </a:pPr>
            <a:endParaRPr lang="en-US" altLang="en-US"/>
          </a:p>
        </p:txBody>
      </p:sp>
      <p:sp>
        <p:nvSpPr>
          <p:cNvPr id="6147" name="Rectangle 3">
            <a:extLst>
              <a:ext uri="{FF2B5EF4-FFF2-40B4-BE49-F238E27FC236}">
                <a16:creationId xmlns:a16="http://schemas.microsoft.com/office/drawing/2014/main" id="{A213C85B-42D0-FF7A-0F66-24A968A72CE9}"/>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eaLnBrk="0" hangingPunct="0">
              <a:defRPr sz="1200">
                <a:latin typeface="Times New Roman" pitchFamily="18" charset="0"/>
                <a:cs typeface="+mn-cs"/>
              </a:defRPr>
            </a:lvl1pPr>
          </a:lstStyle>
          <a:p>
            <a:pPr>
              <a:defRPr/>
            </a:pPr>
            <a:endParaRPr lang="en-US" altLang="en-US"/>
          </a:p>
        </p:txBody>
      </p:sp>
      <p:sp>
        <p:nvSpPr>
          <p:cNvPr id="5124" name="Rectangle 4">
            <a:extLst>
              <a:ext uri="{FF2B5EF4-FFF2-40B4-BE49-F238E27FC236}">
                <a16:creationId xmlns:a16="http://schemas.microsoft.com/office/drawing/2014/main" id="{C411A07A-D455-62C7-8BD1-228DE494A520}"/>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C2EBDC7A-3687-7CA7-7EF6-A872F471CA7E}"/>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4084D624-C29F-9105-D0FA-D95436461BB0}"/>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eaLnBrk="0" hangingPunct="0">
              <a:defRPr sz="1200">
                <a:latin typeface="Times New Roman" pitchFamily="18" charset="0"/>
                <a:cs typeface="+mn-cs"/>
              </a:defRPr>
            </a:lvl1pPr>
          </a:lstStyle>
          <a:p>
            <a:pPr>
              <a:defRPr/>
            </a:pPr>
            <a:endParaRPr lang="en-US" altLang="en-US"/>
          </a:p>
        </p:txBody>
      </p:sp>
      <p:sp>
        <p:nvSpPr>
          <p:cNvPr id="6151" name="Rectangle 7">
            <a:extLst>
              <a:ext uri="{FF2B5EF4-FFF2-40B4-BE49-F238E27FC236}">
                <a16:creationId xmlns:a16="http://schemas.microsoft.com/office/drawing/2014/main" id="{F412C622-BEE2-2F04-0985-0B17DBF20D6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cs typeface="Arial" panose="020B0604020202020204" pitchFamily="34" charset="0"/>
              </a:defRPr>
            </a:lvl1pPr>
          </a:lstStyle>
          <a:p>
            <a:pPr>
              <a:defRPr/>
            </a:pPr>
            <a:fld id="{CFDE649D-00F3-4A36-BF1C-7832F6C9488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CD42FA78-3899-BE41-871F-6182370252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AECC81D-FF67-42C3-B7C4-B13650E2F171}" type="slidenum">
              <a:rPr lang="en-US" altLang="en-US" smtClean="0"/>
              <a:pPr>
                <a:spcBef>
                  <a:spcPct val="0"/>
                </a:spcBef>
              </a:pPr>
              <a:t>1</a:t>
            </a:fld>
            <a:endParaRPr lang="en-US" altLang="en-US"/>
          </a:p>
        </p:txBody>
      </p:sp>
      <p:sp>
        <p:nvSpPr>
          <p:cNvPr id="8195" name="Rectangle 2">
            <a:extLst>
              <a:ext uri="{FF2B5EF4-FFF2-40B4-BE49-F238E27FC236}">
                <a16:creationId xmlns:a16="http://schemas.microsoft.com/office/drawing/2014/main" id="{59C071E3-7306-BF2E-D205-E1CF9C61F2F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8D750034-DB9E-DB86-A72F-9071B22B0A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FBDF4FD-0477-B869-5FCA-D016787CED6C}"/>
              </a:ext>
            </a:extLst>
          </p:cNvPr>
          <p:cNvSpPr>
            <a:spLocks noGrp="1" noRot="1" noChangeAspect="1" noChangeArrowheads="1" noTextEdit="1"/>
          </p:cNvSpPr>
          <p:nvPr>
            <p:ph type="sldImg"/>
          </p:nvPr>
        </p:nvSpPr>
        <p:spPr>
          <a:xfrm>
            <a:off x="1117600" y="696913"/>
            <a:ext cx="4648200" cy="3486150"/>
          </a:xfrm>
          <a:ln/>
        </p:spPr>
      </p:sp>
      <p:sp>
        <p:nvSpPr>
          <p:cNvPr id="30723" name="Rectangle 3">
            <a:extLst>
              <a:ext uri="{FF2B5EF4-FFF2-40B4-BE49-F238E27FC236}">
                <a16:creationId xmlns:a16="http://schemas.microsoft.com/office/drawing/2014/main" id="{65F62D89-8C2F-4259-6B54-D6530AF023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2BF76-D336-6E6D-3A99-30A154D1FB31}"/>
            </a:ext>
          </a:extLst>
        </p:cNvPr>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8A83B7A2-BA4A-173C-8320-97F569FCE404}"/>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76B99D94-3A02-CFAF-CD41-7CEBBF2A7FB9}"/>
              </a:ext>
            </a:extLst>
          </p:cNvPr>
          <p:cNvSpPr>
            <a:spLocks noGrp="1"/>
          </p:cNvSpPr>
          <p:nvPr>
            <p:ph type="body" idx="1"/>
          </p:nvPr>
        </p:nvSpPr>
        <p:spPr>
          <a:ln/>
        </p:spPr>
        <p:txBody>
          <a:bodyPr/>
          <a:lstStyle/>
          <a:p>
            <a:pPr marL="228600" indent="-228600">
              <a:buFontTx/>
              <a:buAutoNum type="arabicPeriod"/>
              <a:defRPr/>
            </a:pPr>
            <a:r>
              <a:rPr lang="en-US" altLang="en-US" dirty="0">
                <a:latin typeface="Times New Roman" panose="02020603050405020304" pitchFamily="18" charset="0"/>
              </a:rPr>
              <a:t>Most computer users sit in front of a PC, such system is designed for one user to monopolize its resources; The goal is to maximize the work that the user is performing. In this case, the OS is designed mostly for ease of use</a:t>
            </a:r>
          </a:p>
          <a:p>
            <a:pPr marL="228600" indent="-228600">
              <a:buFontTx/>
              <a:buAutoNum type="arabicPeriod"/>
              <a:defRPr/>
            </a:pPr>
            <a:r>
              <a:rPr lang="en-US" altLang="en-US" dirty="0">
                <a:latin typeface="Times New Roman" panose="02020603050405020304" pitchFamily="18" charset="0"/>
              </a:rPr>
              <a:t>Resource utilization------how various hardware and software resources are shared</a:t>
            </a:r>
          </a:p>
          <a:p>
            <a:pPr marL="228600" indent="-228600">
              <a:buFontTx/>
              <a:buAutoNum type="arabicPeriod"/>
              <a:defRPr/>
            </a:pPr>
            <a:r>
              <a:rPr lang="en-US" altLang="en-US" dirty="0">
                <a:latin typeface="Times New Roman" panose="02020603050405020304" pitchFamily="18" charset="0"/>
              </a:rPr>
              <a:t>Mainframe: these users share resources and may exchange information------OS is designed to maximize resource utilization</a:t>
            </a:r>
          </a:p>
          <a:p>
            <a:pPr marL="228600" indent="-228600">
              <a:buFontTx/>
              <a:buAutoNum type="arabicPeriod"/>
              <a:defRPr/>
            </a:pPr>
            <a:r>
              <a:rPr lang="en-US" altLang="en-US" dirty="0">
                <a:latin typeface="Times New Roman" panose="02020603050405020304" pitchFamily="18" charset="0"/>
              </a:rPr>
              <a:t>Maximize resource utilization: assure that all available CPU time, memory, and I/O are used efficiently, and that no individual user takes more than her fair share</a:t>
            </a:r>
          </a:p>
          <a:p>
            <a:pPr marL="228600" indent="-228600">
              <a:buFontTx/>
              <a:buAutoNum type="arabicPeriod"/>
              <a:defRPr/>
            </a:pPr>
            <a:r>
              <a:rPr lang="en-US" altLang="en-US" dirty="0">
                <a:latin typeface="Times New Roman" panose="02020603050405020304" pitchFamily="18" charset="0"/>
              </a:rPr>
              <a:t>Compromise between individual usability and resource utilization</a:t>
            </a:r>
          </a:p>
          <a:p>
            <a:pPr>
              <a:defRPr/>
            </a:pPr>
            <a:endParaRPr lang="en-US" altLang="en-US" dirty="0">
              <a:latin typeface="Times New Roman" panose="02020603050405020304" pitchFamily="18" charset="0"/>
            </a:endParaRPr>
          </a:p>
          <a:p>
            <a:pPr marL="228600" indent="-228600">
              <a:buFontTx/>
              <a:buAutoNum type="arabicPeriod"/>
              <a:defRPr/>
            </a:pPr>
            <a:endParaRPr lang="en-US" altLang="en-US" dirty="0">
              <a:latin typeface="Times New Roman" panose="02020603050405020304" pitchFamily="18" charset="0"/>
            </a:endParaRPr>
          </a:p>
          <a:p>
            <a:pPr marL="228600" indent="-228600">
              <a:buFontTx/>
              <a:buAutoNum type="arabicPeriod"/>
              <a:defRPr/>
            </a:pPr>
            <a:endParaRPr lang="en-US" altLang="en-US" dirty="0">
              <a:latin typeface="Times New Roman" panose="02020603050405020304" pitchFamily="18" charset="0"/>
            </a:endParaRPr>
          </a:p>
        </p:txBody>
      </p:sp>
      <p:sp>
        <p:nvSpPr>
          <p:cNvPr id="43012" name="Slide Number Placeholder 3">
            <a:extLst>
              <a:ext uri="{FF2B5EF4-FFF2-40B4-BE49-F238E27FC236}">
                <a16:creationId xmlns:a16="http://schemas.microsoft.com/office/drawing/2014/main" id="{70ED55A1-0559-1D73-244E-858268849F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marL="0" marR="0" lvl="0" indent="0" algn="r" defTabSz="923925" rtl="0" eaLnBrk="0" fontAlgn="base" latinLnBrk="0" hangingPunct="0">
              <a:lnSpc>
                <a:spcPct val="100000"/>
              </a:lnSpc>
              <a:spcBef>
                <a:spcPct val="0"/>
              </a:spcBef>
              <a:spcAft>
                <a:spcPct val="0"/>
              </a:spcAft>
              <a:buClrTx/>
              <a:buSzTx/>
              <a:buFontTx/>
              <a:buNone/>
              <a:tabLst/>
              <a:defRPr/>
            </a:pPr>
            <a:fld id="{3A55F257-DFBF-4F7C-B7E9-CD0402073206}"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rPr>
              <a:pPr marL="0" marR="0" lvl="0" indent="0" algn="r" defTabSz="923925" rtl="0" eaLnBrk="0" fontAlgn="base" latinLnBrk="0" hangingPunct="0">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panose="020B0604020202020204" pitchFamily="34" charset="0"/>
            </a:endParaRPr>
          </a:p>
        </p:txBody>
      </p:sp>
    </p:spTree>
    <p:extLst>
      <p:ext uri="{BB962C8B-B14F-4D97-AF65-F5344CB8AC3E}">
        <p14:creationId xmlns:p14="http://schemas.microsoft.com/office/powerpoint/2010/main" val="1580685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07866-E58F-443A-3FB6-36C97F79552A}"/>
            </a:ext>
          </a:extLst>
        </p:cNvPr>
        <p:cNvGrpSpPr/>
        <p:nvPr/>
      </p:nvGrpSpPr>
      <p:grpSpPr>
        <a:xfrm>
          <a:off x="0" y="0"/>
          <a:ext cx="0" cy="0"/>
          <a:chOff x="0" y="0"/>
          <a:chExt cx="0" cy="0"/>
        </a:xfrm>
      </p:grpSpPr>
      <p:sp>
        <p:nvSpPr>
          <p:cNvPr id="45058" name="Rectangle 2">
            <a:extLst>
              <a:ext uri="{FF2B5EF4-FFF2-40B4-BE49-F238E27FC236}">
                <a16:creationId xmlns:a16="http://schemas.microsoft.com/office/drawing/2014/main" id="{25A1DF94-87E4-639C-83BA-D80CB3880D32}"/>
              </a:ext>
            </a:extLst>
          </p:cNvPr>
          <p:cNvSpPr>
            <a:spLocks noGrp="1" noRot="1" noChangeAspect="1" noChangeArrowheads="1" noTextEdit="1"/>
          </p:cNvSpPr>
          <p:nvPr>
            <p:ph type="sldImg"/>
          </p:nvPr>
        </p:nvSpPr>
        <p:spPr>
          <a:xfrm>
            <a:off x="1117600" y="696913"/>
            <a:ext cx="4648200" cy="3486150"/>
          </a:xfrm>
          <a:ln/>
        </p:spPr>
      </p:sp>
      <p:sp>
        <p:nvSpPr>
          <p:cNvPr id="45059" name="Rectangle 3">
            <a:extLst>
              <a:ext uri="{FF2B5EF4-FFF2-40B4-BE49-F238E27FC236}">
                <a16:creationId xmlns:a16="http://schemas.microsoft.com/office/drawing/2014/main" id="{6A1B728C-DE42-C225-C929-82E8CAA4EE1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r>
              <a:rPr lang="en-US" altLang="en-US" dirty="0">
                <a:latin typeface="Times New Roman" panose="02020603050405020304" pitchFamily="18" charset="0"/>
              </a:rPr>
              <a:t>All resources: CPU  time, memory space, file-storage space, I/O devices, and so on</a:t>
            </a:r>
          </a:p>
          <a:p>
            <a:pPr marL="228600" indent="-228600">
              <a:buFontTx/>
              <a:buAutoNum type="arabicPeriod"/>
            </a:pPr>
            <a:r>
              <a:rPr lang="en-US" altLang="en-US" dirty="0">
                <a:latin typeface="Times New Roman" panose="02020603050405020304" pitchFamily="18" charset="0"/>
              </a:rPr>
              <a:t>Facing numerous and possibly conflicting requests for resources, the OS must decide how to allocate them to specific programs and users so that it can operate the computer system efficiently and fairly</a:t>
            </a:r>
          </a:p>
          <a:p>
            <a:pPr marL="228600" indent="-228600">
              <a:buFontTx/>
              <a:buAutoNum type="arabicPeriod"/>
            </a:pPr>
            <a:endParaRPr lang="en-US" altLang="en-US" dirty="0">
              <a:latin typeface="Times New Roman" panose="02020603050405020304" pitchFamily="18" charset="0"/>
            </a:endParaRPr>
          </a:p>
          <a:p>
            <a:pPr marL="228600" indent="-228600">
              <a:buFontTx/>
              <a:buAutoNum type="arabicPeriod"/>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77921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F3C57-FAA2-1793-BB41-A052915CCE13}"/>
            </a:ext>
          </a:extLst>
        </p:cNvPr>
        <p:cNvGrpSpPr/>
        <p:nvPr/>
      </p:nvGrpSpPr>
      <p:grpSpPr>
        <a:xfrm>
          <a:off x="0" y="0"/>
          <a:ext cx="0" cy="0"/>
          <a:chOff x="0" y="0"/>
          <a:chExt cx="0" cy="0"/>
        </a:xfrm>
      </p:grpSpPr>
      <p:sp>
        <p:nvSpPr>
          <p:cNvPr id="47106" name="Rectangle 2">
            <a:extLst>
              <a:ext uri="{FF2B5EF4-FFF2-40B4-BE49-F238E27FC236}">
                <a16:creationId xmlns:a16="http://schemas.microsoft.com/office/drawing/2014/main" id="{6B539AC9-9480-722D-CED1-CB90CD3E4892}"/>
              </a:ext>
            </a:extLst>
          </p:cNvPr>
          <p:cNvSpPr>
            <a:spLocks noGrp="1" noRot="1" noChangeAspect="1" noChangeArrowheads="1" noTextEdit="1"/>
          </p:cNvSpPr>
          <p:nvPr>
            <p:ph type="sldImg"/>
          </p:nvPr>
        </p:nvSpPr>
        <p:spPr>
          <a:xfrm>
            <a:off x="1117600" y="696913"/>
            <a:ext cx="4648200" cy="3486150"/>
          </a:xfrm>
          <a:ln/>
        </p:spPr>
      </p:sp>
      <p:sp>
        <p:nvSpPr>
          <p:cNvPr id="47107" name="Rectangle 3">
            <a:extLst>
              <a:ext uri="{FF2B5EF4-FFF2-40B4-BE49-F238E27FC236}">
                <a16:creationId xmlns:a16="http://schemas.microsoft.com/office/drawing/2014/main" id="{7FF6DF4D-1B25-6436-A48D-BBDA24C675B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r>
              <a:rPr lang="en-US" altLang="en-US" dirty="0">
                <a:latin typeface="Times New Roman" panose="02020603050405020304" pitchFamily="18" charset="0"/>
              </a:rPr>
              <a:t>The bootstrap program must know how to load the OS and how to start executing that system</a:t>
            </a:r>
          </a:p>
          <a:p>
            <a:pPr marL="228600" indent="-228600">
              <a:buFontTx/>
              <a:buAutoNum type="arabicPeriod"/>
            </a:pPr>
            <a:r>
              <a:rPr lang="en-US" altLang="en-US" dirty="0">
                <a:latin typeface="Times New Roman" panose="02020603050405020304" pitchFamily="18" charset="0"/>
              </a:rPr>
              <a:t>Once the kernel is loaded and executing, it can start providing services to the system and its users</a:t>
            </a:r>
          </a:p>
          <a:p>
            <a:pPr marL="228600" indent="-228600">
              <a:buFontTx/>
              <a:buAutoNum type="arabicPeriod"/>
            </a:pPr>
            <a:endParaRPr lang="en-US" altLang="en-US" dirty="0">
              <a:latin typeface="Times New Roman" panose="02020603050405020304" pitchFamily="18" charset="0"/>
            </a:endParaRPr>
          </a:p>
          <a:p>
            <a:pPr marL="228600" indent="-228600">
              <a:buFontTx/>
              <a:buAutoNum type="arabicPeriod"/>
            </a:pPr>
            <a:endParaRPr lang="en-US" altLang="en-US" dirty="0">
              <a:latin typeface="Times New Roman" panose="02020603050405020304" pitchFamily="18" charset="0"/>
            </a:endParaRPr>
          </a:p>
          <a:p>
            <a:pPr marL="228600" indent="-228600">
              <a:buFontTx/>
              <a:buAutoNum type="arabicPeriod"/>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14553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BA6A3-F702-5291-7C76-01900277D94D}"/>
            </a:ext>
          </a:extLst>
        </p:cNvPr>
        <p:cNvGrpSpPr/>
        <p:nvPr/>
      </p:nvGrpSpPr>
      <p:grpSpPr>
        <a:xfrm>
          <a:off x="0" y="0"/>
          <a:ext cx="0" cy="0"/>
          <a:chOff x="0" y="0"/>
          <a:chExt cx="0" cy="0"/>
        </a:xfrm>
      </p:grpSpPr>
      <p:sp>
        <p:nvSpPr>
          <p:cNvPr id="51202" name="Rectangle 2">
            <a:extLst>
              <a:ext uri="{FF2B5EF4-FFF2-40B4-BE49-F238E27FC236}">
                <a16:creationId xmlns:a16="http://schemas.microsoft.com/office/drawing/2014/main" id="{F82D4144-3CA5-1F15-02D5-B737A890DBA3}"/>
              </a:ext>
            </a:extLst>
          </p:cNvPr>
          <p:cNvSpPr>
            <a:spLocks noGrp="1" noRot="1" noChangeAspect="1" noChangeArrowheads="1" noTextEdit="1"/>
          </p:cNvSpPr>
          <p:nvPr>
            <p:ph type="sldImg"/>
          </p:nvPr>
        </p:nvSpPr>
        <p:spPr>
          <a:xfrm>
            <a:off x="1117600" y="696913"/>
            <a:ext cx="4648200" cy="3486150"/>
          </a:xfrm>
          <a:ln/>
        </p:spPr>
      </p:sp>
      <p:sp>
        <p:nvSpPr>
          <p:cNvPr id="51203" name="Rectangle 3">
            <a:extLst>
              <a:ext uri="{FF2B5EF4-FFF2-40B4-BE49-F238E27FC236}">
                <a16:creationId xmlns:a16="http://schemas.microsoft.com/office/drawing/2014/main" id="{355B2C20-171B-38D9-1384-81BB563C9A4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r>
              <a:rPr lang="en-US" altLang="zh-CN" b="0" i="0" dirty="0">
                <a:solidFill>
                  <a:srgbClr val="212529"/>
                </a:solidFill>
                <a:effectLst/>
                <a:latin typeface="-apple-system"/>
              </a:rPr>
              <a:t>The CPU executes a program in a Fetch-Decode –Execute mode by bringing instructions from Memory. So your program has to get loaded into memory, from the Disk.</a:t>
            </a:r>
          </a:p>
          <a:p>
            <a:pPr marL="228600" indent="-228600">
              <a:buFontTx/>
              <a:buAutoNum type="arabicPeriod"/>
            </a:pPr>
            <a:r>
              <a:rPr lang="en-US" altLang="zh-CN" b="0" i="0" dirty="0">
                <a:solidFill>
                  <a:srgbClr val="212529"/>
                </a:solidFill>
                <a:effectLst/>
                <a:latin typeface="-apple-system"/>
              </a:rPr>
              <a:t>Generally, both programs and executable files are stored in the Disk. This is where the I/O comes into the picture.</a:t>
            </a:r>
          </a:p>
          <a:p>
            <a:pPr marL="228600" indent="-228600">
              <a:buFontTx/>
              <a:buAutoNum type="arabicPeriod"/>
            </a:pPr>
            <a:r>
              <a:rPr lang="en-US" altLang="en-US" dirty="0">
                <a:latin typeface="Times New Roman" panose="02020603050405020304" pitchFamily="18" charset="0"/>
              </a:rPr>
              <a:t>First fetches an instruction from memory and stores that instruction in the instruction register</a:t>
            </a:r>
          </a:p>
          <a:p>
            <a:pPr marL="228600" indent="-228600">
              <a:buFontTx/>
              <a:buAutoNum type="arabicPeriod"/>
            </a:pPr>
            <a:r>
              <a:rPr lang="en-US" altLang="en-US" dirty="0">
                <a:latin typeface="Times New Roman" panose="02020603050405020304" pitchFamily="18" charset="0"/>
              </a:rPr>
              <a:t>The instruction is then decoded and may cause operands to be fetched from memory and stored in some internal register</a:t>
            </a:r>
          </a:p>
          <a:p>
            <a:pPr marL="228600" indent="-228600">
              <a:buFontTx/>
              <a:buAutoNum type="arabicPeriod"/>
            </a:pPr>
            <a:r>
              <a:rPr lang="en-US" altLang="en-US" dirty="0">
                <a:latin typeface="Times New Roman" panose="02020603050405020304" pitchFamily="18" charset="0"/>
              </a:rPr>
              <a:t>After the instruction on the operands has been executed, the results may be stored back in memory </a:t>
            </a:r>
          </a:p>
        </p:txBody>
      </p:sp>
    </p:spTree>
    <p:extLst>
      <p:ext uri="{BB962C8B-B14F-4D97-AF65-F5344CB8AC3E}">
        <p14:creationId xmlns:p14="http://schemas.microsoft.com/office/powerpoint/2010/main" val="2989347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9A45B84-A122-E549-ABA7-5BA28DC22E34}"/>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E1262DD0-DA83-3B0F-4DF2-4D27AC55F64A}"/>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FontTx/>
              <a:buAutoNum type="arabicPeriod"/>
              <a:defRPr/>
            </a:pPr>
            <a:r>
              <a:rPr lang="en-US" altLang="en-US" dirty="0">
                <a:latin typeface="Times New Roman" panose="02020603050405020304" pitchFamily="18" charset="0"/>
              </a:rPr>
              <a:t>Each device controller has a local buffer</a:t>
            </a:r>
          </a:p>
          <a:p>
            <a:pPr marL="228600" indent="-228600">
              <a:buFontTx/>
              <a:buAutoNum type="arabicPeriod"/>
              <a:defRPr/>
            </a:pPr>
            <a:r>
              <a:rPr lang="en-US" altLang="en-US" dirty="0"/>
              <a:t>CPU moves data from/to main memory to/from local buffers</a:t>
            </a:r>
          </a:p>
          <a:p>
            <a:pPr marL="228600" indent="-228600">
              <a:buFontTx/>
              <a:buAutoNum type="arabicPeriod"/>
              <a:defRPr/>
            </a:pPr>
            <a:r>
              <a:rPr lang="en-US" altLang="en-US" dirty="0"/>
              <a:t>I/O is from the device to local buffer of controller.</a:t>
            </a:r>
          </a:p>
          <a:p>
            <a:pPr marL="228600" indent="-228600">
              <a:buFontTx/>
              <a:buAutoNum type="arabicPeriod"/>
              <a:defRPr/>
            </a:pPr>
            <a:r>
              <a:rPr lang="en-US" altLang="zh-CN" b="0" i="0" dirty="0">
                <a:solidFill>
                  <a:srgbClr val="212529"/>
                </a:solidFill>
                <a:effectLst/>
                <a:latin typeface="-apple-system"/>
              </a:rPr>
              <a:t>An analogy to this is a classroom environment, wherein a teacher (CPU) assigns work; the student (I/O) submits the solution in a Notebook or uploads at the prescribed place(Memory). Probably the student informs the teacher that it is done or it is not done for some reason(Interrupt).</a:t>
            </a:r>
          </a:p>
          <a:p>
            <a:pPr marL="228600" indent="-228600">
              <a:buFontTx/>
              <a:buAutoNum type="arabicPeriod"/>
              <a:defRPr/>
            </a:pPr>
            <a:endParaRPr lang="en-US" altLang="en-US" dirty="0"/>
          </a:p>
          <a:p>
            <a:pPr marL="228600" indent="-228600">
              <a:buFontTx/>
              <a:buAutoNum type="arabicPeriod"/>
              <a:defRPr/>
            </a:pPr>
            <a:endParaRPr lang="en-US" altLang="en-US" dirty="0">
              <a:latin typeface="Times New Roman" panose="02020603050405020304" pitchFamily="18" charset="0"/>
            </a:endParaRPr>
          </a:p>
          <a:p>
            <a:pPr>
              <a:defRPr/>
            </a:pPr>
            <a:endParaRPr lang="en-US" altLang="en-US" dirty="0">
              <a:latin typeface="Times New Roman" panose="02020603050405020304" pitchFamily="18" charset="0"/>
            </a:endParaRPr>
          </a:p>
          <a:p>
            <a:pPr>
              <a:defRPr/>
            </a:pP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BEA74-21E6-498B-6AE9-FDCA9496B491}"/>
            </a:ext>
          </a:extLst>
        </p:cNvPr>
        <p:cNvGrpSpPr/>
        <p:nvPr/>
      </p:nvGrpSpPr>
      <p:grpSpPr>
        <a:xfrm>
          <a:off x="0" y="0"/>
          <a:ext cx="0" cy="0"/>
          <a:chOff x="0" y="0"/>
          <a:chExt cx="0" cy="0"/>
        </a:xfrm>
      </p:grpSpPr>
      <p:sp>
        <p:nvSpPr>
          <p:cNvPr id="40962" name="Rectangle 2">
            <a:extLst>
              <a:ext uri="{FF2B5EF4-FFF2-40B4-BE49-F238E27FC236}">
                <a16:creationId xmlns:a16="http://schemas.microsoft.com/office/drawing/2014/main" id="{B8DE9F69-C286-6F9B-DF2B-5D86E71A5AF6}"/>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95B62EDF-A5AF-64BD-EF0A-A41D590FC626}"/>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9329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0549305-12AB-8F41-C719-E2D2394FCD3B}"/>
              </a:ext>
            </a:extLst>
          </p:cNvPr>
          <p:cNvSpPr>
            <a:spLocks noGrp="1" noRot="1" noChangeAspect="1" noChangeArrowheads="1" noTextEdit="1"/>
          </p:cNvSpPr>
          <p:nvPr>
            <p:ph type="sldImg"/>
          </p:nvPr>
        </p:nvSpPr>
        <p:spPr>
          <a:xfrm>
            <a:off x="1117600" y="696913"/>
            <a:ext cx="4648200" cy="3486150"/>
          </a:xfrm>
          <a:ln/>
        </p:spPr>
      </p:sp>
      <p:sp>
        <p:nvSpPr>
          <p:cNvPr id="49155" name="Rectangle 3">
            <a:extLst>
              <a:ext uri="{FF2B5EF4-FFF2-40B4-BE49-F238E27FC236}">
                <a16:creationId xmlns:a16="http://schemas.microsoft.com/office/drawing/2014/main" id="{ECAC4559-A892-7971-2F6B-2C6B1F31C34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r>
              <a:rPr lang="en-US" altLang="en-US" dirty="0">
                <a:latin typeface="Times New Roman" panose="02020603050405020304" pitchFamily="18" charset="0"/>
              </a:rPr>
              <a:t>The CPU can load instructions only from memory, so any programs to run must be stored there</a:t>
            </a:r>
          </a:p>
          <a:p>
            <a:pPr marL="228600" indent="-228600">
              <a:buFontTx/>
              <a:buAutoNum type="arabicPeriod"/>
            </a:pPr>
            <a:r>
              <a:rPr lang="en-US" altLang="en-US" dirty="0">
                <a:latin typeface="Times New Roman" panose="02020603050405020304" pitchFamily="18" charset="0"/>
              </a:rPr>
              <a:t>Because ROM cannot be changed, only static programs, such as the bootstrap program described earlier, are stored there</a:t>
            </a:r>
          </a:p>
          <a:p>
            <a:pPr marL="228600" indent="-228600">
              <a:buFontTx/>
              <a:buAutoNum type="arabicPeriod"/>
            </a:pPr>
            <a:r>
              <a:rPr lang="en-US" altLang="en-US" dirty="0">
                <a:latin typeface="Times New Roman" panose="02020603050405020304" pitchFamily="18" charset="0"/>
              </a:rPr>
              <a:t>EPROM can be changed but cannot be changed frequently and so contains mostly static programs. For example, smartphones have EPROM to store their factory-installed programs</a:t>
            </a:r>
          </a:p>
          <a:p>
            <a:pPr marL="228600" indent="-228600">
              <a:buFontTx/>
              <a:buAutoNum type="arabicPeriod"/>
            </a:pPr>
            <a:r>
              <a:rPr lang="en-US" altLang="en-US" dirty="0">
                <a:latin typeface="Times New Roman" panose="02020603050405020304" pitchFamily="18" charset="0"/>
              </a:rPr>
              <a:t>Load: moves from main memory to an internal register within the CPU;</a:t>
            </a:r>
          </a:p>
          <a:p>
            <a:pPr marL="228600" indent="-228600">
              <a:buFontTx/>
              <a:buAutoNum type="arabicPeriod"/>
            </a:pPr>
            <a:r>
              <a:rPr lang="en-US" altLang="en-US" dirty="0">
                <a:latin typeface="Times New Roman" panose="02020603050405020304" pitchFamily="18" charset="0"/>
              </a:rPr>
              <a:t>Store: moves the contents of a register to main memory</a:t>
            </a:r>
          </a:p>
          <a:p>
            <a:pPr marL="228600" indent="-228600">
              <a:buFontTx/>
              <a:buAutoNum type="arabicPeriod"/>
            </a:pPr>
            <a:r>
              <a:rPr lang="en-US" altLang="en-US" dirty="0">
                <a:latin typeface="Times New Roman" panose="02020603050405020304" pitchFamily="18" charset="0"/>
              </a:rPr>
              <a:t>The CPU automatically loads instructions from main memory for execution</a:t>
            </a:r>
          </a:p>
          <a:p>
            <a:pPr marL="228600" indent="-228600">
              <a:buFontTx/>
              <a:buAutoNum type="arabicPeriod"/>
            </a:pP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AB09F99-76AD-82CD-F5CA-752036DA38BF}"/>
              </a:ext>
            </a:extLst>
          </p:cNvPr>
          <p:cNvSpPr>
            <a:spLocks noGrp="1" noRot="1" noChangeAspect="1" noChangeArrowheads="1" noTextEdit="1"/>
          </p:cNvSpPr>
          <p:nvPr>
            <p:ph type="sldImg"/>
          </p:nvPr>
        </p:nvSpPr>
        <p:spPr>
          <a:xfrm>
            <a:off x="1117600" y="696913"/>
            <a:ext cx="4648200" cy="3486150"/>
          </a:xfrm>
          <a:ln/>
        </p:spPr>
      </p:sp>
      <p:sp>
        <p:nvSpPr>
          <p:cNvPr id="53251" name="Rectangle 3">
            <a:extLst>
              <a:ext uri="{FF2B5EF4-FFF2-40B4-BE49-F238E27FC236}">
                <a16:creationId xmlns:a16="http://schemas.microsoft.com/office/drawing/2014/main" id="{44C9616C-2EF0-0919-478F-C9C143B34B7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r>
              <a:rPr lang="en-US" altLang="en-US" dirty="0">
                <a:latin typeface="Times New Roman" panose="02020603050405020304" pitchFamily="18" charset="0"/>
              </a:rPr>
              <a:t>Main memory is usually too small to store all needed programs and data permanently</a:t>
            </a:r>
          </a:p>
          <a:p>
            <a:pPr marL="228600" indent="-228600">
              <a:buFontTx/>
              <a:buAutoNum type="arabicPeriod"/>
            </a:pPr>
            <a:r>
              <a:rPr lang="en-US" altLang="en-US" dirty="0">
                <a:latin typeface="Times New Roman" panose="02020603050405020304" pitchFamily="18" charset="0"/>
              </a:rPr>
              <a:t>Main memory is a volatile storage device that loses its content when power is turned off or otherwise lost</a:t>
            </a:r>
          </a:p>
          <a:p>
            <a:pPr marL="228600" indent="-228600">
              <a:buFontTx/>
              <a:buAutoNum type="arabicPeriod"/>
            </a:pPr>
            <a:r>
              <a:rPr lang="en-US" altLang="en-US" dirty="0">
                <a:latin typeface="Times New Roman" panose="02020603050405020304" pitchFamily="18" charset="0"/>
              </a:rPr>
              <a:t>Most programs (system and application) are stored on a disk until they are loaded into memory</a:t>
            </a:r>
          </a:p>
          <a:p>
            <a:pPr marL="228600" indent="-228600">
              <a:buFontTx/>
              <a:buAutoNum type="arabicPeriod"/>
            </a:pPr>
            <a:r>
              <a:rPr lang="en-US" altLang="en-US" dirty="0">
                <a:latin typeface="Times New Roman" panose="02020603050405020304" pitchFamily="18" charset="0"/>
              </a:rPr>
              <a:t>Solid-state disks------stores data in a large DRAM array during normal operation but also contains a hidden hard disk and a battery for backup power</a:t>
            </a:r>
          </a:p>
          <a:p>
            <a:pPr marL="228600" indent="-228600">
              <a:buFontTx/>
              <a:buAutoNum type="arabicPeriod"/>
            </a:pPr>
            <a:r>
              <a:rPr lang="en-US" altLang="en-US" dirty="0">
                <a:latin typeface="Times New Roman" panose="02020603050405020304" pitchFamily="18" charset="0"/>
              </a:rPr>
              <a:t>If external power is interrupted, copy data from DRAM to disk; When external power is restored, the controller copies the data back into DRAM</a:t>
            </a:r>
          </a:p>
          <a:p>
            <a:pPr marL="228600" indent="-228600">
              <a:buFontTx/>
              <a:buAutoNum type="arabicPeriod"/>
            </a:pPr>
            <a:r>
              <a:rPr lang="en-US" altLang="en-US" dirty="0">
                <a:latin typeface="Times New Roman" panose="02020603050405020304" pitchFamily="18" charset="0"/>
              </a:rPr>
              <a:t>Another form of solid-state disk is flash memory, which is popular in cameras and personal digital assistants (PDAs), in robots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837A256-BF0F-ADDC-9157-C3B2F186EA29}"/>
              </a:ext>
            </a:extLst>
          </p:cNvPr>
          <p:cNvSpPr>
            <a:spLocks noGrp="1" noRot="1" noChangeAspect="1" noChangeArrowheads="1" noTextEdit="1"/>
          </p:cNvSpPr>
          <p:nvPr>
            <p:ph type="sldImg"/>
          </p:nvPr>
        </p:nvSpPr>
        <p:spPr>
          <a:xfrm>
            <a:off x="1117600" y="696913"/>
            <a:ext cx="4648200" cy="3486150"/>
          </a:xfrm>
          <a:ln/>
        </p:spPr>
      </p:sp>
      <p:sp>
        <p:nvSpPr>
          <p:cNvPr id="55299" name="Rectangle 3">
            <a:extLst>
              <a:ext uri="{FF2B5EF4-FFF2-40B4-BE49-F238E27FC236}">
                <a16:creationId xmlns:a16="http://schemas.microsoft.com/office/drawing/2014/main" id="{86E03F40-0843-6C24-F2DB-CC129374403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r>
              <a:rPr lang="en-US" altLang="en-US" dirty="0">
                <a:latin typeface="Times New Roman" panose="02020603050405020304" pitchFamily="18" charset="0"/>
              </a:rPr>
              <a:t>The main differences among the various storage systems lie in speed, cost, size, and volatility</a:t>
            </a:r>
          </a:p>
          <a:p>
            <a:pPr marL="228600" indent="-228600">
              <a:buFontTx/>
              <a:buAutoNum type="arabicPeriod"/>
            </a:pPr>
            <a:r>
              <a:rPr lang="en-US" altLang="en-US" dirty="0">
                <a:latin typeface="Times New Roman" panose="02020603050405020304" pitchFamily="18" charset="0"/>
              </a:rPr>
              <a:t>The design of a computer memory system mush balance all the factors just discussed</a:t>
            </a:r>
          </a:p>
          <a:p>
            <a:pPr marL="228600" indent="-228600">
              <a:buFontTx/>
              <a:buAutoNum type="arabicPeriod"/>
            </a:pPr>
            <a:r>
              <a:rPr lang="en-US" altLang="en-US" dirty="0">
                <a:latin typeface="Times New Roman" panose="02020603050405020304" pitchFamily="18" charset="0"/>
              </a:rPr>
              <a:t>The wide variety of storage systems can be organized in a hierarchy according to speed and cost</a:t>
            </a:r>
          </a:p>
          <a:p>
            <a:pPr marL="228600" indent="-228600">
              <a:buFontTx/>
              <a:buAutoNum type="arabicPeriod"/>
            </a:pPr>
            <a:r>
              <a:rPr lang="en-US" altLang="en-US" dirty="0">
                <a:latin typeface="Times New Roman" panose="02020603050405020304" pitchFamily="18" charset="0"/>
              </a:rPr>
              <a:t>The higher levels are expensive, but they are fast;</a:t>
            </a:r>
          </a:p>
          <a:p>
            <a:pPr marL="228600" indent="-228600">
              <a:buFontTx/>
              <a:buAutoNum type="arabicPeriod"/>
            </a:pPr>
            <a:r>
              <a:rPr lang="en-US" altLang="en-US" dirty="0">
                <a:latin typeface="Times New Roman" panose="02020603050405020304" pitchFamily="18" charset="0"/>
              </a:rPr>
              <a:t>As we move down the hierarchy, the cost per bit generally decreases, whereas the access time generally increases</a:t>
            </a:r>
          </a:p>
          <a:p>
            <a:pPr marL="228600" indent="-228600">
              <a:buFontTx/>
              <a:buAutoNum type="arabicPeriod"/>
            </a:pPr>
            <a:r>
              <a:rPr lang="en-US" altLang="en-US" dirty="0">
                <a:latin typeface="Times New Roman" panose="02020603050405020304" pitchFamily="18" charset="0"/>
              </a:rPr>
              <a:t>Tradeoff</a:t>
            </a:r>
          </a:p>
          <a:p>
            <a:pPr marL="228600" indent="-228600">
              <a:buFontTx/>
              <a:buAutoNum type="arabicPeriod"/>
            </a:pPr>
            <a:r>
              <a:rPr lang="en-US" altLang="en-US" dirty="0">
                <a:latin typeface="Times New Roman" panose="02020603050405020304" pitchFamily="18" charset="0"/>
              </a:rPr>
              <a:t>In addition to differing in speed and cost, the various storage systems are either volatile or non-volatile </a:t>
            </a:r>
          </a:p>
          <a:p>
            <a:pPr marL="228600" indent="-228600">
              <a:buFontTx/>
              <a:buAutoNum type="arabicPeriod"/>
            </a:pPr>
            <a:r>
              <a:rPr lang="en-US" altLang="en-US" dirty="0">
                <a:latin typeface="Times New Roman" panose="02020603050405020304" pitchFamily="18" charset="0"/>
              </a:rPr>
              <a:t>As mentioned earlier, volatile storage loses its contents when the power to the device is removed. In the absence of expensive battery, data must be written to non-volatile storage for safe-keeping</a:t>
            </a:r>
          </a:p>
          <a:p>
            <a:pPr marL="228600" indent="-228600">
              <a:buFontTx/>
              <a:buAutoNum type="arabicPeriod"/>
            </a:pPr>
            <a:r>
              <a:rPr lang="en-US" altLang="en-US" dirty="0">
                <a:latin typeface="Times New Roman" panose="02020603050405020304" pitchFamily="18" charset="0"/>
              </a:rPr>
              <a:t>In the hierarchy, the storage systems above the solid-state disk are volatile, whereas those including the solid-state disk and below are non-volatile</a:t>
            </a:r>
          </a:p>
          <a:p>
            <a:pPr marL="228600" indent="-228600">
              <a:buFontTx/>
              <a:buAutoNum type="arabicPeriod"/>
            </a:pPr>
            <a:endParaRPr lang="en-US" altLang="en-US" dirty="0">
              <a:latin typeface="Times New Roman" panose="02020603050405020304" pitchFamily="18" charset="0"/>
            </a:endParaRPr>
          </a:p>
          <a:p>
            <a:pPr marL="228600" indent="-228600">
              <a:buFontTx/>
              <a:buAutoNum type="arabicPeriod"/>
            </a:pPr>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3AD9CCF-1B9F-7FA2-A9BB-3BB473D14ACC}"/>
              </a:ext>
            </a:extLst>
          </p:cNvPr>
          <p:cNvSpPr>
            <a:spLocks noGrp="1" noChangeArrowheads="1"/>
          </p:cNvSpPr>
          <p:nvPr>
            <p:ph type="sldNum" sz="quarter" idx="5"/>
          </p:nvPr>
        </p:nvSpPr>
        <p:spPr/>
        <p:txBody>
          <a:bodyPr/>
          <a:lstStyle>
            <a:lvl1pPr defTabSz="963613" eaLnBrk="0" hangingPunct="0">
              <a:defRPr sz="2400">
                <a:solidFill>
                  <a:srgbClr val="FF3300"/>
                </a:solidFill>
                <a:latin typeface="Tahoma" panose="020B0604030504040204" pitchFamily="34" charset="0"/>
              </a:defRPr>
            </a:lvl1pPr>
            <a:lvl2pPr marL="742950" indent="-285750" defTabSz="963613" eaLnBrk="0" hangingPunct="0">
              <a:defRPr sz="2400">
                <a:solidFill>
                  <a:srgbClr val="FF3300"/>
                </a:solidFill>
                <a:latin typeface="Tahoma" panose="020B0604030504040204" pitchFamily="34" charset="0"/>
              </a:defRPr>
            </a:lvl2pPr>
            <a:lvl3pPr marL="1143000" indent="-228600" defTabSz="963613" eaLnBrk="0" hangingPunct="0">
              <a:defRPr sz="2400">
                <a:solidFill>
                  <a:srgbClr val="FF3300"/>
                </a:solidFill>
                <a:latin typeface="Tahoma" panose="020B0604030504040204" pitchFamily="34" charset="0"/>
              </a:defRPr>
            </a:lvl3pPr>
            <a:lvl4pPr marL="1600200" indent="-228600" defTabSz="963613" eaLnBrk="0" hangingPunct="0">
              <a:defRPr sz="2400">
                <a:solidFill>
                  <a:srgbClr val="FF3300"/>
                </a:solidFill>
                <a:latin typeface="Tahoma" panose="020B0604030504040204" pitchFamily="34" charset="0"/>
              </a:defRPr>
            </a:lvl4pPr>
            <a:lvl5pPr marL="2057400" indent="-228600" defTabSz="963613" eaLnBrk="0" hangingPunct="0">
              <a:defRPr sz="2400">
                <a:solidFill>
                  <a:srgbClr val="FF3300"/>
                </a:solidFill>
                <a:latin typeface="Tahoma" panose="020B0604030504040204" pitchFamily="34" charset="0"/>
              </a:defRPr>
            </a:lvl5pPr>
            <a:lvl6pPr marL="2514600" indent="-228600" algn="r" defTabSz="963613"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3613"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3613"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3613" eaLnBrk="0" fontAlgn="base" hangingPunct="0">
              <a:spcBef>
                <a:spcPct val="0"/>
              </a:spcBef>
              <a:spcAft>
                <a:spcPct val="0"/>
              </a:spcAft>
              <a:defRPr sz="2400">
                <a:solidFill>
                  <a:srgbClr val="FF3300"/>
                </a:solidFill>
                <a:latin typeface="Tahoma" panose="020B0604030504040204" pitchFamily="34" charset="0"/>
              </a:defRPr>
            </a:lvl9pPr>
          </a:lstStyle>
          <a:p>
            <a:pPr fontAlgn="auto">
              <a:spcBef>
                <a:spcPts val="0"/>
              </a:spcBef>
              <a:spcAft>
                <a:spcPts val="0"/>
              </a:spcAft>
              <a:defRPr/>
            </a:pPr>
            <a:fld id="{665B261C-6700-407C-9C16-13A3F0B6AF2E}" type="slidenum">
              <a:rPr lang="en-US" altLang="en-US" sz="1300">
                <a:solidFill>
                  <a:srgbClr val="4F81BD"/>
                </a:solidFill>
                <a:ea typeface="+mn-ea"/>
                <a:cs typeface="+mn-cs"/>
              </a:rPr>
              <a:pPr fontAlgn="auto">
                <a:spcBef>
                  <a:spcPts val="0"/>
                </a:spcBef>
                <a:spcAft>
                  <a:spcPts val="0"/>
                </a:spcAft>
                <a:defRPr/>
              </a:pPr>
              <a:t>2</a:t>
            </a:fld>
            <a:endParaRPr lang="en-US" altLang="en-US" sz="1300">
              <a:solidFill>
                <a:srgbClr val="4F81BD"/>
              </a:solidFill>
              <a:ea typeface="+mn-ea"/>
              <a:cs typeface="+mn-cs"/>
            </a:endParaRPr>
          </a:p>
        </p:txBody>
      </p:sp>
      <p:sp>
        <p:nvSpPr>
          <p:cNvPr id="14339" name="Rectangle 2">
            <a:extLst>
              <a:ext uri="{FF2B5EF4-FFF2-40B4-BE49-F238E27FC236}">
                <a16:creationId xmlns:a16="http://schemas.microsoft.com/office/drawing/2014/main" id="{DE4B9C5A-BF6A-A493-ED08-A1D56F0E1A9F}"/>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0DA89C8B-0DB8-974A-5765-C1495E5B90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824AB8E-3880-CB0D-06A7-71073CCC22F9}"/>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F2512143-CBB8-14E1-CDD0-FA496A9CE936}"/>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87074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824AB8E-3880-CB0D-06A7-71073CCC22F9}"/>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F2512143-CBB8-14E1-CDD0-FA496A9CE936}"/>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FontTx/>
              <a:buAutoNum type="arabicPeriod"/>
              <a:defRPr/>
            </a:pPr>
            <a:r>
              <a:rPr lang="en-US" altLang="en-US" dirty="0">
                <a:latin typeface="Times New Roman" panose="02020603050405020304" pitchFamily="18" charset="0"/>
              </a:rPr>
              <a:t>Consider the situation that the processor is busy executing any program. Meanwhile, it encounters an I/O instruction. To execute the encountered instruction the processor issues an appropriate I/O command to the corresponding I/O module</a:t>
            </a:r>
          </a:p>
          <a:p>
            <a:pPr marL="228600" indent="-228600">
              <a:buFontTx/>
              <a:buAutoNum type="arabicPeriod"/>
              <a:defRPr/>
            </a:pPr>
            <a:r>
              <a:rPr lang="en-US" altLang="en-US" dirty="0">
                <a:latin typeface="Times New Roman" panose="02020603050405020304" pitchFamily="18" charset="0"/>
              </a:rPr>
              <a:t>Accepting the issued command, the I/O module performs the desired task and sets some appropriate bits of its I/O status registers</a:t>
            </a:r>
          </a:p>
          <a:p>
            <a:pPr marL="228600" indent="-228600">
              <a:buFontTx/>
              <a:buAutoNum type="arabicPeriod"/>
              <a:defRPr/>
            </a:pPr>
            <a:r>
              <a:rPr lang="en-US" altLang="en-US" dirty="0">
                <a:latin typeface="Times New Roman" panose="02020603050405020304" pitchFamily="18" charset="0"/>
              </a:rPr>
              <a:t>Further, the I/O module does not notify the processor that it has performed the desired task. Moreover, it’s the processors’ responsibility to periodically check the status of the I/O module till it finds that the I/O has successfully completed the desired task.</a:t>
            </a:r>
          </a:p>
          <a:p>
            <a:pPr>
              <a:defRPr/>
            </a:pPr>
            <a:endParaRPr lang="en-US" altLang="en-US" dirty="0">
              <a:latin typeface="Times New Roman" panose="02020603050405020304" pitchFamily="18" charset="0"/>
            </a:endParaRPr>
          </a:p>
          <a:p>
            <a:pPr>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162146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EEC17-E951-3D8D-11A6-32C49FAB646B}"/>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3EBA35CC-D668-AE2A-3ADA-6CDA3CB5A560}"/>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E37F14F4-23D7-0E8E-1D50-E251F49A8910}"/>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22454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D0B01-76E2-F78A-1A9A-10B88F50BA5E}"/>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2F77C7C7-B6FC-5DD0-7529-D17BD8E2D6D1}"/>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8A88458E-78D4-0618-4730-129659A44BBA}"/>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r>
              <a:rPr lang="en-US" altLang="en-US" dirty="0">
                <a:latin typeface="Times New Roman" panose="02020603050405020304" pitchFamily="18" charset="0"/>
              </a:rPr>
              <a:t>The processor issues a READ I/O command to the corresponding I/O module and proceeds with some other useful tasks. It does not wait for the I/O module to get ready with the desired data.</a:t>
            </a:r>
          </a:p>
          <a:p>
            <a:pPr marL="228600" indent="-228600">
              <a:buAutoNum type="arabicPeriod"/>
              <a:defRPr/>
            </a:pPr>
            <a:r>
              <a:rPr lang="en-US" altLang="en-US" dirty="0">
                <a:latin typeface="Times New Roman" panose="02020603050405020304" pitchFamily="18" charset="0"/>
              </a:rPr>
              <a:t>The I/O module then processes this READ I/O command and reads the data from the addressed peripheral device. The I/O module stores the read data into its data register and issues an interrupt signal to the processor over the control line in the system bus. By sending the interrupted signal, the I/O module indicates the processor that now it is ready for transmitting the data. But, the I/O module has to wait until the processor asks for the data from the I/O module.</a:t>
            </a:r>
          </a:p>
          <a:p>
            <a:pPr marL="228600" indent="-228600">
              <a:buAutoNum type="arabicPeriod"/>
              <a:defRPr/>
            </a:pPr>
            <a:r>
              <a:rPr lang="en-US" altLang="en-US" dirty="0">
                <a:latin typeface="Times New Roman" panose="02020603050405020304" pitchFamily="18" charset="0"/>
              </a:rPr>
              <a:t>As we know that whenever the processor is executing any program, after every instruction cycle it checks for interrupts that have occurred. If it finds the pending interrupts, it responds and serves the occurred interrupt.</a:t>
            </a:r>
          </a:p>
          <a:p>
            <a:pPr marL="228600" indent="-228600">
              <a:buAutoNum type="arabicPeriod"/>
              <a:defRPr/>
            </a:pPr>
            <a:r>
              <a:rPr lang="en-US" altLang="en-US" dirty="0">
                <a:latin typeface="Times New Roman" panose="02020603050405020304" pitchFamily="18" charset="0"/>
              </a:rPr>
              <a:t>The moment processor finds the interrupts by the I/O module, it suspends its current execution and saves the context (e.g., program counter, processor register) to serve the interrupt.</a:t>
            </a:r>
          </a:p>
          <a:p>
            <a:pPr marL="228600" indent="-228600">
              <a:buAutoNum type="arabicPeriod"/>
              <a:defRPr/>
            </a:pPr>
            <a:r>
              <a:rPr lang="en-US" altLang="en-US" dirty="0">
                <a:latin typeface="Times New Roman" panose="02020603050405020304" pitchFamily="18" charset="0"/>
              </a:rPr>
              <a:t>When the processor requests the data from the I/O, it places the data over the data line of the system bus. Once the I/O module transfers the data to the processor it set itself ready for another I/O transfer.</a:t>
            </a:r>
          </a:p>
          <a:p>
            <a:pPr marL="228600" indent="-228600">
              <a:buAutoNum type="arabicPeriod"/>
              <a:defRPr/>
            </a:pPr>
            <a:r>
              <a:rPr lang="en-US" altLang="en-US" dirty="0">
                <a:latin typeface="Times New Roman" panose="02020603050405020304" pitchFamily="18" charset="0"/>
              </a:rPr>
              <a:t>Now processor request data from the I/O module and accept the word of data over the data line. The processor stores this data onto the memory and restores the context of the program it was working on and resumes its execution.</a:t>
            </a:r>
          </a:p>
        </p:txBody>
      </p:sp>
    </p:spTree>
    <p:extLst>
      <p:ext uri="{BB962C8B-B14F-4D97-AF65-F5344CB8AC3E}">
        <p14:creationId xmlns:p14="http://schemas.microsoft.com/office/powerpoint/2010/main" val="3746553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DAB83-FF67-0888-1371-24ABB98DB78B}"/>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DFCFAE8D-1BF0-8366-5802-870950DD14ED}"/>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B1917B22-A7D3-D91F-9443-06F29BF1E5CB}"/>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22573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B142D-0483-2355-03A3-92E48A1419D2}"/>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DE4190E7-4CC5-2665-938E-4A4A50B43F42}"/>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AAE3F76D-AA69-8BB6-5977-C092BCF77E19}"/>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45323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8C00C-C3A1-3676-DAE3-9DA6282A657D}"/>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FE0F3B31-C922-C1B4-6423-A4D7F2923BCC}"/>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560E721B-AC2B-36A6-A481-FC220CE53396}"/>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r>
              <a:rPr lang="zh-CN" altLang="en-US" dirty="0">
                <a:latin typeface="Times New Roman" panose="02020603050405020304" pitchFamily="18" charset="0"/>
              </a:rPr>
              <a:t>用户进程向 </a:t>
            </a:r>
            <a:r>
              <a:rPr lang="en-US" altLang="zh-CN" dirty="0">
                <a:latin typeface="Times New Roman" panose="02020603050405020304" pitchFamily="18" charset="0"/>
              </a:rPr>
              <a:t>CPU </a:t>
            </a:r>
            <a:r>
              <a:rPr lang="zh-CN" altLang="en-US" dirty="0">
                <a:latin typeface="Times New Roman" panose="02020603050405020304" pitchFamily="18" charset="0"/>
              </a:rPr>
              <a:t>发起 </a:t>
            </a:r>
            <a:r>
              <a:rPr lang="en-US" altLang="zh-CN" dirty="0">
                <a:latin typeface="Times New Roman" panose="02020603050405020304" pitchFamily="18" charset="0"/>
              </a:rPr>
              <a:t>read </a:t>
            </a:r>
            <a:r>
              <a:rPr lang="zh-CN" altLang="en-US" dirty="0">
                <a:latin typeface="Times New Roman" panose="02020603050405020304" pitchFamily="18" charset="0"/>
              </a:rPr>
              <a:t>系统调用读取数据，由用户态切换为内核态，然后一直阻塞等待数据的返回。</a:t>
            </a:r>
          </a:p>
          <a:p>
            <a:pPr marL="228600" indent="-228600">
              <a:buAutoNum type="arabicPeriod"/>
              <a:defRPr/>
            </a:pPr>
            <a:r>
              <a:rPr lang="en-US" altLang="zh-CN" dirty="0">
                <a:latin typeface="Times New Roman" panose="02020603050405020304" pitchFamily="18" charset="0"/>
              </a:rPr>
              <a:t>CPU </a:t>
            </a:r>
            <a:r>
              <a:rPr lang="zh-CN" altLang="en-US" dirty="0">
                <a:latin typeface="Times New Roman" panose="02020603050405020304" pitchFamily="18" charset="0"/>
              </a:rPr>
              <a:t>在接收到指令以后对 </a:t>
            </a:r>
            <a:r>
              <a:rPr lang="en-US" altLang="zh-CN" dirty="0">
                <a:latin typeface="Times New Roman" panose="02020603050405020304" pitchFamily="18" charset="0"/>
              </a:rPr>
              <a:t>DMA </a:t>
            </a:r>
            <a:r>
              <a:rPr lang="zh-CN" altLang="en-US" dirty="0">
                <a:latin typeface="Times New Roman" panose="02020603050405020304" pitchFamily="18" charset="0"/>
              </a:rPr>
              <a:t>磁盘控制器发起调度指令。</a:t>
            </a:r>
          </a:p>
          <a:p>
            <a:pPr marL="228600" indent="-228600">
              <a:buAutoNum type="arabicPeriod"/>
              <a:defRPr/>
            </a:pPr>
            <a:r>
              <a:rPr lang="en-US" altLang="zh-CN" dirty="0">
                <a:latin typeface="Times New Roman" panose="02020603050405020304" pitchFamily="18" charset="0"/>
              </a:rPr>
              <a:t>DMA </a:t>
            </a:r>
            <a:r>
              <a:rPr lang="zh-CN" altLang="en-US" dirty="0">
                <a:latin typeface="Times New Roman" panose="02020603050405020304" pitchFamily="18" charset="0"/>
              </a:rPr>
              <a:t>磁盘控制器对磁盘发起 </a:t>
            </a:r>
            <a:r>
              <a:rPr lang="en-US" altLang="zh-CN" dirty="0">
                <a:latin typeface="Times New Roman" panose="02020603050405020304" pitchFamily="18" charset="0"/>
              </a:rPr>
              <a:t>I/O </a:t>
            </a:r>
            <a:r>
              <a:rPr lang="zh-CN" altLang="en-US" dirty="0">
                <a:latin typeface="Times New Roman" panose="02020603050405020304" pitchFamily="18" charset="0"/>
              </a:rPr>
              <a:t>请求，将磁盘数据先放入磁盘控制器缓冲区，</a:t>
            </a:r>
            <a:r>
              <a:rPr lang="en-US" altLang="zh-CN" dirty="0">
                <a:latin typeface="Times New Roman" panose="02020603050405020304" pitchFamily="18" charset="0"/>
              </a:rPr>
              <a:t>CPU </a:t>
            </a:r>
            <a:r>
              <a:rPr lang="zh-CN" altLang="en-US" dirty="0">
                <a:latin typeface="Times New Roman" panose="02020603050405020304" pitchFamily="18" charset="0"/>
              </a:rPr>
              <a:t>全程不参与此过程。</a:t>
            </a:r>
          </a:p>
          <a:p>
            <a:pPr marL="228600" indent="-228600">
              <a:buAutoNum type="arabicPeriod"/>
              <a:defRPr/>
            </a:pPr>
            <a:r>
              <a:rPr lang="zh-CN" altLang="en-US" dirty="0">
                <a:latin typeface="Times New Roman" panose="02020603050405020304" pitchFamily="18" charset="0"/>
              </a:rPr>
              <a:t>数据读取完成后，</a:t>
            </a:r>
            <a:r>
              <a:rPr lang="en-US" altLang="zh-CN" dirty="0">
                <a:latin typeface="Times New Roman" panose="02020603050405020304" pitchFamily="18" charset="0"/>
              </a:rPr>
              <a:t>DMA </a:t>
            </a:r>
            <a:r>
              <a:rPr lang="zh-CN" altLang="en-US" dirty="0">
                <a:latin typeface="Times New Roman" panose="02020603050405020304" pitchFamily="18" charset="0"/>
              </a:rPr>
              <a:t>磁盘控制器会接受到磁盘的通知，将数据从磁盘控制器缓冲区拷贝到内核缓冲区。</a:t>
            </a:r>
          </a:p>
          <a:p>
            <a:pPr marL="228600" indent="-228600">
              <a:buAutoNum type="arabicPeriod"/>
              <a:defRPr/>
            </a:pPr>
            <a:r>
              <a:rPr lang="en-US" altLang="zh-CN" dirty="0">
                <a:latin typeface="Times New Roman" panose="02020603050405020304" pitchFamily="18" charset="0"/>
              </a:rPr>
              <a:t>DMA </a:t>
            </a:r>
            <a:r>
              <a:rPr lang="zh-CN" altLang="en-US" dirty="0">
                <a:latin typeface="Times New Roman" panose="02020603050405020304" pitchFamily="18" charset="0"/>
              </a:rPr>
              <a:t>磁盘控制器向 </a:t>
            </a:r>
            <a:r>
              <a:rPr lang="en-US" altLang="zh-CN" dirty="0">
                <a:latin typeface="Times New Roman" panose="02020603050405020304" pitchFamily="18" charset="0"/>
              </a:rPr>
              <a:t>CPU </a:t>
            </a:r>
            <a:r>
              <a:rPr lang="zh-CN" altLang="en-US" dirty="0">
                <a:latin typeface="Times New Roman" panose="02020603050405020304" pitchFamily="18" charset="0"/>
              </a:rPr>
              <a:t>发出数据读完的信号，由 </a:t>
            </a:r>
            <a:r>
              <a:rPr lang="en-US" altLang="zh-CN" dirty="0">
                <a:latin typeface="Times New Roman" panose="02020603050405020304" pitchFamily="18" charset="0"/>
              </a:rPr>
              <a:t>CPU </a:t>
            </a:r>
            <a:r>
              <a:rPr lang="zh-CN" altLang="en-US" dirty="0">
                <a:latin typeface="Times New Roman" panose="02020603050405020304" pitchFamily="18" charset="0"/>
              </a:rPr>
              <a:t>负责将数据从内核缓冲区拷贝到用户缓冲区。</a:t>
            </a:r>
          </a:p>
          <a:p>
            <a:pPr marL="228600" indent="-228600">
              <a:buAutoNum type="arabicPeriod"/>
              <a:defRPr/>
            </a:pPr>
            <a:r>
              <a:rPr lang="zh-CN" altLang="en-US" dirty="0">
                <a:latin typeface="Times New Roman" panose="02020603050405020304" pitchFamily="18" charset="0"/>
              </a:rPr>
              <a:t>用户进程由内核态切换回用户态，解除阻塞状态，然后等待 </a:t>
            </a:r>
            <a:r>
              <a:rPr lang="en-US" altLang="zh-CN" dirty="0">
                <a:latin typeface="Times New Roman" panose="02020603050405020304" pitchFamily="18" charset="0"/>
              </a:rPr>
              <a:t>CPU </a:t>
            </a:r>
            <a:r>
              <a:rPr lang="zh-CN" altLang="en-US" dirty="0">
                <a:latin typeface="Times New Roman" panose="02020603050405020304" pitchFamily="18" charset="0"/>
              </a:rPr>
              <a:t>的下一个执行时间钟。</a:t>
            </a:r>
          </a:p>
          <a:p>
            <a:pPr marL="228600" indent="-228600">
              <a:buAutoNum type="arabicPeriod"/>
              <a:defRPr/>
            </a:pPr>
            <a:r>
              <a:rPr lang="zh-CN" altLang="en-US" dirty="0">
                <a:latin typeface="Times New Roman" panose="02020603050405020304" pitchFamily="18" charset="0"/>
              </a:rPr>
              <a:t>仔细对比加入 </a:t>
            </a:r>
            <a:r>
              <a:rPr lang="en-US" altLang="zh-CN" dirty="0">
                <a:latin typeface="Times New Roman" panose="02020603050405020304" pitchFamily="18" charset="0"/>
              </a:rPr>
              <a:t>DMA </a:t>
            </a:r>
            <a:r>
              <a:rPr lang="zh-CN" altLang="en-US" dirty="0">
                <a:latin typeface="Times New Roman" panose="02020603050405020304" pitchFamily="18" charset="0"/>
              </a:rPr>
              <a:t>技术之后的数据传输流程，我们可以发现 </a:t>
            </a:r>
            <a:r>
              <a:rPr lang="en-US" altLang="zh-CN" dirty="0">
                <a:latin typeface="Times New Roman" panose="02020603050405020304" pitchFamily="18" charset="0"/>
              </a:rPr>
              <a:t>DMA </a:t>
            </a:r>
            <a:r>
              <a:rPr lang="zh-CN" altLang="en-US" dirty="0">
                <a:latin typeface="Times New Roman" panose="02020603050405020304" pitchFamily="18" charset="0"/>
              </a:rPr>
              <a:t>技术优化了数据从磁盘缓冲区拷贝到内核缓冲区这个过程，减少了这个过程里 </a:t>
            </a:r>
            <a:r>
              <a:rPr lang="en-US" altLang="zh-CN" dirty="0">
                <a:latin typeface="Times New Roman" panose="02020603050405020304" pitchFamily="18" charset="0"/>
              </a:rPr>
              <a:t>CPU </a:t>
            </a:r>
            <a:r>
              <a:rPr lang="zh-CN" altLang="en-US" dirty="0">
                <a:latin typeface="Times New Roman" panose="02020603050405020304" pitchFamily="18" charset="0"/>
              </a:rPr>
              <a:t>的参与。</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292343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2F478-21EE-4048-1E3C-0285ED9CA92F}"/>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0937D788-0FF6-8AC9-A6B3-DAD5A28F0D0D}"/>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B675471C-DE41-55BC-3CD6-01B4A4521155}"/>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30291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50950-5C43-A3D9-1657-CB91048F5425}"/>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A3BBC010-5392-1AB8-5E56-B6C6607002C8}"/>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46B35788-C5ED-CDC5-090E-30ACF1408ECD}"/>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834705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8D4F1-E819-B508-F828-E8F50ED762A5}"/>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A409A97C-0E19-A13A-D3AB-8AFACB0E6788}"/>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871601A5-ADE5-5778-B004-D1D9745E1FE3}"/>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45414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6F3F859-66E1-FDC9-311A-22ACF63FBB67}"/>
              </a:ext>
            </a:extLst>
          </p:cNvPr>
          <p:cNvSpPr>
            <a:spLocks noGrp="1" noChangeArrowheads="1"/>
          </p:cNvSpPr>
          <p:nvPr>
            <p:ph type="sldNum" sz="quarter" idx="5"/>
          </p:nvPr>
        </p:nvSpPr>
        <p:spPr/>
        <p:txBody>
          <a:bodyPr/>
          <a:lstStyle>
            <a:lvl1pPr defTabSz="963613" eaLnBrk="0" hangingPunct="0">
              <a:defRPr sz="2400">
                <a:solidFill>
                  <a:srgbClr val="FF3300"/>
                </a:solidFill>
                <a:latin typeface="Tahoma" panose="020B0604030504040204" pitchFamily="34" charset="0"/>
              </a:defRPr>
            </a:lvl1pPr>
            <a:lvl2pPr marL="742950" indent="-285750" defTabSz="963613" eaLnBrk="0" hangingPunct="0">
              <a:defRPr sz="2400">
                <a:solidFill>
                  <a:srgbClr val="FF3300"/>
                </a:solidFill>
                <a:latin typeface="Tahoma" panose="020B0604030504040204" pitchFamily="34" charset="0"/>
              </a:defRPr>
            </a:lvl2pPr>
            <a:lvl3pPr marL="1143000" indent="-228600" defTabSz="963613" eaLnBrk="0" hangingPunct="0">
              <a:defRPr sz="2400">
                <a:solidFill>
                  <a:srgbClr val="FF3300"/>
                </a:solidFill>
                <a:latin typeface="Tahoma" panose="020B0604030504040204" pitchFamily="34" charset="0"/>
              </a:defRPr>
            </a:lvl3pPr>
            <a:lvl4pPr marL="1600200" indent="-228600" defTabSz="963613" eaLnBrk="0" hangingPunct="0">
              <a:defRPr sz="2400">
                <a:solidFill>
                  <a:srgbClr val="FF3300"/>
                </a:solidFill>
                <a:latin typeface="Tahoma" panose="020B0604030504040204" pitchFamily="34" charset="0"/>
              </a:defRPr>
            </a:lvl4pPr>
            <a:lvl5pPr marL="2057400" indent="-228600" defTabSz="963613" eaLnBrk="0" hangingPunct="0">
              <a:defRPr sz="2400">
                <a:solidFill>
                  <a:srgbClr val="FF3300"/>
                </a:solidFill>
                <a:latin typeface="Tahoma" panose="020B0604030504040204" pitchFamily="34" charset="0"/>
              </a:defRPr>
            </a:lvl5pPr>
            <a:lvl6pPr marL="2514600" indent="-228600" algn="r" defTabSz="963613"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3613"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3613"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3613" eaLnBrk="0" fontAlgn="base" hangingPunct="0">
              <a:spcBef>
                <a:spcPct val="0"/>
              </a:spcBef>
              <a:spcAft>
                <a:spcPct val="0"/>
              </a:spcAft>
              <a:defRPr sz="2400">
                <a:solidFill>
                  <a:srgbClr val="FF3300"/>
                </a:solidFill>
                <a:latin typeface="Tahoma" panose="020B0604030504040204" pitchFamily="34" charset="0"/>
              </a:defRPr>
            </a:lvl9pPr>
          </a:lstStyle>
          <a:p>
            <a:pPr fontAlgn="auto">
              <a:spcBef>
                <a:spcPts val="0"/>
              </a:spcBef>
              <a:spcAft>
                <a:spcPts val="0"/>
              </a:spcAft>
              <a:defRPr/>
            </a:pPr>
            <a:fld id="{7CB0D56B-3D65-45B9-80F5-67857801DF85}" type="slidenum">
              <a:rPr lang="en-US" altLang="en-US" sz="1300">
                <a:solidFill>
                  <a:srgbClr val="4F81BD"/>
                </a:solidFill>
                <a:ea typeface="+mn-ea"/>
                <a:cs typeface="+mn-cs"/>
              </a:rPr>
              <a:pPr fontAlgn="auto">
                <a:spcBef>
                  <a:spcPts val="0"/>
                </a:spcBef>
                <a:spcAft>
                  <a:spcPts val="0"/>
                </a:spcAft>
                <a:defRPr/>
              </a:pPr>
              <a:t>3</a:t>
            </a:fld>
            <a:endParaRPr lang="en-US" altLang="en-US" sz="1300">
              <a:solidFill>
                <a:srgbClr val="4F81BD"/>
              </a:solidFill>
              <a:ea typeface="+mn-ea"/>
              <a:cs typeface="+mn-cs"/>
            </a:endParaRPr>
          </a:p>
        </p:txBody>
      </p:sp>
      <p:sp>
        <p:nvSpPr>
          <p:cNvPr id="16387" name="Rectangle 2">
            <a:extLst>
              <a:ext uri="{FF2B5EF4-FFF2-40B4-BE49-F238E27FC236}">
                <a16:creationId xmlns:a16="http://schemas.microsoft.com/office/drawing/2014/main" id="{3E34FBDA-96C0-60AA-5EB6-E6B264EE1330}"/>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C719900E-351A-2434-0DD3-54BA5C7758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824AB8E-3880-CB0D-06A7-71073CCC22F9}"/>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F2512143-CBB8-14E1-CDD0-FA496A9CE936}"/>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r>
              <a:rPr lang="en-US" altLang="en-US" dirty="0">
                <a:latin typeface="Times New Roman" panose="02020603050405020304" pitchFamily="18" charset="0"/>
              </a:rPr>
              <a:t>Whenever an I/O device wants to transfer the data to or from memory, it sends the DMA request (DRQ) to the DMA controller. DMA controller accepts this DRQ and asks the CPU to hold for a few clock cycles by sending it the Hold request (HLD).</a:t>
            </a:r>
          </a:p>
          <a:p>
            <a:pPr marL="228600" indent="-228600">
              <a:buAutoNum type="arabicPeriod"/>
              <a:defRPr/>
            </a:pPr>
            <a:r>
              <a:rPr lang="en-US" altLang="en-US" dirty="0">
                <a:latin typeface="Times New Roman" panose="02020603050405020304" pitchFamily="18" charset="0"/>
              </a:rPr>
              <a:t>CPU receives the Hold request (HLD) from DMA controller and relinquishes the bus and sends the Hold acknowledgement (HLDA) to DMA controller.</a:t>
            </a:r>
          </a:p>
          <a:p>
            <a:pPr marL="228600" indent="-228600">
              <a:buAutoNum type="arabicPeriod"/>
              <a:defRPr/>
            </a:pPr>
            <a:r>
              <a:rPr lang="en-US" altLang="en-US" dirty="0">
                <a:latin typeface="Times New Roman" panose="02020603050405020304" pitchFamily="18" charset="0"/>
              </a:rPr>
              <a:t>After receiving the Hold acknowledgement (HLDA), DMA controller acknowledges I/O device (DACK) that the data transfer can be performed, and DMA controller takes the charge of the system bus and transfers the data to or from memory.</a:t>
            </a:r>
          </a:p>
          <a:p>
            <a:pPr marL="228600" indent="-228600">
              <a:buAutoNum type="arabicPeriod"/>
              <a:defRPr/>
            </a:pPr>
            <a:r>
              <a:rPr lang="en-US" altLang="en-US" dirty="0">
                <a:latin typeface="Times New Roman" panose="02020603050405020304" pitchFamily="18" charset="0"/>
              </a:rPr>
              <a:t>When the data transfer is accomplished, the DMA raise an interrupt to let know the processor that the task of data transfer is finished and the processor can take control over the bus again and start processing where it has left.</a:t>
            </a:r>
          </a:p>
        </p:txBody>
      </p:sp>
    </p:spTree>
    <p:extLst>
      <p:ext uri="{BB962C8B-B14F-4D97-AF65-F5344CB8AC3E}">
        <p14:creationId xmlns:p14="http://schemas.microsoft.com/office/powerpoint/2010/main" val="2556054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4F1EA83-5E8C-60AF-BDD9-D93D78156229}"/>
              </a:ext>
            </a:extLst>
          </p:cNvPr>
          <p:cNvSpPr>
            <a:spLocks noGrp="1" noRot="1" noChangeAspect="1" noChangeArrowheads="1" noTextEdit="1"/>
          </p:cNvSpPr>
          <p:nvPr>
            <p:ph type="sldImg"/>
          </p:nvPr>
        </p:nvSpPr>
        <p:spPr>
          <a:xfrm>
            <a:off x="1117600" y="696913"/>
            <a:ext cx="4648200" cy="3486150"/>
          </a:xfrm>
          <a:ln/>
        </p:spPr>
      </p:sp>
      <p:sp>
        <p:nvSpPr>
          <p:cNvPr id="57347" name="Rectangle 3">
            <a:extLst>
              <a:ext uri="{FF2B5EF4-FFF2-40B4-BE49-F238E27FC236}">
                <a16:creationId xmlns:a16="http://schemas.microsoft.com/office/drawing/2014/main" id="{F2731AB7-8850-0C72-6149-34B6839C09BF}"/>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81934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824AB8E-3880-CB0D-06A7-71073CCC22F9}"/>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F2512143-CBB8-14E1-CDD0-FA496A9CE936}"/>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71122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824AB8E-3880-CB0D-06A7-71073CCC22F9}"/>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F2512143-CBB8-14E1-CDD0-FA496A9CE936}"/>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86554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967EF-767C-C977-782C-D7D37C17B26D}"/>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5D1C150C-369B-3F84-32AE-8FC4B45B75E8}"/>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7E7E0A27-4ED5-2CE0-CB8B-5C776AA7261E}"/>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94411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A26E1-BFDA-0D8B-6336-9E9FF2F0FF1B}"/>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4339FDDC-9759-A19D-A9B2-DB47EEB25B78}"/>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773E0219-2FCC-D672-E37D-C77D793FA4CA}"/>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2064634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E36486A-B92E-C30F-5725-10878DED956F}"/>
              </a:ext>
            </a:extLst>
          </p:cNvPr>
          <p:cNvSpPr>
            <a:spLocks noGrp="1" noRot="1" noChangeAspect="1" noChangeArrowheads="1" noTextEdit="1"/>
          </p:cNvSpPr>
          <p:nvPr>
            <p:ph type="sldImg"/>
          </p:nvPr>
        </p:nvSpPr>
        <p:spPr>
          <a:xfrm>
            <a:off x="1117600" y="696913"/>
            <a:ext cx="4648200" cy="3486150"/>
          </a:xfrm>
          <a:ln/>
        </p:spPr>
      </p:sp>
      <p:sp>
        <p:nvSpPr>
          <p:cNvPr id="73731" name="Rectangle 3">
            <a:extLst>
              <a:ext uri="{FF2B5EF4-FFF2-40B4-BE49-F238E27FC236}">
                <a16:creationId xmlns:a16="http://schemas.microsoft.com/office/drawing/2014/main" id="{A40B04BC-C928-DB3E-3CA9-979CBA99F649}"/>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FontTx/>
              <a:buAutoNum type="arabicPeriod"/>
              <a:defRPr/>
            </a:pPr>
            <a:r>
              <a:rPr lang="en-US" altLang="en-US" dirty="0">
                <a:latin typeface="Times New Roman" pitchFamily="18" charset="0"/>
              </a:rPr>
              <a:t>An operating system provides the environment within which programs are executed</a:t>
            </a:r>
          </a:p>
          <a:p>
            <a:pPr marL="228600" indent="-228600">
              <a:buFontTx/>
              <a:buAutoNum type="arabicPeriod"/>
              <a:defRPr/>
            </a:pPr>
            <a:r>
              <a:rPr lang="en-US" altLang="en-US" dirty="0">
                <a:latin typeface="Times New Roman" pitchFamily="18" charset="0"/>
              </a:rPr>
              <a:t>One of the most important aspects of operating system is the ability to multi-program; </a:t>
            </a:r>
          </a:p>
          <a:p>
            <a:pPr marL="228600" indent="-228600">
              <a:buFontTx/>
              <a:buAutoNum type="arabicPeriod"/>
              <a:defRPr/>
            </a:pPr>
            <a:r>
              <a:rPr lang="en-US" altLang="en-US" dirty="0">
                <a:latin typeface="Times New Roman" pitchFamily="18" charset="0"/>
              </a:rPr>
              <a:t>Multiprogramming </a:t>
            </a:r>
            <a:r>
              <a:rPr lang="en-US" altLang="en-US" b="1" dirty="0">
                <a:latin typeface="Times New Roman" pitchFamily="18" charset="0"/>
              </a:rPr>
              <a:t>increases CPU utilization</a:t>
            </a:r>
            <a:r>
              <a:rPr lang="en-US" altLang="en-US" dirty="0">
                <a:latin typeface="Times New Roman" pitchFamily="18" charset="0"/>
              </a:rPr>
              <a:t> by organizing jobs (code and data) so that the CPU always has one to execute</a:t>
            </a:r>
          </a:p>
          <a:p>
            <a:pPr marL="228600" indent="-228600">
              <a:buFontTx/>
              <a:buAutoNum type="arabicPeriod"/>
              <a:defRPr/>
            </a:pPr>
            <a:r>
              <a:rPr lang="en-US" altLang="en-US" dirty="0">
                <a:latin typeface="Times New Roman" pitchFamily="18" charset="0"/>
              </a:rPr>
              <a:t>Since, in general, main memory is too small to accommodate all jobs, the jobs are kept initially on the disk in the job pool</a:t>
            </a:r>
          </a:p>
          <a:p>
            <a:pPr marL="228600" indent="-228600">
              <a:buFontTx/>
              <a:buAutoNum type="arabicPeriod"/>
              <a:defRPr/>
            </a:pPr>
            <a:r>
              <a:rPr lang="en-US" altLang="en-US" dirty="0">
                <a:latin typeface="Times New Roman" pitchFamily="18" charset="0"/>
              </a:rPr>
              <a:t>This pool consists of all processes residing on disk awaiting allocation of main memory</a:t>
            </a:r>
          </a:p>
          <a:p>
            <a:pPr marL="228600" indent="-228600">
              <a:buFontTx/>
              <a:buAutoNum type="arabicPeriod"/>
              <a:defRPr/>
            </a:pPr>
            <a:r>
              <a:rPr lang="en-US" altLang="en-US" dirty="0">
                <a:latin typeface="Times New Roman" pitchFamily="18" charset="0"/>
              </a:rPr>
              <a:t>Eventually, the job may have to wait for some task, such as an I/O operation, to complete; In a non-</a:t>
            </a:r>
            <a:r>
              <a:rPr lang="en-US" altLang="en-US" dirty="0" err="1">
                <a:latin typeface="Times New Roman" pitchFamily="18" charset="0"/>
              </a:rPr>
              <a:t>multiprogrammed</a:t>
            </a:r>
            <a:r>
              <a:rPr lang="en-US" altLang="en-US" dirty="0">
                <a:latin typeface="Times New Roman" pitchFamily="18" charset="0"/>
              </a:rPr>
              <a:t> system, the CPU would sit idle; In a </a:t>
            </a:r>
            <a:r>
              <a:rPr lang="en-US" altLang="en-US" dirty="0" err="1">
                <a:latin typeface="Times New Roman" pitchFamily="18" charset="0"/>
              </a:rPr>
              <a:t>multiprogrammed</a:t>
            </a:r>
            <a:r>
              <a:rPr lang="en-US" altLang="en-US" dirty="0">
                <a:latin typeface="Times New Roman" pitchFamily="18" charset="0"/>
              </a:rPr>
              <a:t> system, the OS simply switches to and execute another job; When that job needs to wait, the CPU switches another job, and so on; Eventually, the first job finishes waiting and gets CPU back; As long as </a:t>
            </a:r>
            <a:r>
              <a:rPr lang="en-US" altLang="en-US" b="1" dirty="0">
                <a:latin typeface="Times New Roman" pitchFamily="18" charset="0"/>
              </a:rPr>
              <a:t>at least </a:t>
            </a:r>
            <a:r>
              <a:rPr lang="en-US" altLang="en-US" dirty="0">
                <a:latin typeface="Times New Roman" pitchFamily="18" charset="0"/>
              </a:rPr>
              <a:t>one job needs to execute, the CUP is never idle</a:t>
            </a: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4BBF96B-D4F1-949F-094E-C2939BD5CC57}"/>
              </a:ext>
            </a:extLst>
          </p:cNvPr>
          <p:cNvSpPr>
            <a:spLocks noGrp="1" noRot="1" noChangeAspect="1" noChangeArrowheads="1" noTextEdit="1"/>
          </p:cNvSpPr>
          <p:nvPr>
            <p:ph type="sldImg"/>
          </p:nvPr>
        </p:nvSpPr>
        <p:spPr>
          <a:xfrm>
            <a:off x="1117600" y="696913"/>
            <a:ext cx="4648200" cy="3486150"/>
          </a:xfrm>
          <a:ln/>
        </p:spPr>
      </p:sp>
      <p:sp>
        <p:nvSpPr>
          <p:cNvPr id="77827" name="Rectangle 3">
            <a:extLst>
              <a:ext uri="{FF2B5EF4-FFF2-40B4-BE49-F238E27FC236}">
                <a16:creationId xmlns:a16="http://schemas.microsoft.com/office/drawing/2014/main" id="{7CD4D9E0-BCE1-9924-F4B1-96CB10AFE314}"/>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FontTx/>
              <a:buAutoNum type="arabicPeriod"/>
              <a:defRPr/>
            </a:pPr>
            <a:r>
              <a:rPr lang="en-US" altLang="en-US" dirty="0" err="1">
                <a:latin typeface="Times New Roman" pitchFamily="18" charset="0"/>
              </a:rPr>
              <a:t>Multiprogrammed</a:t>
            </a:r>
            <a:r>
              <a:rPr lang="en-US" altLang="en-US" dirty="0">
                <a:latin typeface="Times New Roman" pitchFamily="18" charset="0"/>
              </a:rPr>
              <a:t> systems provide an environment in which the various system resources (for example, CPU, memory, and peripheral devices) are utilized effectively, but they do not provide for </a:t>
            </a:r>
            <a:r>
              <a:rPr lang="en-US" altLang="en-US" b="1" dirty="0">
                <a:latin typeface="Times New Roman" pitchFamily="18" charset="0"/>
              </a:rPr>
              <a:t>user interaction</a:t>
            </a:r>
            <a:r>
              <a:rPr lang="en-US" altLang="en-US" dirty="0">
                <a:latin typeface="Times New Roman" pitchFamily="18" charset="0"/>
              </a:rPr>
              <a:t> with the computer system.</a:t>
            </a:r>
          </a:p>
          <a:p>
            <a:pPr marL="228600" indent="-228600">
              <a:buFontTx/>
              <a:buAutoNum type="arabicPeriod"/>
              <a:defRPr/>
            </a:pPr>
            <a:r>
              <a:rPr lang="en-US" altLang="en-US" dirty="0">
                <a:latin typeface="Times New Roman" pitchFamily="18" charset="0"/>
              </a:rPr>
              <a:t>Timesharing provides </a:t>
            </a:r>
            <a:r>
              <a:rPr lang="en-US" altLang="en-US" b="1" dirty="0">
                <a:latin typeface="Times New Roman" pitchFamily="18" charset="0"/>
              </a:rPr>
              <a:t>direct communication </a:t>
            </a:r>
            <a:r>
              <a:rPr lang="en-US" altLang="en-US" dirty="0">
                <a:latin typeface="Times New Roman" pitchFamily="18" charset="0"/>
              </a:rPr>
              <a:t>between the user and the system: the user </a:t>
            </a:r>
            <a:r>
              <a:rPr lang="en-US" altLang="en-US" b="1" dirty="0">
                <a:latin typeface="Times New Roman" pitchFamily="18" charset="0"/>
              </a:rPr>
              <a:t>gives instructions to </a:t>
            </a:r>
            <a:r>
              <a:rPr lang="en-US" altLang="en-US" dirty="0">
                <a:latin typeface="Times New Roman" pitchFamily="18" charset="0"/>
              </a:rPr>
              <a:t>the OS or to a program directly using a input device, and waits for </a:t>
            </a:r>
            <a:r>
              <a:rPr lang="en-US" altLang="en-US" b="1" dirty="0">
                <a:latin typeface="Times New Roman" pitchFamily="18" charset="0"/>
              </a:rPr>
              <a:t>immediate results</a:t>
            </a:r>
            <a:r>
              <a:rPr lang="en-US" altLang="en-US" dirty="0">
                <a:latin typeface="Times New Roman" pitchFamily="18" charset="0"/>
              </a:rPr>
              <a:t> on an output device</a:t>
            </a:r>
          </a:p>
          <a:p>
            <a:pPr marL="228600" indent="-228600">
              <a:buFontTx/>
              <a:buAutoNum type="arabicPeriod"/>
              <a:defRPr/>
            </a:pPr>
            <a:r>
              <a:rPr lang="en-US" altLang="en-US" dirty="0">
                <a:latin typeface="Times New Roman" pitchFamily="18" charset="0"/>
              </a:rPr>
              <a:t>As the system switches rapidly from one user to the next, each user is given the impression that the entire computer system is dedicated to his use, even though it is being shared among many users</a:t>
            </a:r>
          </a:p>
          <a:p>
            <a:pPr>
              <a:defRPr/>
            </a:pPr>
            <a:r>
              <a:rPr lang="en-US" altLang="en-US" dirty="0">
                <a:latin typeface="Times New Roman" pitchFamily="18" charset="0"/>
              </a:rPr>
              <a:t>%%%%%%%%%%%%%%%%%%%%%%%%%%%</a:t>
            </a:r>
          </a:p>
          <a:p>
            <a:pPr marL="228600" indent="-228600">
              <a:buFontTx/>
              <a:buAutoNum type="arabicPeriod"/>
              <a:defRPr/>
            </a:pPr>
            <a:r>
              <a:rPr lang="en-US" altLang="en-US" dirty="0">
                <a:latin typeface="Times New Roman" pitchFamily="18" charset="0"/>
              </a:rPr>
              <a:t>If several jobs are ready to be brought into memory, and if there is not enough room for all of them, then the system must choose among them; Making this decision involves </a:t>
            </a:r>
            <a:r>
              <a:rPr lang="en-US" altLang="en-US" b="1" dirty="0">
                <a:latin typeface="Times New Roman" pitchFamily="18" charset="0"/>
              </a:rPr>
              <a:t>job scheduling</a:t>
            </a:r>
          </a:p>
          <a:p>
            <a:pPr>
              <a:defRPr/>
            </a:pPr>
            <a:r>
              <a:rPr lang="en-US" altLang="en-US" dirty="0">
                <a:latin typeface="Times New Roman" pitchFamily="18" charset="0"/>
              </a:rPr>
              <a:t>%%%%%%%%%%%%%%%%%%%%%%%%%%%</a:t>
            </a:r>
          </a:p>
          <a:p>
            <a:pPr marL="228600" indent="-228600">
              <a:buFontTx/>
              <a:buAutoNum type="arabicPeriod"/>
              <a:defRPr/>
            </a:pPr>
            <a:r>
              <a:rPr lang="en-US" altLang="en-US" dirty="0">
                <a:latin typeface="Times New Roman" pitchFamily="18" charset="0"/>
              </a:rPr>
              <a:t>Swapping /</a:t>
            </a:r>
            <a:r>
              <a:rPr lang="en-US" dirty="0" err="1"/>
              <a:t>swɒp</a:t>
            </a:r>
            <a:r>
              <a:rPr lang="en-US" altLang="en-US" dirty="0">
                <a:latin typeface="Times New Roman" pitchFamily="18" charset="0"/>
              </a:rPr>
              <a:t>/ is a useful technique that enables a computer to execute programs and manipulate data files larger than main memory. The operating system copies as much data as possible into main memory, and leaves the rest on the disk. When the operating system needs data from the disk, it exchanges a portion of data (called a page or segment) in main memory with a portion of data on the disk.</a:t>
            </a:r>
          </a:p>
          <a:p>
            <a:pPr marL="228600" indent="-228600">
              <a:buFontTx/>
              <a:buAutoNum type="arabicPeriod"/>
              <a:defRPr/>
            </a:pPr>
            <a:r>
              <a:rPr lang="en-US" altLang="en-US" dirty="0">
                <a:latin typeface="Times New Roman" pitchFamily="18" charset="0"/>
              </a:rPr>
              <a:t>Virtual memory: it enables users to run programs that are larger than actual physical memory; It abstracts main memory into a large, uniform array of storage, separating logical memory as viewed by the user from physical memory.</a:t>
            </a:r>
          </a:p>
          <a:p>
            <a:pPr marL="228600" indent="-228600">
              <a:buFontTx/>
              <a:buAutoNum type="arabicPeriod"/>
              <a:defRPr/>
            </a:pPr>
            <a:r>
              <a:rPr lang="en-US" altLang="en-US" dirty="0">
                <a:latin typeface="Times New Roman" pitchFamily="18" charset="0"/>
              </a:rPr>
              <a:t>This arrangement frees programmers from concern over memory-storage limitations.</a:t>
            </a: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67573-2852-E052-02DE-E3A9CC0708FA}"/>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E74EDA37-3ACC-ED65-830F-C393E2832404}"/>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F8B4B03E-98EA-81B9-18D4-4F3C16ED6B96}"/>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381896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E5FD851-202D-19F1-73C7-CD61C6DE2981}"/>
              </a:ext>
            </a:extLst>
          </p:cNvPr>
          <p:cNvSpPr>
            <a:spLocks noGrp="1" noRot="1" noChangeAspect="1" noChangeArrowheads="1" noTextEdit="1"/>
          </p:cNvSpPr>
          <p:nvPr>
            <p:ph type="sldImg"/>
          </p:nvPr>
        </p:nvSpPr>
        <p:spPr>
          <a:xfrm>
            <a:off x="1117600" y="696913"/>
            <a:ext cx="4648200" cy="3486150"/>
          </a:xfrm>
          <a:ln/>
        </p:spPr>
      </p:sp>
      <p:sp>
        <p:nvSpPr>
          <p:cNvPr id="65539" name="Rectangle 3">
            <a:extLst>
              <a:ext uri="{FF2B5EF4-FFF2-40B4-BE49-F238E27FC236}">
                <a16:creationId xmlns:a16="http://schemas.microsoft.com/office/drawing/2014/main" id="{32993ED3-5300-B08F-42B3-E76A644B162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r>
              <a:rPr lang="en-US" altLang="en-US" dirty="0">
                <a:latin typeface="Times New Roman" panose="02020603050405020304" pitchFamily="18" charset="0"/>
              </a:rPr>
              <a:t>A trap is a software-generated interrupt caused either by an error (for example, </a:t>
            </a:r>
            <a:r>
              <a:rPr lang="en-US" altLang="en-US" b="1" dirty="0">
                <a:latin typeface="Times New Roman" panose="02020603050405020304" pitchFamily="18" charset="0"/>
              </a:rPr>
              <a:t>division by zero </a:t>
            </a:r>
            <a:r>
              <a:rPr lang="en-US" altLang="en-US" dirty="0">
                <a:latin typeface="Times New Roman" panose="02020603050405020304" pitchFamily="18" charset="0"/>
              </a:rPr>
              <a:t>or </a:t>
            </a:r>
            <a:r>
              <a:rPr lang="en-US" altLang="en-US" b="1" dirty="0">
                <a:latin typeface="Times New Roman" panose="02020603050405020304" pitchFamily="18" charset="0"/>
              </a:rPr>
              <a:t>invalid memory access</a:t>
            </a:r>
            <a:r>
              <a:rPr lang="en-US" altLang="en-US" dirty="0">
                <a:latin typeface="Times New Roman" panose="02020603050405020304" pitchFamily="18" charset="0"/>
              </a:rPr>
              <a:t>); or by a specific request from user program that an OS service be performed</a:t>
            </a:r>
          </a:p>
          <a:p>
            <a:pPr marL="228600" indent="-228600">
              <a:buFontTx/>
              <a:buAutoNum type="arabicPeriod"/>
            </a:pPr>
            <a:r>
              <a:rPr lang="en-US" altLang="en-US" dirty="0">
                <a:latin typeface="Times New Roman" panose="02020603050405020304" pitchFamily="18" charset="0"/>
              </a:rPr>
              <a:t>For example, if a process gets stuck in an infinite loop, this loop could prevent the correct operation of many other processes</a:t>
            </a:r>
          </a:p>
          <a:p>
            <a:pPr marL="228600" indent="-228600">
              <a:buFontTx/>
              <a:buAutoNum type="arabicPeriod"/>
            </a:pPr>
            <a:r>
              <a:rPr lang="en-US" altLang="en-US" dirty="0">
                <a:latin typeface="Times New Roman" panose="02020603050405020304" pitchFamily="18" charset="0"/>
              </a:rPr>
              <a:t>More subtle errors can occur in a multiprogramming system, where one erroneous program might modify another program, the data of another program, or even the operating system itself</a:t>
            </a:r>
          </a:p>
          <a:p>
            <a:pPr marL="228600" indent="-228600">
              <a:buFontTx/>
              <a:buAutoNum type="arabicPeriod"/>
            </a:pPr>
            <a:endParaRPr lang="en-US" altLang="en-US" dirty="0">
              <a:latin typeface="Times New Roman" panose="02020603050405020304" pitchFamily="18" charset="0"/>
            </a:endParaRPr>
          </a:p>
          <a:p>
            <a:pPr marL="228600" indent="-228600">
              <a:buFontTx/>
              <a:buAutoNum type="arabicPeriod"/>
            </a:pPr>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DCC6864C-DE78-203E-FE54-C0CB055F30C3}"/>
              </a:ext>
            </a:extLst>
          </p:cNvPr>
          <p:cNvSpPr>
            <a:spLocks noGrp="1" noChangeArrowheads="1"/>
          </p:cNvSpPr>
          <p:nvPr>
            <p:ph type="sldNum" sz="quarter" idx="5"/>
          </p:nvPr>
        </p:nvSpPr>
        <p:spPr/>
        <p:txBody>
          <a:bodyPr/>
          <a:lstStyle>
            <a:lvl1pPr defTabSz="963613" eaLnBrk="0" hangingPunct="0">
              <a:defRPr sz="2400">
                <a:solidFill>
                  <a:srgbClr val="FF3300"/>
                </a:solidFill>
                <a:latin typeface="Tahoma" panose="020B0604030504040204" pitchFamily="34" charset="0"/>
              </a:defRPr>
            </a:lvl1pPr>
            <a:lvl2pPr marL="742950" indent="-285750" defTabSz="963613" eaLnBrk="0" hangingPunct="0">
              <a:defRPr sz="2400">
                <a:solidFill>
                  <a:srgbClr val="FF3300"/>
                </a:solidFill>
                <a:latin typeface="Tahoma" panose="020B0604030504040204" pitchFamily="34" charset="0"/>
              </a:defRPr>
            </a:lvl2pPr>
            <a:lvl3pPr marL="1143000" indent="-228600" defTabSz="963613" eaLnBrk="0" hangingPunct="0">
              <a:defRPr sz="2400">
                <a:solidFill>
                  <a:srgbClr val="FF3300"/>
                </a:solidFill>
                <a:latin typeface="Tahoma" panose="020B0604030504040204" pitchFamily="34" charset="0"/>
              </a:defRPr>
            </a:lvl3pPr>
            <a:lvl4pPr marL="1600200" indent="-228600" defTabSz="963613" eaLnBrk="0" hangingPunct="0">
              <a:defRPr sz="2400">
                <a:solidFill>
                  <a:srgbClr val="FF3300"/>
                </a:solidFill>
                <a:latin typeface="Tahoma" panose="020B0604030504040204" pitchFamily="34" charset="0"/>
              </a:defRPr>
            </a:lvl4pPr>
            <a:lvl5pPr marL="2057400" indent="-228600" defTabSz="963613" eaLnBrk="0" hangingPunct="0">
              <a:defRPr sz="2400">
                <a:solidFill>
                  <a:srgbClr val="FF3300"/>
                </a:solidFill>
                <a:latin typeface="Tahoma" panose="020B0604030504040204" pitchFamily="34" charset="0"/>
              </a:defRPr>
            </a:lvl5pPr>
            <a:lvl6pPr marL="2514600" indent="-228600" algn="r" defTabSz="963613"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3613"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3613"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3613" eaLnBrk="0" fontAlgn="base" hangingPunct="0">
              <a:spcBef>
                <a:spcPct val="0"/>
              </a:spcBef>
              <a:spcAft>
                <a:spcPct val="0"/>
              </a:spcAft>
              <a:defRPr sz="2400">
                <a:solidFill>
                  <a:srgbClr val="FF3300"/>
                </a:solidFill>
                <a:latin typeface="Tahoma" panose="020B0604030504040204" pitchFamily="34" charset="0"/>
              </a:defRPr>
            </a:lvl9pPr>
          </a:lstStyle>
          <a:p>
            <a:pPr fontAlgn="auto">
              <a:spcBef>
                <a:spcPts val="0"/>
              </a:spcBef>
              <a:spcAft>
                <a:spcPts val="0"/>
              </a:spcAft>
              <a:defRPr/>
            </a:pPr>
            <a:fld id="{8F570DA4-0D2A-47C8-963A-CA7A676C49A0}" type="slidenum">
              <a:rPr lang="en-US" altLang="en-US" sz="1300">
                <a:solidFill>
                  <a:srgbClr val="4F81BD"/>
                </a:solidFill>
                <a:ea typeface="+mn-ea"/>
                <a:cs typeface="+mn-cs"/>
              </a:rPr>
              <a:pPr fontAlgn="auto">
                <a:spcBef>
                  <a:spcPts val="0"/>
                </a:spcBef>
                <a:spcAft>
                  <a:spcPts val="0"/>
                </a:spcAft>
                <a:defRPr/>
              </a:pPr>
              <a:t>4</a:t>
            </a:fld>
            <a:endParaRPr lang="en-US" altLang="en-US" sz="1300">
              <a:solidFill>
                <a:srgbClr val="4F81BD"/>
              </a:solidFill>
              <a:ea typeface="+mn-ea"/>
              <a:cs typeface="+mn-cs"/>
            </a:endParaRPr>
          </a:p>
        </p:txBody>
      </p:sp>
      <p:sp>
        <p:nvSpPr>
          <p:cNvPr id="18435" name="Rectangle 2">
            <a:extLst>
              <a:ext uri="{FF2B5EF4-FFF2-40B4-BE49-F238E27FC236}">
                <a16:creationId xmlns:a16="http://schemas.microsoft.com/office/drawing/2014/main" id="{51E7E117-131E-D4CE-03F2-D46190F8075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8C9BC6D-0CDB-A74F-2E62-760EB21681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7E4160E-3908-1872-E6C1-C34BE6D6A475}"/>
              </a:ext>
            </a:extLst>
          </p:cNvPr>
          <p:cNvSpPr>
            <a:spLocks noGrp="1" noRot="1" noChangeAspect="1" noChangeArrowheads="1" noTextEdit="1"/>
          </p:cNvSpPr>
          <p:nvPr>
            <p:ph type="sldImg"/>
          </p:nvPr>
        </p:nvSpPr>
        <p:spPr>
          <a:xfrm>
            <a:off x="1117600" y="696913"/>
            <a:ext cx="4648200" cy="3486150"/>
          </a:xfrm>
          <a:ln/>
        </p:spPr>
      </p:sp>
      <p:sp>
        <p:nvSpPr>
          <p:cNvPr id="67587" name="Rectangle 3">
            <a:extLst>
              <a:ext uri="{FF2B5EF4-FFF2-40B4-BE49-F238E27FC236}">
                <a16:creationId xmlns:a16="http://schemas.microsoft.com/office/drawing/2014/main" id="{273A5F95-EE46-B47F-F285-040145DA249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endParaRPr lang="en-US" altLang="en-US" dirty="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C68A7E1-E935-3FFC-95E7-50911BAAF25D}"/>
              </a:ext>
            </a:extLst>
          </p:cNvPr>
          <p:cNvSpPr>
            <a:spLocks noGrp="1" noRot="1" noChangeAspect="1" noChangeArrowheads="1" noTextEdit="1"/>
          </p:cNvSpPr>
          <p:nvPr>
            <p:ph type="sldImg"/>
          </p:nvPr>
        </p:nvSpPr>
        <p:spPr>
          <a:xfrm>
            <a:off x="1117600" y="696913"/>
            <a:ext cx="4648200" cy="3486150"/>
          </a:xfrm>
          <a:ln/>
        </p:spPr>
      </p:sp>
      <p:sp>
        <p:nvSpPr>
          <p:cNvPr id="69635" name="Rectangle 3">
            <a:extLst>
              <a:ext uri="{FF2B5EF4-FFF2-40B4-BE49-F238E27FC236}">
                <a16:creationId xmlns:a16="http://schemas.microsoft.com/office/drawing/2014/main" id="{E368696A-68DE-A077-A057-C9E3393AEA6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C044FA0-5721-D135-3903-16C1A4373453}"/>
              </a:ext>
            </a:extLst>
          </p:cNvPr>
          <p:cNvSpPr>
            <a:spLocks noGrp="1" noRot="1" noChangeAspect="1" noChangeArrowheads="1" noTextEdit="1"/>
          </p:cNvSpPr>
          <p:nvPr>
            <p:ph type="sldImg"/>
          </p:nvPr>
        </p:nvSpPr>
        <p:spPr>
          <a:xfrm>
            <a:off x="1117600" y="696913"/>
            <a:ext cx="4648200" cy="3486150"/>
          </a:xfrm>
          <a:ln/>
        </p:spPr>
      </p:sp>
      <p:sp>
        <p:nvSpPr>
          <p:cNvPr id="71683" name="Rectangle 3">
            <a:extLst>
              <a:ext uri="{FF2B5EF4-FFF2-40B4-BE49-F238E27FC236}">
                <a16:creationId xmlns:a16="http://schemas.microsoft.com/office/drawing/2014/main" id="{16200A25-77E7-3A21-5AE3-B95781E4BC5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FF0EB2E-60EA-D6E7-A906-48A651CDB62C}"/>
              </a:ext>
            </a:extLst>
          </p:cNvPr>
          <p:cNvSpPr>
            <a:spLocks noGrp="1" noRot="1" noChangeAspect="1" noChangeArrowheads="1" noTextEdit="1"/>
          </p:cNvSpPr>
          <p:nvPr>
            <p:ph type="sldImg"/>
          </p:nvPr>
        </p:nvSpPr>
        <p:spPr>
          <a:xfrm>
            <a:off x="1117600" y="696913"/>
            <a:ext cx="4648200" cy="3486150"/>
          </a:xfrm>
          <a:ln/>
        </p:spPr>
      </p:sp>
      <p:sp>
        <p:nvSpPr>
          <p:cNvPr id="73731" name="Rectangle 3">
            <a:extLst>
              <a:ext uri="{FF2B5EF4-FFF2-40B4-BE49-F238E27FC236}">
                <a16:creationId xmlns:a16="http://schemas.microsoft.com/office/drawing/2014/main" id="{5FD38EBF-D084-68AC-6BC6-10001C4A572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16DA0D4B-CC09-C0DC-0A65-C148C12F812F}"/>
              </a:ext>
            </a:extLst>
          </p:cNvPr>
          <p:cNvSpPr>
            <a:spLocks noGrp="1" noRot="1" noChangeAspect="1" noChangeArrowheads="1" noTextEdit="1"/>
          </p:cNvSpPr>
          <p:nvPr>
            <p:ph type="sldImg"/>
          </p:nvPr>
        </p:nvSpPr>
        <p:spPr>
          <a:xfrm>
            <a:off x="1117600" y="696913"/>
            <a:ext cx="4648200" cy="3486150"/>
          </a:xfrm>
          <a:ln/>
        </p:spPr>
      </p:sp>
      <p:sp>
        <p:nvSpPr>
          <p:cNvPr id="75779" name="Rectangle 3">
            <a:extLst>
              <a:ext uri="{FF2B5EF4-FFF2-40B4-BE49-F238E27FC236}">
                <a16:creationId xmlns:a16="http://schemas.microsoft.com/office/drawing/2014/main" id="{CE16B170-97FD-CF0A-FEBB-D87951E44266}"/>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FDC1D2ED-0E7C-2FD7-F8DD-7AEEBE91AC4E}"/>
              </a:ext>
            </a:extLst>
          </p:cNvPr>
          <p:cNvSpPr>
            <a:spLocks noGrp="1" noRot="1" noChangeAspect="1" noChangeArrowheads="1" noTextEdit="1"/>
          </p:cNvSpPr>
          <p:nvPr>
            <p:ph type="sldImg"/>
          </p:nvPr>
        </p:nvSpPr>
        <p:spPr>
          <a:xfrm>
            <a:off x="1117600" y="696913"/>
            <a:ext cx="4648200" cy="3486150"/>
          </a:xfrm>
          <a:ln/>
        </p:spPr>
      </p:sp>
      <p:sp>
        <p:nvSpPr>
          <p:cNvPr id="81923" name="Rectangle 3">
            <a:extLst>
              <a:ext uri="{FF2B5EF4-FFF2-40B4-BE49-F238E27FC236}">
                <a16:creationId xmlns:a16="http://schemas.microsoft.com/office/drawing/2014/main" id="{FB0744E3-E3E4-3236-3023-F80539AD87AB}"/>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a:defRPr/>
            </a:pPr>
            <a:endParaRPr lang="en-US" altLang="en-US" dirty="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57563-FE0A-D8D8-2A9C-76A197E024C0}"/>
            </a:ext>
          </a:extLst>
        </p:cNvPr>
        <p:cNvGrpSpPr/>
        <p:nvPr/>
      </p:nvGrpSpPr>
      <p:grpSpPr>
        <a:xfrm>
          <a:off x="0" y="0"/>
          <a:ext cx="0" cy="0"/>
          <a:chOff x="0" y="0"/>
          <a:chExt cx="0" cy="0"/>
        </a:xfrm>
      </p:grpSpPr>
      <p:sp>
        <p:nvSpPr>
          <p:cNvPr id="81922" name="Rectangle 2">
            <a:extLst>
              <a:ext uri="{FF2B5EF4-FFF2-40B4-BE49-F238E27FC236}">
                <a16:creationId xmlns:a16="http://schemas.microsoft.com/office/drawing/2014/main" id="{9BE3B7C4-BF95-1DA5-B224-195831528C4C}"/>
              </a:ext>
            </a:extLst>
          </p:cNvPr>
          <p:cNvSpPr>
            <a:spLocks noGrp="1" noRot="1" noChangeAspect="1" noChangeArrowheads="1" noTextEdit="1"/>
          </p:cNvSpPr>
          <p:nvPr>
            <p:ph type="sldImg"/>
          </p:nvPr>
        </p:nvSpPr>
        <p:spPr>
          <a:xfrm>
            <a:off x="1117600" y="696913"/>
            <a:ext cx="4648200" cy="3486150"/>
          </a:xfrm>
          <a:ln/>
        </p:spPr>
      </p:sp>
      <p:sp>
        <p:nvSpPr>
          <p:cNvPr id="81923" name="Rectangle 3">
            <a:extLst>
              <a:ext uri="{FF2B5EF4-FFF2-40B4-BE49-F238E27FC236}">
                <a16:creationId xmlns:a16="http://schemas.microsoft.com/office/drawing/2014/main" id="{AD0250B9-2265-5F97-69DB-5F91CDEBED7E}"/>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a:defRPr/>
            </a:pPr>
            <a:endParaRPr lang="en-US" altLang="en-US" dirty="0">
              <a:latin typeface="Times New Roman" pitchFamily="18" charset="0"/>
            </a:endParaRPr>
          </a:p>
        </p:txBody>
      </p:sp>
    </p:spTree>
    <p:extLst>
      <p:ext uri="{BB962C8B-B14F-4D97-AF65-F5344CB8AC3E}">
        <p14:creationId xmlns:p14="http://schemas.microsoft.com/office/powerpoint/2010/main" val="37300823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CFD4E-4448-F257-8510-F2CC7249823B}"/>
            </a:ext>
          </a:extLst>
        </p:cNvPr>
        <p:cNvGrpSpPr/>
        <p:nvPr/>
      </p:nvGrpSpPr>
      <p:grpSpPr>
        <a:xfrm>
          <a:off x="0" y="0"/>
          <a:ext cx="0" cy="0"/>
          <a:chOff x="0" y="0"/>
          <a:chExt cx="0" cy="0"/>
        </a:xfrm>
      </p:grpSpPr>
      <p:sp>
        <p:nvSpPr>
          <p:cNvPr id="81922" name="Rectangle 2">
            <a:extLst>
              <a:ext uri="{FF2B5EF4-FFF2-40B4-BE49-F238E27FC236}">
                <a16:creationId xmlns:a16="http://schemas.microsoft.com/office/drawing/2014/main" id="{1DDD9C54-A56E-BBF5-7B69-2B5E00055EB6}"/>
              </a:ext>
            </a:extLst>
          </p:cNvPr>
          <p:cNvSpPr>
            <a:spLocks noGrp="1" noRot="1" noChangeAspect="1" noChangeArrowheads="1" noTextEdit="1"/>
          </p:cNvSpPr>
          <p:nvPr>
            <p:ph type="sldImg"/>
          </p:nvPr>
        </p:nvSpPr>
        <p:spPr>
          <a:xfrm>
            <a:off x="1117600" y="696913"/>
            <a:ext cx="4648200" cy="3486150"/>
          </a:xfrm>
          <a:ln/>
        </p:spPr>
      </p:sp>
      <p:sp>
        <p:nvSpPr>
          <p:cNvPr id="81923" name="Rectangle 3">
            <a:extLst>
              <a:ext uri="{FF2B5EF4-FFF2-40B4-BE49-F238E27FC236}">
                <a16:creationId xmlns:a16="http://schemas.microsoft.com/office/drawing/2014/main" id="{717E6BB5-5C71-C0F6-830D-C8E816212B1F}"/>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FontTx/>
              <a:buAutoNum type="arabicPeriod"/>
              <a:defRPr/>
            </a:pPr>
            <a:r>
              <a:rPr lang="en-US" altLang="en-US" dirty="0">
                <a:latin typeface="Times New Roman" pitchFamily="18" charset="0"/>
              </a:rPr>
              <a:t>When the computer system is executing on behalf of a user application, the system is in user mode; However, when a user application requests a service from the operating system (via a system call), the system must transition from user to kernel mode to fulfill the request</a:t>
            </a:r>
          </a:p>
          <a:p>
            <a:pPr>
              <a:defRPr/>
            </a:pPr>
            <a:r>
              <a:rPr lang="en-US" altLang="en-US" dirty="0">
                <a:latin typeface="Times New Roman" pitchFamily="18" charset="0"/>
              </a:rPr>
              <a:t>%%%%%%%%%%%%%%%%%%%</a:t>
            </a:r>
          </a:p>
          <a:p>
            <a:pPr marL="228600" indent="-228600">
              <a:buFontTx/>
              <a:buAutoNum type="arabicPeriod"/>
              <a:defRPr/>
            </a:pPr>
            <a:r>
              <a:rPr lang="en-US" altLang="en-US" dirty="0">
                <a:latin typeface="Times New Roman" pitchFamily="18" charset="0"/>
              </a:rPr>
              <a:t>We accomplish this protection by designating some of the machine instructions </a:t>
            </a:r>
            <a:r>
              <a:rPr lang="en-US" altLang="en-US" b="1" dirty="0">
                <a:latin typeface="Times New Roman" pitchFamily="18" charset="0"/>
              </a:rPr>
              <a:t>that may cause harm </a:t>
            </a:r>
            <a:r>
              <a:rPr lang="en-US" altLang="en-US" dirty="0">
                <a:latin typeface="Times New Roman" pitchFamily="18" charset="0"/>
              </a:rPr>
              <a:t>as privileged instructions</a:t>
            </a:r>
          </a:p>
          <a:p>
            <a:pPr marL="228600" indent="-228600">
              <a:buFontTx/>
              <a:buAutoNum type="arabicPeriod"/>
              <a:defRPr/>
            </a:pPr>
            <a:r>
              <a:rPr lang="en-US" altLang="en-US" dirty="0">
                <a:latin typeface="Times New Roman" pitchFamily="18" charset="0"/>
              </a:rPr>
              <a:t>If an attempt is made to execute a privileged instruction in user mode, the hardware does not execute the instruction but rather treats it as illegal and traps it to the operating system </a:t>
            </a:r>
          </a:p>
          <a:p>
            <a:pPr>
              <a:defRPr/>
            </a:pPr>
            <a:endParaRPr lang="en-US" altLang="en-US" dirty="0">
              <a:latin typeface="Times New Roman" pitchFamily="18" charset="0"/>
            </a:endParaRPr>
          </a:p>
        </p:txBody>
      </p:sp>
    </p:spTree>
    <p:extLst>
      <p:ext uri="{BB962C8B-B14F-4D97-AF65-F5344CB8AC3E}">
        <p14:creationId xmlns:p14="http://schemas.microsoft.com/office/powerpoint/2010/main" val="9738951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25C6A04E-3900-36E3-844F-807F6D352A05}"/>
              </a:ext>
            </a:extLst>
          </p:cNvPr>
          <p:cNvSpPr>
            <a:spLocks noGrp="1" noRot="1" noChangeAspect="1" noChangeArrowheads="1" noTextEdit="1"/>
          </p:cNvSpPr>
          <p:nvPr>
            <p:ph type="sldImg"/>
          </p:nvPr>
        </p:nvSpPr>
        <p:spPr>
          <a:xfrm>
            <a:off x="1117600" y="696913"/>
            <a:ext cx="4648200" cy="3486150"/>
          </a:xfrm>
          <a:ln/>
        </p:spPr>
      </p:sp>
      <p:sp>
        <p:nvSpPr>
          <p:cNvPr id="83971" name="Rectangle 3">
            <a:extLst>
              <a:ext uri="{FF2B5EF4-FFF2-40B4-BE49-F238E27FC236}">
                <a16:creationId xmlns:a16="http://schemas.microsoft.com/office/drawing/2014/main" id="{78022BC7-2C8C-AFFD-E724-8819626CA0F5}"/>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endParaRPr lang="en-US" altLang="en-US" dirty="0">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A2D0C26-4266-FAFA-FF33-462EA1584682}"/>
              </a:ext>
            </a:extLst>
          </p:cNvPr>
          <p:cNvSpPr>
            <a:spLocks noGrp="1" noRot="1" noChangeAspect="1" noChangeArrowheads="1" noTextEdit="1"/>
          </p:cNvSpPr>
          <p:nvPr>
            <p:ph type="sldImg"/>
          </p:nvPr>
        </p:nvSpPr>
        <p:spPr>
          <a:xfrm>
            <a:off x="1117600" y="696913"/>
            <a:ext cx="4648200" cy="3486150"/>
          </a:xfrm>
          <a:ln/>
        </p:spPr>
      </p:sp>
      <p:sp>
        <p:nvSpPr>
          <p:cNvPr id="77827" name="Rectangle 3">
            <a:extLst>
              <a:ext uri="{FF2B5EF4-FFF2-40B4-BE49-F238E27FC236}">
                <a16:creationId xmlns:a16="http://schemas.microsoft.com/office/drawing/2014/main" id="{2DED3561-F65D-553A-1973-F4E030401F5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488354B4-3FFC-2600-8D14-2AF0C5C3AED0}"/>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62AEB245-69C2-8334-1F00-037C726580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86020" name="Slide Number Placeholder 3">
            <a:extLst>
              <a:ext uri="{FF2B5EF4-FFF2-40B4-BE49-F238E27FC236}">
                <a16:creationId xmlns:a16="http://schemas.microsoft.com/office/drawing/2014/main" id="{7B30C7DE-0FA7-E855-9384-75B4EA51CF04}"/>
              </a:ext>
            </a:extLst>
          </p:cNvPr>
          <p:cNvSpPr>
            <a:spLocks noGrp="1"/>
          </p:cNvSpPr>
          <p:nvPr>
            <p:ph type="sldNum" sz="quarter" idx="5"/>
          </p:nvPr>
        </p:nvSpPr>
        <p:spPr/>
        <p:txBody>
          <a:bodyPr/>
          <a:lstStyle>
            <a:lvl1pPr defTabSz="963613" eaLnBrk="0" hangingPunct="0">
              <a:defRPr sz="2400">
                <a:solidFill>
                  <a:srgbClr val="FF3300"/>
                </a:solidFill>
                <a:latin typeface="Tahoma" panose="020B0604030504040204" pitchFamily="34" charset="0"/>
              </a:defRPr>
            </a:lvl1pPr>
            <a:lvl2pPr marL="742950" indent="-285750" defTabSz="963613" eaLnBrk="0" hangingPunct="0">
              <a:defRPr sz="2400">
                <a:solidFill>
                  <a:srgbClr val="FF3300"/>
                </a:solidFill>
                <a:latin typeface="Tahoma" panose="020B0604030504040204" pitchFamily="34" charset="0"/>
              </a:defRPr>
            </a:lvl2pPr>
            <a:lvl3pPr marL="1143000" indent="-228600" defTabSz="963613" eaLnBrk="0" hangingPunct="0">
              <a:defRPr sz="2400">
                <a:solidFill>
                  <a:srgbClr val="FF3300"/>
                </a:solidFill>
                <a:latin typeface="Tahoma" panose="020B0604030504040204" pitchFamily="34" charset="0"/>
              </a:defRPr>
            </a:lvl3pPr>
            <a:lvl4pPr marL="1600200" indent="-228600" defTabSz="963613" eaLnBrk="0" hangingPunct="0">
              <a:defRPr sz="2400">
                <a:solidFill>
                  <a:srgbClr val="FF3300"/>
                </a:solidFill>
                <a:latin typeface="Tahoma" panose="020B0604030504040204" pitchFamily="34" charset="0"/>
              </a:defRPr>
            </a:lvl4pPr>
            <a:lvl5pPr marL="2057400" indent="-228600" defTabSz="963613" eaLnBrk="0" hangingPunct="0">
              <a:defRPr sz="2400">
                <a:solidFill>
                  <a:srgbClr val="FF3300"/>
                </a:solidFill>
                <a:latin typeface="Tahoma" panose="020B0604030504040204" pitchFamily="34" charset="0"/>
              </a:defRPr>
            </a:lvl5pPr>
            <a:lvl6pPr marL="2514600" indent="-228600" algn="r" defTabSz="963613"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3613"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3613"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3613" eaLnBrk="0" fontAlgn="base" hangingPunct="0">
              <a:spcBef>
                <a:spcPct val="0"/>
              </a:spcBef>
              <a:spcAft>
                <a:spcPct val="0"/>
              </a:spcAft>
              <a:defRPr sz="2400">
                <a:solidFill>
                  <a:srgbClr val="FF3300"/>
                </a:solidFill>
                <a:latin typeface="Tahoma" panose="020B0604030504040204" pitchFamily="34" charset="0"/>
              </a:defRPr>
            </a:lvl9pPr>
          </a:lstStyle>
          <a:p>
            <a:pPr fontAlgn="auto">
              <a:spcBef>
                <a:spcPts val="0"/>
              </a:spcBef>
              <a:spcAft>
                <a:spcPts val="0"/>
              </a:spcAft>
              <a:defRPr/>
            </a:pPr>
            <a:fld id="{EAC44E4E-7D6E-4229-9298-37D0C9474374}" type="slidenum">
              <a:rPr lang="en-US" altLang="en-US" sz="1300">
                <a:solidFill>
                  <a:srgbClr val="4F81BD"/>
                </a:solidFill>
                <a:ea typeface="+mn-ea"/>
                <a:cs typeface="+mn-cs"/>
              </a:rPr>
              <a:pPr fontAlgn="auto">
                <a:spcBef>
                  <a:spcPts val="0"/>
                </a:spcBef>
                <a:spcAft>
                  <a:spcPts val="0"/>
                </a:spcAft>
                <a:defRPr/>
              </a:pPr>
              <a:t>5</a:t>
            </a:fld>
            <a:endParaRPr lang="en-US" altLang="en-US" sz="1300">
              <a:solidFill>
                <a:srgbClr val="4F81BD"/>
              </a:solidFill>
              <a:ea typeface="+mn-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0A85173-5CFB-2C98-5AF0-454980B569B7}"/>
              </a:ext>
            </a:extLst>
          </p:cNvPr>
          <p:cNvSpPr>
            <a:spLocks noGrp="1" noRot="1" noChangeAspect="1" noChangeArrowheads="1" noTextEdit="1"/>
          </p:cNvSpPr>
          <p:nvPr>
            <p:ph type="sldImg"/>
          </p:nvPr>
        </p:nvSpPr>
        <p:spPr>
          <a:xfrm>
            <a:off x="1117600" y="696913"/>
            <a:ext cx="4648200" cy="3486150"/>
          </a:xfrm>
          <a:ln/>
        </p:spPr>
      </p:sp>
      <p:sp>
        <p:nvSpPr>
          <p:cNvPr id="79875" name="Rectangle 3">
            <a:extLst>
              <a:ext uri="{FF2B5EF4-FFF2-40B4-BE49-F238E27FC236}">
                <a16:creationId xmlns:a16="http://schemas.microsoft.com/office/drawing/2014/main" id="{DACB4EA7-0D8A-23DE-5715-9A915EB8786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endParaRPr lang="en-US" altLang="en-US" dirty="0">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6634E5A-491C-6DF7-F6A4-AFD53962BA7D}"/>
              </a:ext>
            </a:extLst>
          </p:cNvPr>
          <p:cNvSpPr>
            <a:spLocks noGrp="1" noRot="1" noChangeAspect="1" noChangeArrowheads="1" noTextEdit="1"/>
          </p:cNvSpPr>
          <p:nvPr>
            <p:ph type="sldImg"/>
          </p:nvPr>
        </p:nvSpPr>
        <p:spPr>
          <a:xfrm>
            <a:off x="1117600" y="696913"/>
            <a:ext cx="4648200" cy="3486150"/>
          </a:xfrm>
          <a:ln/>
        </p:spPr>
      </p:sp>
      <p:sp>
        <p:nvSpPr>
          <p:cNvPr id="86019" name="Rectangle 3">
            <a:extLst>
              <a:ext uri="{FF2B5EF4-FFF2-40B4-BE49-F238E27FC236}">
                <a16:creationId xmlns:a16="http://schemas.microsoft.com/office/drawing/2014/main" id="{61701EB6-FBA3-75FD-36E9-0C32FFD3746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BBB1EEB-E547-ECD9-5ED8-5798DC2F48C1}"/>
              </a:ext>
            </a:extLst>
          </p:cNvPr>
          <p:cNvSpPr>
            <a:spLocks noGrp="1" noRot="1" noChangeAspect="1" noChangeArrowheads="1" noTextEdit="1"/>
          </p:cNvSpPr>
          <p:nvPr>
            <p:ph type="sldImg"/>
          </p:nvPr>
        </p:nvSpPr>
        <p:spPr>
          <a:xfrm>
            <a:off x="1117600" y="696913"/>
            <a:ext cx="4648200" cy="3486150"/>
          </a:xfrm>
          <a:ln/>
        </p:spPr>
      </p:sp>
      <p:sp>
        <p:nvSpPr>
          <p:cNvPr id="88067" name="Rectangle 3">
            <a:extLst>
              <a:ext uri="{FF2B5EF4-FFF2-40B4-BE49-F238E27FC236}">
                <a16:creationId xmlns:a16="http://schemas.microsoft.com/office/drawing/2014/main" id="{E41A376C-5A46-7958-3EF7-66C10282F5E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26A8B8D5-B5EF-3AAF-1DDA-FE3A95BB3F85}"/>
              </a:ext>
            </a:extLst>
          </p:cNvPr>
          <p:cNvSpPr>
            <a:spLocks noGrp="1" noRot="1" noChangeAspect="1" noChangeArrowheads="1" noTextEdit="1"/>
          </p:cNvSpPr>
          <p:nvPr>
            <p:ph type="sldImg"/>
          </p:nvPr>
        </p:nvSpPr>
        <p:spPr>
          <a:xfrm>
            <a:off x="1117600" y="696913"/>
            <a:ext cx="4648200" cy="3486150"/>
          </a:xfrm>
          <a:ln/>
        </p:spPr>
      </p:sp>
      <p:sp>
        <p:nvSpPr>
          <p:cNvPr id="90115" name="Rectangle 3">
            <a:extLst>
              <a:ext uri="{FF2B5EF4-FFF2-40B4-BE49-F238E27FC236}">
                <a16:creationId xmlns:a16="http://schemas.microsoft.com/office/drawing/2014/main" id="{A403F0ED-569B-047D-9A13-33EEBEEF98E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CC9BB9B-AEB4-E68B-39EA-AF792B79F9E2}"/>
              </a:ext>
            </a:extLst>
          </p:cNvPr>
          <p:cNvSpPr>
            <a:spLocks noGrp="1" noRot="1" noChangeAspect="1" noChangeArrowheads="1" noTextEdit="1"/>
          </p:cNvSpPr>
          <p:nvPr>
            <p:ph type="sldImg"/>
          </p:nvPr>
        </p:nvSpPr>
        <p:spPr>
          <a:xfrm>
            <a:off x="1117600" y="696913"/>
            <a:ext cx="4648200" cy="3486150"/>
          </a:xfrm>
          <a:ln/>
        </p:spPr>
      </p:sp>
      <p:sp>
        <p:nvSpPr>
          <p:cNvPr id="92163" name="Rectangle 3">
            <a:extLst>
              <a:ext uri="{FF2B5EF4-FFF2-40B4-BE49-F238E27FC236}">
                <a16:creationId xmlns:a16="http://schemas.microsoft.com/office/drawing/2014/main" id="{058AB8B7-68C6-A2B3-2CB4-55F1D2B5BCC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CC9BB9B-AEB4-E68B-39EA-AF792B79F9E2}"/>
              </a:ext>
            </a:extLst>
          </p:cNvPr>
          <p:cNvSpPr>
            <a:spLocks noGrp="1" noRot="1" noChangeAspect="1" noChangeArrowheads="1" noTextEdit="1"/>
          </p:cNvSpPr>
          <p:nvPr>
            <p:ph type="sldImg"/>
          </p:nvPr>
        </p:nvSpPr>
        <p:spPr>
          <a:xfrm>
            <a:off x="1117600" y="696913"/>
            <a:ext cx="4648200" cy="3486150"/>
          </a:xfrm>
          <a:ln/>
        </p:spPr>
      </p:sp>
      <p:sp>
        <p:nvSpPr>
          <p:cNvPr id="92163" name="Rectangle 3">
            <a:extLst>
              <a:ext uri="{FF2B5EF4-FFF2-40B4-BE49-F238E27FC236}">
                <a16:creationId xmlns:a16="http://schemas.microsoft.com/office/drawing/2014/main" id="{058AB8B7-68C6-A2B3-2CB4-55F1D2B5BCC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796640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CB032-D7C5-A950-107A-ABA6CB110AA7}"/>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FE532FC6-58AB-3A59-2BBA-D416821C9166}"/>
              </a:ext>
            </a:extLst>
          </p:cNvPr>
          <p:cNvSpPr>
            <a:spLocks noGrp="1" noRot="1" noChangeAspect="1" noChangeArrowheads="1" noTextEdit="1"/>
          </p:cNvSpPr>
          <p:nvPr>
            <p:ph type="sldImg"/>
          </p:nvPr>
        </p:nvSpPr>
        <p:spPr>
          <a:xfrm>
            <a:off x="1117600" y="696913"/>
            <a:ext cx="4648200" cy="3486150"/>
          </a:xfrm>
          <a:ln/>
        </p:spPr>
      </p:sp>
      <p:sp>
        <p:nvSpPr>
          <p:cNvPr id="76803" name="Rectangle 3">
            <a:extLst>
              <a:ext uri="{FF2B5EF4-FFF2-40B4-BE49-F238E27FC236}">
                <a16:creationId xmlns:a16="http://schemas.microsoft.com/office/drawing/2014/main" id="{9D6D3FE5-3569-9B03-A19C-DBB077CD7A0A}"/>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AutoNum type="arabicPeriod"/>
              <a:defRP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602659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F61BFC5-1CE2-6888-9EF6-6272CE091E9C}"/>
              </a:ext>
            </a:extLst>
          </p:cNvPr>
          <p:cNvSpPr>
            <a:spLocks noGrp="1" noRot="1" noChangeAspect="1" noChangeArrowheads="1" noTextEdit="1"/>
          </p:cNvSpPr>
          <p:nvPr>
            <p:ph type="sldImg"/>
          </p:nvPr>
        </p:nvSpPr>
        <p:spPr>
          <a:xfrm>
            <a:off x="1117600" y="696913"/>
            <a:ext cx="4648200" cy="3486150"/>
          </a:xfrm>
          <a:ln/>
        </p:spPr>
      </p:sp>
      <p:sp>
        <p:nvSpPr>
          <p:cNvPr id="94211" name="Rectangle 3">
            <a:extLst>
              <a:ext uri="{FF2B5EF4-FFF2-40B4-BE49-F238E27FC236}">
                <a16:creationId xmlns:a16="http://schemas.microsoft.com/office/drawing/2014/main" id="{CEB5E597-79A9-A75A-CAEE-87218043E65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0524A87-0C57-672F-B982-BDE096E971B3}"/>
              </a:ext>
            </a:extLst>
          </p:cNvPr>
          <p:cNvSpPr>
            <a:spLocks noGrp="1" noRot="1" noChangeAspect="1" noChangeArrowheads="1" noTextEdit="1"/>
          </p:cNvSpPr>
          <p:nvPr>
            <p:ph type="sldImg"/>
          </p:nvPr>
        </p:nvSpPr>
        <p:spPr>
          <a:xfrm>
            <a:off x="1117600" y="696913"/>
            <a:ext cx="4648200" cy="3486150"/>
          </a:xfrm>
          <a:ln/>
        </p:spPr>
      </p:sp>
      <p:sp>
        <p:nvSpPr>
          <p:cNvPr id="94211" name="Rectangle 3">
            <a:extLst>
              <a:ext uri="{FF2B5EF4-FFF2-40B4-BE49-F238E27FC236}">
                <a16:creationId xmlns:a16="http://schemas.microsoft.com/office/drawing/2014/main" id="{23BDEC85-0D83-8B43-033D-642C7C770B0F}"/>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FontTx/>
              <a:buAutoNum type="arabicPeriod"/>
              <a:defRPr/>
            </a:pPr>
            <a:r>
              <a:rPr lang="en-US" altLang="en-US" dirty="0">
                <a:latin typeface="Times New Roman" pitchFamily="18" charset="0"/>
              </a:rPr>
              <a:t>Main memory is a repository of quickly accessible data shared by the CPU and I/O devices</a:t>
            </a:r>
          </a:p>
          <a:p>
            <a:pPr marL="228600" indent="-228600">
              <a:buFontTx/>
              <a:buAutoNum type="arabicPeriod"/>
              <a:defRPr/>
            </a:pPr>
            <a:r>
              <a:rPr lang="en-US" altLang="en-US" dirty="0">
                <a:latin typeface="Times New Roman" pitchFamily="18" charset="0"/>
              </a:rPr>
              <a:t>CPU reads instructions from main memory during the instruction-fetch cycle and both reads and writes data from main memory during the data-fetch cycle</a:t>
            </a:r>
          </a:p>
          <a:p>
            <a:pPr marL="228600" indent="-228600">
              <a:buFontTx/>
              <a:buAutoNum type="arabicPeriod"/>
              <a:defRPr/>
            </a:pPr>
            <a:r>
              <a:rPr lang="en-US" altLang="en-US" dirty="0">
                <a:latin typeface="Times New Roman" pitchFamily="18" charset="0"/>
              </a:rPr>
              <a:t>The main memory is generally the only large storage device that the CPU is able to address and access directly</a:t>
            </a:r>
          </a:p>
          <a:p>
            <a:pPr marL="228600" indent="-228600">
              <a:buFontTx/>
              <a:buAutoNum type="arabicPeriod"/>
              <a:defRPr/>
            </a:pPr>
            <a:r>
              <a:rPr lang="en-US" altLang="en-US" dirty="0">
                <a:latin typeface="Times New Roman" pitchFamily="18" charset="0"/>
              </a:rPr>
              <a:t>For example, for the CPU to process data from disk, those data must first be transferred to main memory by CPU-generated I/O calls</a:t>
            </a:r>
          </a:p>
          <a:p>
            <a:pPr>
              <a:defRPr/>
            </a:pPr>
            <a:r>
              <a:rPr lang="en-US" altLang="en-US" dirty="0">
                <a:latin typeface="Times New Roman" pitchFamily="18" charset="0"/>
              </a:rPr>
              <a:t>%%%%%%%%%%%%%%%%</a:t>
            </a:r>
          </a:p>
          <a:p>
            <a:pPr marL="228600" indent="-228600">
              <a:buFontTx/>
              <a:buAutoNum type="arabicPeriod"/>
              <a:defRPr/>
            </a:pPr>
            <a:r>
              <a:rPr lang="en-US" altLang="en-US" dirty="0">
                <a:latin typeface="Times New Roman" pitchFamily="18" charset="0"/>
              </a:rPr>
              <a:t>To improve both the utilization of the CPU and the speed of the computer’s response to its users, computer must keep several</a:t>
            </a:r>
          </a:p>
          <a:p>
            <a:pPr>
              <a:defRPr/>
            </a:pPr>
            <a:r>
              <a:rPr lang="en-US" altLang="en-US" dirty="0">
                <a:latin typeface="Times New Roman" pitchFamily="18" charset="0"/>
              </a:rPr>
              <a:t>%%%%%%%%%%%%%%%</a:t>
            </a:r>
          </a:p>
          <a:p>
            <a:pPr marL="228600" indent="-228600">
              <a:buFontTx/>
              <a:buAutoNum type="arabicPeriod"/>
              <a:defRPr/>
            </a:pPr>
            <a:r>
              <a:rPr lang="en-US" altLang="en-US" dirty="0">
                <a:latin typeface="Times New Roman" pitchFamily="18" charset="0"/>
              </a:rPr>
              <a:t>The OS is responsible for the following activities in connection with memory management</a:t>
            </a:r>
          </a:p>
          <a:p>
            <a:pPr marL="228600" indent="-228600">
              <a:buFontTx/>
              <a:buAutoNum type="arabicPeriod"/>
              <a:defRPr/>
            </a:pPr>
            <a:endParaRPr lang="en-US" altLang="en-US" dirty="0">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F53B559A-EC47-DA1E-9690-98D017CF1EB8}"/>
              </a:ext>
            </a:extLst>
          </p:cNvPr>
          <p:cNvSpPr>
            <a:spLocks noGrp="1" noRot="1" noChangeAspect="1" noChangeArrowheads="1" noTextEdit="1"/>
          </p:cNvSpPr>
          <p:nvPr>
            <p:ph type="sldImg"/>
          </p:nvPr>
        </p:nvSpPr>
        <p:spPr>
          <a:xfrm>
            <a:off x="1117600" y="696913"/>
            <a:ext cx="4648200" cy="3486150"/>
          </a:xfrm>
          <a:ln/>
        </p:spPr>
      </p:sp>
      <p:sp>
        <p:nvSpPr>
          <p:cNvPr id="120835" name="Rectangle 3">
            <a:extLst>
              <a:ext uri="{FF2B5EF4-FFF2-40B4-BE49-F238E27FC236}">
                <a16:creationId xmlns:a16="http://schemas.microsoft.com/office/drawing/2014/main" id="{9E04102A-8FE8-B00D-C957-A14032150A95}"/>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FontTx/>
              <a:buAutoNum type="arabicPeriod"/>
              <a:defRPr/>
            </a:pPr>
            <a:r>
              <a:rPr lang="en-US" altLang="en-US" dirty="0">
                <a:latin typeface="Times New Roman" pitchFamily="18" charset="0"/>
              </a:rPr>
              <a:t>To make the computer system convenient for users, the operating system provides a uniform, logical view of information storage</a:t>
            </a:r>
          </a:p>
          <a:p>
            <a:pPr marL="228600" indent="-228600">
              <a:buFontTx/>
              <a:buAutoNum type="arabicPeriod"/>
              <a:defRPr/>
            </a:pPr>
            <a:r>
              <a:rPr lang="en-US" altLang="en-US" dirty="0">
                <a:latin typeface="Times New Roman" pitchFamily="18" charset="0"/>
              </a:rPr>
              <a:t>The operating system abstracts from the physical properties of its storage devices to define a logical storage unit, the file</a:t>
            </a:r>
          </a:p>
          <a:p>
            <a:pPr marL="228600" indent="-228600">
              <a:buFontTx/>
              <a:buAutoNum type="arabicPeriod"/>
              <a:defRPr/>
            </a:pPr>
            <a:r>
              <a:rPr lang="en-US" altLang="en-US" dirty="0">
                <a:latin typeface="Times New Roman" pitchFamily="18" charset="0"/>
              </a:rPr>
              <a:t>The operating system maps files onto physical media and accesses these files via the storage devices</a:t>
            </a:r>
          </a:p>
          <a:p>
            <a:pPr>
              <a:defRPr/>
            </a:pPr>
            <a:r>
              <a:rPr lang="en-US" altLang="en-US" dirty="0">
                <a:latin typeface="Times New Roman" pitchFamily="18" charset="0"/>
              </a:rPr>
              <a:t>%%%%%%%%%%%%%%%%%%%%%%</a:t>
            </a:r>
          </a:p>
          <a:p>
            <a:pPr marL="228600" indent="-228600">
              <a:buFontTx/>
              <a:buAutoNum type="arabicPeriod"/>
              <a:defRPr/>
            </a:pPr>
            <a:r>
              <a:rPr lang="en-US" altLang="en-US" dirty="0">
                <a:latin typeface="Times New Roman" pitchFamily="18" charset="0"/>
              </a:rPr>
              <a:t>Computers can store information on several different types of physical media, each of these media has its own characteristics and physical organization</a:t>
            </a:r>
          </a:p>
          <a:p>
            <a:pPr marL="228600" indent="-228600">
              <a:buFontTx/>
              <a:buAutoNum type="arabicPeriod"/>
              <a:defRPr/>
            </a:pPr>
            <a:r>
              <a:rPr lang="en-US" altLang="en-US" dirty="0">
                <a:latin typeface="Times New Roman" pitchFamily="18" charset="0"/>
              </a:rPr>
              <a:t>A file is a collection of related information defined by its creator; files represent programs and data</a:t>
            </a:r>
          </a:p>
          <a:p>
            <a:pPr marL="228600" indent="-228600">
              <a:buFontTx/>
              <a:buAutoNum type="arabicPeriod"/>
              <a:defRPr/>
            </a:pPr>
            <a:r>
              <a:rPr lang="en-US" altLang="en-US" dirty="0">
                <a:latin typeface="Times New Roman" pitchFamily="18" charset="0"/>
              </a:rPr>
              <a:t>When multiple users have access to files, it may be desirable to control which user may access a file and how that user may access it</a:t>
            </a: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FB75801-9004-9D22-9A55-09EC2A4451F8}"/>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B38D4BB9-BDAD-6728-F4C0-EC9A54C8BA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22532" name="Slide Number Placeholder 3">
            <a:extLst>
              <a:ext uri="{FF2B5EF4-FFF2-40B4-BE49-F238E27FC236}">
                <a16:creationId xmlns:a16="http://schemas.microsoft.com/office/drawing/2014/main" id="{711D527A-A1A1-B429-7DB5-73DEE4A2B7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3D9CBDB-2A03-45CC-9D56-D6CE58978F4A}" type="slidenum">
              <a:rPr lang="en-US" altLang="en-US" sz="1300" smtClean="0">
                <a:solidFill>
                  <a:srgbClr val="4F81BD"/>
                </a:solidFill>
                <a:latin typeface="Tahoma" panose="020B0604030504040204" pitchFamily="34" charset="0"/>
              </a:rPr>
              <a:pPr>
                <a:spcBef>
                  <a:spcPct val="0"/>
                </a:spcBef>
              </a:pPr>
              <a:t>6</a:t>
            </a:fld>
            <a:endParaRPr lang="en-US" altLang="en-US" sz="1300">
              <a:solidFill>
                <a:srgbClr val="4F81BD"/>
              </a:solidFill>
              <a:latin typeface="Tahoma" panose="020B060403050404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4CC4FD3-1803-3F5B-3C29-90020B146DB2}"/>
              </a:ext>
            </a:extLst>
          </p:cNvPr>
          <p:cNvSpPr>
            <a:spLocks noGrp="1" noRot="1" noChangeAspect="1" noChangeArrowheads="1" noTextEdit="1"/>
          </p:cNvSpPr>
          <p:nvPr>
            <p:ph type="sldImg"/>
          </p:nvPr>
        </p:nvSpPr>
        <p:spPr>
          <a:xfrm>
            <a:off x="1117600" y="696913"/>
            <a:ext cx="4648200" cy="3486150"/>
          </a:xfrm>
          <a:ln/>
        </p:spPr>
      </p:sp>
      <p:sp>
        <p:nvSpPr>
          <p:cNvPr id="106499" name="Rectangle 3">
            <a:extLst>
              <a:ext uri="{FF2B5EF4-FFF2-40B4-BE49-F238E27FC236}">
                <a16:creationId xmlns:a16="http://schemas.microsoft.com/office/drawing/2014/main" id="{84973073-DB42-540E-EBEA-C512B593B8C8}"/>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FontTx/>
              <a:buAutoNum type="arabicPeriod"/>
              <a:defRPr/>
            </a:pPr>
            <a:r>
              <a:rPr lang="en-US" altLang="en-US" dirty="0">
                <a:latin typeface="Times New Roman" pitchFamily="18" charset="0"/>
              </a:rPr>
              <a:t>As we have already seen, because main memory is too small to accommodate all data and programs, and because the data that is holds are lost when power is lost, the computer system must provide secondary storage to back up main memory</a:t>
            </a:r>
          </a:p>
          <a:p>
            <a:pPr>
              <a:defRPr/>
            </a:pPr>
            <a:r>
              <a:rPr lang="en-US" altLang="en-US" dirty="0">
                <a:latin typeface="Times New Roman" pitchFamily="18" charset="0"/>
              </a:rPr>
              <a:t>%%%%%%%%%%%%%%%%%%%%%%%%%</a:t>
            </a:r>
          </a:p>
          <a:p>
            <a:pPr marL="228600" indent="-228600">
              <a:buFontTx/>
              <a:buAutoNum type="arabicPeriod"/>
              <a:defRPr/>
            </a:pPr>
            <a:r>
              <a:rPr lang="en-US" altLang="en-US" dirty="0">
                <a:latin typeface="Times New Roman" pitchFamily="18" charset="0"/>
              </a:rPr>
              <a:t>Most modern computer systems use the disk as both the source and destination of their processing; Hence the proper management of disk storage is of central importance to a computer system</a:t>
            </a: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0E58D1B-76C0-3013-389B-351CC044F6BC}"/>
              </a:ext>
            </a:extLst>
          </p:cNvPr>
          <p:cNvSpPr>
            <a:spLocks noGrp="1" noRot="1" noChangeAspect="1" noChangeArrowheads="1" noTextEdit="1"/>
          </p:cNvSpPr>
          <p:nvPr>
            <p:ph type="sldImg"/>
          </p:nvPr>
        </p:nvSpPr>
        <p:spPr>
          <a:xfrm>
            <a:off x="1117600" y="696913"/>
            <a:ext cx="4648200" cy="3486150"/>
          </a:xfrm>
          <a:ln/>
        </p:spPr>
      </p:sp>
      <p:sp>
        <p:nvSpPr>
          <p:cNvPr id="102403" name="Rectangle 3">
            <a:extLst>
              <a:ext uri="{FF2B5EF4-FFF2-40B4-BE49-F238E27FC236}">
                <a16:creationId xmlns:a16="http://schemas.microsoft.com/office/drawing/2014/main" id="{808920D8-0032-404A-68EB-AB86AA3FCCA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A1656383-8D56-D9E0-97FC-F4A73AD149AD}"/>
              </a:ext>
            </a:extLst>
          </p:cNvPr>
          <p:cNvSpPr>
            <a:spLocks noGrp="1" noRot="1" noChangeAspect="1" noChangeArrowheads="1" noTextEdit="1"/>
          </p:cNvSpPr>
          <p:nvPr>
            <p:ph type="sldImg"/>
          </p:nvPr>
        </p:nvSpPr>
        <p:spPr>
          <a:xfrm>
            <a:off x="1117600" y="696913"/>
            <a:ext cx="4648200" cy="3486150"/>
          </a:xfrm>
          <a:ln/>
        </p:spPr>
      </p:sp>
      <p:sp>
        <p:nvSpPr>
          <p:cNvPr id="123907" name="Rectangle 3">
            <a:extLst>
              <a:ext uri="{FF2B5EF4-FFF2-40B4-BE49-F238E27FC236}">
                <a16:creationId xmlns:a16="http://schemas.microsoft.com/office/drawing/2014/main" id="{561B2001-CCBB-C949-D523-A15AAC06C58E}"/>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a:defRPr/>
            </a:pPr>
            <a:endParaRPr lang="en-US" altLang="en-US" dirty="0">
              <a:latin typeface="Times New Roman" pitchFamily="18" charset="0"/>
            </a:endParaRPr>
          </a:p>
          <a:p>
            <a:pPr>
              <a:defRPr/>
            </a:pPr>
            <a:endParaRPr lang="en-US" altLang="en-US" dirty="0">
              <a:latin typeface="Times New Roman" pitchFamily="18" charset="0"/>
            </a:endParaRPr>
          </a:p>
          <a:p>
            <a:pPr>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5F9F977-8A2C-3B4D-B4CE-BEB5C9C0AB8E}"/>
              </a:ext>
            </a:extLst>
          </p:cNvPr>
          <p:cNvSpPr>
            <a:spLocks noGrp="1" noRot="1" noChangeAspect="1" noChangeArrowheads="1" noTextEdit="1"/>
          </p:cNvSpPr>
          <p:nvPr>
            <p:ph type="sldImg"/>
          </p:nvPr>
        </p:nvSpPr>
        <p:spPr>
          <a:xfrm>
            <a:off x="1117600" y="696913"/>
            <a:ext cx="4648200" cy="3486150"/>
          </a:xfrm>
          <a:ln/>
        </p:spPr>
      </p:sp>
      <p:sp>
        <p:nvSpPr>
          <p:cNvPr id="123907" name="Rectangle 3">
            <a:extLst>
              <a:ext uri="{FF2B5EF4-FFF2-40B4-BE49-F238E27FC236}">
                <a16:creationId xmlns:a16="http://schemas.microsoft.com/office/drawing/2014/main" id="{8DC8F928-E9C0-5DAF-92E7-7FBD6E14B62E}"/>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a:p>
            <a:pPr marL="228600" indent="-228600">
              <a:buFontTx/>
              <a:buAutoNum type="arabicPeriod"/>
              <a:defRPr/>
            </a:pPr>
            <a:endParaRPr lang="en-US" altLang="en-US" dirty="0">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2B21DDA-5B12-214D-4024-08A56D4FE662}"/>
              </a:ext>
            </a:extLst>
          </p:cNvPr>
          <p:cNvSpPr>
            <a:spLocks noGrp="1" noRot="1" noChangeAspect="1" noChangeArrowheads="1" noTextEdit="1"/>
          </p:cNvSpPr>
          <p:nvPr>
            <p:ph type="sldImg"/>
          </p:nvPr>
        </p:nvSpPr>
        <p:spPr>
          <a:xfrm>
            <a:off x="1117600" y="696913"/>
            <a:ext cx="4648200" cy="3486150"/>
          </a:xfrm>
          <a:ln/>
        </p:spPr>
      </p:sp>
      <p:sp>
        <p:nvSpPr>
          <p:cNvPr id="108547" name="Rectangle 3">
            <a:extLst>
              <a:ext uri="{FF2B5EF4-FFF2-40B4-BE49-F238E27FC236}">
                <a16:creationId xmlns:a16="http://schemas.microsoft.com/office/drawing/2014/main" id="{C60C403E-7084-2826-B626-30936D425E3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CBA4CE4E-B6A5-465E-1C4C-49B600B0E1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2392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2392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E4EAF8-474C-4CAF-8F4D-4DD7F1A1528F}" type="slidenum">
              <a:rPr lang="en-US" altLang="en-US" smtClean="0"/>
              <a:pPr>
                <a:spcBef>
                  <a:spcPct val="0"/>
                </a:spcBef>
              </a:pPr>
              <a:t>65</a:t>
            </a:fld>
            <a:endParaRPr lang="en-US" altLang="en-US"/>
          </a:p>
        </p:txBody>
      </p:sp>
      <p:sp>
        <p:nvSpPr>
          <p:cNvPr id="110595" name="Rectangle 2">
            <a:extLst>
              <a:ext uri="{FF2B5EF4-FFF2-40B4-BE49-F238E27FC236}">
                <a16:creationId xmlns:a16="http://schemas.microsoft.com/office/drawing/2014/main" id="{923B6324-C2A4-AC88-B474-C7820B0C81CF}"/>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5F42823C-DBCD-FE4B-9D78-7B92F5F99B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FD144B8B-B010-6530-FD3E-EFC8EBD25F41}"/>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6DCB97C5-9E6A-01A3-A67A-1375AB5C8D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
        <p:nvSpPr>
          <p:cNvPr id="90116" name="Slide Number Placeholder 3">
            <a:extLst>
              <a:ext uri="{FF2B5EF4-FFF2-40B4-BE49-F238E27FC236}">
                <a16:creationId xmlns:a16="http://schemas.microsoft.com/office/drawing/2014/main" id="{A3F1F2E5-876D-FA04-78A1-4C11B106CEBB}"/>
              </a:ext>
            </a:extLst>
          </p:cNvPr>
          <p:cNvSpPr>
            <a:spLocks noGrp="1"/>
          </p:cNvSpPr>
          <p:nvPr>
            <p:ph type="sldNum" sz="quarter" idx="5"/>
          </p:nvPr>
        </p:nvSpPr>
        <p:spPr/>
        <p:txBody>
          <a:bodyPr/>
          <a:lstStyle>
            <a:lvl1pPr defTabSz="963613" eaLnBrk="0" hangingPunct="0">
              <a:defRPr sz="2400">
                <a:solidFill>
                  <a:srgbClr val="FF3300"/>
                </a:solidFill>
                <a:latin typeface="Tahoma" panose="020B0604030504040204" pitchFamily="34" charset="0"/>
              </a:defRPr>
            </a:lvl1pPr>
            <a:lvl2pPr marL="742950" indent="-285750" defTabSz="963613" eaLnBrk="0" hangingPunct="0">
              <a:defRPr sz="2400">
                <a:solidFill>
                  <a:srgbClr val="FF3300"/>
                </a:solidFill>
                <a:latin typeface="Tahoma" panose="020B0604030504040204" pitchFamily="34" charset="0"/>
              </a:defRPr>
            </a:lvl2pPr>
            <a:lvl3pPr marL="1143000" indent="-228600" defTabSz="963613" eaLnBrk="0" hangingPunct="0">
              <a:defRPr sz="2400">
                <a:solidFill>
                  <a:srgbClr val="FF3300"/>
                </a:solidFill>
                <a:latin typeface="Tahoma" panose="020B0604030504040204" pitchFamily="34" charset="0"/>
              </a:defRPr>
            </a:lvl3pPr>
            <a:lvl4pPr marL="1600200" indent="-228600" defTabSz="963613" eaLnBrk="0" hangingPunct="0">
              <a:defRPr sz="2400">
                <a:solidFill>
                  <a:srgbClr val="FF3300"/>
                </a:solidFill>
                <a:latin typeface="Tahoma" panose="020B0604030504040204" pitchFamily="34" charset="0"/>
              </a:defRPr>
            </a:lvl4pPr>
            <a:lvl5pPr marL="2057400" indent="-228600" defTabSz="963613" eaLnBrk="0" hangingPunct="0">
              <a:defRPr sz="2400">
                <a:solidFill>
                  <a:srgbClr val="FF3300"/>
                </a:solidFill>
                <a:latin typeface="Tahoma" panose="020B0604030504040204" pitchFamily="34" charset="0"/>
              </a:defRPr>
            </a:lvl5pPr>
            <a:lvl6pPr marL="2514600" indent="-228600" algn="r" defTabSz="963613"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defTabSz="963613"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defTabSz="963613"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defTabSz="963613" eaLnBrk="0" fontAlgn="base" hangingPunct="0">
              <a:spcBef>
                <a:spcPct val="0"/>
              </a:spcBef>
              <a:spcAft>
                <a:spcPct val="0"/>
              </a:spcAft>
              <a:defRPr sz="2400">
                <a:solidFill>
                  <a:srgbClr val="FF3300"/>
                </a:solidFill>
                <a:latin typeface="Tahoma" panose="020B0604030504040204" pitchFamily="34" charset="0"/>
              </a:defRPr>
            </a:lvl9pPr>
          </a:lstStyle>
          <a:p>
            <a:pPr fontAlgn="auto">
              <a:spcBef>
                <a:spcPts val="0"/>
              </a:spcBef>
              <a:spcAft>
                <a:spcPts val="0"/>
              </a:spcAft>
              <a:defRPr/>
            </a:pPr>
            <a:fld id="{8198FE41-9D3B-45D2-833F-105471F4A4E2}" type="slidenum">
              <a:rPr lang="en-US" altLang="en-US" sz="1300">
                <a:solidFill>
                  <a:srgbClr val="4F81BD"/>
                </a:solidFill>
                <a:ea typeface="+mn-ea"/>
                <a:cs typeface="+mn-cs"/>
              </a:rPr>
              <a:pPr fontAlgn="auto">
                <a:spcBef>
                  <a:spcPts val="0"/>
                </a:spcBef>
                <a:spcAft>
                  <a:spcPts val="0"/>
                </a:spcAft>
                <a:defRPr/>
              </a:pPr>
              <a:t>7</a:t>
            </a:fld>
            <a:endParaRPr lang="en-US" altLang="en-US" sz="1300">
              <a:solidFill>
                <a:srgbClr val="4F81BD"/>
              </a:solidFill>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77F84AE-11F6-FC71-B48C-6C4B694F286D}"/>
              </a:ext>
            </a:extLst>
          </p:cNvPr>
          <p:cNvSpPr>
            <a:spLocks noGrp="1" noRot="1" noChangeAspect="1" noChangeArrowheads="1" noTextEdit="1"/>
          </p:cNvSpPr>
          <p:nvPr>
            <p:ph type="sldImg"/>
          </p:nvPr>
        </p:nvSpPr>
        <p:spPr>
          <a:xfrm>
            <a:off x="1117600" y="696913"/>
            <a:ext cx="4648200" cy="3486150"/>
          </a:xfrm>
          <a:ln/>
        </p:spPr>
      </p:sp>
      <p:sp>
        <p:nvSpPr>
          <p:cNvPr id="12291" name="Rectangle 3">
            <a:extLst>
              <a:ext uri="{FF2B5EF4-FFF2-40B4-BE49-F238E27FC236}">
                <a16:creationId xmlns:a16="http://schemas.microsoft.com/office/drawing/2014/main" id="{A23D944D-5594-72FD-2DC7-27283557FD46}"/>
              </a:ext>
            </a:extLst>
          </p:cNvPr>
          <p:cNvSpPr>
            <a:spLocks noGrp="1" noChangeArrowheads="1"/>
          </p:cNvSpPr>
          <p:nvPr>
            <p:ph type="body" idx="1"/>
          </p:nvPr>
        </p:nvSpPr>
        <p:spPr>
          <a:xfrm>
            <a:off x="688975" y="4416425"/>
            <a:ext cx="5505450" cy="4183063"/>
          </a:xfrm>
          <a:ln/>
        </p:spPr>
        <p:txBody>
          <a:bodyPr wrap="square" lIns="92438" tIns="46219" rIns="92438" bIns="46219" anchor="t"/>
          <a:lstStyle/>
          <a:p>
            <a:pPr marL="228600" indent="-228600">
              <a:buFontTx/>
              <a:buAutoNum type="arabicPeriod"/>
              <a:defRPr/>
            </a:pPr>
            <a:r>
              <a:rPr lang="en-US" altLang="en-US" dirty="0">
                <a:latin typeface="Times New Roman" panose="02020603050405020304" pitchFamily="18" charset="0"/>
              </a:rPr>
              <a:t>Manager: manage a computer’s hardware</a:t>
            </a:r>
          </a:p>
          <a:p>
            <a:pPr marL="228600" indent="-228600">
              <a:buFontTx/>
              <a:buAutoNum type="arabicPeriod"/>
              <a:defRPr/>
            </a:pPr>
            <a:r>
              <a:rPr lang="en-US" altLang="en-US" dirty="0">
                <a:latin typeface="Times New Roman" panose="02020603050405020304" pitchFamily="18" charset="0"/>
              </a:rPr>
              <a:t>Purpose: to provide an environment in which a user can execute programs in a convenient and efficient manner</a:t>
            </a:r>
          </a:p>
          <a:p>
            <a:pPr>
              <a:defRPr/>
            </a:pPr>
            <a:endParaRPr lang="en-US" altLang="en-US"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F67B5CD-B0FE-38D5-5C39-0ADE5163BDCC}"/>
              </a:ext>
            </a:extLst>
          </p:cNvPr>
          <p:cNvSpPr>
            <a:spLocks noGrp="1" noRot="1" noChangeAspect="1" noChangeArrowheads="1" noTextEdit="1"/>
          </p:cNvSpPr>
          <p:nvPr>
            <p:ph type="sldImg"/>
          </p:nvPr>
        </p:nvSpPr>
        <p:spPr>
          <a:xfrm>
            <a:off x="1117600" y="696913"/>
            <a:ext cx="4648200" cy="3486150"/>
          </a:xfrm>
          <a:ln/>
        </p:spPr>
      </p:sp>
      <p:sp>
        <p:nvSpPr>
          <p:cNvPr id="28675" name="Rectangle 3">
            <a:extLst>
              <a:ext uri="{FF2B5EF4-FFF2-40B4-BE49-F238E27FC236}">
                <a16:creationId xmlns:a16="http://schemas.microsoft.com/office/drawing/2014/main" id="{DD54D81D-74DF-8FFE-0448-0AB4E90900B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pPr marL="228600" indent="-228600">
              <a:buFontTx/>
              <a:buAutoNum type="arabicPeriod"/>
            </a:pPr>
            <a:r>
              <a:rPr lang="en-US" altLang="en-US" dirty="0">
                <a:latin typeface="Times New Roman" panose="02020603050405020304" pitchFamily="18" charset="0"/>
              </a:rPr>
              <a:t>System programs are the programs that are used to directly command or modify computer hardware.</a:t>
            </a:r>
          </a:p>
          <a:p>
            <a:pPr marL="228600" indent="-228600">
              <a:buFontTx/>
              <a:buAutoNum type="arabicPeriod"/>
            </a:pPr>
            <a:r>
              <a:rPr lang="en-US" altLang="en-US" dirty="0">
                <a:latin typeface="Times New Roman" panose="02020603050405020304" pitchFamily="18" charset="0"/>
              </a:rPr>
              <a:t>Application programs are the programs that are used to perform a specific task and that can be directly used by users.</a:t>
            </a:r>
          </a:p>
          <a:p>
            <a:pPr marL="228600" indent="-228600">
              <a:buFontTx/>
              <a:buAutoNum type="arabicPeriod"/>
            </a:pPr>
            <a:r>
              <a:rPr lang="en-US" altLang="en-US" dirty="0">
                <a:latin typeface="Times New Roman" panose="02020603050405020304" pitchFamily="18" charset="0"/>
              </a:rPr>
              <a:t>Just double clicked on the Microsoft word, and then the rest of the things, the operating system takes care of it!</a:t>
            </a:r>
          </a:p>
          <a:p>
            <a:pPr marL="228600" indent="-228600">
              <a:buFontTx/>
              <a:buAutoNum type="arabicPeriod"/>
            </a:pPr>
            <a:r>
              <a:rPr lang="en-US" altLang="en-US" dirty="0">
                <a:latin typeface="Times New Roman" panose="02020603050405020304" pitchFamily="18" charset="0"/>
              </a:rPr>
              <a:t>All the underlying things that has to happen, and the communication that has to happen between the hardware the user is take</a:t>
            </a:r>
            <a:r>
              <a:rPr lang="en-US" altLang="zh-CN" dirty="0">
                <a:latin typeface="Times New Roman" panose="02020603050405020304" pitchFamily="18" charset="0"/>
              </a:rPr>
              <a:t>n</a:t>
            </a:r>
            <a:r>
              <a:rPr lang="en-US" altLang="en-US" dirty="0">
                <a:latin typeface="Times New Roman" panose="02020603050405020304" pitchFamily="18" charset="0"/>
              </a:rPr>
              <a:t> care by the OS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666ACC5C-48EC-A293-1EC4-84E18ABBFF4B}"/>
              </a:ext>
            </a:extLst>
          </p:cNvPr>
          <p:cNvGrpSpPr>
            <a:grpSpLocks/>
          </p:cNvGrpSpPr>
          <p:nvPr/>
        </p:nvGrpSpPr>
        <p:grpSpPr bwMode="auto">
          <a:xfrm>
            <a:off x="198438" y="2960688"/>
            <a:ext cx="8610600" cy="201612"/>
            <a:chOff x="125" y="1865"/>
            <a:chExt cx="5424" cy="127"/>
          </a:xfrm>
        </p:grpSpPr>
        <p:sp>
          <p:nvSpPr>
            <p:cNvPr id="3" name="Rectangle 4">
              <a:extLst>
                <a:ext uri="{FF2B5EF4-FFF2-40B4-BE49-F238E27FC236}">
                  <a16:creationId xmlns:a16="http://schemas.microsoft.com/office/drawing/2014/main" id="{D595117E-B29D-F330-6AA4-DC881F607242}"/>
                </a:ext>
              </a:extLst>
            </p:cNvPr>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4" name="Rectangle 5">
              <a:extLst>
                <a:ext uri="{FF2B5EF4-FFF2-40B4-BE49-F238E27FC236}">
                  <a16:creationId xmlns:a16="http://schemas.microsoft.com/office/drawing/2014/main" id="{E4E1BE03-25D4-2BD1-2681-C85CB5D4365D}"/>
                </a:ext>
              </a:extLst>
            </p:cNvPr>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6">
              <a:extLst>
                <a:ext uri="{FF2B5EF4-FFF2-40B4-BE49-F238E27FC236}">
                  <a16:creationId xmlns:a16="http://schemas.microsoft.com/office/drawing/2014/main" id="{74308114-F112-1235-3247-E72A121596BF}"/>
                </a:ext>
              </a:extLst>
            </p:cNvPr>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6" name="Text Box 8">
            <a:extLst>
              <a:ext uri="{FF2B5EF4-FFF2-40B4-BE49-F238E27FC236}">
                <a16:creationId xmlns:a16="http://schemas.microsoft.com/office/drawing/2014/main" id="{4753A53D-A650-0F1D-9681-2409524B409E}"/>
              </a:ext>
            </a:extLst>
          </p:cNvPr>
          <p:cNvSpPr txBox="1">
            <a:spLocks noChangeArrowheads="1"/>
          </p:cNvSpPr>
          <p:nvPr/>
        </p:nvSpPr>
        <p:spPr bwMode="auto">
          <a:xfrm>
            <a:off x="26988" y="6613525"/>
            <a:ext cx="2695575" cy="246063"/>
          </a:xfrm>
          <a:prstGeom prst="rect">
            <a:avLst/>
          </a:prstGeom>
          <a:noFill/>
          <a:ln>
            <a:noFill/>
          </a:ln>
        </p:spPr>
        <p:txBody>
          <a:bodyPr wrap="none">
            <a:spAutoFit/>
          </a:bodyPr>
          <a:lstStyle>
            <a:lvl1pPr eaLnBrk="0" hangingPunct="0">
              <a:defRPr>
                <a:solidFill>
                  <a:schemeClr val="tx1"/>
                </a:solidFill>
                <a:latin typeface="Verdana" panose="020B0604030504040204" pitchFamily="34" charset="0"/>
                <a:ea typeface="MS PGothic" panose="020B0600070205080204" pitchFamily="34" charset="-128"/>
              </a:defRPr>
            </a:lvl1pPr>
            <a:lvl2pPr marL="742950" indent="-285750" eaLnBrk="0" hangingPunct="0">
              <a:defRPr>
                <a:solidFill>
                  <a:schemeClr val="tx1"/>
                </a:solidFill>
                <a:latin typeface="Verdana" panose="020B0604030504040204" pitchFamily="34" charset="0"/>
                <a:ea typeface="MS PGothic" panose="020B0600070205080204" pitchFamily="34" charset="-128"/>
              </a:defRPr>
            </a:lvl2pPr>
            <a:lvl3pPr marL="1143000" indent="-228600" eaLnBrk="0" hangingPunct="0">
              <a:defRPr>
                <a:solidFill>
                  <a:schemeClr val="tx1"/>
                </a:solidFill>
                <a:latin typeface="Verdana" panose="020B0604030504040204" pitchFamily="34" charset="0"/>
                <a:ea typeface="MS PGothic" panose="020B0600070205080204" pitchFamily="34" charset="-128"/>
              </a:defRPr>
            </a:lvl3pPr>
            <a:lvl4pPr marL="1600200" indent="-228600" eaLnBrk="0" hangingPunct="0">
              <a:defRPr>
                <a:solidFill>
                  <a:schemeClr val="tx1"/>
                </a:solidFill>
                <a:latin typeface="Verdana" panose="020B0604030504040204" pitchFamily="34" charset="0"/>
                <a:ea typeface="MS PGothic" panose="020B0600070205080204" pitchFamily="34" charset="-128"/>
              </a:defRPr>
            </a:lvl4pPr>
            <a:lvl5pPr marL="2057400" indent="-228600" eaLnBrk="0" hangingPunct="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336699"/>
                </a:solidFill>
                <a:latin typeface="Helvetica" panose="020B0604020202020204" pitchFamily="34" charset="0"/>
                <a:cs typeface="Arial" panose="020B0604020202020204" pitchFamily="34" charset="0"/>
              </a:rPr>
              <a:t>Operating System Concepts – 9</a:t>
            </a:r>
            <a:r>
              <a:rPr lang="en-US" altLang="en-US" sz="1000" b="1" baseline="30000">
                <a:solidFill>
                  <a:srgbClr val="336699"/>
                </a:solidFill>
                <a:latin typeface="Helvetica" panose="020B0604020202020204" pitchFamily="34" charset="0"/>
                <a:cs typeface="Arial" panose="020B0604020202020204" pitchFamily="34" charset="0"/>
              </a:rPr>
              <a:t>th</a:t>
            </a:r>
            <a:r>
              <a:rPr lang="en-US" altLang="en-US" sz="1000" b="1">
                <a:solidFill>
                  <a:srgbClr val="336699"/>
                </a:solidFill>
                <a:latin typeface="Helvetica" panose="020B0604020202020204" pitchFamily="34" charset="0"/>
                <a:cs typeface="Arial" panose="020B0604020202020204" pitchFamily="34" charset="0"/>
              </a:rPr>
              <a:t> Edit9on</a:t>
            </a:r>
          </a:p>
        </p:txBody>
      </p:sp>
      <p:pic>
        <p:nvPicPr>
          <p:cNvPr id="7" name="Picture 9" descr="dino_4">
            <a:extLst>
              <a:ext uri="{FF2B5EF4-FFF2-40B4-BE49-F238E27FC236}">
                <a16:creationId xmlns:a16="http://schemas.microsoft.com/office/drawing/2014/main" id="{82BD3E6A-3F07-6CBC-A9F8-D4F02A6E3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a16="http://schemas.microsoft.com/office/drawing/2014/main" id="{A5E4E1C1-3CCE-BEFA-0930-89AEE4663FD5}"/>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zh-CN" altLang="en-US"/>
              <a:t>单击此处编辑母版标题样式</a:t>
            </a:r>
            <a:endParaRPr lang="en-US"/>
          </a:p>
        </p:txBody>
      </p:sp>
    </p:spTree>
    <p:extLst>
      <p:ext uri="{BB962C8B-B14F-4D97-AF65-F5344CB8AC3E}">
        <p14:creationId xmlns:p14="http://schemas.microsoft.com/office/powerpoint/2010/main" val="422545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417922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555800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0" i="0">
                <a:solidFill>
                  <a:schemeClr val="tx2"/>
                </a:solidFill>
                <a:latin typeface="+mj-lt"/>
                <a:cs typeface="Calibri"/>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0" i="0">
                <a:solidFill>
                  <a:srgbClr val="000000"/>
                </a:solidFill>
                <a:latin typeface="+mj-lt"/>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99F31687-EB6F-4F53-6BEC-94CBE1DAAF28}"/>
              </a:ext>
            </a:extLst>
          </p:cNvPr>
          <p:cNvSpPr>
            <a:spLocks noGrp="1"/>
          </p:cNvSpPr>
          <p:nvPr>
            <p:ph type="dt" sz="half" idx="10"/>
            <p:custDataLst>
              <p:tags r:id="rId1"/>
            </p:custDataLst>
          </p:nvPr>
        </p:nvSpPr>
        <p:spPr/>
        <p:txBody>
          <a:bodyPr/>
          <a:lstStyle>
            <a:lvl1pPr>
              <a:defRPr/>
            </a:lvl1pPr>
          </a:lstStyle>
          <a:p>
            <a:pPr>
              <a:defRPr/>
            </a:pPr>
            <a:fld id="{2505B454-CCB0-4957-B09D-5578FA588EFC}" type="datetime1">
              <a:rPr lang="en-US"/>
              <a:pPr>
                <a:defRPr/>
              </a:pPr>
              <a:t>6/30/2024</a:t>
            </a:fld>
            <a:endParaRPr lang="en-US" dirty="0"/>
          </a:p>
        </p:txBody>
      </p:sp>
      <p:sp>
        <p:nvSpPr>
          <p:cNvPr id="5" name="Footer Placeholder 4">
            <a:extLst>
              <a:ext uri="{FF2B5EF4-FFF2-40B4-BE49-F238E27FC236}">
                <a16:creationId xmlns:a16="http://schemas.microsoft.com/office/drawing/2014/main" id="{E50B82EA-1B7E-F04C-B1D0-079809C9C087}"/>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9A2CD3E-28B8-DB17-5290-F71B27A1D3E5}"/>
              </a:ext>
            </a:extLst>
          </p:cNvPr>
          <p:cNvSpPr>
            <a:spLocks noGrp="1"/>
          </p:cNvSpPr>
          <p:nvPr>
            <p:ph type="sldNum" sz="quarter" idx="12"/>
            <p:custDataLst>
              <p:tags r:id="rId3"/>
            </p:custDataLst>
          </p:nvPr>
        </p:nvSpPr>
        <p:spPr/>
        <p:txBody>
          <a:bodyPr/>
          <a:lstStyle>
            <a:lvl1pPr>
              <a:defRPr/>
            </a:lvl1pPr>
          </a:lstStyle>
          <a:p>
            <a:pPr>
              <a:defRPr/>
            </a:pPr>
            <a:fld id="{37DB69DC-474F-4403-9F6F-832F023C9120}" type="slidenum">
              <a:rPr lang="en-US"/>
              <a:pPr>
                <a:defRPr/>
              </a:pPr>
              <a:t>‹#›</a:t>
            </a:fld>
            <a:endParaRPr lang="en-US" dirty="0"/>
          </a:p>
        </p:txBody>
      </p:sp>
    </p:spTree>
    <p:extLst>
      <p:ext uri="{BB962C8B-B14F-4D97-AF65-F5344CB8AC3E}">
        <p14:creationId xmlns:p14="http://schemas.microsoft.com/office/powerpoint/2010/main" val="205207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16B862-EC1C-A5E3-4E59-33B2EA0A6987}"/>
              </a:ext>
            </a:extLst>
          </p:cNvPr>
          <p:cNvSpPr>
            <a:spLocks noGrp="1"/>
          </p:cNvSpPr>
          <p:nvPr>
            <p:ph type="dt" sz="half" idx="10"/>
            <p:custDataLst>
              <p:tags r:id="rId1"/>
            </p:custDataLst>
          </p:nvPr>
        </p:nvSpPr>
        <p:spPr/>
        <p:txBody>
          <a:bodyPr/>
          <a:lstStyle>
            <a:lvl1pPr>
              <a:defRPr/>
            </a:lvl1pPr>
          </a:lstStyle>
          <a:p>
            <a:pPr>
              <a:defRPr/>
            </a:pPr>
            <a:fld id="{BDE33248-27B0-41AA-B3E4-529F67EA45D8}" type="datetime1">
              <a:rPr lang="en-US"/>
              <a:pPr>
                <a:defRPr/>
              </a:pPr>
              <a:t>6/30/2024</a:t>
            </a:fld>
            <a:endParaRPr lang="en-US" dirty="0"/>
          </a:p>
        </p:txBody>
      </p:sp>
      <p:sp>
        <p:nvSpPr>
          <p:cNvPr id="5" name="Footer Placeholder 4">
            <a:extLst>
              <a:ext uri="{FF2B5EF4-FFF2-40B4-BE49-F238E27FC236}">
                <a16:creationId xmlns:a16="http://schemas.microsoft.com/office/drawing/2014/main" id="{E78D6BBC-704B-3A19-4207-9F5B78DEBEB7}"/>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6EEB55-D183-C315-9BE5-DA135DE5A873}"/>
              </a:ext>
            </a:extLst>
          </p:cNvPr>
          <p:cNvSpPr>
            <a:spLocks noGrp="1"/>
          </p:cNvSpPr>
          <p:nvPr>
            <p:ph type="sldNum" sz="quarter" idx="12"/>
            <p:custDataLst>
              <p:tags r:id="rId3"/>
            </p:custDataLst>
          </p:nvPr>
        </p:nvSpPr>
        <p:spPr/>
        <p:txBody>
          <a:bodyPr/>
          <a:lstStyle>
            <a:lvl1pPr>
              <a:defRPr/>
            </a:lvl1pPr>
          </a:lstStyle>
          <a:p>
            <a:pPr>
              <a:defRPr/>
            </a:pPr>
            <a:fld id="{3C014BE5-4AF8-4CDD-B5C2-0AA3E5EC5EBA}" type="slidenum">
              <a:rPr lang="en-US"/>
              <a:pPr>
                <a:defRPr/>
              </a:pPr>
              <a:t>‹#›</a:t>
            </a:fld>
            <a:endParaRPr lang="en-US" dirty="0"/>
          </a:p>
        </p:txBody>
      </p:sp>
    </p:spTree>
    <p:extLst>
      <p:ext uri="{BB962C8B-B14F-4D97-AF65-F5344CB8AC3E}">
        <p14:creationId xmlns:p14="http://schemas.microsoft.com/office/powerpoint/2010/main" val="3180761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3034508"/>
            <a:ext cx="6951274" cy="1308892"/>
          </a:xfrm>
        </p:spPr>
        <p:txBody>
          <a:bodyPr anchor="t"/>
          <a:lstStyle>
            <a:lvl1pPr algn="l">
              <a:defRPr sz="4000" b="1" i="0" cap="none">
                <a:latin typeface="+mj-lt"/>
                <a:cs typeface="Calibri"/>
              </a:defRPr>
            </a:lvl1pPr>
          </a:lstStyle>
          <a:p>
            <a:r>
              <a:rPr lang="en-US"/>
              <a:t>Click to edit Master title style</a:t>
            </a:r>
            <a:endParaRPr lang="en-US" dirty="0"/>
          </a:p>
        </p:txBody>
      </p:sp>
      <p:sp>
        <p:nvSpPr>
          <p:cNvPr id="3" name="Text Placeholder 2"/>
          <p:cNvSpPr>
            <a:spLocks noGrp="1"/>
          </p:cNvSpPr>
          <p:nvPr>
            <p:ph type="body" idx="1"/>
          </p:nvPr>
        </p:nvSpPr>
        <p:spPr>
          <a:xfrm>
            <a:off x="474134" y="1524000"/>
            <a:ext cx="6951274" cy="1500187"/>
          </a:xfrm>
        </p:spPr>
        <p:txBody>
          <a:bodyPr lIns="0" r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4A69071-F15C-57D5-55A8-456A005E3F19}"/>
              </a:ext>
            </a:extLst>
          </p:cNvPr>
          <p:cNvSpPr>
            <a:spLocks noGrp="1"/>
          </p:cNvSpPr>
          <p:nvPr>
            <p:ph type="dt" sz="half" idx="10"/>
            <p:custDataLst>
              <p:tags r:id="rId1"/>
            </p:custDataLst>
          </p:nvPr>
        </p:nvSpPr>
        <p:spPr/>
        <p:txBody>
          <a:bodyPr/>
          <a:lstStyle>
            <a:lvl1pPr>
              <a:defRPr/>
            </a:lvl1pPr>
          </a:lstStyle>
          <a:p>
            <a:pPr>
              <a:defRPr/>
            </a:pPr>
            <a:fld id="{3DC52C05-90F7-4F1D-8B17-AE59E697CA4C}" type="datetime1">
              <a:rPr lang="en-US"/>
              <a:pPr>
                <a:defRPr/>
              </a:pPr>
              <a:t>6/30/2024</a:t>
            </a:fld>
            <a:endParaRPr lang="en-US" dirty="0"/>
          </a:p>
        </p:txBody>
      </p:sp>
      <p:sp>
        <p:nvSpPr>
          <p:cNvPr id="5" name="Footer Placeholder 4">
            <a:extLst>
              <a:ext uri="{FF2B5EF4-FFF2-40B4-BE49-F238E27FC236}">
                <a16:creationId xmlns:a16="http://schemas.microsoft.com/office/drawing/2014/main" id="{6FD8D8D2-DFDB-E82B-833A-D6511A7D4671}"/>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FE54B7-DC2C-FD2E-ADFB-AF34948689D4}"/>
              </a:ext>
            </a:extLst>
          </p:cNvPr>
          <p:cNvSpPr>
            <a:spLocks noGrp="1"/>
          </p:cNvSpPr>
          <p:nvPr>
            <p:ph type="sldNum" sz="quarter" idx="12"/>
            <p:custDataLst>
              <p:tags r:id="rId3"/>
            </p:custDataLst>
          </p:nvPr>
        </p:nvSpPr>
        <p:spPr/>
        <p:txBody>
          <a:bodyPr/>
          <a:lstStyle>
            <a:lvl1pPr>
              <a:defRPr/>
            </a:lvl1pPr>
          </a:lstStyle>
          <a:p>
            <a:pPr>
              <a:defRPr/>
            </a:pPr>
            <a:fld id="{65D3D818-E14B-4CF7-85A4-6C4DE6FD9EBF}" type="slidenum">
              <a:rPr lang="en-US"/>
              <a:pPr>
                <a:defRPr/>
              </a:pPr>
              <a:t>‹#›</a:t>
            </a:fld>
            <a:endParaRPr lang="en-US" dirty="0"/>
          </a:p>
        </p:txBody>
      </p:sp>
    </p:spTree>
    <p:extLst>
      <p:ext uri="{BB962C8B-B14F-4D97-AF65-F5344CB8AC3E}">
        <p14:creationId xmlns:p14="http://schemas.microsoft.com/office/powerpoint/2010/main" val="4046893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2" name="Title 1"/>
          <p:cNvSpPr>
            <a:spLocks noGrp="1"/>
          </p:cNvSpPr>
          <p:nvPr>
            <p:ph type="title"/>
          </p:nvPr>
        </p:nvSpPr>
        <p:spPr>
          <a:xfrm>
            <a:off x="1264380" y="2013343"/>
            <a:ext cx="6951274" cy="753670"/>
          </a:xfrm>
        </p:spPr>
        <p:txBody>
          <a:bodyPr anchor="t"/>
          <a:lstStyle>
            <a:lvl1pPr algn="l">
              <a:defRPr sz="4000" b="0" i="0" cap="none">
                <a:latin typeface="+mj-lt"/>
                <a:cs typeface="Calibri"/>
              </a:defRPr>
            </a:lvl1pPr>
          </a:lstStyle>
          <a:p>
            <a:r>
              <a:rPr lang="en-US"/>
              <a:t>Click to edit Master title style</a:t>
            </a:r>
            <a:endParaRPr lang="en-US" dirty="0"/>
          </a:p>
        </p:txBody>
      </p:sp>
      <p:sp>
        <p:nvSpPr>
          <p:cNvPr id="3" name="Text Placeholder 2"/>
          <p:cNvSpPr>
            <a:spLocks noGrp="1"/>
          </p:cNvSpPr>
          <p:nvPr>
            <p:ph type="body" idx="1"/>
          </p:nvPr>
        </p:nvSpPr>
        <p:spPr>
          <a:xfrm>
            <a:off x="1264380" y="2919413"/>
            <a:ext cx="6951274" cy="1500187"/>
          </a:xfrm>
        </p:spPr>
        <p:txBody>
          <a:bodyPr/>
          <a:lstStyle>
            <a:lvl1pPr marL="457200" indent="-457200" algn="l">
              <a:buFont typeface="+mj-lt"/>
              <a:buAutoNum type="arabicPeriod"/>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137F440-A570-3AE5-2893-ECE35D780CD9}"/>
              </a:ext>
            </a:extLst>
          </p:cNvPr>
          <p:cNvSpPr>
            <a:spLocks noGrp="1"/>
          </p:cNvSpPr>
          <p:nvPr>
            <p:ph type="dt" sz="half" idx="10"/>
            <p:custDataLst>
              <p:tags r:id="rId1"/>
            </p:custDataLst>
          </p:nvPr>
        </p:nvSpPr>
        <p:spPr/>
        <p:txBody>
          <a:bodyPr/>
          <a:lstStyle>
            <a:lvl1pPr>
              <a:defRPr/>
            </a:lvl1pPr>
          </a:lstStyle>
          <a:p>
            <a:pPr>
              <a:defRPr/>
            </a:pPr>
            <a:fld id="{1CFA4145-B346-44A7-A1BB-AF87E547F20A}" type="datetime1">
              <a:rPr lang="en-US"/>
              <a:pPr>
                <a:defRPr/>
              </a:pPr>
              <a:t>6/30/2024</a:t>
            </a:fld>
            <a:endParaRPr lang="en-US" dirty="0"/>
          </a:p>
        </p:txBody>
      </p:sp>
      <p:sp>
        <p:nvSpPr>
          <p:cNvPr id="5" name="Footer Placeholder 4">
            <a:extLst>
              <a:ext uri="{FF2B5EF4-FFF2-40B4-BE49-F238E27FC236}">
                <a16:creationId xmlns:a16="http://schemas.microsoft.com/office/drawing/2014/main" id="{118A79B2-4FD1-6FA3-A3F5-FB40E2A9FDD1}"/>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D434E5F-5D0F-0791-DD6D-F53CCF89BAAD}"/>
              </a:ext>
            </a:extLst>
          </p:cNvPr>
          <p:cNvSpPr>
            <a:spLocks noGrp="1"/>
          </p:cNvSpPr>
          <p:nvPr>
            <p:ph type="sldNum" sz="quarter" idx="12"/>
            <p:custDataLst>
              <p:tags r:id="rId3"/>
            </p:custDataLst>
          </p:nvPr>
        </p:nvSpPr>
        <p:spPr/>
        <p:txBody>
          <a:bodyPr/>
          <a:lstStyle>
            <a:lvl1pPr>
              <a:defRPr/>
            </a:lvl1pPr>
          </a:lstStyle>
          <a:p>
            <a:pPr>
              <a:defRPr/>
            </a:pPr>
            <a:fld id="{36A24465-91C3-42E5-817F-7780C33621E4}" type="slidenum">
              <a:rPr lang="en-US"/>
              <a:pPr>
                <a:defRPr/>
              </a:pPr>
              <a:t>‹#›</a:t>
            </a:fld>
            <a:endParaRPr lang="en-US" dirty="0"/>
          </a:p>
        </p:txBody>
      </p:sp>
    </p:spTree>
    <p:extLst>
      <p:ext uri="{BB962C8B-B14F-4D97-AF65-F5344CB8AC3E}">
        <p14:creationId xmlns:p14="http://schemas.microsoft.com/office/powerpoint/2010/main" val="1963328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447800"/>
            <a:ext cx="4038600" cy="4678363"/>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447800"/>
            <a:ext cx="4038600" cy="4678363"/>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3B306ADD-C1B4-99F7-140A-96DC4C19594E}"/>
              </a:ext>
            </a:extLst>
          </p:cNvPr>
          <p:cNvSpPr>
            <a:spLocks noGrp="1"/>
          </p:cNvSpPr>
          <p:nvPr>
            <p:ph type="dt" sz="half" idx="10"/>
            <p:custDataLst>
              <p:tags r:id="rId1"/>
            </p:custDataLst>
          </p:nvPr>
        </p:nvSpPr>
        <p:spPr/>
        <p:txBody>
          <a:bodyPr/>
          <a:lstStyle>
            <a:lvl1pPr>
              <a:defRPr/>
            </a:lvl1pPr>
          </a:lstStyle>
          <a:p>
            <a:pPr>
              <a:defRPr/>
            </a:pPr>
            <a:fld id="{C8E1DFA8-46B3-4197-A272-9E416EC27EDD}" type="datetime1">
              <a:rPr lang="en-US"/>
              <a:pPr>
                <a:defRPr/>
              </a:pPr>
              <a:t>6/30/2024</a:t>
            </a:fld>
            <a:endParaRPr lang="en-US" dirty="0"/>
          </a:p>
        </p:txBody>
      </p:sp>
      <p:sp>
        <p:nvSpPr>
          <p:cNvPr id="6" name="Footer Placeholder 4">
            <a:extLst>
              <a:ext uri="{FF2B5EF4-FFF2-40B4-BE49-F238E27FC236}">
                <a16:creationId xmlns:a16="http://schemas.microsoft.com/office/drawing/2014/main" id="{351EAD66-7011-FEDE-CEE0-7EB5775C4A25}"/>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D25AF09-88F2-904E-FC19-1CA216CBE43F}"/>
              </a:ext>
            </a:extLst>
          </p:cNvPr>
          <p:cNvSpPr>
            <a:spLocks noGrp="1"/>
          </p:cNvSpPr>
          <p:nvPr>
            <p:ph type="sldNum" sz="quarter" idx="12"/>
            <p:custDataLst>
              <p:tags r:id="rId3"/>
            </p:custDataLst>
          </p:nvPr>
        </p:nvSpPr>
        <p:spPr/>
        <p:txBody>
          <a:bodyPr/>
          <a:lstStyle>
            <a:lvl1pPr>
              <a:defRPr/>
            </a:lvl1pPr>
          </a:lstStyle>
          <a:p>
            <a:pPr>
              <a:defRPr/>
            </a:pPr>
            <a:fld id="{62DFECF4-6796-40B5-ACB6-3E448DBF5714}" type="slidenum">
              <a:rPr lang="en-US"/>
              <a:pPr>
                <a:defRPr/>
              </a:pPr>
              <a:t>‹#›</a:t>
            </a:fld>
            <a:endParaRPr lang="en-US" dirty="0"/>
          </a:p>
        </p:txBody>
      </p:sp>
    </p:spTree>
    <p:extLst>
      <p:ext uri="{BB962C8B-B14F-4D97-AF65-F5344CB8AC3E}">
        <p14:creationId xmlns:p14="http://schemas.microsoft.com/office/powerpoint/2010/main" val="689621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981200"/>
            <a:ext cx="4040188"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446087"/>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981200"/>
            <a:ext cx="4041775" cy="4144963"/>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0DF9AD8D-7209-3435-F339-1303AF1A2AF0}"/>
              </a:ext>
            </a:extLst>
          </p:cNvPr>
          <p:cNvSpPr>
            <a:spLocks noGrp="1"/>
          </p:cNvSpPr>
          <p:nvPr>
            <p:ph type="dt" sz="half" idx="10"/>
            <p:custDataLst>
              <p:tags r:id="rId1"/>
            </p:custDataLst>
          </p:nvPr>
        </p:nvSpPr>
        <p:spPr/>
        <p:txBody>
          <a:bodyPr/>
          <a:lstStyle>
            <a:lvl1pPr>
              <a:defRPr/>
            </a:lvl1pPr>
          </a:lstStyle>
          <a:p>
            <a:pPr>
              <a:defRPr/>
            </a:pPr>
            <a:fld id="{75AA89F4-70D3-4E51-9B0D-5E2ECBEA0416}" type="datetime1">
              <a:rPr lang="en-US"/>
              <a:pPr>
                <a:defRPr/>
              </a:pPr>
              <a:t>6/30/2024</a:t>
            </a:fld>
            <a:endParaRPr lang="en-US" dirty="0"/>
          </a:p>
        </p:txBody>
      </p:sp>
      <p:sp>
        <p:nvSpPr>
          <p:cNvPr id="8" name="Footer Placeholder 4">
            <a:extLst>
              <a:ext uri="{FF2B5EF4-FFF2-40B4-BE49-F238E27FC236}">
                <a16:creationId xmlns:a16="http://schemas.microsoft.com/office/drawing/2014/main" id="{1C82EFEF-2F8C-F9B6-E237-F2FD7134EB64}"/>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05A39CA-8D11-407E-63D0-C59761EED13C}"/>
              </a:ext>
            </a:extLst>
          </p:cNvPr>
          <p:cNvSpPr>
            <a:spLocks noGrp="1"/>
          </p:cNvSpPr>
          <p:nvPr>
            <p:ph type="sldNum" sz="quarter" idx="12"/>
            <p:custDataLst>
              <p:tags r:id="rId3"/>
            </p:custDataLst>
          </p:nvPr>
        </p:nvSpPr>
        <p:spPr/>
        <p:txBody>
          <a:bodyPr/>
          <a:lstStyle>
            <a:lvl1pPr>
              <a:defRPr/>
            </a:lvl1pPr>
          </a:lstStyle>
          <a:p>
            <a:pPr>
              <a:defRPr/>
            </a:pPr>
            <a:fld id="{2C1A7665-C862-4E28-89EF-6B1D0C3797A4}" type="slidenum">
              <a:rPr lang="en-US"/>
              <a:pPr>
                <a:defRPr/>
              </a:pPr>
              <a:t>‹#›</a:t>
            </a:fld>
            <a:endParaRPr lang="en-US" dirty="0"/>
          </a:p>
        </p:txBody>
      </p:sp>
    </p:spTree>
    <p:extLst>
      <p:ext uri="{BB962C8B-B14F-4D97-AF65-F5344CB8AC3E}">
        <p14:creationId xmlns:p14="http://schemas.microsoft.com/office/powerpoint/2010/main" val="3675856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3">
            <a:extLst>
              <a:ext uri="{FF2B5EF4-FFF2-40B4-BE49-F238E27FC236}">
                <a16:creationId xmlns:a16="http://schemas.microsoft.com/office/drawing/2014/main" id="{FD36A35C-C9A2-1D02-0184-ECB6D32A06F1}"/>
              </a:ext>
            </a:extLst>
          </p:cNvPr>
          <p:cNvSpPr>
            <a:spLocks noGrp="1"/>
          </p:cNvSpPr>
          <p:nvPr>
            <p:ph type="dt" sz="half" idx="10"/>
            <p:custDataLst>
              <p:tags r:id="rId1"/>
            </p:custDataLst>
          </p:nvPr>
        </p:nvSpPr>
        <p:spPr/>
        <p:txBody>
          <a:bodyPr/>
          <a:lstStyle>
            <a:lvl1pPr>
              <a:defRPr/>
            </a:lvl1pPr>
          </a:lstStyle>
          <a:p>
            <a:pPr>
              <a:defRPr/>
            </a:pPr>
            <a:fld id="{3296D2F7-1B4D-4229-8871-733F14B6CE28}" type="datetime1">
              <a:rPr lang="en-US"/>
              <a:pPr>
                <a:defRPr/>
              </a:pPr>
              <a:t>6/30/2024</a:t>
            </a:fld>
            <a:endParaRPr lang="en-US" dirty="0"/>
          </a:p>
        </p:txBody>
      </p:sp>
      <p:sp>
        <p:nvSpPr>
          <p:cNvPr id="4" name="Footer Placeholder 4">
            <a:extLst>
              <a:ext uri="{FF2B5EF4-FFF2-40B4-BE49-F238E27FC236}">
                <a16:creationId xmlns:a16="http://schemas.microsoft.com/office/drawing/2014/main" id="{EBFDCD12-A8F2-1AAA-8935-5994021A53D8}"/>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9378ABA-89EB-E5C2-45FE-F2572763A4E6}"/>
              </a:ext>
            </a:extLst>
          </p:cNvPr>
          <p:cNvSpPr>
            <a:spLocks noGrp="1"/>
          </p:cNvSpPr>
          <p:nvPr>
            <p:ph type="sldNum" sz="quarter" idx="12"/>
            <p:custDataLst>
              <p:tags r:id="rId3"/>
            </p:custDataLst>
          </p:nvPr>
        </p:nvSpPr>
        <p:spPr/>
        <p:txBody>
          <a:bodyPr/>
          <a:lstStyle>
            <a:lvl1pPr>
              <a:defRPr/>
            </a:lvl1pPr>
          </a:lstStyle>
          <a:p>
            <a:pPr>
              <a:defRPr/>
            </a:pPr>
            <a:fld id="{4EE5B964-5398-4704-A6F9-EB1920465EC6}" type="slidenum">
              <a:rPr lang="en-US"/>
              <a:pPr>
                <a:defRPr/>
              </a:pPr>
              <a:t>‹#›</a:t>
            </a:fld>
            <a:endParaRPr lang="en-US" dirty="0"/>
          </a:p>
        </p:txBody>
      </p:sp>
    </p:spTree>
    <p:extLst>
      <p:ext uri="{BB962C8B-B14F-4D97-AF65-F5344CB8AC3E}">
        <p14:creationId xmlns:p14="http://schemas.microsoft.com/office/powerpoint/2010/main" val="42926873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A74F9E6-BFA9-FBF9-5907-6F2DEDDEBD4A}"/>
              </a:ext>
            </a:extLst>
          </p:cNvPr>
          <p:cNvSpPr>
            <a:spLocks noGrp="1"/>
          </p:cNvSpPr>
          <p:nvPr>
            <p:ph type="dt" sz="half" idx="10"/>
            <p:custDataLst>
              <p:tags r:id="rId1"/>
            </p:custDataLst>
          </p:nvPr>
        </p:nvSpPr>
        <p:spPr/>
        <p:txBody>
          <a:bodyPr/>
          <a:lstStyle>
            <a:lvl1pPr>
              <a:defRPr/>
            </a:lvl1pPr>
          </a:lstStyle>
          <a:p>
            <a:pPr>
              <a:defRPr/>
            </a:pPr>
            <a:fld id="{05665ACC-7101-4FAA-A7E4-9EA9D7E6C5A6}" type="datetime1">
              <a:rPr lang="en-US"/>
              <a:pPr>
                <a:defRPr/>
              </a:pPr>
              <a:t>6/30/2024</a:t>
            </a:fld>
            <a:endParaRPr lang="en-US" dirty="0"/>
          </a:p>
        </p:txBody>
      </p:sp>
      <p:sp>
        <p:nvSpPr>
          <p:cNvPr id="3" name="Footer Placeholder 4">
            <a:extLst>
              <a:ext uri="{FF2B5EF4-FFF2-40B4-BE49-F238E27FC236}">
                <a16:creationId xmlns:a16="http://schemas.microsoft.com/office/drawing/2014/main" id="{F3507AFC-5335-A260-1479-2BA18F64B409}"/>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5D9C60D-1407-9ED1-8B46-E3E2AA2570D3}"/>
              </a:ext>
            </a:extLst>
          </p:cNvPr>
          <p:cNvSpPr>
            <a:spLocks noGrp="1"/>
          </p:cNvSpPr>
          <p:nvPr>
            <p:ph type="sldNum" sz="quarter" idx="12"/>
            <p:custDataLst>
              <p:tags r:id="rId3"/>
            </p:custDataLst>
          </p:nvPr>
        </p:nvSpPr>
        <p:spPr/>
        <p:txBody>
          <a:bodyPr/>
          <a:lstStyle>
            <a:lvl1pPr>
              <a:defRPr/>
            </a:lvl1pPr>
          </a:lstStyle>
          <a:p>
            <a:pPr>
              <a:defRPr/>
            </a:pPr>
            <a:fld id="{427D3CF9-102C-4313-862F-2691CE59F253}" type="slidenum">
              <a:rPr lang="en-US"/>
              <a:pPr>
                <a:defRPr/>
              </a:pPr>
              <a:t>‹#›</a:t>
            </a:fld>
            <a:endParaRPr lang="en-US" dirty="0"/>
          </a:p>
        </p:txBody>
      </p:sp>
    </p:spTree>
    <p:extLst>
      <p:ext uri="{BB962C8B-B14F-4D97-AF65-F5344CB8AC3E}">
        <p14:creationId xmlns:p14="http://schemas.microsoft.com/office/powerpoint/2010/main" val="178164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1463292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Autofit/>
          </a:bodyPr>
          <a:lstStyle>
            <a:lvl1pPr algn="l">
              <a:defRPr sz="4800" b="1"/>
            </a:lvl1pPr>
          </a:lstStyle>
          <a:p>
            <a:r>
              <a:rPr lang="en-US" dirty="0"/>
              <a:t>Click to edit Master title style</a:t>
            </a:r>
          </a:p>
        </p:txBody>
      </p:sp>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3">
            <a:extLst>
              <a:ext uri="{FF2B5EF4-FFF2-40B4-BE49-F238E27FC236}">
                <a16:creationId xmlns:a16="http://schemas.microsoft.com/office/drawing/2014/main" id="{1719B3A1-EEF1-459A-057B-59421D64B483}"/>
              </a:ext>
            </a:extLst>
          </p:cNvPr>
          <p:cNvSpPr>
            <a:spLocks noGrp="1"/>
          </p:cNvSpPr>
          <p:nvPr>
            <p:ph type="dt" sz="half" idx="10"/>
            <p:custDataLst>
              <p:tags r:id="rId1"/>
            </p:custDataLst>
          </p:nvPr>
        </p:nvSpPr>
        <p:spPr/>
        <p:txBody>
          <a:bodyPr/>
          <a:lstStyle>
            <a:lvl1pPr>
              <a:defRPr/>
            </a:lvl1pPr>
          </a:lstStyle>
          <a:p>
            <a:pPr>
              <a:defRPr/>
            </a:pPr>
            <a:fld id="{4D06C6B3-AB60-4C86-BBAA-2A215D18D657}" type="datetime1">
              <a:rPr lang="en-US"/>
              <a:pPr>
                <a:defRPr/>
              </a:pPr>
              <a:t>6/30/2024</a:t>
            </a:fld>
            <a:endParaRPr lang="en-US" dirty="0"/>
          </a:p>
        </p:txBody>
      </p:sp>
      <p:sp>
        <p:nvSpPr>
          <p:cNvPr id="6" name="Footer Placeholder 4">
            <a:extLst>
              <a:ext uri="{FF2B5EF4-FFF2-40B4-BE49-F238E27FC236}">
                <a16:creationId xmlns:a16="http://schemas.microsoft.com/office/drawing/2014/main" id="{DDE81CB0-2E6C-F576-CE2E-C28939885105}"/>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C41F337-C436-8567-8EA6-1CE226B4BAED}"/>
              </a:ext>
            </a:extLst>
          </p:cNvPr>
          <p:cNvSpPr>
            <a:spLocks noGrp="1"/>
          </p:cNvSpPr>
          <p:nvPr>
            <p:ph type="sldNum" sz="quarter" idx="12"/>
            <p:custDataLst>
              <p:tags r:id="rId3"/>
            </p:custDataLst>
          </p:nvPr>
        </p:nvSpPr>
        <p:spPr/>
        <p:txBody>
          <a:bodyPr/>
          <a:lstStyle>
            <a:lvl1pPr>
              <a:defRPr/>
            </a:lvl1pPr>
          </a:lstStyle>
          <a:p>
            <a:pPr>
              <a:defRPr/>
            </a:pPr>
            <a:fld id="{F1782AA2-9E2B-42DB-A925-F72321300B1E}" type="slidenum">
              <a:rPr lang="en-US"/>
              <a:pPr>
                <a:defRPr/>
              </a:pPr>
              <a:t>‹#›</a:t>
            </a:fld>
            <a:endParaRPr lang="en-US" dirty="0"/>
          </a:p>
        </p:txBody>
      </p:sp>
    </p:spTree>
    <p:extLst>
      <p:ext uri="{BB962C8B-B14F-4D97-AF65-F5344CB8AC3E}">
        <p14:creationId xmlns:p14="http://schemas.microsoft.com/office/powerpoint/2010/main" val="3206230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C8654A6-0163-FC78-ADEA-3D068E5E9F47}"/>
              </a:ext>
            </a:extLst>
          </p:cNvPr>
          <p:cNvSpPr>
            <a:spLocks noGrp="1"/>
          </p:cNvSpPr>
          <p:nvPr>
            <p:ph type="dt" sz="half" idx="10"/>
            <p:custDataLst>
              <p:tags r:id="rId1"/>
            </p:custDataLst>
          </p:nvPr>
        </p:nvSpPr>
        <p:spPr/>
        <p:txBody>
          <a:bodyPr/>
          <a:lstStyle>
            <a:lvl1pPr>
              <a:defRPr/>
            </a:lvl1pPr>
          </a:lstStyle>
          <a:p>
            <a:pPr>
              <a:defRPr/>
            </a:pPr>
            <a:fld id="{0A96A962-EF7C-418E-9092-854661E14C9C}" type="datetime1">
              <a:rPr lang="en-US"/>
              <a:pPr>
                <a:defRPr/>
              </a:pPr>
              <a:t>6/30/2024</a:t>
            </a:fld>
            <a:endParaRPr lang="en-US" dirty="0"/>
          </a:p>
        </p:txBody>
      </p:sp>
      <p:sp>
        <p:nvSpPr>
          <p:cNvPr id="6" name="Footer Placeholder 4">
            <a:extLst>
              <a:ext uri="{FF2B5EF4-FFF2-40B4-BE49-F238E27FC236}">
                <a16:creationId xmlns:a16="http://schemas.microsoft.com/office/drawing/2014/main" id="{D73C4BD9-DCBC-EB0C-7FF4-44244E265A1B}"/>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F1DFDA6-4F1C-50DF-A7BA-DBF619763132}"/>
              </a:ext>
            </a:extLst>
          </p:cNvPr>
          <p:cNvSpPr>
            <a:spLocks noGrp="1"/>
          </p:cNvSpPr>
          <p:nvPr>
            <p:ph type="sldNum" sz="quarter" idx="12"/>
            <p:custDataLst>
              <p:tags r:id="rId3"/>
            </p:custDataLst>
          </p:nvPr>
        </p:nvSpPr>
        <p:spPr/>
        <p:txBody>
          <a:bodyPr/>
          <a:lstStyle>
            <a:lvl1pPr>
              <a:defRPr/>
            </a:lvl1pPr>
          </a:lstStyle>
          <a:p>
            <a:pPr>
              <a:defRPr/>
            </a:pPr>
            <a:fld id="{4374746C-8FD4-4A2F-82FB-01D53BFF0903}" type="slidenum">
              <a:rPr lang="en-US"/>
              <a:pPr>
                <a:defRPr/>
              </a:pPr>
              <a:t>‹#›</a:t>
            </a:fld>
            <a:endParaRPr lang="en-US" dirty="0"/>
          </a:p>
        </p:txBody>
      </p:sp>
    </p:spTree>
    <p:extLst>
      <p:ext uri="{BB962C8B-B14F-4D97-AF65-F5344CB8AC3E}">
        <p14:creationId xmlns:p14="http://schemas.microsoft.com/office/powerpoint/2010/main" val="1196111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E971A-575F-73A4-083D-315403D7B21C}"/>
              </a:ext>
            </a:extLst>
          </p:cNvPr>
          <p:cNvSpPr>
            <a:spLocks noGrp="1"/>
          </p:cNvSpPr>
          <p:nvPr>
            <p:ph type="dt" sz="half" idx="10"/>
            <p:custDataLst>
              <p:tags r:id="rId1"/>
            </p:custDataLst>
          </p:nvPr>
        </p:nvSpPr>
        <p:spPr/>
        <p:txBody>
          <a:bodyPr/>
          <a:lstStyle>
            <a:lvl1pPr>
              <a:defRPr/>
            </a:lvl1pPr>
          </a:lstStyle>
          <a:p>
            <a:pPr>
              <a:defRPr/>
            </a:pPr>
            <a:fld id="{465DCC00-7299-46F1-A5F8-5BCA164E740C}" type="datetime1">
              <a:rPr lang="en-US"/>
              <a:pPr>
                <a:defRPr/>
              </a:pPr>
              <a:t>6/30/2024</a:t>
            </a:fld>
            <a:endParaRPr lang="en-US" dirty="0"/>
          </a:p>
        </p:txBody>
      </p:sp>
      <p:sp>
        <p:nvSpPr>
          <p:cNvPr id="5" name="Footer Placeholder 4">
            <a:extLst>
              <a:ext uri="{FF2B5EF4-FFF2-40B4-BE49-F238E27FC236}">
                <a16:creationId xmlns:a16="http://schemas.microsoft.com/office/drawing/2014/main" id="{969E6D8A-6810-C3D2-5A1C-C72A3855F972}"/>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C1755FD-598C-62AB-A88D-BE78F400833B}"/>
              </a:ext>
            </a:extLst>
          </p:cNvPr>
          <p:cNvSpPr>
            <a:spLocks noGrp="1"/>
          </p:cNvSpPr>
          <p:nvPr>
            <p:ph type="sldNum" sz="quarter" idx="12"/>
            <p:custDataLst>
              <p:tags r:id="rId3"/>
            </p:custDataLst>
          </p:nvPr>
        </p:nvSpPr>
        <p:spPr/>
        <p:txBody>
          <a:bodyPr/>
          <a:lstStyle>
            <a:lvl1pPr>
              <a:defRPr/>
            </a:lvl1pPr>
          </a:lstStyle>
          <a:p>
            <a:pPr>
              <a:defRPr/>
            </a:pPr>
            <a:fld id="{E830EF1C-F24F-4A63-A8A0-E4DD596B2AEA}" type="slidenum">
              <a:rPr lang="en-US"/>
              <a:pPr>
                <a:defRPr/>
              </a:pPr>
              <a:t>‹#›</a:t>
            </a:fld>
            <a:endParaRPr lang="en-US" dirty="0"/>
          </a:p>
        </p:txBody>
      </p:sp>
    </p:spTree>
    <p:extLst>
      <p:ext uri="{BB962C8B-B14F-4D97-AF65-F5344CB8AC3E}">
        <p14:creationId xmlns:p14="http://schemas.microsoft.com/office/powerpoint/2010/main" val="2476060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11FA6A-EFC3-DD8C-75D2-2005C82A8D0F}"/>
              </a:ext>
            </a:extLst>
          </p:cNvPr>
          <p:cNvSpPr>
            <a:spLocks noGrp="1"/>
          </p:cNvSpPr>
          <p:nvPr>
            <p:ph type="dt" sz="half" idx="10"/>
            <p:custDataLst>
              <p:tags r:id="rId1"/>
            </p:custDataLst>
          </p:nvPr>
        </p:nvSpPr>
        <p:spPr/>
        <p:txBody>
          <a:bodyPr/>
          <a:lstStyle>
            <a:lvl1pPr>
              <a:defRPr/>
            </a:lvl1pPr>
          </a:lstStyle>
          <a:p>
            <a:pPr>
              <a:defRPr/>
            </a:pPr>
            <a:fld id="{73B6C38E-3F2D-4743-8018-88BB2EA7680B}" type="datetime1">
              <a:rPr lang="en-US"/>
              <a:pPr>
                <a:defRPr/>
              </a:pPr>
              <a:t>6/30/2024</a:t>
            </a:fld>
            <a:endParaRPr lang="en-US" dirty="0"/>
          </a:p>
        </p:txBody>
      </p:sp>
      <p:sp>
        <p:nvSpPr>
          <p:cNvPr id="5" name="Footer Placeholder 4">
            <a:extLst>
              <a:ext uri="{FF2B5EF4-FFF2-40B4-BE49-F238E27FC236}">
                <a16:creationId xmlns:a16="http://schemas.microsoft.com/office/drawing/2014/main" id="{07C51C78-1135-3820-83E6-22474994D6F2}"/>
              </a:ext>
            </a:extLst>
          </p:cNvPr>
          <p:cNvSpPr>
            <a:spLocks noGrp="1"/>
          </p:cNvSpPr>
          <p:nvPr>
            <p:ph type="ftr" sz="quarter" idx="11"/>
            <p:custDataLst>
              <p:tags r:id="rId2"/>
            </p:custDataLst>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5BAE136-343E-E9EB-54AB-98D4C10491F5}"/>
              </a:ext>
            </a:extLst>
          </p:cNvPr>
          <p:cNvSpPr>
            <a:spLocks noGrp="1"/>
          </p:cNvSpPr>
          <p:nvPr>
            <p:ph type="sldNum" sz="quarter" idx="12"/>
            <p:custDataLst>
              <p:tags r:id="rId3"/>
            </p:custDataLst>
          </p:nvPr>
        </p:nvSpPr>
        <p:spPr/>
        <p:txBody>
          <a:bodyPr/>
          <a:lstStyle>
            <a:lvl1pPr>
              <a:defRPr/>
            </a:lvl1pPr>
          </a:lstStyle>
          <a:p>
            <a:pPr>
              <a:defRPr/>
            </a:pPr>
            <a:fld id="{E33F4491-90F1-49E2-BB25-7E846836B71F}" type="slidenum">
              <a:rPr lang="en-US"/>
              <a:pPr>
                <a:defRPr/>
              </a:pPr>
              <a:t>‹#›</a:t>
            </a:fld>
            <a:endParaRPr lang="en-US" dirty="0"/>
          </a:p>
        </p:txBody>
      </p:sp>
    </p:spTree>
    <p:extLst>
      <p:ext uri="{BB962C8B-B14F-4D97-AF65-F5344CB8AC3E}">
        <p14:creationId xmlns:p14="http://schemas.microsoft.com/office/powerpoint/2010/main" val="21285850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6">
            <a:extLst>
              <a:ext uri="{FF2B5EF4-FFF2-40B4-BE49-F238E27FC236}">
                <a16:creationId xmlns:a16="http://schemas.microsoft.com/office/drawing/2014/main" id="{87098F2D-52C2-7979-3880-5DEB3048599B}"/>
              </a:ext>
            </a:extLst>
          </p:cNvPr>
          <p:cNvSpPr>
            <a:spLocks noGrp="1" noChangeArrowheads="1"/>
          </p:cNvSpPr>
          <p:nvPr>
            <p:ph type="dt" sz="half" idx="10"/>
          </p:nvPr>
        </p:nvSpPr>
        <p:spPr/>
        <p:txBody>
          <a:bodyPr/>
          <a:lstStyle>
            <a:lvl1pPr>
              <a:defRPr/>
            </a:lvl1pPr>
          </a:lstStyle>
          <a:p>
            <a:pPr>
              <a:defRPr/>
            </a:pPr>
            <a:fld id="{9A09E011-7B25-4C8C-A754-BEC802719B9F}" type="datetime1">
              <a:rPr lang="en-US"/>
              <a:pPr>
                <a:defRPr/>
              </a:pPr>
              <a:t>6/30/2024</a:t>
            </a:fld>
            <a:endParaRPr lang="en-GB"/>
          </a:p>
        </p:txBody>
      </p:sp>
      <p:sp>
        <p:nvSpPr>
          <p:cNvPr id="6" name="Footer Placeholder 7">
            <a:extLst>
              <a:ext uri="{FF2B5EF4-FFF2-40B4-BE49-F238E27FC236}">
                <a16:creationId xmlns:a16="http://schemas.microsoft.com/office/drawing/2014/main" id="{7E6AC61A-2802-E3C9-BD76-7C41B8B77B5A}"/>
              </a:ext>
            </a:extLst>
          </p:cNvPr>
          <p:cNvSpPr>
            <a:spLocks noGrp="1" noChangeArrowheads="1"/>
          </p:cNvSpPr>
          <p:nvPr>
            <p:ph type="ftr" sz="quarter" idx="11"/>
          </p:nvPr>
        </p:nvSpPr>
        <p:spPr/>
        <p:txBody>
          <a:bodyPr/>
          <a:lstStyle>
            <a:lvl1pPr>
              <a:defRPr/>
            </a:lvl1pPr>
          </a:lstStyle>
          <a:p>
            <a:pPr>
              <a:defRPr/>
            </a:pPr>
            <a:endParaRPr lang="en-GB"/>
          </a:p>
        </p:txBody>
      </p:sp>
      <p:sp>
        <p:nvSpPr>
          <p:cNvPr id="7" name="Slide Number Placeholder 8">
            <a:extLst>
              <a:ext uri="{FF2B5EF4-FFF2-40B4-BE49-F238E27FC236}">
                <a16:creationId xmlns:a16="http://schemas.microsoft.com/office/drawing/2014/main" id="{3662BEB8-DA6A-3C26-BFD8-F719C9A368E3}"/>
              </a:ext>
            </a:extLst>
          </p:cNvPr>
          <p:cNvSpPr>
            <a:spLocks noGrp="1" noChangeArrowheads="1"/>
          </p:cNvSpPr>
          <p:nvPr>
            <p:ph type="sldNum" sz="quarter" idx="12"/>
          </p:nvPr>
        </p:nvSpPr>
        <p:spPr/>
        <p:txBody>
          <a:bodyPr/>
          <a:lstStyle>
            <a:lvl1pPr>
              <a:defRPr/>
            </a:lvl1pPr>
          </a:lstStyle>
          <a:p>
            <a:pPr>
              <a:defRPr/>
            </a:pPr>
            <a:fld id="{F827E6BF-71B6-4C44-9667-6A37ED195A9D}" type="slidenum">
              <a:rPr lang="en-GB"/>
              <a:pPr>
                <a:defRPr/>
              </a:pPr>
              <a:t>‹#›</a:t>
            </a:fld>
            <a:endParaRPr lang="en-GB"/>
          </a:p>
        </p:txBody>
      </p:sp>
    </p:spTree>
    <p:extLst>
      <p:ext uri="{BB962C8B-B14F-4D97-AF65-F5344CB8AC3E}">
        <p14:creationId xmlns:p14="http://schemas.microsoft.com/office/powerpoint/2010/main" val="43732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7918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333729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994841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42404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32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3153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4150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ags" Target="../tags/tag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ags" Target="../tags/tag3.xml"/><Relationship Id="rId2" Type="http://schemas.openxmlformats.org/officeDocument/2006/relationships/slideLayout" Target="../slideLayouts/slideLayout13.xml"/><Relationship Id="rId16"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1.xml"/><Relationship Id="rId10" Type="http://schemas.openxmlformats.org/officeDocument/2006/relationships/slideLayout" Target="../slideLayouts/slideLayout21.xml"/><Relationship Id="rId19" Type="http://schemas.openxmlformats.org/officeDocument/2006/relationships/tags" Target="../tags/tag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BA81EAB3-10A6-5F5D-6A54-E8C9D93C6CC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42B60814-53FD-E50B-A9FF-378A028C3D68}"/>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en-US"/>
          </a:p>
        </p:txBody>
      </p:sp>
      <p:sp>
        <p:nvSpPr>
          <p:cNvPr id="1028" name="Rectangle 4">
            <a:extLst>
              <a:ext uri="{FF2B5EF4-FFF2-40B4-BE49-F238E27FC236}">
                <a16:creationId xmlns:a16="http://schemas.microsoft.com/office/drawing/2014/main" id="{228F9511-5A56-4B42-814D-DE96E46354B4}"/>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a:p>
        </p:txBody>
      </p:sp>
      <p:sp>
        <p:nvSpPr>
          <p:cNvPr id="1029" name="Rectangle 5">
            <a:extLst>
              <a:ext uri="{FF2B5EF4-FFF2-40B4-BE49-F238E27FC236}">
                <a16:creationId xmlns:a16="http://schemas.microsoft.com/office/drawing/2014/main" id="{4E8FBC7D-887E-E283-EA95-FFF75FE8CD48}"/>
              </a:ext>
            </a:extLst>
          </p:cNvPr>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51E76976-88EE-C438-B5AE-0546A28FB790}"/>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a:extLst>
              <a:ext uri="{FF2B5EF4-FFF2-40B4-BE49-F238E27FC236}">
                <a16:creationId xmlns:a16="http://schemas.microsoft.com/office/drawing/2014/main" id="{0AF1EF3D-31F1-F2DB-7C9E-DAAA70FCCD9F}"/>
              </a:ext>
            </a:extLst>
          </p:cNvPr>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EBFA336C-39FE-7C40-EC95-E75E693E5478}"/>
              </a:ext>
            </a:extLst>
          </p:cNvPr>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51561" name="Text Box 9">
            <a:extLst>
              <a:ext uri="{FF2B5EF4-FFF2-40B4-BE49-F238E27FC236}">
                <a16:creationId xmlns:a16="http://schemas.microsoft.com/office/drawing/2014/main" id="{B8AF39F6-7C1E-BD51-1516-830DDD6E7695}"/>
              </a:ext>
            </a:extLst>
          </p:cNvPr>
          <p:cNvSpPr txBox="1">
            <a:spLocks noChangeArrowheads="1"/>
          </p:cNvSpPr>
          <p:nvPr/>
        </p:nvSpPr>
        <p:spPr bwMode="auto">
          <a:xfrm>
            <a:off x="4257675" y="6613525"/>
            <a:ext cx="444500" cy="244475"/>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cs typeface="Arial" panose="020B0604020202020204" pitchFamily="34" charset="0"/>
              </a:rPr>
              <a:t>1.</a:t>
            </a:r>
            <a:fld id="{EAFCC8B1-E6FA-4EF3-B0DC-DCC1E7FBC596}" type="slidenum">
              <a:rPr lang="en-US" altLang="en-US" sz="1000" b="1" smtClean="0">
                <a:solidFill>
                  <a:srgbClr val="006699"/>
                </a:solidFill>
                <a:latin typeface="Helvetica" panose="020B0604020202020204" pitchFamily="34" charset="0"/>
                <a:cs typeface="Arial"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cs typeface="Arial" panose="020B0604020202020204" pitchFamily="34" charset="0"/>
            </a:endParaRPr>
          </a:p>
        </p:txBody>
      </p:sp>
      <p:sp>
        <p:nvSpPr>
          <p:cNvPr id="1035" name="Text Box 11">
            <a:extLst>
              <a:ext uri="{FF2B5EF4-FFF2-40B4-BE49-F238E27FC236}">
                <a16:creationId xmlns:a16="http://schemas.microsoft.com/office/drawing/2014/main" id="{9F768C51-AE6D-E543-1D8C-3A2439C028AA}"/>
              </a:ext>
            </a:extLst>
          </p:cNvPr>
          <p:cNvSpPr txBox="1">
            <a:spLocks noChangeArrowheads="1"/>
          </p:cNvSpPr>
          <p:nvPr/>
        </p:nvSpPr>
        <p:spPr bwMode="auto">
          <a:xfrm>
            <a:off x="185738" y="6621463"/>
            <a:ext cx="2638425" cy="244475"/>
          </a:xfrm>
          <a:prstGeom prst="rect">
            <a:avLst/>
          </a:prstGeom>
          <a:noFill/>
          <a:ln>
            <a:noFill/>
          </a:ln>
        </p:spPr>
        <p:txBody>
          <a:bodyPr wrap="none">
            <a:spAutoFit/>
          </a:bodyPr>
          <a:lstStyle>
            <a:lvl1pPr eaLnBrk="0" hangingPunct="0">
              <a:defRPr>
                <a:solidFill>
                  <a:schemeClr val="tx1"/>
                </a:solidFill>
                <a:latin typeface="Verdana" panose="020B0604030504040204" pitchFamily="34" charset="0"/>
                <a:ea typeface="MS PGothic" panose="020B0600070205080204" pitchFamily="34" charset="-128"/>
              </a:defRPr>
            </a:lvl1pPr>
            <a:lvl2pPr marL="742950" indent="-285750" eaLnBrk="0" hangingPunct="0">
              <a:defRPr>
                <a:solidFill>
                  <a:schemeClr val="tx1"/>
                </a:solidFill>
                <a:latin typeface="Verdana" panose="020B0604030504040204" pitchFamily="34" charset="0"/>
                <a:ea typeface="MS PGothic" panose="020B0600070205080204" pitchFamily="34" charset="-128"/>
              </a:defRPr>
            </a:lvl2pPr>
            <a:lvl3pPr marL="1143000" indent="-228600" eaLnBrk="0" hangingPunct="0">
              <a:defRPr>
                <a:solidFill>
                  <a:schemeClr val="tx1"/>
                </a:solidFill>
                <a:latin typeface="Verdana" panose="020B0604030504040204" pitchFamily="34" charset="0"/>
                <a:ea typeface="MS PGothic" panose="020B0600070205080204" pitchFamily="34" charset="-128"/>
              </a:defRPr>
            </a:lvl3pPr>
            <a:lvl4pPr marL="1600200" indent="-228600" eaLnBrk="0" hangingPunct="0">
              <a:defRPr>
                <a:solidFill>
                  <a:schemeClr val="tx1"/>
                </a:solidFill>
                <a:latin typeface="Verdana" panose="020B0604030504040204" pitchFamily="34" charset="0"/>
                <a:ea typeface="MS PGothic" panose="020B0600070205080204" pitchFamily="34" charset="-128"/>
              </a:defRPr>
            </a:lvl4pPr>
            <a:lvl5pPr marL="2057400" indent="-228600" eaLnBrk="0" hangingPunct="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a:solidFill>
                  <a:srgbClr val="006699"/>
                </a:solidFill>
                <a:latin typeface="Helvetica" panose="020B0604020202020204" pitchFamily="34" charset="0"/>
                <a:cs typeface="Arial" panose="020B0604020202020204" pitchFamily="34" charset="0"/>
              </a:rPr>
              <a:t>Operating System Concepts – 9</a:t>
            </a:r>
            <a:r>
              <a:rPr lang="en-US" altLang="en-US" sz="1000" b="1" baseline="30000">
                <a:solidFill>
                  <a:srgbClr val="006699"/>
                </a:solidFill>
                <a:latin typeface="Helvetica" panose="020B0604020202020204" pitchFamily="34" charset="0"/>
                <a:cs typeface="Arial" panose="020B0604020202020204" pitchFamily="34" charset="0"/>
              </a:rPr>
              <a:t>th</a:t>
            </a:r>
            <a:r>
              <a:rPr lang="en-US" altLang="en-US" sz="1000" b="1">
                <a:solidFill>
                  <a:srgbClr val="006699"/>
                </a:solidFill>
                <a:latin typeface="Helvetica" panose="020B0604020202020204" pitchFamily="34" charset="0"/>
                <a:cs typeface="Arial" panose="020B0604020202020204" pitchFamily="34" charset="0"/>
              </a:rPr>
              <a:t> Edition</a:t>
            </a:r>
          </a:p>
        </p:txBody>
      </p:sp>
      <p:pic>
        <p:nvPicPr>
          <p:cNvPr id="1036" name="Picture 12" descr="dino_6">
            <a:extLst>
              <a:ext uri="{FF2B5EF4-FFF2-40B4-BE49-F238E27FC236}">
                <a16:creationId xmlns:a16="http://schemas.microsoft.com/office/drawing/2014/main" id="{FD170318-420E-A681-E36E-4004195205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62" r:id="rId1"/>
    <p:sldLayoutId id="2147484540" r:id="rId2"/>
    <p:sldLayoutId id="2147484541" r:id="rId3"/>
    <p:sldLayoutId id="2147484542" r:id="rId4"/>
    <p:sldLayoutId id="2147484543" r:id="rId5"/>
    <p:sldLayoutId id="2147484544" r:id="rId6"/>
    <p:sldLayoutId id="2147484545" r:id="rId7"/>
    <p:sldLayoutId id="2147484546" r:id="rId8"/>
    <p:sldLayoutId id="2147484547" r:id="rId9"/>
    <p:sldLayoutId id="2147484548" r:id="rId10"/>
    <p:sldLayoutId id="2147484549" r:id="rId11"/>
  </p:sldLayoutIdLst>
  <p:txStyles>
    <p:titleStyle>
      <a:lvl1pPr algn="ctr" rtl="0" eaLnBrk="1" fontAlgn="base" hangingPunct="1">
        <a:spcBef>
          <a:spcPct val="0"/>
        </a:spcBef>
        <a:spcAft>
          <a:spcPct val="0"/>
        </a:spcAft>
        <a:defRPr sz="3200" b="1">
          <a:solidFill>
            <a:srgbClr val="006699"/>
          </a:solidFill>
          <a:latin typeface="+mj-lt"/>
          <a:ea typeface="MS PGothic" pitchFamily="34" charset="-128"/>
          <a:cs typeface="ＭＳ Ｐゴシック" charset="-128"/>
        </a:defRPr>
      </a:lvl1pPr>
      <a:lvl2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1" fontAlgn="base" hangingPunct="1">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eaLnBrk="1" fontAlgn="base" hangingPunct="1">
        <a:spcBef>
          <a:spcPct val="0"/>
        </a:spcBef>
        <a:spcAft>
          <a:spcPct val="0"/>
        </a:spcAft>
        <a:defRPr sz="3200" b="1">
          <a:solidFill>
            <a:srgbClr val="006699"/>
          </a:solidFill>
          <a:latin typeface="Arial" charset="0"/>
        </a:defRPr>
      </a:lvl6pPr>
      <a:lvl7pPr marL="914400" algn="ctr" rtl="0" eaLnBrk="1" fontAlgn="base" hangingPunct="1">
        <a:spcBef>
          <a:spcPct val="0"/>
        </a:spcBef>
        <a:spcAft>
          <a:spcPct val="0"/>
        </a:spcAft>
        <a:defRPr sz="3200" b="1">
          <a:solidFill>
            <a:srgbClr val="006699"/>
          </a:solidFill>
          <a:latin typeface="Arial" charset="0"/>
        </a:defRPr>
      </a:lvl7pPr>
      <a:lvl8pPr marL="1371600" algn="ctr" rtl="0" eaLnBrk="1" fontAlgn="base" hangingPunct="1">
        <a:spcBef>
          <a:spcPct val="0"/>
        </a:spcBef>
        <a:spcAft>
          <a:spcPct val="0"/>
        </a:spcAft>
        <a:defRPr sz="3200" b="1">
          <a:solidFill>
            <a:srgbClr val="006699"/>
          </a:solidFill>
          <a:latin typeface="Arial" charset="0"/>
        </a:defRPr>
      </a:lvl8pPr>
      <a:lvl9pPr marL="1828800" algn="ctr" rtl="0" eaLnBrk="1" fontAlgn="base" hangingPunct="1">
        <a:spcBef>
          <a:spcPct val="0"/>
        </a:spcBef>
        <a:spcAft>
          <a:spcPct val="0"/>
        </a:spcAft>
        <a:defRPr sz="3200" b="1">
          <a:solidFill>
            <a:srgbClr val="006699"/>
          </a:solidFill>
          <a:latin typeface="Arial" charset="0"/>
        </a:defRPr>
      </a:lvl9pPr>
    </p:titleStyle>
    <p:bodyStyle>
      <a:lvl1pPr marL="342900" indent="-342900" algn="l" rtl="0" eaLnBrk="1" fontAlgn="base" hangingPunct="1">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1" fontAlgn="base" hangingPunct="1">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1" fontAlgn="base" hangingPunct="1">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1" fontAlgn="base" hangingPunct="1">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1" fontAlgn="base" hangingPunct="1">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CDDAA1-30D2-A96A-4632-9C4B4AF5BB03}"/>
              </a:ext>
            </a:extLst>
          </p:cNvPr>
          <p:cNvSpPr>
            <a:spLocks noGrp="1"/>
          </p:cNvSpPr>
          <p:nvPr>
            <p:ph type="title"/>
            <p:custDataLst>
              <p:tags r:id="rId15"/>
            </p:custDataLst>
          </p:nvPr>
        </p:nvSpPr>
        <p:spPr>
          <a:xfrm>
            <a:off x="457200" y="152400"/>
            <a:ext cx="8229600" cy="1143000"/>
          </a:xfrm>
          <a:prstGeom prst="rect">
            <a:avLst/>
          </a:prstGeom>
        </p:spPr>
        <p:txBody>
          <a:bodyPr vert="horz" lIns="0" tIns="45720" rIns="0" bIns="45720" rtlCol="0" anchor="ctr">
            <a:normAutofit/>
          </a:bodyPr>
          <a:lstStyle/>
          <a:p>
            <a:r>
              <a:rPr lang="en-US" dirty="0"/>
              <a:t>Click to edit Master title style</a:t>
            </a:r>
          </a:p>
        </p:txBody>
      </p:sp>
      <p:sp>
        <p:nvSpPr>
          <p:cNvPr id="2051" name="Text Placeholder 2">
            <a:extLst>
              <a:ext uri="{FF2B5EF4-FFF2-40B4-BE49-F238E27FC236}">
                <a16:creationId xmlns:a16="http://schemas.microsoft.com/office/drawing/2014/main" id="{4B8CFEE2-3E28-55BF-ACAF-BFE547279590}"/>
              </a:ext>
            </a:extLst>
          </p:cNvPr>
          <p:cNvSpPr>
            <a:spLocks noGrp="1" noChangeArrowheads="1"/>
          </p:cNvSpPr>
          <p:nvPr>
            <p:ph type="body" idx="1"/>
            <p:custDataLst>
              <p:tags r:id="rId16"/>
            </p:custDataLst>
          </p:nvPr>
        </p:nvSpPr>
        <p:spPr bwMode="auto">
          <a:xfrm>
            <a:off x="457200" y="1371600"/>
            <a:ext cx="82296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386EF62-3C01-653A-75BB-1E5DBD089761}"/>
              </a:ext>
            </a:extLst>
          </p:cNvPr>
          <p:cNvSpPr>
            <a:spLocks noGrp="1"/>
          </p:cNvSpPr>
          <p:nvPr>
            <p:ph type="dt" sz="half" idx="2"/>
            <p:custDataLst>
              <p:tags r:id="rId17"/>
            </p:custDataLst>
          </p:nvPr>
        </p:nvSpPr>
        <p:spPr>
          <a:xfrm>
            <a:off x="152400" y="6492875"/>
            <a:ext cx="2133600" cy="365125"/>
          </a:xfrm>
          <a:prstGeom prst="rect">
            <a:avLst/>
          </a:prstGeom>
        </p:spPr>
        <p:txBody>
          <a:bodyPr vert="horz" lIns="0" tIns="0" rIns="0" bIns="0" rtlCol="0" anchor="ctr"/>
          <a:lstStyle>
            <a:lvl1pPr algn="l">
              <a:defRPr sz="1200">
                <a:solidFill>
                  <a:schemeClr val="tx1"/>
                </a:solidFill>
                <a:latin typeface="+mj-lt"/>
                <a:cs typeface="Calibri"/>
              </a:defRPr>
            </a:lvl1pPr>
          </a:lstStyle>
          <a:p>
            <a:pPr>
              <a:defRPr/>
            </a:pPr>
            <a:fld id="{173637CC-D46D-4818-ACC3-F8AA31B5FA13}" type="datetime1">
              <a:rPr lang="en-US"/>
              <a:pPr>
                <a:defRPr/>
              </a:pPr>
              <a:t>6/30/2024</a:t>
            </a:fld>
            <a:endParaRPr lang="en-US" dirty="0"/>
          </a:p>
        </p:txBody>
      </p:sp>
      <p:sp>
        <p:nvSpPr>
          <p:cNvPr id="5" name="Footer Placeholder 4">
            <a:extLst>
              <a:ext uri="{FF2B5EF4-FFF2-40B4-BE49-F238E27FC236}">
                <a16:creationId xmlns:a16="http://schemas.microsoft.com/office/drawing/2014/main" id="{1CAACC4D-2887-D061-BA3B-FFD7C60CBDF3}"/>
              </a:ext>
            </a:extLst>
          </p:cNvPr>
          <p:cNvSpPr>
            <a:spLocks noGrp="1"/>
          </p:cNvSpPr>
          <p:nvPr>
            <p:ph type="ftr" sz="quarter" idx="3"/>
            <p:custDataLst>
              <p:tags r:id="rId18"/>
            </p:custDataLst>
          </p:nvPr>
        </p:nvSpPr>
        <p:spPr>
          <a:xfrm>
            <a:off x="3124200" y="6492875"/>
            <a:ext cx="2895600" cy="365125"/>
          </a:xfrm>
          <a:prstGeom prst="rect">
            <a:avLst/>
          </a:prstGeom>
        </p:spPr>
        <p:txBody>
          <a:bodyPr vert="horz" lIns="0" tIns="0" rIns="0" bIns="0" rtlCol="0" anchor="ctr"/>
          <a:lstStyle>
            <a:lvl1pPr algn="ctr">
              <a:defRPr sz="1200">
                <a:solidFill>
                  <a:schemeClr val="tx1"/>
                </a:solidFill>
                <a:latin typeface="+mj-lt"/>
                <a:cs typeface="Calibri"/>
              </a:defRPr>
            </a:lvl1pPr>
          </a:lstStyle>
          <a:p>
            <a:pPr>
              <a:defRPr/>
            </a:pPr>
            <a:endParaRPr lang="en-US"/>
          </a:p>
        </p:txBody>
      </p:sp>
      <p:sp>
        <p:nvSpPr>
          <p:cNvPr id="6" name="Slide Number Placeholder 5">
            <a:extLst>
              <a:ext uri="{FF2B5EF4-FFF2-40B4-BE49-F238E27FC236}">
                <a16:creationId xmlns:a16="http://schemas.microsoft.com/office/drawing/2014/main" id="{D1307C35-CD5E-4C8A-0DB8-B13AAF16C2E5}"/>
              </a:ext>
            </a:extLst>
          </p:cNvPr>
          <p:cNvSpPr>
            <a:spLocks noGrp="1"/>
          </p:cNvSpPr>
          <p:nvPr>
            <p:ph type="sldNum" sz="quarter" idx="4"/>
            <p:custDataLst>
              <p:tags r:id="rId19"/>
            </p:custDataLst>
          </p:nvPr>
        </p:nvSpPr>
        <p:spPr>
          <a:xfrm>
            <a:off x="6858000" y="6492875"/>
            <a:ext cx="2133600" cy="365125"/>
          </a:xfrm>
          <a:prstGeom prst="rect">
            <a:avLst/>
          </a:prstGeom>
        </p:spPr>
        <p:txBody>
          <a:bodyPr vert="horz" lIns="0" tIns="0" rIns="0" bIns="0" rtlCol="0" anchor="ctr"/>
          <a:lstStyle>
            <a:lvl1pPr algn="r">
              <a:defRPr sz="1200">
                <a:solidFill>
                  <a:schemeClr val="tx1"/>
                </a:solidFill>
                <a:latin typeface="+mj-lt"/>
                <a:cs typeface="Calibri"/>
              </a:defRPr>
            </a:lvl1pPr>
          </a:lstStyle>
          <a:p>
            <a:pPr>
              <a:defRPr/>
            </a:pPr>
            <a:fld id="{B7976E7F-54D2-4FCA-9C05-8F2C10C6D47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550"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 id="2147484561" r:id="rId12"/>
    <p:sldLayoutId id="2147484563" r:id="rId13"/>
  </p:sldLayoutIdLst>
  <p:hf hdr="0" ftr="0" dt="0"/>
  <p:txStyles>
    <p:titleStyle>
      <a:lvl1pPr algn="ctr" defTabSz="457200" rtl="0" eaLnBrk="0" fontAlgn="base" hangingPunct="0">
        <a:spcBef>
          <a:spcPct val="0"/>
        </a:spcBef>
        <a:spcAft>
          <a:spcPct val="0"/>
        </a:spcAft>
        <a:defRPr sz="4400" kern="1200" spc="-50">
          <a:solidFill>
            <a:schemeClr val="tx2"/>
          </a:solidFill>
          <a:latin typeface="+mj-lt"/>
          <a:ea typeface="Cambria" panose="02040503050406030204" pitchFamily="18" charset="0"/>
          <a:cs typeface="Cambria"/>
        </a:defRPr>
      </a:lvl1pPr>
      <a:lvl2pPr algn="ctr" defTabSz="457200" rtl="0" eaLnBrk="0" fontAlgn="base" hangingPunct="0">
        <a:spcBef>
          <a:spcPct val="0"/>
        </a:spcBef>
        <a:spcAft>
          <a:spcPct val="0"/>
        </a:spcAft>
        <a:defRPr sz="4400">
          <a:solidFill>
            <a:schemeClr val="tx2"/>
          </a:solidFill>
          <a:latin typeface="Calibri" panose="020F0502020204030204" pitchFamily="34" charset="0"/>
          <a:ea typeface="Cambria" panose="02040503050406030204" pitchFamily="18" charset="0"/>
          <a:cs typeface="Cambria" panose="02040503050406030204" pitchFamily="18" charset="0"/>
        </a:defRPr>
      </a:lvl2pPr>
      <a:lvl3pPr algn="ctr" defTabSz="457200" rtl="0" eaLnBrk="0" fontAlgn="base" hangingPunct="0">
        <a:spcBef>
          <a:spcPct val="0"/>
        </a:spcBef>
        <a:spcAft>
          <a:spcPct val="0"/>
        </a:spcAft>
        <a:defRPr sz="4400">
          <a:solidFill>
            <a:schemeClr val="tx2"/>
          </a:solidFill>
          <a:latin typeface="Calibri" panose="020F0502020204030204" pitchFamily="34" charset="0"/>
          <a:ea typeface="Cambria" panose="02040503050406030204" pitchFamily="18" charset="0"/>
          <a:cs typeface="Cambria" panose="02040503050406030204" pitchFamily="18" charset="0"/>
        </a:defRPr>
      </a:lvl3pPr>
      <a:lvl4pPr algn="ctr" defTabSz="457200" rtl="0" eaLnBrk="0" fontAlgn="base" hangingPunct="0">
        <a:spcBef>
          <a:spcPct val="0"/>
        </a:spcBef>
        <a:spcAft>
          <a:spcPct val="0"/>
        </a:spcAft>
        <a:defRPr sz="4400">
          <a:solidFill>
            <a:schemeClr val="tx2"/>
          </a:solidFill>
          <a:latin typeface="Calibri" panose="020F0502020204030204" pitchFamily="34" charset="0"/>
          <a:ea typeface="Cambria" panose="02040503050406030204" pitchFamily="18" charset="0"/>
          <a:cs typeface="Cambria" panose="02040503050406030204" pitchFamily="18" charset="0"/>
        </a:defRPr>
      </a:lvl4pPr>
      <a:lvl5pPr algn="ctr" defTabSz="457200" rtl="0" eaLnBrk="0" fontAlgn="base" hangingPunct="0">
        <a:spcBef>
          <a:spcPct val="0"/>
        </a:spcBef>
        <a:spcAft>
          <a:spcPct val="0"/>
        </a:spcAft>
        <a:defRPr sz="4400">
          <a:solidFill>
            <a:schemeClr val="tx2"/>
          </a:solidFill>
          <a:latin typeface="Calibri" panose="020F0502020204030204" pitchFamily="34" charset="0"/>
          <a:ea typeface="Cambria" panose="02040503050406030204" pitchFamily="18" charset="0"/>
          <a:cs typeface="Cambria" panose="02040503050406030204" pitchFamily="18" charset="0"/>
        </a:defRPr>
      </a:lvl5pPr>
      <a:lvl6pPr marL="457200" algn="ctr" defTabSz="457200" rtl="0" fontAlgn="base">
        <a:spcBef>
          <a:spcPct val="0"/>
        </a:spcBef>
        <a:spcAft>
          <a:spcPct val="0"/>
        </a:spcAft>
        <a:defRPr sz="4400">
          <a:solidFill>
            <a:schemeClr val="tx2"/>
          </a:solidFill>
          <a:latin typeface="Calibri" panose="020F0502020204030204" pitchFamily="34" charset="0"/>
          <a:ea typeface="Cambria" panose="02040503050406030204" pitchFamily="18" charset="0"/>
          <a:cs typeface="Cambria" panose="02040503050406030204" pitchFamily="18" charset="0"/>
        </a:defRPr>
      </a:lvl6pPr>
      <a:lvl7pPr marL="914400" algn="ctr" defTabSz="457200" rtl="0" fontAlgn="base">
        <a:spcBef>
          <a:spcPct val="0"/>
        </a:spcBef>
        <a:spcAft>
          <a:spcPct val="0"/>
        </a:spcAft>
        <a:defRPr sz="4400">
          <a:solidFill>
            <a:schemeClr val="tx2"/>
          </a:solidFill>
          <a:latin typeface="Calibri" panose="020F0502020204030204" pitchFamily="34" charset="0"/>
          <a:ea typeface="Cambria" panose="02040503050406030204" pitchFamily="18" charset="0"/>
          <a:cs typeface="Cambria" panose="02040503050406030204" pitchFamily="18" charset="0"/>
        </a:defRPr>
      </a:lvl7pPr>
      <a:lvl8pPr marL="1371600" algn="ctr" defTabSz="457200" rtl="0" fontAlgn="base">
        <a:spcBef>
          <a:spcPct val="0"/>
        </a:spcBef>
        <a:spcAft>
          <a:spcPct val="0"/>
        </a:spcAft>
        <a:defRPr sz="4400">
          <a:solidFill>
            <a:schemeClr val="tx2"/>
          </a:solidFill>
          <a:latin typeface="Calibri" panose="020F0502020204030204" pitchFamily="34" charset="0"/>
          <a:ea typeface="Cambria" panose="02040503050406030204" pitchFamily="18" charset="0"/>
          <a:cs typeface="Cambria" panose="02040503050406030204" pitchFamily="18" charset="0"/>
        </a:defRPr>
      </a:lvl8pPr>
      <a:lvl9pPr marL="1828800" algn="ctr" defTabSz="457200" rtl="0" fontAlgn="base">
        <a:spcBef>
          <a:spcPct val="0"/>
        </a:spcBef>
        <a:spcAft>
          <a:spcPct val="0"/>
        </a:spcAft>
        <a:defRPr sz="4400">
          <a:solidFill>
            <a:schemeClr val="tx2"/>
          </a:solidFill>
          <a:latin typeface="Calibri" panose="020F0502020204030204" pitchFamily="34" charset="0"/>
          <a:ea typeface="Cambria" panose="02040503050406030204" pitchFamily="18" charset="0"/>
          <a:cs typeface="Cambria" panose="02040503050406030204" pitchFamily="18" charset="0"/>
        </a:defRPr>
      </a:lvl9pPr>
    </p:titleStyle>
    <p:bodyStyle>
      <a:lvl1pPr marL="292100" indent="-292100" algn="l" defTabSz="457200" rtl="0" eaLnBrk="0" fontAlgn="base" hangingPunct="0">
        <a:spcBef>
          <a:spcPct val="20000"/>
        </a:spcBef>
        <a:spcAft>
          <a:spcPct val="0"/>
        </a:spcAft>
        <a:buClr>
          <a:schemeClr val="tx1"/>
        </a:buClr>
        <a:buFont typeface="Arial" panose="020B0604020202020204" pitchFamily="34" charset="0"/>
        <a:buChar char="•"/>
        <a:defRPr sz="3200" kern="1200">
          <a:solidFill>
            <a:schemeClr val="tx1"/>
          </a:solidFill>
          <a:latin typeface="+mn-lt"/>
          <a:ea typeface="+mn-ea"/>
          <a:cs typeface="Calibri"/>
        </a:defRPr>
      </a:lvl1pPr>
      <a:lvl2pPr marL="635000" indent="-292100" algn="l" defTabSz="457200" rtl="0" eaLnBrk="0" fontAlgn="base" hangingPunct="0">
        <a:spcBef>
          <a:spcPct val="20000"/>
        </a:spcBef>
        <a:spcAft>
          <a:spcPct val="0"/>
        </a:spcAft>
        <a:buClr>
          <a:schemeClr val="tx1"/>
        </a:buClr>
        <a:buFont typeface="Arial" panose="020B0604020202020204" pitchFamily="34" charset="0"/>
        <a:buChar char="–"/>
        <a:defRPr sz="2800" kern="1200">
          <a:solidFill>
            <a:schemeClr val="tx1"/>
          </a:solidFill>
          <a:latin typeface="+mn-lt"/>
          <a:ea typeface="+mn-ea"/>
          <a:cs typeface="Calibri"/>
        </a:defRPr>
      </a:lvl2pPr>
      <a:lvl3pPr marL="914400" indent="-228600" algn="l" defTabSz="457200" rtl="0" eaLnBrk="0" fontAlgn="base" hangingPunct="0">
        <a:spcBef>
          <a:spcPct val="20000"/>
        </a:spcBef>
        <a:spcAft>
          <a:spcPct val="0"/>
        </a:spcAft>
        <a:buClr>
          <a:schemeClr val="tx1"/>
        </a:buClr>
        <a:buFont typeface="Arial" panose="020B0604020202020204" pitchFamily="34" charset="0"/>
        <a:buChar char="•"/>
        <a:defRPr sz="2400" kern="1200">
          <a:solidFill>
            <a:schemeClr val="tx1"/>
          </a:solidFill>
          <a:latin typeface="+mn-lt"/>
          <a:ea typeface="+mn-ea"/>
          <a:cs typeface="Calibri"/>
        </a:defRPr>
      </a:lvl3pPr>
      <a:lvl4pPr marL="1143000" indent="-228600" algn="l" defTabSz="457200" rtl="0" eaLnBrk="0" fontAlgn="base" hangingPunct="0">
        <a:spcBef>
          <a:spcPct val="20000"/>
        </a:spcBef>
        <a:spcAft>
          <a:spcPct val="0"/>
        </a:spcAft>
        <a:buClr>
          <a:schemeClr val="tx1"/>
        </a:buClr>
        <a:buFont typeface="Arial" panose="020B0604020202020204" pitchFamily="34" charset="0"/>
        <a:buChar char="–"/>
        <a:defRPr sz="2000" kern="1200">
          <a:solidFill>
            <a:schemeClr val="tx1"/>
          </a:solidFill>
          <a:latin typeface="+mn-lt"/>
          <a:ea typeface="+mn-ea"/>
          <a:cs typeface="Calibri"/>
        </a:defRPr>
      </a:lvl4pPr>
      <a:lvl5pPr marL="1320800" indent="-177800" algn="l" defTabSz="457200" rtl="0" eaLnBrk="0" fontAlgn="base" hangingPunct="0">
        <a:spcBef>
          <a:spcPct val="20000"/>
        </a:spcBef>
        <a:spcAft>
          <a:spcPct val="0"/>
        </a:spcAft>
        <a:buClr>
          <a:schemeClr val="tx1"/>
        </a:buClr>
        <a:buFont typeface="Arial" panose="020B0604020202020204" pitchFamily="34" charset="0"/>
        <a:buChar char="»"/>
        <a:defRPr sz="2000" kern="1200">
          <a:solidFill>
            <a:schemeClr val="tx1"/>
          </a:solidFill>
          <a:latin typeface="+mn-lt"/>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codex.cs.yale.edu/avi/os-book/OS10/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5.xml.rels><?xml version="1.0" encoding="UTF-8" standalone="yes"?>
<Relationships xmlns="http://schemas.openxmlformats.org/package/2006/relationships"><Relationship Id="rId3" Type="http://schemas.openxmlformats.org/officeDocument/2006/relationships/hyperlink" Target="mailto:hzb564@jnu.edu.cn"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743286C8-D6C6-938B-215A-366A21FCBD16}"/>
              </a:ext>
            </a:extLst>
          </p:cNvPr>
          <p:cNvSpPr>
            <a:spLocks noGrp="1" noChangeArrowheads="1"/>
          </p:cNvSpPr>
          <p:nvPr>
            <p:ph type="ctrTitle"/>
          </p:nvPr>
        </p:nvSpPr>
        <p:spPr>
          <a:xfrm>
            <a:off x="371475" y="1900238"/>
            <a:ext cx="8458200" cy="1143000"/>
          </a:xfrm>
        </p:spPr>
        <p:txBody>
          <a:bodyPr/>
          <a:lstStyle/>
          <a:p>
            <a:pPr eaLnBrk="1" hangingPunct="1"/>
            <a:r>
              <a:rPr lang="en-US" altLang="en-US" dirty="0"/>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818C604-9392-E2FE-721B-2F289B66B7AE}"/>
              </a:ext>
            </a:extLst>
          </p:cNvPr>
          <p:cNvSpPr>
            <a:spLocks noGrp="1" noChangeArrowheads="1"/>
          </p:cNvSpPr>
          <p:nvPr>
            <p:ph type="title" idx="4294967295"/>
          </p:nvPr>
        </p:nvSpPr>
        <p:spPr>
          <a:xfrm>
            <a:off x="963613" y="198438"/>
            <a:ext cx="7723187" cy="576262"/>
          </a:xfrm>
        </p:spPr>
        <p:txBody>
          <a:bodyPr/>
          <a:lstStyle/>
          <a:p>
            <a:pPr eaLnBrk="1" hangingPunct="1"/>
            <a:r>
              <a:rPr lang="en-US" altLang="en-US"/>
              <a:t>What is an Operating System?</a:t>
            </a:r>
          </a:p>
        </p:txBody>
      </p:sp>
      <p:sp>
        <p:nvSpPr>
          <p:cNvPr id="29699" name="Rectangle 3">
            <a:extLst>
              <a:ext uri="{FF2B5EF4-FFF2-40B4-BE49-F238E27FC236}">
                <a16:creationId xmlns:a16="http://schemas.microsoft.com/office/drawing/2014/main" id="{C81B9C93-ED5B-35E4-7CE1-CA97518D64FD}"/>
              </a:ext>
            </a:extLst>
          </p:cNvPr>
          <p:cNvSpPr>
            <a:spLocks noGrp="1" noChangeArrowheads="1"/>
          </p:cNvSpPr>
          <p:nvPr>
            <p:ph type="body" idx="4294967295"/>
          </p:nvPr>
        </p:nvSpPr>
        <p:spPr>
          <a:xfrm>
            <a:off x="852488" y="1292225"/>
            <a:ext cx="7796212" cy="4159250"/>
          </a:xfrm>
        </p:spPr>
        <p:txBody>
          <a:bodyPr/>
          <a:lstStyle/>
          <a:p>
            <a:pPr>
              <a:spcBef>
                <a:spcPct val="0"/>
              </a:spcBef>
              <a:spcAft>
                <a:spcPts val="1200"/>
              </a:spcAft>
              <a:buFont typeface="Wingdings" panose="05000000000000000000" pitchFamily="2" charset="2"/>
              <a:buChar char="q"/>
            </a:pPr>
            <a:r>
              <a:rPr lang="en-US" altLang="en-US" sz="2000" dirty="0"/>
              <a:t>Operating system goals:</a:t>
            </a:r>
          </a:p>
          <a:p>
            <a:pPr marL="628650" lvl="1">
              <a:spcBef>
                <a:spcPct val="0"/>
              </a:spcBef>
              <a:spcAft>
                <a:spcPts val="1200"/>
              </a:spcAft>
              <a:buFont typeface="Wingdings" panose="05000000000000000000" pitchFamily="2" charset="2"/>
              <a:buChar char="Ø"/>
            </a:pPr>
            <a:r>
              <a:rPr lang="en-US" altLang="en-US" sz="2000" dirty="0"/>
              <a:t>Execute user programs and make solving user problems </a:t>
            </a:r>
            <a:r>
              <a:rPr lang="en-US" altLang="en-US" sz="2000" b="1" dirty="0">
                <a:solidFill>
                  <a:srgbClr val="3366FF"/>
                </a:solidFill>
              </a:rPr>
              <a:t>easier</a:t>
            </a:r>
          </a:p>
          <a:p>
            <a:pPr marL="628650" lvl="1">
              <a:spcBef>
                <a:spcPct val="0"/>
              </a:spcBef>
              <a:spcAft>
                <a:spcPts val="1200"/>
              </a:spcAft>
              <a:buFont typeface="Wingdings" panose="05000000000000000000" pitchFamily="2" charset="2"/>
              <a:buChar char="Ø"/>
            </a:pPr>
            <a:r>
              <a:rPr lang="en-US" altLang="en-US" sz="2000" dirty="0"/>
              <a:t>Make the computer system </a:t>
            </a:r>
            <a:r>
              <a:rPr lang="en-US" altLang="en-US" sz="2000" b="1" dirty="0">
                <a:solidFill>
                  <a:srgbClr val="3366FF"/>
                </a:solidFill>
              </a:rPr>
              <a:t>convenient</a:t>
            </a:r>
            <a:r>
              <a:rPr lang="en-US" altLang="en-US" sz="2000" dirty="0"/>
              <a:t> to use</a:t>
            </a:r>
          </a:p>
          <a:p>
            <a:pPr marL="628650" lvl="1">
              <a:spcBef>
                <a:spcPct val="0"/>
              </a:spcBef>
              <a:spcAft>
                <a:spcPts val="1200"/>
              </a:spcAft>
              <a:buFont typeface="Wingdings" panose="05000000000000000000" pitchFamily="2" charset="2"/>
              <a:buChar char="Ø"/>
            </a:pPr>
            <a:r>
              <a:rPr lang="en-US" altLang="en-US" sz="2000" dirty="0"/>
              <a:t>Use the computer hardware in an </a:t>
            </a:r>
            <a:r>
              <a:rPr lang="en-US" altLang="en-US" sz="2000" b="1" dirty="0">
                <a:solidFill>
                  <a:srgbClr val="3366FF"/>
                </a:solidFill>
              </a:rPr>
              <a:t>efficient </a:t>
            </a:r>
            <a:r>
              <a:rPr lang="en-US" altLang="en-US" sz="2000" dirty="0"/>
              <a:t>manner</a:t>
            </a:r>
          </a:p>
        </p:txBody>
      </p:sp>
      <p:sp>
        <p:nvSpPr>
          <p:cNvPr id="29700" name="文本框 3">
            <a:extLst>
              <a:ext uri="{FF2B5EF4-FFF2-40B4-BE49-F238E27FC236}">
                <a16:creationId xmlns:a16="http://schemas.microsoft.com/office/drawing/2014/main" id="{E705A744-4C26-136E-3271-B8CB94B2E82E}"/>
              </a:ext>
            </a:extLst>
          </p:cNvPr>
          <p:cNvSpPr txBox="1">
            <a:spLocks noChangeArrowheads="1"/>
          </p:cNvSpPr>
          <p:nvPr/>
        </p:nvSpPr>
        <p:spPr bwMode="auto">
          <a:xfrm>
            <a:off x="1266825" y="5451475"/>
            <a:ext cx="1860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b="1">
                <a:solidFill>
                  <a:srgbClr val="C00000"/>
                </a:solidFill>
                <a:latin typeface="Verdana" panose="020B0604030504040204" pitchFamily="34" charset="0"/>
              </a:rPr>
              <a:t>Convenience</a:t>
            </a:r>
            <a:endParaRPr kumimoji="0" lang="zh-CN" altLang="en-US" b="1">
              <a:solidFill>
                <a:srgbClr val="C00000"/>
              </a:solidFill>
              <a:latin typeface="Verdana" panose="020B0604030504040204" pitchFamily="34" charset="0"/>
            </a:endParaRPr>
          </a:p>
        </p:txBody>
      </p:sp>
      <p:pic>
        <p:nvPicPr>
          <p:cNvPr id="29701" name="图片 5">
            <a:extLst>
              <a:ext uri="{FF2B5EF4-FFF2-40B4-BE49-F238E27FC236}">
                <a16:creationId xmlns:a16="http://schemas.microsoft.com/office/drawing/2014/main" id="{B7767754-73F2-F252-3AED-43FCBEF42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288" y="3886200"/>
            <a:ext cx="1446212"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文本框 8">
            <a:extLst>
              <a:ext uri="{FF2B5EF4-FFF2-40B4-BE49-F238E27FC236}">
                <a16:creationId xmlns:a16="http://schemas.microsoft.com/office/drawing/2014/main" id="{360CA146-A6CB-5D3F-E2C3-B582C5CE490D}"/>
              </a:ext>
            </a:extLst>
          </p:cNvPr>
          <p:cNvSpPr txBox="1">
            <a:spLocks noChangeArrowheads="1"/>
          </p:cNvSpPr>
          <p:nvPr/>
        </p:nvSpPr>
        <p:spPr bwMode="auto">
          <a:xfrm>
            <a:off x="3760788" y="5451475"/>
            <a:ext cx="1858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b="1">
                <a:solidFill>
                  <a:srgbClr val="C00000"/>
                </a:solidFill>
                <a:latin typeface="Verdana" panose="020B0604030504040204" pitchFamily="34" charset="0"/>
              </a:rPr>
              <a:t>Efficiency</a:t>
            </a:r>
            <a:endParaRPr kumimoji="0" lang="zh-CN" altLang="en-US" b="1">
              <a:solidFill>
                <a:srgbClr val="C00000"/>
              </a:solidFill>
              <a:latin typeface="Verdana" panose="020B0604030504040204" pitchFamily="34" charset="0"/>
            </a:endParaRPr>
          </a:p>
        </p:txBody>
      </p:sp>
      <p:pic>
        <p:nvPicPr>
          <p:cNvPr id="29703" name="图片 7">
            <a:extLst>
              <a:ext uri="{FF2B5EF4-FFF2-40B4-BE49-F238E27FC236}">
                <a16:creationId xmlns:a16="http://schemas.microsoft.com/office/drawing/2014/main" id="{BE53EF6A-DA54-0968-D06C-86BB0C09B0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925" y="3862388"/>
            <a:ext cx="114300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4" name="文本框 11">
            <a:extLst>
              <a:ext uri="{FF2B5EF4-FFF2-40B4-BE49-F238E27FC236}">
                <a16:creationId xmlns:a16="http://schemas.microsoft.com/office/drawing/2014/main" id="{38D8A83F-A33A-717B-24AB-D46402FE89A7}"/>
              </a:ext>
            </a:extLst>
          </p:cNvPr>
          <p:cNvSpPr txBox="1">
            <a:spLocks noChangeArrowheads="1"/>
          </p:cNvSpPr>
          <p:nvPr/>
        </p:nvSpPr>
        <p:spPr bwMode="auto">
          <a:xfrm>
            <a:off x="6094413" y="5451475"/>
            <a:ext cx="1860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b="1">
                <a:solidFill>
                  <a:srgbClr val="C00000"/>
                </a:solidFill>
                <a:latin typeface="Verdana" panose="020B0604030504040204" pitchFamily="34" charset="0"/>
              </a:rPr>
              <a:t>Security</a:t>
            </a:r>
            <a:endParaRPr kumimoji="0" lang="zh-CN" altLang="en-US" b="1">
              <a:solidFill>
                <a:srgbClr val="C00000"/>
              </a:solidFill>
              <a:latin typeface="Verdana" panose="020B0604030504040204" pitchFamily="34" charset="0"/>
            </a:endParaRPr>
          </a:p>
        </p:txBody>
      </p:sp>
      <p:pic>
        <p:nvPicPr>
          <p:cNvPr id="29705" name="图片 10">
            <a:extLst>
              <a:ext uri="{FF2B5EF4-FFF2-40B4-BE49-F238E27FC236}">
                <a16:creationId xmlns:a16="http://schemas.microsoft.com/office/drawing/2014/main" id="{6E83D028-DC5D-7CF8-7A4B-0F7C43FC13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2975" y="3910013"/>
            <a:ext cx="11430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9620E-7005-6A93-0A19-3BEB57DCF796}"/>
            </a:ext>
          </a:extLst>
        </p:cNvPr>
        <p:cNvGrpSpPr/>
        <p:nvPr/>
      </p:nvGrpSpPr>
      <p:grpSpPr>
        <a:xfrm>
          <a:off x="0" y="0"/>
          <a:ext cx="0" cy="0"/>
          <a:chOff x="0" y="0"/>
          <a:chExt cx="0" cy="0"/>
        </a:xfrm>
      </p:grpSpPr>
      <p:sp>
        <p:nvSpPr>
          <p:cNvPr id="41986" name="Title 1">
            <a:extLst>
              <a:ext uri="{FF2B5EF4-FFF2-40B4-BE49-F238E27FC236}">
                <a16:creationId xmlns:a16="http://schemas.microsoft.com/office/drawing/2014/main" id="{EAEB5E3D-74F6-B0B8-E0B9-189D24ECDE5C}"/>
              </a:ext>
            </a:extLst>
          </p:cNvPr>
          <p:cNvSpPr>
            <a:spLocks noGrp="1" noChangeArrowheads="1"/>
          </p:cNvSpPr>
          <p:nvPr>
            <p:ph type="title" idx="4294967295"/>
          </p:nvPr>
        </p:nvSpPr>
        <p:spPr>
          <a:xfrm>
            <a:off x="457200" y="182563"/>
            <a:ext cx="8686800" cy="576262"/>
          </a:xfrm>
        </p:spPr>
        <p:txBody>
          <a:bodyPr/>
          <a:lstStyle/>
          <a:p>
            <a:r>
              <a:rPr lang="en-US" altLang="en-US" sz="2800"/>
              <a:t>What Operating Systems Do </a:t>
            </a:r>
            <a:r>
              <a:rPr lang="en-US" altLang="zh-CN" sz="2800"/>
              <a:t>— User view</a:t>
            </a:r>
            <a:endParaRPr lang="en-US" altLang="en-US" sz="2800"/>
          </a:p>
        </p:txBody>
      </p:sp>
      <p:sp>
        <p:nvSpPr>
          <p:cNvPr id="41987" name="Content Placeholder 2">
            <a:extLst>
              <a:ext uri="{FF2B5EF4-FFF2-40B4-BE49-F238E27FC236}">
                <a16:creationId xmlns:a16="http://schemas.microsoft.com/office/drawing/2014/main" id="{1492EC46-5AD4-9823-7E13-EE97177FC2DE}"/>
              </a:ext>
            </a:extLst>
          </p:cNvPr>
          <p:cNvSpPr>
            <a:spLocks noGrp="1" noChangeArrowheads="1"/>
          </p:cNvSpPr>
          <p:nvPr>
            <p:ph idx="4294967295"/>
          </p:nvPr>
        </p:nvSpPr>
        <p:spPr>
          <a:xfrm>
            <a:off x="806450" y="1233488"/>
            <a:ext cx="7245350" cy="4530725"/>
          </a:xfrm>
        </p:spPr>
        <p:txBody>
          <a:bodyPr/>
          <a:lstStyle/>
          <a:p>
            <a:pPr>
              <a:spcBef>
                <a:spcPct val="0"/>
              </a:spcBef>
              <a:spcAft>
                <a:spcPts val="1800"/>
              </a:spcAft>
              <a:buFont typeface="Wingdings" panose="05000000000000000000" pitchFamily="2" charset="2"/>
              <a:buChar char="q"/>
            </a:pPr>
            <a:r>
              <a:rPr lang="en-US" altLang="en-US" sz="2000" dirty="0"/>
              <a:t>One PC user want convenience, </a:t>
            </a:r>
            <a:r>
              <a:rPr lang="en-US" altLang="en-US" sz="2000" b="1" dirty="0">
                <a:solidFill>
                  <a:srgbClr val="3366FF"/>
                </a:solidFill>
              </a:rPr>
              <a:t>ease</a:t>
            </a:r>
            <a:r>
              <a:rPr lang="en-US" altLang="en-US" sz="2000" dirty="0">
                <a:solidFill>
                  <a:srgbClr val="3366FF"/>
                </a:solidFill>
              </a:rPr>
              <a:t> </a:t>
            </a:r>
            <a:r>
              <a:rPr lang="en-US" altLang="en-US" sz="2000" b="1" dirty="0">
                <a:solidFill>
                  <a:srgbClr val="3366FF"/>
                </a:solidFill>
              </a:rPr>
              <a:t>of</a:t>
            </a:r>
            <a:r>
              <a:rPr lang="en-US" altLang="en-US" sz="2000" dirty="0">
                <a:solidFill>
                  <a:srgbClr val="3366FF"/>
                </a:solidFill>
              </a:rPr>
              <a:t> </a:t>
            </a:r>
            <a:r>
              <a:rPr lang="en-US" altLang="en-US" sz="2000" b="1" dirty="0">
                <a:solidFill>
                  <a:srgbClr val="3366FF"/>
                </a:solidFill>
              </a:rPr>
              <a:t>use </a:t>
            </a:r>
            <a:r>
              <a:rPr lang="en-US" altLang="en-US" sz="2000" dirty="0"/>
              <a:t>and</a:t>
            </a:r>
            <a:r>
              <a:rPr lang="en-US" altLang="en-US" sz="2000" b="1" dirty="0">
                <a:solidFill>
                  <a:srgbClr val="3366FF"/>
                </a:solidFill>
              </a:rPr>
              <a:t> good performance </a:t>
            </a:r>
          </a:p>
          <a:p>
            <a:pPr marL="628650" lvl="1">
              <a:spcBef>
                <a:spcPct val="0"/>
              </a:spcBef>
              <a:spcAft>
                <a:spcPts val="1800"/>
              </a:spcAft>
              <a:buFont typeface="Wingdings" panose="05000000000000000000" pitchFamily="2" charset="2"/>
              <a:buChar char="Ø"/>
            </a:pPr>
            <a:r>
              <a:rPr lang="en-US" altLang="en-US" sz="2000" dirty="0"/>
              <a:t>Don</a:t>
            </a:r>
            <a:r>
              <a:rPr lang="ja-JP" altLang="en-US" sz="2000" dirty="0"/>
              <a:t>’</a:t>
            </a:r>
            <a:r>
              <a:rPr lang="en-US" altLang="ja-JP" sz="2000" dirty="0"/>
              <a:t>t care about </a:t>
            </a:r>
            <a:r>
              <a:rPr lang="en-US" altLang="ja-JP" sz="2000" b="1" dirty="0">
                <a:solidFill>
                  <a:srgbClr val="3366FF"/>
                </a:solidFill>
              </a:rPr>
              <a:t>resource utilization</a:t>
            </a:r>
          </a:p>
          <a:p>
            <a:pPr>
              <a:spcBef>
                <a:spcPct val="0"/>
              </a:spcBef>
              <a:spcAft>
                <a:spcPts val="1800"/>
              </a:spcAft>
              <a:buFont typeface="Wingdings" panose="05000000000000000000" pitchFamily="2" charset="2"/>
              <a:buChar char="q"/>
            </a:pPr>
            <a:r>
              <a:rPr lang="en-US" altLang="en-US" sz="2000" dirty="0"/>
              <a:t>But shared computer such as </a:t>
            </a:r>
            <a:r>
              <a:rPr lang="en-US" altLang="en-US" sz="2000" b="1" dirty="0">
                <a:solidFill>
                  <a:srgbClr val="3366FF"/>
                </a:solidFill>
              </a:rPr>
              <a:t>mainframe</a:t>
            </a:r>
            <a:r>
              <a:rPr lang="en-US" altLang="en-US" sz="2000" dirty="0"/>
              <a:t> or </a:t>
            </a:r>
            <a:r>
              <a:rPr lang="en-US" altLang="en-US" sz="2000" b="1" dirty="0">
                <a:solidFill>
                  <a:srgbClr val="3366FF"/>
                </a:solidFill>
              </a:rPr>
              <a:t>minicomputer</a:t>
            </a:r>
            <a:r>
              <a:rPr lang="en-US" altLang="en-US" sz="2000" dirty="0"/>
              <a:t> must keep all users happy</a:t>
            </a:r>
          </a:p>
          <a:p>
            <a:pPr>
              <a:spcBef>
                <a:spcPct val="0"/>
              </a:spcBef>
              <a:spcAft>
                <a:spcPts val="1800"/>
              </a:spcAft>
              <a:buFont typeface="Wingdings" panose="05000000000000000000" pitchFamily="2" charset="2"/>
              <a:buChar char="q"/>
            </a:pPr>
            <a:r>
              <a:rPr lang="en-US" altLang="en-US" sz="2000" dirty="0">
                <a:solidFill>
                  <a:srgbClr val="000000"/>
                </a:solidFill>
              </a:rPr>
              <a:t>Handheld computers are resource poor, optimized for usability and battery life</a:t>
            </a:r>
          </a:p>
          <a:p>
            <a:pPr>
              <a:spcBef>
                <a:spcPct val="0"/>
              </a:spcBef>
              <a:spcAft>
                <a:spcPts val="1800"/>
              </a:spcAft>
              <a:buFont typeface="Wingdings" panose="05000000000000000000" pitchFamily="2" charset="2"/>
              <a:buChar char="q"/>
            </a:pPr>
            <a:r>
              <a:rPr lang="en-US" altLang="en-US" sz="2000" dirty="0">
                <a:solidFill>
                  <a:srgbClr val="000000"/>
                </a:solidFill>
              </a:rPr>
              <a:t>Some computers have little or no user interface, such as embedded computers in devices and automobiles</a:t>
            </a:r>
          </a:p>
        </p:txBody>
      </p:sp>
    </p:spTree>
    <p:extLst>
      <p:ext uri="{BB962C8B-B14F-4D97-AF65-F5344CB8AC3E}">
        <p14:creationId xmlns:p14="http://schemas.microsoft.com/office/powerpoint/2010/main" val="140675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98DB0-EEE0-61B8-9E6E-948D16D0413B}"/>
            </a:ext>
          </a:extLst>
        </p:cNvPr>
        <p:cNvGrpSpPr/>
        <p:nvPr/>
      </p:nvGrpSpPr>
      <p:grpSpPr>
        <a:xfrm>
          <a:off x="0" y="0"/>
          <a:ext cx="0" cy="0"/>
          <a:chOff x="0" y="0"/>
          <a:chExt cx="0" cy="0"/>
        </a:xfrm>
      </p:grpSpPr>
      <p:sp>
        <p:nvSpPr>
          <p:cNvPr id="44034" name="Rectangle 2">
            <a:extLst>
              <a:ext uri="{FF2B5EF4-FFF2-40B4-BE49-F238E27FC236}">
                <a16:creationId xmlns:a16="http://schemas.microsoft.com/office/drawing/2014/main" id="{336EF729-5F7F-958D-6414-28BC4E27BA93}"/>
              </a:ext>
            </a:extLst>
          </p:cNvPr>
          <p:cNvSpPr>
            <a:spLocks noGrp="1" noChangeArrowheads="1"/>
          </p:cNvSpPr>
          <p:nvPr>
            <p:ph type="title" idx="4294967295"/>
          </p:nvPr>
        </p:nvSpPr>
        <p:spPr>
          <a:xfrm>
            <a:off x="1176338" y="166688"/>
            <a:ext cx="7967662" cy="576262"/>
          </a:xfrm>
        </p:spPr>
        <p:txBody>
          <a:bodyPr/>
          <a:lstStyle/>
          <a:p>
            <a:pPr eaLnBrk="1" hangingPunct="1"/>
            <a:r>
              <a:rPr lang="en-US" altLang="en-US" sz="2800"/>
              <a:t>What Operating Systems Do </a:t>
            </a:r>
            <a:r>
              <a:rPr lang="en-US" altLang="zh-CN" sz="2800"/>
              <a:t>— System view</a:t>
            </a:r>
            <a:endParaRPr lang="en-US" altLang="en-US"/>
          </a:p>
        </p:txBody>
      </p:sp>
      <p:sp>
        <p:nvSpPr>
          <p:cNvPr id="44035" name="Rectangle 3">
            <a:extLst>
              <a:ext uri="{FF2B5EF4-FFF2-40B4-BE49-F238E27FC236}">
                <a16:creationId xmlns:a16="http://schemas.microsoft.com/office/drawing/2014/main" id="{8A25E379-1570-6E2C-A6A6-1E6E23866B3D}"/>
              </a:ext>
            </a:extLst>
          </p:cNvPr>
          <p:cNvSpPr>
            <a:spLocks noGrp="1" noChangeArrowheads="1"/>
          </p:cNvSpPr>
          <p:nvPr>
            <p:ph type="body" idx="4294967295"/>
          </p:nvPr>
        </p:nvSpPr>
        <p:spPr>
          <a:xfrm>
            <a:off x="827088" y="1028700"/>
            <a:ext cx="7967662" cy="4265613"/>
          </a:xfrm>
        </p:spPr>
        <p:txBody>
          <a:bodyPr/>
          <a:lstStyle/>
          <a:p>
            <a:pPr>
              <a:buFont typeface="Wingdings" panose="05000000000000000000" pitchFamily="2" charset="2"/>
              <a:buChar char="q"/>
            </a:pPr>
            <a:r>
              <a:rPr lang="en-US" altLang="en-US" sz="2000" dirty="0"/>
              <a:t>OS is a </a:t>
            </a:r>
            <a:r>
              <a:rPr lang="en-US" altLang="en-US" sz="2000" b="1" dirty="0">
                <a:solidFill>
                  <a:srgbClr val="3366FF"/>
                </a:solidFill>
              </a:rPr>
              <a:t>resource allocator</a:t>
            </a:r>
          </a:p>
          <a:p>
            <a:pPr marL="628650" lvl="1">
              <a:buFont typeface="Wingdings" panose="05000000000000000000" pitchFamily="2" charset="2"/>
              <a:buChar char="Ø"/>
            </a:pPr>
            <a:r>
              <a:rPr lang="en-US" altLang="en-US" sz="2000" dirty="0"/>
              <a:t>Manages all resources</a:t>
            </a:r>
          </a:p>
          <a:p>
            <a:pPr marL="914400" lvl="2" indent="-285750"/>
            <a:r>
              <a:rPr lang="en-US" altLang="en-US" sz="2000" dirty="0"/>
              <a:t>Example of resources?</a:t>
            </a:r>
          </a:p>
          <a:p>
            <a:pPr marL="628650" lvl="1">
              <a:buFont typeface="Wingdings" panose="05000000000000000000" pitchFamily="2" charset="2"/>
              <a:buChar char="Ø"/>
            </a:pPr>
            <a:r>
              <a:rPr lang="en-US" altLang="en-US" sz="2000" dirty="0"/>
              <a:t>Decides between conflicting requests for efficient and fair resource use</a:t>
            </a:r>
          </a:p>
          <a:p>
            <a:pPr marL="914400" lvl="2" indent="-285750"/>
            <a:r>
              <a:rPr lang="en-US" altLang="en-US" sz="2000" dirty="0">
                <a:solidFill>
                  <a:srgbClr val="C00000"/>
                </a:solidFill>
              </a:rPr>
              <a:t>Examples of conflicting requests?</a:t>
            </a:r>
          </a:p>
          <a:p>
            <a:pPr marL="914400" lvl="2" indent="-285750"/>
            <a:endParaRPr lang="en-US" altLang="en-US" sz="2000" dirty="0">
              <a:solidFill>
                <a:srgbClr val="C00000"/>
              </a:solidFill>
            </a:endParaRPr>
          </a:p>
          <a:p>
            <a:pPr>
              <a:buFont typeface="Wingdings" panose="05000000000000000000" pitchFamily="2" charset="2"/>
              <a:buChar char="q"/>
            </a:pPr>
            <a:r>
              <a:rPr lang="en-US" altLang="en-US" sz="2000" dirty="0"/>
              <a:t>OS is a </a:t>
            </a:r>
            <a:r>
              <a:rPr lang="en-US" altLang="en-US" sz="2000" b="1" dirty="0">
                <a:solidFill>
                  <a:srgbClr val="3366FF"/>
                </a:solidFill>
              </a:rPr>
              <a:t>control program</a:t>
            </a:r>
          </a:p>
          <a:p>
            <a:pPr marL="628650" lvl="1">
              <a:buFont typeface="Wingdings" panose="05000000000000000000" pitchFamily="2" charset="2"/>
              <a:buChar char="Ø"/>
            </a:pPr>
            <a:r>
              <a:rPr lang="en-US" altLang="en-US" sz="2000" dirty="0"/>
              <a:t>Controls execution of programs to prevent errors and improper use of the computer, especially for I/O</a:t>
            </a:r>
          </a:p>
          <a:p>
            <a:pPr marL="914400" lvl="2" indent="-285750"/>
            <a:r>
              <a:rPr lang="en-US" altLang="en-US" sz="2000" dirty="0">
                <a:solidFill>
                  <a:srgbClr val="C00000"/>
                </a:solidFill>
              </a:rPr>
              <a:t>Examples of improper use of computer?</a:t>
            </a:r>
          </a:p>
        </p:txBody>
      </p:sp>
    </p:spTree>
    <p:extLst>
      <p:ext uri="{BB962C8B-B14F-4D97-AF65-F5344CB8AC3E}">
        <p14:creationId xmlns:p14="http://schemas.microsoft.com/office/powerpoint/2010/main" val="67807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A759E-3555-23F5-321B-71A4F397672D}"/>
            </a:ext>
          </a:extLst>
        </p:cNvPr>
        <p:cNvGrpSpPr/>
        <p:nvPr/>
      </p:nvGrpSpPr>
      <p:grpSpPr>
        <a:xfrm>
          <a:off x="0" y="0"/>
          <a:ext cx="0" cy="0"/>
          <a:chOff x="0" y="0"/>
          <a:chExt cx="0" cy="0"/>
        </a:xfrm>
      </p:grpSpPr>
      <p:sp>
        <p:nvSpPr>
          <p:cNvPr id="46082" name="Rectangle 2">
            <a:extLst>
              <a:ext uri="{FF2B5EF4-FFF2-40B4-BE49-F238E27FC236}">
                <a16:creationId xmlns:a16="http://schemas.microsoft.com/office/drawing/2014/main" id="{1E52B58F-BF31-CED7-3EE0-67026D866EB7}"/>
              </a:ext>
            </a:extLst>
          </p:cNvPr>
          <p:cNvSpPr>
            <a:spLocks noGrp="1" noChangeArrowheads="1"/>
          </p:cNvSpPr>
          <p:nvPr>
            <p:ph type="title" idx="4294967295"/>
          </p:nvPr>
        </p:nvSpPr>
        <p:spPr>
          <a:xfrm>
            <a:off x="457200" y="182563"/>
            <a:ext cx="8229600" cy="576262"/>
          </a:xfrm>
        </p:spPr>
        <p:txBody>
          <a:bodyPr/>
          <a:lstStyle/>
          <a:p>
            <a:pPr eaLnBrk="1" hangingPunct="1"/>
            <a:r>
              <a:rPr lang="en-US" altLang="en-US"/>
              <a:t>Computer Startup</a:t>
            </a:r>
          </a:p>
        </p:txBody>
      </p:sp>
      <p:sp>
        <p:nvSpPr>
          <p:cNvPr id="12291" name="Rectangle 3">
            <a:extLst>
              <a:ext uri="{FF2B5EF4-FFF2-40B4-BE49-F238E27FC236}">
                <a16:creationId xmlns:a16="http://schemas.microsoft.com/office/drawing/2014/main" id="{05091BA6-108E-CD59-655E-D4E3AC535E7C}"/>
              </a:ext>
            </a:extLst>
          </p:cNvPr>
          <p:cNvSpPr>
            <a:spLocks noGrp="1" noChangeArrowheads="1"/>
          </p:cNvSpPr>
          <p:nvPr>
            <p:ph type="body" idx="4294967295"/>
          </p:nvPr>
        </p:nvSpPr>
        <p:spPr>
          <a:xfrm>
            <a:off x="806450" y="1233488"/>
            <a:ext cx="7969250" cy="4530725"/>
          </a:xfrm>
        </p:spPr>
        <p:txBody>
          <a:bodyPr/>
          <a:lstStyle/>
          <a:p>
            <a:pPr>
              <a:spcBef>
                <a:spcPts val="0"/>
              </a:spcBef>
              <a:spcAft>
                <a:spcPts val="1200"/>
              </a:spcAft>
              <a:buFont typeface="Wingdings" panose="05000000000000000000" pitchFamily="2" charset="2"/>
              <a:buChar char="q"/>
              <a:defRPr/>
            </a:pPr>
            <a:r>
              <a:rPr lang="en-US" altLang="en-US" sz="2000" dirty="0">
                <a:solidFill>
                  <a:srgbClr val="FF0000"/>
                </a:solidFill>
              </a:rPr>
              <a:t>Where is the OS stored on the computer?</a:t>
            </a:r>
          </a:p>
          <a:p>
            <a:pPr>
              <a:spcBef>
                <a:spcPts val="0"/>
              </a:spcBef>
              <a:spcAft>
                <a:spcPts val="1200"/>
              </a:spcAft>
              <a:buFont typeface="Wingdings" panose="05000000000000000000" pitchFamily="2" charset="2"/>
              <a:buChar char="q"/>
              <a:defRPr/>
            </a:pPr>
            <a:r>
              <a:rPr lang="en-US" altLang="en-US" sz="2000" dirty="0">
                <a:solidFill>
                  <a:srgbClr val="FF0000"/>
                </a:solidFill>
              </a:rPr>
              <a:t>What operation or program starts the OS?</a:t>
            </a:r>
          </a:p>
          <a:p>
            <a:pPr>
              <a:spcBef>
                <a:spcPts val="0"/>
              </a:spcBef>
              <a:spcAft>
                <a:spcPts val="1200"/>
              </a:spcAft>
              <a:buFont typeface="Wingdings" panose="05000000000000000000" pitchFamily="2" charset="2"/>
              <a:buChar char="q"/>
              <a:defRPr/>
            </a:pPr>
            <a:r>
              <a:rPr lang="en-US" altLang="en-US" sz="2000" b="1" dirty="0">
                <a:solidFill>
                  <a:srgbClr val="3366FF"/>
                </a:solidFill>
              </a:rPr>
              <a:t>bootstrap program</a:t>
            </a:r>
            <a:r>
              <a:rPr lang="en-US" altLang="en-US" sz="2000" dirty="0">
                <a:solidFill>
                  <a:srgbClr val="3366FF"/>
                </a:solidFill>
              </a:rPr>
              <a:t> </a:t>
            </a:r>
            <a:r>
              <a:rPr lang="en-US" altLang="en-US" sz="2000" dirty="0"/>
              <a:t>is loaded at power-up or reboot</a:t>
            </a:r>
          </a:p>
          <a:p>
            <a:pPr lvl="1">
              <a:spcBef>
                <a:spcPts val="0"/>
              </a:spcBef>
              <a:spcAft>
                <a:spcPts val="1200"/>
              </a:spcAft>
              <a:buFont typeface="Wingdings" panose="05000000000000000000" pitchFamily="2" charset="2"/>
              <a:buChar char="Ø"/>
              <a:defRPr/>
            </a:pPr>
            <a:r>
              <a:rPr lang="en-US" altLang="en-US" sz="2000" dirty="0"/>
              <a:t>Loads operating system kernel and starts execution</a:t>
            </a:r>
          </a:p>
          <a:p>
            <a:pPr lvl="2">
              <a:spcBef>
                <a:spcPts val="0"/>
              </a:spcBef>
              <a:spcAft>
                <a:spcPts val="1200"/>
              </a:spcAft>
              <a:defRPr/>
            </a:pPr>
            <a:r>
              <a:rPr lang="en-US" altLang="en-US" sz="2000" dirty="0"/>
              <a:t>Locate the operating-system kernel and load it into memory</a:t>
            </a:r>
          </a:p>
          <a:p>
            <a:pPr lvl="1">
              <a:spcBef>
                <a:spcPts val="0"/>
              </a:spcBef>
              <a:spcAft>
                <a:spcPts val="1200"/>
              </a:spcAft>
              <a:buFont typeface="Wingdings" panose="05000000000000000000" pitchFamily="2" charset="2"/>
              <a:buChar char="Ø"/>
              <a:defRPr/>
            </a:pPr>
            <a:r>
              <a:rPr lang="en-US" altLang="en-US" sz="2000" dirty="0"/>
              <a:t>Some services are provided outside of the kernel, by </a:t>
            </a:r>
            <a:r>
              <a:rPr lang="en-US" altLang="en-US" sz="2000" b="1" dirty="0">
                <a:solidFill>
                  <a:srgbClr val="3366FF"/>
                </a:solidFill>
              </a:rPr>
              <a:t>system software</a:t>
            </a:r>
          </a:p>
          <a:p>
            <a:pPr lvl="1">
              <a:spcBef>
                <a:spcPts val="0"/>
              </a:spcBef>
              <a:spcAft>
                <a:spcPts val="1200"/>
              </a:spcAft>
              <a:buFont typeface="Wingdings" panose="05000000000000000000" pitchFamily="2" charset="2"/>
              <a:buChar char="Ø"/>
              <a:defRPr/>
            </a:pPr>
            <a:r>
              <a:rPr lang="en-US" altLang="en-US" sz="2000" dirty="0">
                <a:solidFill>
                  <a:srgbClr val="000000"/>
                </a:solidFill>
              </a:rPr>
              <a:t>Typically stored in ROM, generally known as </a:t>
            </a:r>
            <a:r>
              <a:rPr lang="en-US" altLang="en-US" sz="2000" b="1" dirty="0">
                <a:solidFill>
                  <a:srgbClr val="3366FF"/>
                </a:solidFill>
              </a:rPr>
              <a:t>firmware</a:t>
            </a:r>
          </a:p>
          <a:p>
            <a:pPr marL="342900" lvl="1" indent="-342900">
              <a:buClr>
                <a:srgbClr val="993300"/>
              </a:buClr>
              <a:buSzPct val="90000"/>
              <a:buFont typeface="Wingdings" panose="05000000000000000000" pitchFamily="2" charset="2"/>
              <a:buChar char="q"/>
              <a:defRPr/>
            </a:pPr>
            <a:endParaRPr lang="en-US" altLang="en-US" dirty="0"/>
          </a:p>
          <a:p>
            <a:pPr lvl="1">
              <a:buFont typeface="Monotype Sorts"/>
              <a:buChar char="l"/>
              <a:defRPr/>
            </a:pPr>
            <a:endParaRPr lang="en-US" altLang="en-US" dirty="0">
              <a:solidFill>
                <a:srgbClr val="3366FF"/>
              </a:solidFill>
            </a:endParaRPr>
          </a:p>
        </p:txBody>
      </p:sp>
    </p:spTree>
    <p:extLst>
      <p:ext uri="{BB962C8B-B14F-4D97-AF65-F5344CB8AC3E}">
        <p14:creationId xmlns:p14="http://schemas.microsoft.com/office/powerpoint/2010/main" val="198538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3143E-1A89-CE6F-23A9-49A1FABEEB14}"/>
            </a:ext>
          </a:extLst>
        </p:cNvPr>
        <p:cNvGrpSpPr/>
        <p:nvPr/>
      </p:nvGrpSpPr>
      <p:grpSpPr>
        <a:xfrm>
          <a:off x="0" y="0"/>
          <a:ext cx="0" cy="0"/>
          <a:chOff x="0" y="0"/>
          <a:chExt cx="0" cy="0"/>
        </a:xfrm>
      </p:grpSpPr>
      <p:sp>
        <p:nvSpPr>
          <p:cNvPr id="50178" name="Title 1">
            <a:extLst>
              <a:ext uri="{FF2B5EF4-FFF2-40B4-BE49-F238E27FC236}">
                <a16:creationId xmlns:a16="http://schemas.microsoft.com/office/drawing/2014/main" id="{B123DF29-A0AB-C794-5459-FD0BADBCD59F}"/>
              </a:ext>
            </a:extLst>
          </p:cNvPr>
          <p:cNvSpPr>
            <a:spLocks noGrp="1" noChangeArrowheads="1"/>
          </p:cNvSpPr>
          <p:nvPr>
            <p:ph type="title" idx="4294967295"/>
          </p:nvPr>
        </p:nvSpPr>
        <p:spPr>
          <a:xfrm>
            <a:off x="835025" y="166688"/>
            <a:ext cx="8229600" cy="576262"/>
          </a:xfrm>
        </p:spPr>
        <p:txBody>
          <a:bodyPr/>
          <a:lstStyle/>
          <a:p>
            <a:r>
              <a:rPr lang="en-US" altLang="en-US"/>
              <a:t>How a Modern Computer Works</a:t>
            </a:r>
          </a:p>
        </p:txBody>
      </p:sp>
      <p:pic>
        <p:nvPicPr>
          <p:cNvPr id="50179" name="Picture 5" descr="1">
            <a:extLst>
              <a:ext uri="{FF2B5EF4-FFF2-40B4-BE49-F238E27FC236}">
                <a16:creationId xmlns:a16="http://schemas.microsoft.com/office/drawing/2014/main" id="{E0425F48-AF61-47B1-416B-B5398E844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1295400"/>
            <a:ext cx="6219825"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Box 3">
            <a:extLst>
              <a:ext uri="{FF2B5EF4-FFF2-40B4-BE49-F238E27FC236}">
                <a16:creationId xmlns:a16="http://schemas.microsoft.com/office/drawing/2014/main" id="{4884936C-AA9F-D999-B525-ABC980D5D650}"/>
              </a:ext>
            </a:extLst>
          </p:cNvPr>
          <p:cNvSpPr txBox="1">
            <a:spLocks noChangeArrowheads="1"/>
          </p:cNvSpPr>
          <p:nvPr/>
        </p:nvSpPr>
        <p:spPr bwMode="auto">
          <a:xfrm>
            <a:off x="4375202" y="5224462"/>
            <a:ext cx="32845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Arial" panose="020B0604020202020204" pitchFamily="34" charset="0"/>
              </a:rPr>
              <a:t>instruction-execution cycle</a:t>
            </a:r>
          </a:p>
        </p:txBody>
      </p:sp>
      <p:sp>
        <p:nvSpPr>
          <p:cNvPr id="3" name="文本框 2">
            <a:extLst>
              <a:ext uri="{FF2B5EF4-FFF2-40B4-BE49-F238E27FC236}">
                <a16:creationId xmlns:a16="http://schemas.microsoft.com/office/drawing/2014/main" id="{7B725B73-2C95-3949-A3A2-B553EF28535F}"/>
              </a:ext>
            </a:extLst>
          </p:cNvPr>
          <p:cNvSpPr txBox="1"/>
          <p:nvPr/>
        </p:nvSpPr>
        <p:spPr>
          <a:xfrm>
            <a:off x="4375202" y="5734635"/>
            <a:ext cx="4572000" cy="338554"/>
          </a:xfrm>
          <a:prstGeom prst="rect">
            <a:avLst/>
          </a:prstGeom>
          <a:noFill/>
        </p:spPr>
        <p:txBody>
          <a:bodyPr wrap="square">
            <a:spAutoFit/>
          </a:bodyPr>
          <a:lstStyle/>
          <a:p>
            <a:r>
              <a:rPr lang="en-US" altLang="zh-CN" sz="1600" dirty="0"/>
              <a:t>Fetch-Decode–Execute mode </a:t>
            </a:r>
            <a:endParaRPr lang="zh-CN" altLang="en-US" sz="1600" dirty="0"/>
          </a:p>
        </p:txBody>
      </p:sp>
    </p:spTree>
    <p:extLst>
      <p:ext uri="{BB962C8B-B14F-4D97-AF65-F5344CB8AC3E}">
        <p14:creationId xmlns:p14="http://schemas.microsoft.com/office/powerpoint/2010/main" val="2739148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5">
            <a:extLst>
              <a:ext uri="{FF2B5EF4-FFF2-40B4-BE49-F238E27FC236}">
                <a16:creationId xmlns:a16="http://schemas.microsoft.com/office/drawing/2014/main" id="{03CB4539-8ACD-4F90-E9F8-97D1CC378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024" y="1166345"/>
            <a:ext cx="5154560" cy="254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a:extLst>
              <a:ext uri="{FF2B5EF4-FFF2-40B4-BE49-F238E27FC236}">
                <a16:creationId xmlns:a16="http://schemas.microsoft.com/office/drawing/2014/main" id="{D75FE159-6FB2-0DFE-9D76-87162782AAEF}"/>
              </a:ext>
            </a:extLst>
          </p:cNvPr>
          <p:cNvSpPr>
            <a:spLocks noGrp="1" noChangeArrowheads="1"/>
          </p:cNvSpPr>
          <p:nvPr>
            <p:ph type="title" idx="4294967295"/>
          </p:nvPr>
        </p:nvSpPr>
        <p:spPr>
          <a:xfrm>
            <a:off x="457200" y="214313"/>
            <a:ext cx="8229600" cy="576262"/>
          </a:xfrm>
        </p:spPr>
        <p:txBody>
          <a:bodyPr/>
          <a:lstStyle/>
          <a:p>
            <a:pPr eaLnBrk="1" hangingPunct="1"/>
            <a:r>
              <a:rPr lang="en-US" altLang="en-US" dirty="0"/>
              <a:t>Computer System Organization</a:t>
            </a:r>
          </a:p>
        </p:txBody>
      </p:sp>
      <p:sp>
        <p:nvSpPr>
          <p:cNvPr id="31749" name="文本框 1">
            <a:extLst>
              <a:ext uri="{FF2B5EF4-FFF2-40B4-BE49-F238E27FC236}">
                <a16:creationId xmlns:a16="http://schemas.microsoft.com/office/drawing/2014/main" id="{2665561F-048A-D33A-4A23-937209F3EDF7}"/>
              </a:ext>
            </a:extLst>
          </p:cNvPr>
          <p:cNvSpPr txBox="1">
            <a:spLocks noChangeArrowheads="1"/>
          </p:cNvSpPr>
          <p:nvPr/>
        </p:nvSpPr>
        <p:spPr bwMode="auto">
          <a:xfrm>
            <a:off x="6730584" y="2286148"/>
            <a:ext cx="1008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400" b="1" dirty="0">
                <a:solidFill>
                  <a:srgbClr val="C00000"/>
                </a:solidFill>
                <a:latin typeface="Verdana" panose="020B0604030504040204" pitchFamily="34" charset="0"/>
              </a:rPr>
              <a:t>Buffer</a:t>
            </a:r>
            <a:endParaRPr kumimoji="0" lang="zh-CN" altLang="en-US" sz="1600" b="1" dirty="0">
              <a:solidFill>
                <a:srgbClr val="C00000"/>
              </a:solidFill>
              <a:latin typeface="Verdana" panose="020B0604030504040204" pitchFamily="34" charset="0"/>
            </a:endParaRPr>
          </a:p>
        </p:txBody>
      </p:sp>
      <p:sp>
        <p:nvSpPr>
          <p:cNvPr id="2" name="文本框 1">
            <a:extLst>
              <a:ext uri="{FF2B5EF4-FFF2-40B4-BE49-F238E27FC236}">
                <a16:creationId xmlns:a16="http://schemas.microsoft.com/office/drawing/2014/main" id="{D5854523-BFEA-50D4-3B91-C2048EA1373F}"/>
              </a:ext>
            </a:extLst>
          </p:cNvPr>
          <p:cNvSpPr txBox="1">
            <a:spLocks noChangeArrowheads="1"/>
          </p:cNvSpPr>
          <p:nvPr/>
        </p:nvSpPr>
        <p:spPr bwMode="auto">
          <a:xfrm>
            <a:off x="6617715" y="1428541"/>
            <a:ext cx="1513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zh-CN" sz="1600" dirty="0">
                <a:latin typeface="+mn-lt"/>
              </a:rPr>
              <a:t>I/O devices</a:t>
            </a:r>
            <a:endParaRPr lang="zh-CN" altLang="en-US" sz="1600" dirty="0">
              <a:latin typeface="+mn-lt"/>
            </a:endParaRPr>
          </a:p>
        </p:txBody>
      </p:sp>
      <p:sp>
        <p:nvSpPr>
          <p:cNvPr id="3" name="文本框 2">
            <a:extLst>
              <a:ext uri="{FF2B5EF4-FFF2-40B4-BE49-F238E27FC236}">
                <a16:creationId xmlns:a16="http://schemas.microsoft.com/office/drawing/2014/main" id="{60AF3E5D-0532-818D-D202-E17AD5C35814}"/>
              </a:ext>
            </a:extLst>
          </p:cNvPr>
          <p:cNvSpPr txBox="1">
            <a:spLocks noChangeArrowheads="1"/>
          </p:cNvSpPr>
          <p:nvPr/>
        </p:nvSpPr>
        <p:spPr bwMode="auto">
          <a:xfrm>
            <a:off x="5104489" y="2862600"/>
            <a:ext cx="1513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zh-CN" sz="1600" dirty="0">
                <a:latin typeface="+mn-lt"/>
              </a:rPr>
              <a:t>System bus</a:t>
            </a:r>
            <a:endParaRPr lang="zh-CN" altLang="en-US" sz="1600" dirty="0">
              <a:latin typeface="+mn-lt"/>
            </a:endParaRPr>
          </a:p>
        </p:txBody>
      </p:sp>
      <p:sp>
        <p:nvSpPr>
          <p:cNvPr id="5" name="文本框 4">
            <a:extLst>
              <a:ext uri="{FF2B5EF4-FFF2-40B4-BE49-F238E27FC236}">
                <a16:creationId xmlns:a16="http://schemas.microsoft.com/office/drawing/2014/main" id="{5957B6AF-BBE5-1C23-3791-C924D8E9DB70}"/>
              </a:ext>
            </a:extLst>
          </p:cNvPr>
          <p:cNvSpPr txBox="1"/>
          <p:nvPr/>
        </p:nvSpPr>
        <p:spPr>
          <a:xfrm>
            <a:off x="534649" y="3978238"/>
            <a:ext cx="8229600" cy="2566857"/>
          </a:xfrm>
          <a:prstGeom prst="rect">
            <a:avLst/>
          </a:prstGeom>
          <a:noFill/>
        </p:spPr>
        <p:txBody>
          <a:bodyPr wrap="square">
            <a:spAutoFit/>
          </a:bodyPr>
          <a:lstStyle/>
          <a:p>
            <a:pPr marL="342900" indent="-342900" eaLnBrk="1" hangingPunct="1">
              <a:spcBef>
                <a:spcPct val="35000"/>
              </a:spcBef>
              <a:buClr>
                <a:srgbClr val="993300"/>
              </a:buClr>
              <a:buSzPct val="90000"/>
              <a:buFont typeface="Wingdings" panose="05000000000000000000" pitchFamily="2" charset="2"/>
              <a:buChar char="q"/>
            </a:pPr>
            <a:r>
              <a:rPr kumimoji="1" lang="en-US" altLang="zh-CN" sz="1600" dirty="0">
                <a:latin typeface="+mn-lt"/>
              </a:rPr>
              <a:t>An I/O operation is initiated by CPU and the I/O controllers take care of transferring and completing the I/O operation. </a:t>
            </a:r>
          </a:p>
          <a:p>
            <a:pPr marL="342900" indent="-342900" eaLnBrk="1" hangingPunct="1">
              <a:spcBef>
                <a:spcPct val="35000"/>
              </a:spcBef>
              <a:buClr>
                <a:srgbClr val="993300"/>
              </a:buClr>
              <a:buSzPct val="90000"/>
              <a:buFont typeface="Wingdings" panose="05000000000000000000" pitchFamily="2" charset="2"/>
              <a:buChar char="q"/>
            </a:pPr>
            <a:r>
              <a:rPr kumimoji="1" lang="en-US" altLang="zh-CN" sz="1600" dirty="0">
                <a:latin typeface="+mn-lt"/>
              </a:rPr>
              <a:t>The devices operate at wide-ranging data transfer speed and also many different interface standards.</a:t>
            </a:r>
          </a:p>
          <a:p>
            <a:pPr marL="342900" indent="-342900" eaLnBrk="1" hangingPunct="1">
              <a:spcBef>
                <a:spcPct val="35000"/>
              </a:spcBef>
              <a:buClr>
                <a:srgbClr val="993300"/>
              </a:buClr>
              <a:buSzPct val="90000"/>
              <a:buFont typeface="Wingdings" panose="05000000000000000000" pitchFamily="2" charset="2"/>
              <a:buChar char="q"/>
            </a:pPr>
            <a:r>
              <a:rPr kumimoji="1" lang="en-US" altLang="zh-CN" sz="1600" dirty="0">
                <a:latin typeface="+mn-lt"/>
              </a:rPr>
              <a:t>It is overloading on the part of CPU to deal with these devices directly. I/O controllers play a bridging role between CPU, Memory and I/O Device by taking care of all kinds of communication.</a:t>
            </a:r>
          </a:p>
          <a:p>
            <a:pPr marL="342900" indent="-342900" eaLnBrk="1" hangingPunct="1">
              <a:spcBef>
                <a:spcPct val="35000"/>
              </a:spcBef>
              <a:buClr>
                <a:srgbClr val="993300"/>
              </a:buClr>
              <a:buSzPct val="90000"/>
              <a:buFont typeface="Wingdings" panose="05000000000000000000" pitchFamily="2" charset="2"/>
              <a:buChar char="q"/>
            </a:pPr>
            <a:r>
              <a:rPr kumimoji="1" lang="en-US" altLang="zh-CN" sz="1600" dirty="0">
                <a:latin typeface="+mn-lt"/>
              </a:rPr>
              <a:t>Due to heterogeneity of the devices, each device /type of interface requires an I/O Controller </a:t>
            </a:r>
            <a:endParaRPr kumimoji="1" lang="zh-CN" altLang="en-US" sz="1600"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F239B-76C2-C75C-9C3D-FCBEAF312212}"/>
            </a:ext>
          </a:extLst>
        </p:cNvPr>
        <p:cNvGrpSpPr/>
        <p:nvPr/>
      </p:nvGrpSpPr>
      <p:grpSpPr>
        <a:xfrm>
          <a:off x="0" y="0"/>
          <a:ext cx="0" cy="0"/>
          <a:chOff x="0" y="0"/>
          <a:chExt cx="0" cy="0"/>
        </a:xfrm>
      </p:grpSpPr>
      <p:pic>
        <p:nvPicPr>
          <p:cNvPr id="39938" name="Picture 5">
            <a:extLst>
              <a:ext uri="{FF2B5EF4-FFF2-40B4-BE49-F238E27FC236}">
                <a16:creationId xmlns:a16="http://schemas.microsoft.com/office/drawing/2014/main" id="{99FE3A13-3DAC-FB35-8D47-B1CB113FA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538" y="3852863"/>
            <a:ext cx="5884862"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2">
            <a:extLst>
              <a:ext uri="{FF2B5EF4-FFF2-40B4-BE49-F238E27FC236}">
                <a16:creationId xmlns:a16="http://schemas.microsoft.com/office/drawing/2014/main" id="{724CC95C-38FA-92F7-3BD1-3CF9391FCD08}"/>
              </a:ext>
            </a:extLst>
          </p:cNvPr>
          <p:cNvSpPr>
            <a:spLocks noGrp="1" noChangeArrowheads="1"/>
          </p:cNvSpPr>
          <p:nvPr>
            <p:ph type="title" idx="4294967295"/>
          </p:nvPr>
        </p:nvSpPr>
        <p:spPr>
          <a:xfrm>
            <a:off x="457200" y="214313"/>
            <a:ext cx="8229600" cy="576262"/>
          </a:xfrm>
        </p:spPr>
        <p:txBody>
          <a:bodyPr/>
          <a:lstStyle/>
          <a:p>
            <a:pPr eaLnBrk="1" hangingPunct="1"/>
            <a:r>
              <a:rPr lang="en-US" altLang="en-US"/>
              <a:t>Computer System Organization</a:t>
            </a:r>
          </a:p>
        </p:txBody>
      </p:sp>
      <p:sp>
        <p:nvSpPr>
          <p:cNvPr id="41987" name="Rectangle 3">
            <a:extLst>
              <a:ext uri="{FF2B5EF4-FFF2-40B4-BE49-F238E27FC236}">
                <a16:creationId xmlns:a16="http://schemas.microsoft.com/office/drawing/2014/main" id="{99E93D7A-762B-8117-C0FC-8DC1E62667EF}"/>
              </a:ext>
            </a:extLst>
          </p:cNvPr>
          <p:cNvSpPr>
            <a:spLocks noGrp="1" noChangeArrowheads="1"/>
          </p:cNvSpPr>
          <p:nvPr>
            <p:ph type="body" idx="4294967295"/>
          </p:nvPr>
        </p:nvSpPr>
        <p:spPr>
          <a:xfrm>
            <a:off x="826365" y="1059727"/>
            <a:ext cx="7725352" cy="4530725"/>
          </a:xfrm>
        </p:spPr>
        <p:txBody>
          <a:bodyPr/>
          <a:lstStyle/>
          <a:p>
            <a:pPr marL="342900" lvl="1" indent="-342900">
              <a:spcBef>
                <a:spcPts val="0"/>
              </a:spcBef>
              <a:spcAft>
                <a:spcPts val="1200"/>
              </a:spcAft>
              <a:buClr>
                <a:srgbClr val="993300"/>
              </a:buClr>
              <a:buSzPct val="90000"/>
              <a:buFont typeface="Wingdings" panose="05000000000000000000" pitchFamily="2" charset="2"/>
              <a:buChar char="q"/>
              <a:defRPr/>
            </a:pPr>
            <a:r>
              <a:rPr lang="en-US" altLang="en-US" dirty="0"/>
              <a:t>One or more </a:t>
            </a:r>
            <a:r>
              <a:rPr lang="en-US" altLang="en-US" b="1" dirty="0">
                <a:solidFill>
                  <a:srgbClr val="3366FF"/>
                </a:solidFill>
              </a:rPr>
              <a:t>CPUs</a:t>
            </a:r>
            <a:r>
              <a:rPr lang="en-US" altLang="en-US" dirty="0"/>
              <a:t>, </a:t>
            </a:r>
            <a:r>
              <a:rPr lang="en-US" altLang="en-US" b="1" dirty="0">
                <a:solidFill>
                  <a:srgbClr val="3366FF"/>
                </a:solidFill>
              </a:rPr>
              <a:t>device controllers </a:t>
            </a:r>
            <a:r>
              <a:rPr lang="en-US" altLang="en-US" dirty="0"/>
              <a:t>connect through common </a:t>
            </a:r>
            <a:r>
              <a:rPr lang="en-US" altLang="en-US" b="1" dirty="0">
                <a:solidFill>
                  <a:srgbClr val="3366FF"/>
                </a:solidFill>
              </a:rPr>
              <a:t>bus</a:t>
            </a:r>
            <a:r>
              <a:rPr lang="en-US" altLang="en-US" dirty="0"/>
              <a:t> providing access to </a:t>
            </a:r>
            <a:r>
              <a:rPr lang="en-US" altLang="en-US" b="1" dirty="0">
                <a:solidFill>
                  <a:srgbClr val="3366FF"/>
                </a:solidFill>
              </a:rPr>
              <a:t>shared memory</a:t>
            </a:r>
          </a:p>
          <a:p>
            <a:pPr marL="628650" lvl="1">
              <a:spcBef>
                <a:spcPts val="0"/>
              </a:spcBef>
              <a:spcAft>
                <a:spcPts val="1200"/>
              </a:spcAft>
              <a:buFont typeface="Wingdings" panose="05000000000000000000" pitchFamily="2" charset="2"/>
              <a:buChar char="Ø"/>
              <a:defRPr/>
            </a:pPr>
            <a:r>
              <a:rPr lang="en-US" altLang="en-US" dirty="0"/>
              <a:t>Each device controller is in charge of a particular device type</a:t>
            </a:r>
          </a:p>
          <a:p>
            <a:pPr marL="628650" lvl="1">
              <a:spcBef>
                <a:spcPts val="0"/>
              </a:spcBef>
              <a:spcAft>
                <a:spcPts val="1200"/>
              </a:spcAft>
              <a:buFont typeface="Wingdings" panose="05000000000000000000" pitchFamily="2" charset="2"/>
              <a:buChar char="Ø"/>
              <a:defRPr/>
            </a:pPr>
            <a:r>
              <a:rPr lang="en-US" altLang="en-US" dirty="0"/>
              <a:t>The CPU and the device controllers can </a:t>
            </a:r>
            <a:r>
              <a:rPr lang="en-US" altLang="en-US" b="1" dirty="0">
                <a:solidFill>
                  <a:srgbClr val="C00000"/>
                </a:solidFill>
              </a:rPr>
              <a:t>execute concurrently</a:t>
            </a:r>
            <a:r>
              <a:rPr lang="en-US" altLang="en-US" dirty="0"/>
              <a:t>, </a:t>
            </a:r>
            <a:r>
              <a:rPr lang="en-US" altLang="en-US" dirty="0">
                <a:highlight>
                  <a:srgbClr val="FFFF00"/>
                </a:highlight>
              </a:rPr>
              <a:t>competing for memory cycles</a:t>
            </a:r>
          </a:p>
          <a:p>
            <a:pPr marL="628650" lvl="1">
              <a:spcBef>
                <a:spcPts val="0"/>
              </a:spcBef>
              <a:spcAft>
                <a:spcPts val="1200"/>
              </a:spcAft>
              <a:buFont typeface="Wingdings" panose="05000000000000000000" pitchFamily="2" charset="2"/>
              <a:buChar char="Ø"/>
              <a:defRPr/>
            </a:pPr>
            <a:r>
              <a:rPr lang="en-US" altLang="en-US" dirty="0"/>
              <a:t>To ensure </a:t>
            </a:r>
            <a:r>
              <a:rPr lang="en-US" altLang="en-US" b="1" dirty="0">
                <a:solidFill>
                  <a:srgbClr val="C00000"/>
                </a:solidFill>
              </a:rPr>
              <a:t>orderly access </a:t>
            </a:r>
            <a:r>
              <a:rPr lang="en-US" altLang="en-US" dirty="0"/>
              <a:t>to the shared memory, a </a:t>
            </a:r>
            <a:r>
              <a:rPr lang="en-US" altLang="en-US" b="1" dirty="0">
                <a:solidFill>
                  <a:srgbClr val="3366FF"/>
                </a:solidFill>
              </a:rPr>
              <a:t>memory controller </a:t>
            </a:r>
            <a:r>
              <a:rPr lang="en-US" altLang="en-US" dirty="0"/>
              <a:t>is provided whose function is to </a:t>
            </a:r>
            <a:r>
              <a:rPr lang="en-US" altLang="en-US" b="1" dirty="0">
                <a:solidFill>
                  <a:srgbClr val="C00000"/>
                </a:solidFill>
              </a:rPr>
              <a:t>synchronize access </a:t>
            </a:r>
            <a:r>
              <a:rPr lang="en-US" altLang="en-US" dirty="0"/>
              <a:t>to the memory</a:t>
            </a:r>
            <a:endParaRPr lang="en-US" altLang="en-US" sz="1600" dirty="0"/>
          </a:p>
          <a:p>
            <a:pPr lvl="1">
              <a:defRPr/>
            </a:pPr>
            <a:endParaRPr lang="en-US" altLang="en-US" dirty="0"/>
          </a:p>
        </p:txBody>
      </p:sp>
      <p:sp>
        <p:nvSpPr>
          <p:cNvPr id="39941" name="文本框 1">
            <a:extLst>
              <a:ext uri="{FF2B5EF4-FFF2-40B4-BE49-F238E27FC236}">
                <a16:creationId xmlns:a16="http://schemas.microsoft.com/office/drawing/2014/main" id="{9C51DF5A-F1CB-814F-2D21-3D38191D7F2E}"/>
              </a:ext>
            </a:extLst>
          </p:cNvPr>
          <p:cNvSpPr txBox="1">
            <a:spLocks noChangeArrowheads="1"/>
          </p:cNvSpPr>
          <p:nvPr/>
        </p:nvSpPr>
        <p:spPr bwMode="auto">
          <a:xfrm>
            <a:off x="7678738" y="5137150"/>
            <a:ext cx="10080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sz="1600" b="1">
                <a:solidFill>
                  <a:srgbClr val="C00000"/>
                </a:solidFill>
                <a:latin typeface="Verdana" panose="020B0604030504040204" pitchFamily="34" charset="0"/>
              </a:rPr>
              <a:t>Buffer</a:t>
            </a:r>
            <a:endParaRPr kumimoji="0" lang="zh-CN" altLang="en-US" b="1">
              <a:solidFill>
                <a:srgbClr val="C00000"/>
              </a:solidFill>
              <a:latin typeface="Verdana" panose="020B0604030504040204" pitchFamily="34" charset="0"/>
            </a:endParaRPr>
          </a:p>
        </p:txBody>
      </p:sp>
    </p:spTree>
    <p:extLst>
      <p:ext uri="{BB962C8B-B14F-4D97-AF65-F5344CB8AC3E}">
        <p14:creationId xmlns:p14="http://schemas.microsoft.com/office/powerpoint/2010/main" val="62033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CE47CB6-D85B-F317-067A-78B0414A66A0}"/>
              </a:ext>
            </a:extLst>
          </p:cNvPr>
          <p:cNvSpPr>
            <a:spLocks noGrp="1" noChangeArrowheads="1"/>
          </p:cNvSpPr>
          <p:nvPr>
            <p:ph type="title" idx="4294967295"/>
          </p:nvPr>
        </p:nvSpPr>
        <p:spPr>
          <a:xfrm>
            <a:off x="457200" y="198438"/>
            <a:ext cx="8229600" cy="576262"/>
          </a:xfrm>
        </p:spPr>
        <p:txBody>
          <a:bodyPr/>
          <a:lstStyle/>
          <a:p>
            <a:pPr eaLnBrk="1" hangingPunct="1"/>
            <a:r>
              <a:rPr lang="en-US" altLang="en-US"/>
              <a:t>Storage Structure</a:t>
            </a:r>
          </a:p>
        </p:txBody>
      </p:sp>
      <p:sp>
        <p:nvSpPr>
          <p:cNvPr id="48131" name="Rectangle 3">
            <a:extLst>
              <a:ext uri="{FF2B5EF4-FFF2-40B4-BE49-F238E27FC236}">
                <a16:creationId xmlns:a16="http://schemas.microsoft.com/office/drawing/2014/main" id="{22C1F4DA-A298-6C81-F489-3C5686CA370B}"/>
              </a:ext>
            </a:extLst>
          </p:cNvPr>
          <p:cNvSpPr>
            <a:spLocks noGrp="1" noChangeArrowheads="1"/>
          </p:cNvSpPr>
          <p:nvPr>
            <p:ph type="body" idx="4294967295"/>
          </p:nvPr>
        </p:nvSpPr>
        <p:spPr>
          <a:xfrm>
            <a:off x="806450" y="1138238"/>
            <a:ext cx="7612063" cy="4805362"/>
          </a:xfrm>
        </p:spPr>
        <p:txBody>
          <a:bodyPr/>
          <a:lstStyle/>
          <a:p>
            <a:pPr>
              <a:spcBef>
                <a:spcPct val="0"/>
              </a:spcBef>
              <a:spcAft>
                <a:spcPts val="1200"/>
              </a:spcAft>
              <a:buFont typeface="Wingdings" panose="05000000000000000000" pitchFamily="2" charset="2"/>
              <a:buChar char="q"/>
            </a:pPr>
            <a:r>
              <a:rPr lang="en-US" altLang="en-US" sz="2200" dirty="0"/>
              <a:t>Main memory – </a:t>
            </a:r>
            <a:r>
              <a:rPr lang="en-US" altLang="en-US" sz="2200" dirty="0">
                <a:solidFill>
                  <a:srgbClr val="FF0000"/>
                </a:solidFill>
              </a:rPr>
              <a:t>only</a:t>
            </a:r>
            <a:r>
              <a:rPr lang="en-US" altLang="en-US" sz="2200" dirty="0"/>
              <a:t> large storage media that the CPU can access directly</a:t>
            </a:r>
          </a:p>
          <a:p>
            <a:pPr lvl="1">
              <a:spcBef>
                <a:spcPct val="0"/>
              </a:spcBef>
              <a:spcAft>
                <a:spcPts val="1200"/>
              </a:spcAft>
              <a:buFont typeface="Wingdings" panose="05000000000000000000" pitchFamily="2" charset="2"/>
              <a:buChar char="Ø"/>
            </a:pPr>
            <a:r>
              <a:rPr lang="en-US" altLang="en-US" sz="2200" b="1" dirty="0">
                <a:solidFill>
                  <a:srgbClr val="3366FF"/>
                </a:solidFill>
              </a:rPr>
              <a:t>Also called Random</a:t>
            </a:r>
            <a:r>
              <a:rPr lang="en-US" altLang="en-US" sz="2200" dirty="0">
                <a:solidFill>
                  <a:srgbClr val="0000FF"/>
                </a:solidFill>
              </a:rPr>
              <a:t> </a:t>
            </a:r>
            <a:r>
              <a:rPr lang="en-US" altLang="en-US" sz="2200" b="1" dirty="0">
                <a:solidFill>
                  <a:srgbClr val="3366FF"/>
                </a:solidFill>
              </a:rPr>
              <a:t>access memory (RAM)</a:t>
            </a:r>
          </a:p>
          <a:p>
            <a:pPr lvl="1">
              <a:spcBef>
                <a:spcPct val="0"/>
              </a:spcBef>
              <a:spcAft>
                <a:spcPts val="1200"/>
              </a:spcAft>
              <a:buFont typeface="Wingdings" panose="05000000000000000000" pitchFamily="2" charset="2"/>
              <a:buChar char="Ø"/>
            </a:pPr>
            <a:r>
              <a:rPr lang="en-US" altLang="en-US" sz="2200" b="1" dirty="0">
                <a:solidFill>
                  <a:srgbClr val="3366FF"/>
                </a:solidFill>
              </a:rPr>
              <a:t>Rewritable</a:t>
            </a:r>
          </a:p>
          <a:p>
            <a:pPr>
              <a:spcBef>
                <a:spcPct val="0"/>
              </a:spcBef>
              <a:spcAft>
                <a:spcPts val="1200"/>
              </a:spcAft>
              <a:buFont typeface="Wingdings" panose="05000000000000000000" pitchFamily="2" charset="2"/>
              <a:buChar char="q"/>
            </a:pPr>
            <a:r>
              <a:rPr lang="en-US" altLang="en-US" sz="2200" dirty="0"/>
              <a:t>Computers use other forms of memory as well</a:t>
            </a:r>
          </a:p>
          <a:p>
            <a:pPr lvl="1">
              <a:lnSpc>
                <a:spcPct val="90000"/>
              </a:lnSpc>
              <a:spcBef>
                <a:spcPct val="0"/>
              </a:spcBef>
              <a:spcAft>
                <a:spcPts val="1200"/>
              </a:spcAft>
              <a:buFont typeface="Wingdings" panose="05000000000000000000" pitchFamily="2" charset="2"/>
              <a:buChar char="Ø"/>
            </a:pPr>
            <a:r>
              <a:rPr lang="en-US" altLang="en-US" sz="2200" dirty="0"/>
              <a:t>Read-only memory (ROM)</a:t>
            </a:r>
          </a:p>
          <a:p>
            <a:pPr>
              <a:spcBef>
                <a:spcPct val="0"/>
              </a:spcBef>
              <a:spcAft>
                <a:spcPts val="1200"/>
              </a:spcAft>
              <a:buFont typeface="Wingdings" panose="05000000000000000000" pitchFamily="2" charset="2"/>
              <a:buChar char="q"/>
            </a:pPr>
            <a:endParaRPr lang="en-US" altLang="en-US" sz="2200" dirty="0"/>
          </a:p>
          <a:p>
            <a:pPr>
              <a:spcBef>
                <a:spcPct val="0"/>
              </a:spcBef>
              <a:spcAft>
                <a:spcPts val="1200"/>
              </a:spcAft>
              <a:buFont typeface="Wingdings" panose="05000000000000000000" pitchFamily="2" charset="2"/>
              <a:buChar char="q"/>
            </a:pPr>
            <a:r>
              <a:rPr lang="en-US" altLang="en-US" sz="2200" dirty="0"/>
              <a:t>Interaction is achieved through a sequence of </a:t>
            </a:r>
            <a:r>
              <a:rPr lang="en-US" altLang="en-US" sz="2200" b="1" dirty="0">
                <a:solidFill>
                  <a:srgbClr val="3366FF"/>
                </a:solidFill>
              </a:rPr>
              <a:t>load</a:t>
            </a:r>
            <a:r>
              <a:rPr lang="en-US" altLang="en-US" sz="2200" dirty="0"/>
              <a:t> or </a:t>
            </a:r>
            <a:r>
              <a:rPr lang="en-US" altLang="en-US" sz="2200" b="1" dirty="0">
                <a:solidFill>
                  <a:srgbClr val="3366FF"/>
                </a:solidFill>
              </a:rPr>
              <a:t>store </a:t>
            </a:r>
            <a:r>
              <a:rPr lang="en-US" altLang="en-US" sz="2200" dirty="0"/>
              <a:t>instructions to specific memory addresses </a:t>
            </a:r>
          </a:p>
          <a:p>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7B89B44-7F14-41CB-3962-625F4B444CC2}"/>
              </a:ext>
            </a:extLst>
          </p:cNvPr>
          <p:cNvSpPr>
            <a:spLocks noGrp="1" noChangeArrowheads="1"/>
          </p:cNvSpPr>
          <p:nvPr>
            <p:ph type="title" idx="4294967295"/>
          </p:nvPr>
        </p:nvSpPr>
        <p:spPr>
          <a:xfrm>
            <a:off x="457200" y="198438"/>
            <a:ext cx="8229600" cy="576262"/>
          </a:xfrm>
        </p:spPr>
        <p:txBody>
          <a:bodyPr/>
          <a:lstStyle/>
          <a:p>
            <a:pPr eaLnBrk="1" hangingPunct="1"/>
            <a:r>
              <a:rPr lang="en-US" altLang="en-US"/>
              <a:t>Storage Structure (Cont.)</a:t>
            </a:r>
          </a:p>
        </p:txBody>
      </p:sp>
      <p:sp>
        <p:nvSpPr>
          <p:cNvPr id="52227" name="Rectangle 3">
            <a:extLst>
              <a:ext uri="{FF2B5EF4-FFF2-40B4-BE49-F238E27FC236}">
                <a16:creationId xmlns:a16="http://schemas.microsoft.com/office/drawing/2014/main" id="{FD50E1D3-7E5C-4A53-4FC9-D5CD9A915541}"/>
              </a:ext>
            </a:extLst>
          </p:cNvPr>
          <p:cNvSpPr>
            <a:spLocks noGrp="1" noChangeArrowheads="1"/>
          </p:cNvSpPr>
          <p:nvPr>
            <p:ph type="body" idx="4294967295"/>
          </p:nvPr>
        </p:nvSpPr>
        <p:spPr>
          <a:xfrm>
            <a:off x="500063" y="1138238"/>
            <a:ext cx="8399462" cy="5299075"/>
          </a:xfrm>
        </p:spPr>
        <p:txBody>
          <a:bodyPr/>
          <a:lstStyle/>
          <a:p>
            <a:pPr>
              <a:buFont typeface="Wingdings" panose="05000000000000000000" pitchFamily="2" charset="2"/>
              <a:buChar char="q"/>
            </a:pPr>
            <a:r>
              <a:rPr lang="en-US" altLang="en-US" sz="2000" dirty="0"/>
              <a:t>Ideally, we want the programs and data to reside in main memory permanently. Usually, it is </a:t>
            </a:r>
            <a:r>
              <a:rPr lang="en-US" altLang="en-US" sz="2000" dirty="0">
                <a:solidFill>
                  <a:srgbClr val="FF0000"/>
                </a:solidFill>
              </a:rPr>
              <a:t>not possible</a:t>
            </a:r>
          </a:p>
          <a:p>
            <a:pPr lvl="1">
              <a:buFont typeface="Wingdings" panose="05000000000000000000" pitchFamily="2" charset="2"/>
              <a:buChar char="Ø"/>
            </a:pPr>
            <a:r>
              <a:rPr lang="en-US" altLang="en-US" sz="2000" dirty="0"/>
              <a:t>Too small</a:t>
            </a:r>
          </a:p>
          <a:p>
            <a:pPr lvl="1">
              <a:buFont typeface="Wingdings" panose="05000000000000000000" pitchFamily="2" charset="2"/>
              <a:buChar char="Ø"/>
            </a:pPr>
            <a:r>
              <a:rPr lang="en-US" altLang="en-US" sz="2000" b="1" dirty="0">
                <a:solidFill>
                  <a:srgbClr val="3366FF"/>
                </a:solidFill>
              </a:rPr>
              <a:t>Volatile</a:t>
            </a:r>
          </a:p>
          <a:p>
            <a:pPr>
              <a:buFont typeface="Wingdings" panose="05000000000000000000" pitchFamily="2" charset="2"/>
              <a:buChar char="q"/>
            </a:pPr>
            <a:r>
              <a:rPr lang="en-US" altLang="en-US" sz="2000" dirty="0"/>
              <a:t>Secondary storage – extension of main memory that provides large </a:t>
            </a:r>
            <a:r>
              <a:rPr lang="en-US" altLang="en-US" sz="2000" b="1" dirty="0">
                <a:solidFill>
                  <a:srgbClr val="3366FF"/>
                </a:solidFill>
              </a:rPr>
              <a:t>nonvolatile</a:t>
            </a:r>
            <a:r>
              <a:rPr lang="en-US" altLang="en-US" sz="2000" dirty="0">
                <a:solidFill>
                  <a:srgbClr val="0000FF"/>
                </a:solidFill>
              </a:rPr>
              <a:t> </a:t>
            </a:r>
            <a:r>
              <a:rPr lang="en-US" altLang="en-US" sz="2000" dirty="0"/>
              <a:t>storage capacity</a:t>
            </a:r>
          </a:p>
          <a:p>
            <a:pPr lvl="1">
              <a:buFont typeface="Wingdings" panose="05000000000000000000" pitchFamily="2" charset="2"/>
              <a:buChar char="Ø"/>
            </a:pPr>
            <a:r>
              <a:rPr lang="en-US" altLang="en-US" sz="2000" dirty="0"/>
              <a:t>Hard disks – the most common secondary-storage device</a:t>
            </a:r>
          </a:p>
          <a:p>
            <a:pPr lvl="1">
              <a:buFont typeface="Wingdings" panose="05000000000000000000" pitchFamily="2" charset="2"/>
              <a:buChar char="Ø"/>
            </a:pPr>
            <a:r>
              <a:rPr lang="en-US" altLang="en-US" sz="2000" dirty="0"/>
              <a:t>Solid-state disks – faster than hard disks, nonvolatile</a:t>
            </a:r>
          </a:p>
          <a:p>
            <a:pPr lvl="2"/>
            <a:r>
              <a:rPr lang="en-US" altLang="en-US" sz="2000" dirty="0"/>
              <a:t>Stores data in a large DRAM, a hidden hard disk, a battery</a:t>
            </a:r>
          </a:p>
          <a:p>
            <a:pPr lvl="2"/>
            <a:r>
              <a:rPr lang="en-US" altLang="en-US" sz="2000" dirty="0"/>
              <a:t>Becoming more popular: flash memory</a:t>
            </a:r>
          </a:p>
          <a:p>
            <a:pPr lvl="1">
              <a:buFont typeface="Wingdings" panose="05000000000000000000" pitchFamily="2" charset="2"/>
              <a:buChar char="Ø"/>
            </a:pPr>
            <a:r>
              <a:rPr lang="en-US" altLang="en-US" sz="2000" b="1" dirty="0">
                <a:solidFill>
                  <a:srgbClr val="3366FF"/>
                </a:solidFill>
              </a:rPr>
              <a:t>Caching</a:t>
            </a:r>
            <a:r>
              <a:rPr lang="en-US" altLang="en-US" sz="2000" dirty="0"/>
              <a:t> – copying information into faster storage system; main memory can be viewed as a cache for secondary storage</a:t>
            </a:r>
          </a:p>
          <a:p>
            <a:pPr lvl="1"/>
            <a:endParaRPr lang="en-US" alt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7EBF2DD-9848-316E-B326-916F89070CB1}"/>
              </a:ext>
            </a:extLst>
          </p:cNvPr>
          <p:cNvSpPr>
            <a:spLocks noGrp="1" noChangeArrowheads="1"/>
          </p:cNvSpPr>
          <p:nvPr>
            <p:ph type="title" idx="4294967295"/>
          </p:nvPr>
        </p:nvSpPr>
        <p:spPr>
          <a:xfrm>
            <a:off x="876300" y="182563"/>
            <a:ext cx="7810500" cy="576262"/>
          </a:xfrm>
        </p:spPr>
        <p:txBody>
          <a:bodyPr/>
          <a:lstStyle/>
          <a:p>
            <a:pPr eaLnBrk="1" hangingPunct="1"/>
            <a:r>
              <a:rPr lang="en-US" altLang="en-US"/>
              <a:t>Storage Hierarchy</a:t>
            </a:r>
          </a:p>
        </p:txBody>
      </p:sp>
      <p:sp>
        <p:nvSpPr>
          <p:cNvPr id="54275" name="Rectangle 3">
            <a:extLst>
              <a:ext uri="{FF2B5EF4-FFF2-40B4-BE49-F238E27FC236}">
                <a16:creationId xmlns:a16="http://schemas.microsoft.com/office/drawing/2014/main" id="{3712A435-B96B-6E20-75C2-02B1AB8C3190}"/>
              </a:ext>
            </a:extLst>
          </p:cNvPr>
          <p:cNvSpPr>
            <a:spLocks noGrp="1" noChangeArrowheads="1"/>
          </p:cNvSpPr>
          <p:nvPr>
            <p:ph type="body" idx="4294967295"/>
          </p:nvPr>
        </p:nvSpPr>
        <p:spPr>
          <a:xfrm>
            <a:off x="806450" y="1233488"/>
            <a:ext cx="6492875" cy="1887537"/>
          </a:xfrm>
        </p:spPr>
        <p:txBody>
          <a:bodyPr/>
          <a:lstStyle/>
          <a:p>
            <a:pPr>
              <a:buFont typeface="Wingdings" panose="05000000000000000000" pitchFamily="2" charset="2"/>
              <a:buChar char="q"/>
            </a:pPr>
            <a:r>
              <a:rPr lang="en-US" altLang="en-US" dirty="0"/>
              <a:t>Storage systems organized in hierarchy</a:t>
            </a:r>
          </a:p>
          <a:p>
            <a:pPr lvl="1">
              <a:buFont typeface="Wingdings" panose="05000000000000000000" pitchFamily="2" charset="2"/>
              <a:buChar char="Ø"/>
            </a:pPr>
            <a:r>
              <a:rPr lang="en-US" altLang="en-US" dirty="0"/>
              <a:t>Speed</a:t>
            </a:r>
          </a:p>
          <a:p>
            <a:pPr lvl="1">
              <a:buFont typeface="Wingdings" panose="05000000000000000000" pitchFamily="2" charset="2"/>
              <a:buChar char="Ø"/>
            </a:pPr>
            <a:r>
              <a:rPr lang="en-US" altLang="en-US" dirty="0"/>
              <a:t>Cost</a:t>
            </a:r>
          </a:p>
          <a:p>
            <a:pPr lvl="1">
              <a:buFont typeface="Wingdings" panose="05000000000000000000" pitchFamily="2" charset="2"/>
              <a:buChar char="Ø"/>
            </a:pPr>
            <a:r>
              <a:rPr lang="en-US" altLang="en-US" dirty="0"/>
              <a:t>Size</a:t>
            </a:r>
          </a:p>
          <a:p>
            <a:pPr lvl="1">
              <a:buFont typeface="Wingdings" panose="05000000000000000000" pitchFamily="2" charset="2"/>
              <a:buChar char="Ø"/>
            </a:pPr>
            <a:r>
              <a:rPr lang="en-US" altLang="en-US" dirty="0"/>
              <a:t>Volatility</a:t>
            </a:r>
          </a:p>
        </p:txBody>
      </p:sp>
      <p:pic>
        <p:nvPicPr>
          <p:cNvPr id="54276" name="Picture 3" descr="C:\Users\as668\Desktop\1_04.jpg">
            <a:extLst>
              <a:ext uri="{FF2B5EF4-FFF2-40B4-BE49-F238E27FC236}">
                <a16:creationId xmlns:a16="http://schemas.microsoft.com/office/drawing/2014/main" id="{D0441A12-2199-BF1E-C5B9-D19205E0B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025" y="2076450"/>
            <a:ext cx="5322888" cy="443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B672D78-4C5C-B8BA-22F9-550EB5C194B4}"/>
              </a:ext>
            </a:extLst>
          </p:cNvPr>
          <p:cNvSpPr>
            <a:spLocks noGrp="1" noChangeArrowheads="1"/>
          </p:cNvSpPr>
          <p:nvPr>
            <p:ph type="title"/>
          </p:nvPr>
        </p:nvSpPr>
        <p:spPr/>
        <p:txBody>
          <a:bodyPr/>
          <a:lstStyle/>
          <a:p>
            <a:pPr eaLnBrk="1" fontAlgn="auto" hangingPunct="1">
              <a:spcAft>
                <a:spcPts val="0"/>
              </a:spcAft>
              <a:defRPr/>
            </a:pPr>
            <a:r>
              <a:rPr lang="en-US" altLang="en-US" dirty="0">
                <a:ea typeface="+mj-ea"/>
              </a:rPr>
              <a:t>Course References</a:t>
            </a:r>
          </a:p>
        </p:txBody>
      </p:sp>
      <p:sp>
        <p:nvSpPr>
          <p:cNvPr id="13315" name="Rectangle 3">
            <a:extLst>
              <a:ext uri="{FF2B5EF4-FFF2-40B4-BE49-F238E27FC236}">
                <a16:creationId xmlns:a16="http://schemas.microsoft.com/office/drawing/2014/main" id="{09BD2E9F-EA04-3D15-9551-0FA06FE0E251}"/>
              </a:ext>
            </a:extLst>
          </p:cNvPr>
          <p:cNvSpPr>
            <a:spLocks noGrp="1" noChangeArrowheads="1"/>
          </p:cNvSpPr>
          <p:nvPr>
            <p:ph idx="1"/>
          </p:nvPr>
        </p:nvSpPr>
        <p:spPr/>
        <p:txBody>
          <a:bodyPr/>
          <a:lstStyle/>
          <a:p>
            <a:pPr eaLnBrk="1" hangingPunct="1">
              <a:lnSpc>
                <a:spcPct val="90000"/>
              </a:lnSpc>
            </a:pPr>
            <a:r>
              <a:rPr lang="en-US" altLang="zh-CN" dirty="0">
                <a:ea typeface="宋体" panose="02010600030101010101" pitchFamily="2" charset="-122"/>
                <a:cs typeface="Calibri" panose="020F0502020204030204" pitchFamily="34" charset="0"/>
              </a:rPr>
              <a:t>No mandatory textbook</a:t>
            </a:r>
          </a:p>
          <a:p>
            <a:pPr lvl="1" eaLnBrk="1" hangingPunct="1">
              <a:lnSpc>
                <a:spcPct val="90000"/>
              </a:lnSpc>
            </a:pPr>
            <a:r>
              <a:rPr lang="en-US" altLang="zh-CN" dirty="0">
                <a:ea typeface="宋体" panose="02010600030101010101" pitchFamily="2" charset="-122"/>
                <a:cs typeface="Calibri" panose="020F0502020204030204" pitchFamily="34" charset="0"/>
              </a:rPr>
              <a:t>Lecture slides are your primary reference</a:t>
            </a:r>
          </a:p>
          <a:p>
            <a:pPr lvl="1" eaLnBrk="1" hangingPunct="1">
              <a:lnSpc>
                <a:spcPct val="90000"/>
              </a:lnSpc>
            </a:pPr>
            <a:r>
              <a:rPr lang="en-US" altLang="zh-CN" dirty="0">
                <a:ea typeface="宋体" panose="02010600030101010101" pitchFamily="2" charset="-122"/>
                <a:cs typeface="Calibri" panose="020F0502020204030204" pitchFamily="34" charset="0"/>
              </a:rPr>
              <a:t>Other references to be provided as we proceed</a:t>
            </a:r>
          </a:p>
          <a:p>
            <a:pPr lvl="1" eaLnBrk="1" hangingPunct="1">
              <a:lnSpc>
                <a:spcPct val="90000"/>
              </a:lnSpc>
            </a:pPr>
            <a:r>
              <a:rPr lang="en-US" altLang="zh-CN" dirty="0">
                <a:ea typeface="宋体" panose="02010600030101010101" pitchFamily="2" charset="-122"/>
                <a:cs typeface="Calibri" panose="020F0502020204030204" pitchFamily="34" charset="0"/>
              </a:rPr>
              <a:t>Recommended textbook:</a:t>
            </a:r>
          </a:p>
          <a:p>
            <a:pPr lvl="1" eaLnBrk="1" hangingPunct="1">
              <a:lnSpc>
                <a:spcPct val="90000"/>
              </a:lnSpc>
              <a:buFont typeface="Arial" panose="020B0604020202020204" pitchFamily="34" charset="0"/>
              <a:buNone/>
            </a:pPr>
            <a:endParaRPr lang="en-US" altLang="zh-CN" dirty="0">
              <a:ea typeface="宋体" panose="02010600030101010101" pitchFamily="2" charset="-122"/>
              <a:cs typeface="Calibri" panose="020F0502020204030204" pitchFamily="34" charset="0"/>
            </a:endParaRPr>
          </a:p>
        </p:txBody>
      </p:sp>
      <p:sp>
        <p:nvSpPr>
          <p:cNvPr id="23558" name="Slide Number Placeholder 5">
            <a:extLst>
              <a:ext uri="{FF2B5EF4-FFF2-40B4-BE49-F238E27FC236}">
                <a16:creationId xmlns:a16="http://schemas.microsoft.com/office/drawing/2014/main" id="{ADCA76AB-03C2-A4DE-A27C-757AFB47CEAD}"/>
              </a:ext>
            </a:extLst>
          </p:cNvPr>
          <p:cNvSpPr>
            <a:spLocks noGrp="1"/>
          </p:cNvSpPr>
          <p:nvPr>
            <p:ph type="sldNum" sz="quarter" idx="12"/>
          </p:nvPr>
        </p:nvSpPr>
        <p:spPr bwMode="auto"/>
        <p:txBody>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eaLnBrk="1" fontAlgn="auto" hangingPunct="1">
              <a:spcBef>
                <a:spcPts val="0"/>
              </a:spcBef>
              <a:spcAft>
                <a:spcPts val="0"/>
              </a:spcAft>
              <a:defRPr/>
            </a:pPr>
            <a:fld id="{0B098274-34A0-4FE4-99B1-A7B6C729B9F0}" type="slidenum">
              <a:rPr lang="en-US" altLang="en-US" sz="1400">
                <a:solidFill>
                  <a:srgbClr val="000000"/>
                </a:solidFill>
                <a:ea typeface="+mn-ea"/>
              </a:rPr>
              <a:pPr eaLnBrk="1" fontAlgn="auto" hangingPunct="1">
                <a:spcBef>
                  <a:spcPts val="0"/>
                </a:spcBef>
                <a:spcAft>
                  <a:spcPts val="0"/>
                </a:spcAft>
                <a:defRPr/>
              </a:pPr>
              <a:t>2</a:t>
            </a:fld>
            <a:endParaRPr lang="en-US" altLang="en-US" sz="1400">
              <a:solidFill>
                <a:srgbClr val="000000"/>
              </a:solidFill>
              <a:ea typeface="+mn-ea"/>
            </a:endParaRPr>
          </a:p>
        </p:txBody>
      </p:sp>
      <p:pic>
        <p:nvPicPr>
          <p:cNvPr id="13317" name="图片 2">
            <a:extLst>
              <a:ext uri="{FF2B5EF4-FFF2-40B4-BE49-F238E27FC236}">
                <a16:creationId xmlns:a16="http://schemas.microsoft.com/office/drawing/2014/main" id="{3C0FDC89-8565-E7B2-37FC-7B78EE1D42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513" y="4043363"/>
            <a:ext cx="6556375"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文本框 8">
            <a:extLst>
              <a:ext uri="{FF2B5EF4-FFF2-40B4-BE49-F238E27FC236}">
                <a16:creationId xmlns:a16="http://schemas.microsoft.com/office/drawing/2014/main" id="{968C2BA0-2C48-EB4D-92E0-59B93D7ECD31}"/>
              </a:ext>
            </a:extLst>
          </p:cNvPr>
          <p:cNvSpPr txBox="1">
            <a:spLocks noChangeArrowheads="1"/>
          </p:cNvSpPr>
          <p:nvPr/>
        </p:nvSpPr>
        <p:spPr bwMode="auto">
          <a:xfrm>
            <a:off x="1106488" y="3602038"/>
            <a:ext cx="7362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zh-CN">
                <a:hlinkClick r:id="rId4"/>
              </a:rPr>
              <a:t>https://codex.cs.yale.edu/avi/os-book/OS10/index.html</a:t>
            </a:r>
            <a:r>
              <a:rPr lang="en-US" altLang="zh-CN"/>
              <a:t> </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21D507CA-0DC7-23BB-0DDC-E4B3D4BAB88E}"/>
              </a:ext>
            </a:extLst>
          </p:cNvPr>
          <p:cNvSpPr>
            <a:spLocks noGrp="1" noChangeArrowheads="1"/>
          </p:cNvSpPr>
          <p:nvPr>
            <p:ph type="title" idx="4294967295"/>
          </p:nvPr>
        </p:nvSpPr>
        <p:spPr>
          <a:xfrm>
            <a:off x="457200" y="214313"/>
            <a:ext cx="8229600" cy="576262"/>
          </a:xfrm>
        </p:spPr>
        <p:txBody>
          <a:bodyPr/>
          <a:lstStyle/>
          <a:p>
            <a:pPr eaLnBrk="1" hangingPunct="1"/>
            <a:r>
              <a:rPr lang="en-US" altLang="en-US" dirty="0"/>
              <a:t>I/O Operations</a:t>
            </a:r>
          </a:p>
        </p:txBody>
      </p:sp>
      <p:sp>
        <p:nvSpPr>
          <p:cNvPr id="35844" name="文本框 3">
            <a:extLst>
              <a:ext uri="{FF2B5EF4-FFF2-40B4-BE49-F238E27FC236}">
                <a16:creationId xmlns:a16="http://schemas.microsoft.com/office/drawing/2014/main" id="{241BFC96-597A-5D80-C42B-9CA4D3C4EF79}"/>
              </a:ext>
            </a:extLst>
          </p:cNvPr>
          <p:cNvSpPr txBox="1">
            <a:spLocks noChangeArrowheads="1"/>
          </p:cNvSpPr>
          <p:nvPr/>
        </p:nvSpPr>
        <p:spPr bwMode="auto">
          <a:xfrm>
            <a:off x="651948" y="1152010"/>
            <a:ext cx="64737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C00000"/>
                </a:solidFill>
                <a:effectLst/>
                <a:uLnTx/>
                <a:uFillTx/>
                <a:latin typeface="Verdana" panose="020B0604030504040204" pitchFamily="34" charset="0"/>
                <a:ea typeface="MS PGothic" panose="020B0600070205080204" pitchFamily="34" charset="-128"/>
                <a:cs typeface="+mn-cs"/>
              </a:rPr>
              <a:t>How CPU gets a character from the keyboard?</a:t>
            </a:r>
            <a:endParaRPr kumimoji="0" lang="zh-CN" altLang="en-US" sz="2000" b="0" i="0" u="none" strike="noStrike" kern="1200" cap="none" spc="0" normalizeH="0" baseline="0" noProof="0" dirty="0">
              <a:ln>
                <a:noFill/>
              </a:ln>
              <a:solidFill>
                <a:srgbClr val="C00000"/>
              </a:solidFill>
              <a:effectLst/>
              <a:uLnTx/>
              <a:uFillTx/>
              <a:latin typeface="Verdana" panose="020B0604030504040204" pitchFamily="34" charset="0"/>
              <a:ea typeface="MS PGothic" panose="020B0600070205080204" pitchFamily="34" charset="-128"/>
              <a:cs typeface="+mn-cs"/>
            </a:endParaRPr>
          </a:p>
        </p:txBody>
      </p:sp>
      <p:sp>
        <p:nvSpPr>
          <p:cNvPr id="4" name="文本框 3">
            <a:extLst>
              <a:ext uri="{FF2B5EF4-FFF2-40B4-BE49-F238E27FC236}">
                <a16:creationId xmlns:a16="http://schemas.microsoft.com/office/drawing/2014/main" id="{BAABB809-67EA-8B69-3B01-AD093BA6DC10}"/>
              </a:ext>
            </a:extLst>
          </p:cNvPr>
          <p:cNvSpPr txBox="1"/>
          <p:nvPr/>
        </p:nvSpPr>
        <p:spPr>
          <a:xfrm>
            <a:off x="586164" y="4797930"/>
            <a:ext cx="8229599"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Programmed I/O</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Interrupted I/O</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zh-CN" b="1"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Direct Memory Access (DMA)</a:t>
            </a:r>
            <a:endParaRPr kumimoji="0" lang="zh-CN" altLang="en-US" sz="18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p:txBody>
      </p:sp>
      <p:pic>
        <p:nvPicPr>
          <p:cNvPr id="2" name="Picture 5">
            <a:extLst>
              <a:ext uri="{FF2B5EF4-FFF2-40B4-BE49-F238E27FC236}">
                <a16:creationId xmlns:a16="http://schemas.microsoft.com/office/drawing/2014/main" id="{20C6CC1E-2C3A-6B5B-371F-8F33D24D7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493" y="1740500"/>
            <a:ext cx="5586745" cy="276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369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21D507CA-0DC7-23BB-0DDC-E4B3D4BAB88E}"/>
              </a:ext>
            </a:extLst>
          </p:cNvPr>
          <p:cNvSpPr>
            <a:spLocks noGrp="1" noChangeArrowheads="1"/>
          </p:cNvSpPr>
          <p:nvPr>
            <p:ph type="title" idx="4294967295"/>
          </p:nvPr>
        </p:nvSpPr>
        <p:spPr>
          <a:xfrm>
            <a:off x="457200" y="214313"/>
            <a:ext cx="8229600" cy="576262"/>
          </a:xfrm>
        </p:spPr>
        <p:txBody>
          <a:bodyPr/>
          <a:lstStyle/>
          <a:p>
            <a:pPr eaLnBrk="1" hangingPunct="1"/>
            <a:r>
              <a:rPr lang="en-US" altLang="en-US" dirty="0"/>
              <a:t>Programmed I/O</a:t>
            </a:r>
          </a:p>
        </p:txBody>
      </p:sp>
      <p:sp>
        <p:nvSpPr>
          <p:cNvPr id="35844" name="文本框 3">
            <a:extLst>
              <a:ext uri="{FF2B5EF4-FFF2-40B4-BE49-F238E27FC236}">
                <a16:creationId xmlns:a16="http://schemas.microsoft.com/office/drawing/2014/main" id="{241BFC96-597A-5D80-C42B-9CA4D3C4EF79}"/>
              </a:ext>
            </a:extLst>
          </p:cNvPr>
          <p:cNvSpPr txBox="1">
            <a:spLocks noChangeArrowheads="1"/>
          </p:cNvSpPr>
          <p:nvPr/>
        </p:nvSpPr>
        <p:spPr bwMode="auto">
          <a:xfrm>
            <a:off x="651948" y="1152010"/>
            <a:ext cx="64737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C00000"/>
                </a:solidFill>
                <a:effectLst/>
                <a:uLnTx/>
                <a:uFillTx/>
                <a:latin typeface="Verdana" panose="020B0604030504040204" pitchFamily="34" charset="0"/>
                <a:ea typeface="MS PGothic" panose="020B0600070205080204" pitchFamily="34" charset="-128"/>
                <a:cs typeface="+mn-cs"/>
              </a:rPr>
              <a:t>How CPU gets a character from the keyboard?</a:t>
            </a:r>
            <a:endParaRPr kumimoji="0" lang="zh-CN" altLang="en-US" sz="2000" b="0" i="0" u="none" strike="noStrike" kern="1200" cap="none" spc="0" normalizeH="0" baseline="0" noProof="0" dirty="0">
              <a:ln>
                <a:noFill/>
              </a:ln>
              <a:solidFill>
                <a:srgbClr val="C00000"/>
              </a:solidFill>
              <a:effectLst/>
              <a:uLnTx/>
              <a:uFillTx/>
              <a:latin typeface="Verdana" panose="020B0604030504040204" pitchFamily="34" charset="0"/>
              <a:ea typeface="MS PGothic" panose="020B0600070205080204" pitchFamily="34" charset="-128"/>
              <a:cs typeface="+mn-cs"/>
            </a:endParaRPr>
          </a:p>
        </p:txBody>
      </p:sp>
      <p:sp>
        <p:nvSpPr>
          <p:cNvPr id="4" name="文本框 3">
            <a:extLst>
              <a:ext uri="{FF2B5EF4-FFF2-40B4-BE49-F238E27FC236}">
                <a16:creationId xmlns:a16="http://schemas.microsoft.com/office/drawing/2014/main" id="{BAABB809-67EA-8B69-3B01-AD093BA6DC10}"/>
              </a:ext>
            </a:extLst>
          </p:cNvPr>
          <p:cNvSpPr txBox="1"/>
          <p:nvPr/>
        </p:nvSpPr>
        <p:spPr>
          <a:xfrm>
            <a:off x="651947" y="1731144"/>
            <a:ext cx="8229599"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Programmed I/O</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 a technique that we use to transfer data between the processor and the I/O module.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Regulated with the help of a program.</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p:txBody>
      </p:sp>
      <p:pic>
        <p:nvPicPr>
          <p:cNvPr id="6" name="图片 5" descr="图示&#10;&#10;描述已自动生成">
            <a:extLst>
              <a:ext uri="{FF2B5EF4-FFF2-40B4-BE49-F238E27FC236}">
                <a16:creationId xmlns:a16="http://schemas.microsoft.com/office/drawing/2014/main" id="{86C58ED8-04A5-127F-060B-F290765638F4}"/>
              </a:ext>
            </a:extLst>
          </p:cNvPr>
          <p:cNvPicPr>
            <a:picLocks noChangeAspect="1"/>
          </p:cNvPicPr>
          <p:nvPr/>
        </p:nvPicPr>
        <p:blipFill>
          <a:blip r:embed="rId3"/>
          <a:stretch>
            <a:fillRect/>
          </a:stretch>
        </p:blipFill>
        <p:spPr>
          <a:xfrm>
            <a:off x="7913419" y="781049"/>
            <a:ext cx="3609346" cy="5862638"/>
          </a:xfrm>
          <a:prstGeom prst="rect">
            <a:avLst/>
          </a:prstGeom>
        </p:spPr>
      </p:pic>
      <p:sp>
        <p:nvSpPr>
          <p:cNvPr id="7" name="文本框 3">
            <a:extLst>
              <a:ext uri="{FF2B5EF4-FFF2-40B4-BE49-F238E27FC236}">
                <a16:creationId xmlns:a16="http://schemas.microsoft.com/office/drawing/2014/main" id="{076750EF-BB0E-062D-CA97-719812D765B7}"/>
              </a:ext>
            </a:extLst>
          </p:cNvPr>
          <p:cNvSpPr txBox="1">
            <a:spLocks noChangeArrowheads="1"/>
          </p:cNvSpPr>
          <p:nvPr/>
        </p:nvSpPr>
        <p:spPr bwMode="auto">
          <a:xfrm>
            <a:off x="561332" y="3572585"/>
            <a:ext cx="54028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C00000"/>
                </a:solidFill>
                <a:effectLst/>
                <a:uLnTx/>
                <a:uFillTx/>
                <a:latin typeface="Verdana" panose="020B0604030504040204" pitchFamily="34" charset="0"/>
                <a:ea typeface="MS PGothic" panose="020B0600070205080204" pitchFamily="34" charset="-128"/>
                <a:cs typeface="+mn-cs"/>
              </a:rPr>
              <a:t>What’s the greatest drawback of programmed I/O?</a:t>
            </a:r>
            <a:endParaRPr kumimoji="0" lang="zh-CN" altLang="en-US" sz="2000" b="0" i="0" u="none" strike="noStrike" kern="1200" cap="none" spc="0" normalizeH="0" baseline="0" noProof="0" dirty="0">
              <a:ln>
                <a:noFill/>
              </a:ln>
              <a:solidFill>
                <a:srgbClr val="C00000"/>
              </a:solidFill>
              <a:effectLst/>
              <a:uLnTx/>
              <a:uFillTx/>
              <a:latin typeface="Verdana" panose="020B0604030504040204" pitchFamily="34" charset="0"/>
              <a:ea typeface="MS PGothic" panose="020B0600070205080204" pitchFamily="34" charset="-128"/>
              <a:cs typeface="+mn-cs"/>
            </a:endParaRPr>
          </a:p>
        </p:txBody>
      </p:sp>
      <p:sp>
        <p:nvSpPr>
          <p:cNvPr id="9" name="文本框 8">
            <a:extLst>
              <a:ext uri="{FF2B5EF4-FFF2-40B4-BE49-F238E27FC236}">
                <a16:creationId xmlns:a16="http://schemas.microsoft.com/office/drawing/2014/main" id="{413DC4FC-F78B-B50E-78E3-9D9078999133}"/>
              </a:ext>
            </a:extLst>
          </p:cNvPr>
          <p:cNvSpPr txBox="1"/>
          <p:nvPr/>
        </p:nvSpPr>
        <p:spPr>
          <a:xfrm>
            <a:off x="651946" y="4335363"/>
            <a:ext cx="4882707"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a processor keeps on checking whether the I/O module is </a:t>
            </a:r>
            <a:r>
              <a:rPr kumimoji="0" lang="en-US" altLang="zh-CN" sz="1800" b="0" i="0" u="none" strike="noStrike" kern="1200" cap="none" spc="0" normalizeH="0" baseline="0" noProof="0" dirty="0">
                <a:ln>
                  <a:noFill/>
                </a:ln>
                <a:solidFill>
                  <a:srgbClr val="FF0000"/>
                </a:solidFill>
                <a:effectLst/>
                <a:uLnTx/>
                <a:uFillTx/>
                <a:latin typeface="Verdana" panose="020B0604030504040204" pitchFamily="34" charset="0"/>
                <a:ea typeface="MS PGothic" panose="020B0600070205080204" pitchFamily="34" charset="-128"/>
                <a:cs typeface="+mn-cs"/>
              </a:rPr>
              <a:t>ready for reception and transmission </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of data or whether the I/O module </a:t>
            </a:r>
            <a:r>
              <a:rPr kumimoji="0" lang="en-US" altLang="zh-CN" sz="1800" b="0" i="0" u="none" strike="noStrike" kern="1200" cap="none" spc="0" normalizeH="0" baseline="0" noProof="0" dirty="0">
                <a:ln>
                  <a:noFill/>
                </a:ln>
                <a:solidFill>
                  <a:srgbClr val="FF0000"/>
                </a:solidFill>
                <a:effectLst/>
                <a:uLnTx/>
                <a:uFillTx/>
                <a:latin typeface="Verdana" panose="020B0604030504040204" pitchFamily="34" charset="0"/>
                <a:ea typeface="MS PGothic" panose="020B0600070205080204" pitchFamily="34" charset="-128"/>
                <a:cs typeface="+mn-cs"/>
              </a:rPr>
              <a:t>has completed the desired task or not</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 This </a:t>
            </a:r>
            <a:r>
              <a:rPr kumimoji="0" lang="en-US" altLang="zh-CN" sz="1800" b="0" i="0" u="none" strike="noStrike" kern="1200" cap="none" spc="0" normalizeH="0" baseline="0" noProof="0" dirty="0">
                <a:ln>
                  <a:noFill/>
                </a:ln>
                <a:solidFill>
                  <a:srgbClr val="FF0000"/>
                </a:solidFill>
                <a:effectLst/>
                <a:uLnTx/>
                <a:uFillTx/>
                <a:latin typeface="Verdana" panose="020B0604030504040204" pitchFamily="34" charset="0"/>
                <a:ea typeface="MS PGothic" panose="020B0600070205080204" pitchFamily="34" charset="-128"/>
                <a:cs typeface="+mn-cs"/>
              </a:rPr>
              <a:t>long waiting </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of the processor deteriorates the performance of the system.</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Tree>
    <p:extLst>
      <p:ext uri="{BB962C8B-B14F-4D97-AF65-F5344CB8AC3E}">
        <p14:creationId xmlns:p14="http://schemas.microsoft.com/office/powerpoint/2010/main" val="115526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843B4-B5F8-B792-C000-69DBF780ED1A}"/>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4895C54F-FFEA-790A-907F-9977472A1A4F}"/>
              </a:ext>
            </a:extLst>
          </p:cNvPr>
          <p:cNvSpPr>
            <a:spLocks noGrp="1" noChangeArrowheads="1"/>
          </p:cNvSpPr>
          <p:nvPr>
            <p:ph type="title" idx="4294967295"/>
          </p:nvPr>
        </p:nvSpPr>
        <p:spPr>
          <a:xfrm>
            <a:off x="457200" y="214313"/>
            <a:ext cx="8229600" cy="576262"/>
          </a:xfrm>
        </p:spPr>
        <p:txBody>
          <a:bodyPr/>
          <a:lstStyle/>
          <a:p>
            <a:pPr eaLnBrk="1" hangingPunct="1"/>
            <a:r>
              <a:rPr lang="en-US" altLang="en-US" dirty="0"/>
              <a:t>Programmed I/O</a:t>
            </a:r>
          </a:p>
        </p:txBody>
      </p:sp>
      <p:sp>
        <p:nvSpPr>
          <p:cNvPr id="4" name="文本框 3">
            <a:extLst>
              <a:ext uri="{FF2B5EF4-FFF2-40B4-BE49-F238E27FC236}">
                <a16:creationId xmlns:a16="http://schemas.microsoft.com/office/drawing/2014/main" id="{8F1A5194-F447-814F-299F-D927C573AA3F}"/>
              </a:ext>
            </a:extLst>
          </p:cNvPr>
          <p:cNvSpPr txBox="1"/>
          <p:nvPr/>
        </p:nvSpPr>
        <p:spPr>
          <a:xfrm>
            <a:off x="661133" y="2540290"/>
            <a:ext cx="4502925"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Programmed I/O</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zh-CN"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The I/O module does not notify the processor that it has performed the desired task. Moreover, it’s the processors’ responsibility to periodically check the status of the I/O module till it finds that the I/O has successfully completed the desired task.</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p:txBody>
      </p:sp>
      <p:pic>
        <p:nvPicPr>
          <p:cNvPr id="6" name="图片 5" descr="图示&#10;&#10;描述已自动生成">
            <a:extLst>
              <a:ext uri="{FF2B5EF4-FFF2-40B4-BE49-F238E27FC236}">
                <a16:creationId xmlns:a16="http://schemas.microsoft.com/office/drawing/2014/main" id="{0451E4A8-CBAE-26D2-8837-C1236CED010F}"/>
              </a:ext>
            </a:extLst>
          </p:cNvPr>
          <p:cNvPicPr>
            <a:picLocks noChangeAspect="1"/>
          </p:cNvPicPr>
          <p:nvPr/>
        </p:nvPicPr>
        <p:blipFill>
          <a:blip r:embed="rId3"/>
          <a:stretch>
            <a:fillRect/>
          </a:stretch>
        </p:blipFill>
        <p:spPr>
          <a:xfrm>
            <a:off x="5534653" y="870219"/>
            <a:ext cx="3609346" cy="5862638"/>
          </a:xfrm>
          <a:prstGeom prst="rect">
            <a:avLst/>
          </a:prstGeom>
        </p:spPr>
      </p:pic>
    </p:spTree>
    <p:extLst>
      <p:ext uri="{BB962C8B-B14F-4D97-AF65-F5344CB8AC3E}">
        <p14:creationId xmlns:p14="http://schemas.microsoft.com/office/powerpoint/2010/main" val="101934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BE6CA-D58A-3FDD-261F-D76A9F854853}"/>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52B76D95-2372-B078-4B19-B85DA4198946}"/>
              </a:ext>
            </a:extLst>
          </p:cNvPr>
          <p:cNvSpPr>
            <a:spLocks noGrp="1" noChangeArrowheads="1"/>
          </p:cNvSpPr>
          <p:nvPr>
            <p:ph type="title" idx="4294967295"/>
          </p:nvPr>
        </p:nvSpPr>
        <p:spPr>
          <a:xfrm>
            <a:off x="457200" y="214313"/>
            <a:ext cx="8229600" cy="576262"/>
          </a:xfrm>
        </p:spPr>
        <p:txBody>
          <a:bodyPr/>
          <a:lstStyle/>
          <a:p>
            <a:r>
              <a:rPr lang="en-US" altLang="en-US" dirty="0"/>
              <a:t>Interrupted I/O</a:t>
            </a:r>
          </a:p>
        </p:txBody>
      </p:sp>
      <p:sp>
        <p:nvSpPr>
          <p:cNvPr id="4" name="文本框 3">
            <a:extLst>
              <a:ext uri="{FF2B5EF4-FFF2-40B4-BE49-F238E27FC236}">
                <a16:creationId xmlns:a16="http://schemas.microsoft.com/office/drawing/2014/main" id="{E3E95C14-B185-D44C-3E6A-53D0CE3A5F9C}"/>
              </a:ext>
            </a:extLst>
          </p:cNvPr>
          <p:cNvSpPr txBox="1"/>
          <p:nvPr/>
        </p:nvSpPr>
        <p:spPr>
          <a:xfrm>
            <a:off x="368354" y="1030500"/>
            <a:ext cx="5095930"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Interrupted I/O</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  an approach to transfer data between ‘memory’ and ‘I/O devices’ through the ‘processor’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Involves the use of </a:t>
            </a:r>
            <a:r>
              <a:rPr kumimoji="0" lang="en-US" altLang="zh-CN" sz="18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interrupt</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 to exchange data between I/O and memory.</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Main idea: after issuing the I/O command to the I/O module the processor can </a:t>
            </a:r>
            <a:r>
              <a:rPr kumimoji="0" lang="en-US" altLang="zh-CN" sz="1800" b="0" i="0" u="none" strike="noStrike" kern="1200" cap="none" spc="0" normalizeH="0" baseline="0" noProof="0" dirty="0">
                <a:ln>
                  <a:noFill/>
                </a:ln>
                <a:solidFill>
                  <a:srgbClr val="FF0000"/>
                </a:solidFill>
                <a:effectLst/>
                <a:uLnTx/>
                <a:uFillTx/>
                <a:latin typeface="Verdana" panose="020B0604030504040204" pitchFamily="34" charset="0"/>
                <a:ea typeface="MS PGothic" panose="020B0600070205080204" pitchFamily="34" charset="-128"/>
                <a:cs typeface="+mn-cs"/>
              </a:rPr>
              <a:t>get itself busy doing some other work</a:t>
            </a:r>
            <a:endParaRPr kumimoji="0" lang="zh-CN" altLang="en-US" sz="1800" b="0" i="0" u="none" strike="noStrike" kern="1200" cap="none" spc="0" normalizeH="0" baseline="0" noProof="0" dirty="0">
              <a:ln>
                <a:noFill/>
              </a:ln>
              <a:solidFill>
                <a:srgbClr val="FF0000"/>
              </a:solidFill>
              <a:effectLst/>
              <a:uLnTx/>
              <a:uFillTx/>
              <a:latin typeface="Verdana" panose="020B0604030504040204" pitchFamily="34" charset="0"/>
              <a:ea typeface="MS PGothic" panose="020B0600070205080204" pitchFamily="34" charset="-128"/>
              <a:cs typeface="+mn-cs"/>
            </a:endParaRPr>
          </a:p>
        </p:txBody>
      </p:sp>
      <p:pic>
        <p:nvPicPr>
          <p:cNvPr id="3" name="图片 2" descr="图示&#10;&#10;描述已自动生成">
            <a:extLst>
              <a:ext uri="{FF2B5EF4-FFF2-40B4-BE49-F238E27FC236}">
                <a16:creationId xmlns:a16="http://schemas.microsoft.com/office/drawing/2014/main" id="{ED9CB921-3C64-EFDA-B403-7EB0C1F7E109}"/>
              </a:ext>
            </a:extLst>
          </p:cNvPr>
          <p:cNvPicPr>
            <a:picLocks noChangeAspect="1"/>
          </p:cNvPicPr>
          <p:nvPr/>
        </p:nvPicPr>
        <p:blipFill>
          <a:blip r:embed="rId3"/>
          <a:stretch>
            <a:fillRect/>
          </a:stretch>
        </p:blipFill>
        <p:spPr>
          <a:xfrm>
            <a:off x="5464284" y="714744"/>
            <a:ext cx="3679717" cy="6143256"/>
          </a:xfrm>
          <a:prstGeom prst="rect">
            <a:avLst/>
          </a:prstGeom>
        </p:spPr>
      </p:pic>
      <p:sp>
        <p:nvSpPr>
          <p:cNvPr id="8" name="文本框 7">
            <a:extLst>
              <a:ext uri="{FF2B5EF4-FFF2-40B4-BE49-F238E27FC236}">
                <a16:creationId xmlns:a16="http://schemas.microsoft.com/office/drawing/2014/main" id="{DDDBFFDB-D9EE-3911-7337-6FEEF6938E3B}"/>
              </a:ext>
            </a:extLst>
          </p:cNvPr>
          <p:cNvSpPr txBox="1"/>
          <p:nvPr/>
        </p:nvSpPr>
        <p:spPr>
          <a:xfrm>
            <a:off x="368354" y="4515092"/>
            <a:ext cx="5023923"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Verdana" panose="020B0604030504040204" pitchFamily="34" charset="0"/>
                <a:ea typeface="MS PGothic" panose="020B0600070205080204" pitchFamily="34" charset="-128"/>
                <a:cs typeface="+mn-cs"/>
              </a:rPr>
              <a:t>Issues an interrupt signal to the processor when I/O has been performed</a:t>
            </a:r>
            <a:endParaRPr kumimoji="0" lang="zh-CN" altLang="en-US" sz="1800" b="0" i="0" u="none" strike="noStrike" kern="1200" cap="none" spc="0" normalizeH="0" baseline="0" noProof="0" dirty="0">
              <a:ln>
                <a:noFill/>
              </a:ln>
              <a:solidFill>
                <a:srgbClr val="FF0000"/>
              </a:solidFill>
              <a:effectLst/>
              <a:uLnTx/>
              <a:uFillTx/>
              <a:latin typeface="Verdana" panose="020B0604030504040204" pitchFamily="34" charset="0"/>
              <a:ea typeface="MS PGothic" panose="020B0600070205080204" pitchFamily="34" charset="-128"/>
              <a:cs typeface="+mn-cs"/>
            </a:endParaRPr>
          </a:p>
        </p:txBody>
      </p:sp>
    </p:spTree>
    <p:extLst>
      <p:ext uri="{BB962C8B-B14F-4D97-AF65-F5344CB8AC3E}">
        <p14:creationId xmlns:p14="http://schemas.microsoft.com/office/powerpoint/2010/main" val="147671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791EA-C029-48EB-FFF1-AB46FD080A03}"/>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2103D118-184D-8E98-9A08-CF4AAB34F870}"/>
              </a:ext>
            </a:extLst>
          </p:cNvPr>
          <p:cNvSpPr>
            <a:spLocks noGrp="1" noChangeArrowheads="1"/>
          </p:cNvSpPr>
          <p:nvPr>
            <p:ph type="title" idx="4294967295"/>
          </p:nvPr>
        </p:nvSpPr>
        <p:spPr>
          <a:xfrm>
            <a:off x="457200" y="214313"/>
            <a:ext cx="8229600" cy="576262"/>
          </a:xfrm>
        </p:spPr>
        <p:txBody>
          <a:bodyPr/>
          <a:lstStyle/>
          <a:p>
            <a:r>
              <a:rPr lang="en-US" altLang="en-US" dirty="0"/>
              <a:t>Interrupted I/O</a:t>
            </a:r>
          </a:p>
        </p:txBody>
      </p:sp>
      <p:pic>
        <p:nvPicPr>
          <p:cNvPr id="7" name="图片 6">
            <a:extLst>
              <a:ext uri="{FF2B5EF4-FFF2-40B4-BE49-F238E27FC236}">
                <a16:creationId xmlns:a16="http://schemas.microsoft.com/office/drawing/2014/main" id="{85CEDCC7-8C94-9F44-5357-2D64920EC9BC}"/>
              </a:ext>
            </a:extLst>
          </p:cNvPr>
          <p:cNvPicPr>
            <a:picLocks noChangeAspect="1"/>
          </p:cNvPicPr>
          <p:nvPr/>
        </p:nvPicPr>
        <p:blipFill rotWithShape="1">
          <a:blip r:embed="rId3"/>
          <a:srcRect l="4373" t="13825" r="16497" b="3657"/>
          <a:stretch/>
        </p:blipFill>
        <p:spPr>
          <a:xfrm>
            <a:off x="252079" y="1334530"/>
            <a:ext cx="5153005" cy="4670854"/>
          </a:xfrm>
          <a:prstGeom prst="rect">
            <a:avLst/>
          </a:prstGeom>
        </p:spPr>
      </p:pic>
      <p:sp>
        <p:nvSpPr>
          <p:cNvPr id="10" name="文本框 9">
            <a:extLst>
              <a:ext uri="{FF2B5EF4-FFF2-40B4-BE49-F238E27FC236}">
                <a16:creationId xmlns:a16="http://schemas.microsoft.com/office/drawing/2014/main" id="{A3185C33-C685-F283-CC86-BB46914BD0C9}"/>
              </a:ext>
            </a:extLst>
          </p:cNvPr>
          <p:cNvSpPr txBox="1"/>
          <p:nvPr/>
        </p:nvSpPr>
        <p:spPr>
          <a:xfrm>
            <a:off x="4920459" y="1638035"/>
            <a:ext cx="4183999" cy="4367349"/>
          </a:xfrm>
          <a:prstGeom prst="rect">
            <a:avLst/>
          </a:prstGeom>
          <a:noFill/>
        </p:spPr>
        <p:txBody>
          <a:bodyPr wrap="square">
            <a:spAutoFit/>
          </a:bodyPr>
          <a:lstStyle/>
          <a:p>
            <a:pPr marL="742950" lvl="1" indent="-285750" eaLnBrk="1" hangingPunct="1">
              <a:lnSpc>
                <a:spcPct val="150000"/>
              </a:lnSpc>
              <a:spcBef>
                <a:spcPct val="35000"/>
              </a:spcBef>
              <a:buClr>
                <a:srgbClr val="CC6600"/>
              </a:buClr>
              <a:buSzPct val="80000"/>
              <a:buFont typeface="Wingdings" panose="05000000000000000000" pitchFamily="2" charset="2"/>
              <a:buChar char="Ø"/>
            </a:pPr>
            <a:r>
              <a:rPr kumimoji="1" lang="zh-CN" altLang="en-US" sz="1600" dirty="0">
                <a:latin typeface="宋体" panose="02010600030101010101" pitchFamily="2" charset="-122"/>
                <a:ea typeface="宋体" panose="02010600030101010101" pitchFamily="2" charset="-122"/>
              </a:rPr>
              <a:t>用户进程向 </a:t>
            </a:r>
            <a:r>
              <a:rPr kumimoji="1" lang="en-US" altLang="zh-CN" sz="1600" dirty="0">
                <a:latin typeface="宋体" panose="02010600030101010101" pitchFamily="2" charset="-122"/>
                <a:ea typeface="宋体" panose="02010600030101010101" pitchFamily="2" charset="-122"/>
              </a:rPr>
              <a:t>CPU </a:t>
            </a:r>
            <a:r>
              <a:rPr kumimoji="1" lang="zh-CN" altLang="en-US" sz="1600" dirty="0">
                <a:latin typeface="宋体" panose="02010600030101010101" pitchFamily="2" charset="-122"/>
                <a:ea typeface="宋体" panose="02010600030101010101" pitchFamily="2" charset="-122"/>
              </a:rPr>
              <a:t>发起 </a:t>
            </a:r>
            <a:r>
              <a:rPr kumimoji="1" lang="en-US" altLang="zh-CN" sz="1600" dirty="0">
                <a:latin typeface="宋体" panose="02010600030101010101" pitchFamily="2" charset="-122"/>
                <a:ea typeface="宋体" panose="02010600030101010101" pitchFamily="2" charset="-122"/>
              </a:rPr>
              <a:t>read </a:t>
            </a:r>
            <a:r>
              <a:rPr kumimoji="1" lang="zh-CN" altLang="en-US" sz="1600" dirty="0">
                <a:latin typeface="宋体" panose="02010600030101010101" pitchFamily="2" charset="-122"/>
                <a:ea typeface="宋体" panose="02010600030101010101" pitchFamily="2" charset="-122"/>
              </a:rPr>
              <a:t>系统调用读取数据，由用户态切换为内核态，然后一直阻塞等待数据的返回。</a:t>
            </a:r>
          </a:p>
          <a:p>
            <a:pPr marL="742950" lvl="1" indent="-285750" eaLnBrk="1" hangingPunct="1">
              <a:lnSpc>
                <a:spcPct val="150000"/>
              </a:lnSpc>
              <a:spcBef>
                <a:spcPct val="35000"/>
              </a:spcBef>
              <a:buClr>
                <a:srgbClr val="CC6600"/>
              </a:buClr>
              <a:buSzPct val="80000"/>
              <a:buFont typeface="Wingdings" panose="05000000000000000000" pitchFamily="2" charset="2"/>
              <a:buChar char="Ø"/>
            </a:pPr>
            <a:r>
              <a:rPr kumimoji="1" lang="en-US" altLang="zh-CN" sz="1600" dirty="0">
                <a:latin typeface="宋体" panose="02010600030101010101" pitchFamily="2" charset="-122"/>
                <a:ea typeface="宋体" panose="02010600030101010101" pitchFamily="2" charset="-122"/>
              </a:rPr>
              <a:t>CPU </a:t>
            </a:r>
            <a:r>
              <a:rPr kumimoji="1" lang="zh-CN" altLang="en-US" sz="1600" dirty="0">
                <a:latin typeface="宋体" panose="02010600030101010101" pitchFamily="2" charset="-122"/>
                <a:ea typeface="宋体" panose="02010600030101010101" pitchFamily="2" charset="-122"/>
              </a:rPr>
              <a:t>在接收到指令以后对磁盘发起 </a:t>
            </a:r>
            <a:r>
              <a:rPr kumimoji="1" lang="en-US" altLang="zh-CN" sz="1600" dirty="0">
                <a:latin typeface="宋体" panose="02010600030101010101" pitchFamily="2" charset="-122"/>
                <a:ea typeface="宋体" panose="02010600030101010101" pitchFamily="2" charset="-122"/>
              </a:rPr>
              <a:t>I/O </a:t>
            </a:r>
            <a:r>
              <a:rPr kumimoji="1" lang="zh-CN" altLang="en-US" sz="1600" dirty="0">
                <a:latin typeface="宋体" panose="02010600030101010101" pitchFamily="2" charset="-122"/>
                <a:ea typeface="宋体" panose="02010600030101010101" pitchFamily="2" charset="-122"/>
              </a:rPr>
              <a:t>请求，将磁盘数据先放入磁盘控制器缓冲区。</a:t>
            </a:r>
          </a:p>
          <a:p>
            <a:pPr marL="742950" lvl="1" indent="-285750" eaLnBrk="1" hangingPunct="1">
              <a:lnSpc>
                <a:spcPct val="150000"/>
              </a:lnSpc>
              <a:spcBef>
                <a:spcPct val="35000"/>
              </a:spcBef>
              <a:buClr>
                <a:srgbClr val="CC6600"/>
              </a:buClr>
              <a:buSzPct val="80000"/>
              <a:buFont typeface="Wingdings" panose="05000000000000000000" pitchFamily="2" charset="2"/>
              <a:buChar char="Ø"/>
            </a:pPr>
            <a:r>
              <a:rPr kumimoji="1" lang="zh-CN" altLang="en-US" sz="1600" b="1" dirty="0">
                <a:latin typeface="宋体" panose="02010600030101010101" pitchFamily="2" charset="-122"/>
                <a:ea typeface="宋体" panose="02010600030101010101" pitchFamily="2" charset="-122"/>
              </a:rPr>
              <a:t>数据准备完成以后，磁盘向 </a:t>
            </a:r>
            <a:r>
              <a:rPr kumimoji="1" lang="en-US" altLang="zh-CN" sz="1600" b="1" dirty="0">
                <a:latin typeface="宋体" panose="02010600030101010101" pitchFamily="2" charset="-122"/>
                <a:ea typeface="宋体" panose="02010600030101010101" pitchFamily="2" charset="-122"/>
              </a:rPr>
              <a:t>CPU </a:t>
            </a:r>
            <a:r>
              <a:rPr kumimoji="1" lang="zh-CN" altLang="en-US" sz="1600" b="1" dirty="0">
                <a:latin typeface="宋体" panose="02010600030101010101" pitchFamily="2" charset="-122"/>
                <a:ea typeface="宋体" panose="02010600030101010101" pitchFamily="2" charset="-122"/>
              </a:rPr>
              <a:t>发起 </a:t>
            </a:r>
            <a:r>
              <a:rPr kumimoji="1" lang="en-US" altLang="zh-CN" sz="1600" b="1" dirty="0">
                <a:latin typeface="宋体" panose="02010600030101010101" pitchFamily="2" charset="-122"/>
                <a:ea typeface="宋体" panose="02010600030101010101" pitchFamily="2" charset="-122"/>
              </a:rPr>
              <a:t>I/O </a:t>
            </a:r>
            <a:r>
              <a:rPr kumimoji="1" lang="zh-CN" altLang="en-US" sz="1600" b="1" dirty="0">
                <a:latin typeface="宋体" panose="02010600030101010101" pitchFamily="2" charset="-122"/>
                <a:ea typeface="宋体" panose="02010600030101010101" pitchFamily="2" charset="-122"/>
              </a:rPr>
              <a:t>中断。</a:t>
            </a:r>
          </a:p>
          <a:p>
            <a:pPr marL="742950" lvl="1" indent="-285750" eaLnBrk="1" hangingPunct="1">
              <a:lnSpc>
                <a:spcPct val="150000"/>
              </a:lnSpc>
              <a:spcBef>
                <a:spcPct val="35000"/>
              </a:spcBef>
              <a:buClr>
                <a:srgbClr val="CC6600"/>
              </a:buClr>
              <a:buSzPct val="80000"/>
              <a:buFont typeface="Wingdings" panose="05000000000000000000" pitchFamily="2" charset="2"/>
              <a:buChar char="Ø"/>
            </a:pPr>
            <a:r>
              <a:rPr kumimoji="1" lang="en-US" altLang="zh-CN" sz="1600" dirty="0">
                <a:latin typeface="宋体" panose="02010600030101010101" pitchFamily="2" charset="-122"/>
                <a:ea typeface="宋体" panose="02010600030101010101" pitchFamily="2" charset="-122"/>
              </a:rPr>
              <a:t>CPU </a:t>
            </a:r>
            <a:r>
              <a:rPr kumimoji="1" lang="zh-CN" altLang="en-US" sz="1600" dirty="0">
                <a:latin typeface="宋体" panose="02010600030101010101" pitchFamily="2" charset="-122"/>
                <a:ea typeface="宋体" panose="02010600030101010101" pitchFamily="2" charset="-122"/>
              </a:rPr>
              <a:t>收到 </a:t>
            </a:r>
            <a:r>
              <a:rPr kumimoji="1" lang="en-US" altLang="zh-CN" sz="1600" dirty="0">
                <a:latin typeface="宋体" panose="02010600030101010101" pitchFamily="2" charset="-122"/>
                <a:ea typeface="宋体" panose="02010600030101010101" pitchFamily="2" charset="-122"/>
              </a:rPr>
              <a:t>I/O </a:t>
            </a:r>
            <a:r>
              <a:rPr kumimoji="1" lang="zh-CN" altLang="en-US" sz="1600" dirty="0">
                <a:latin typeface="宋体" panose="02010600030101010101" pitchFamily="2" charset="-122"/>
                <a:ea typeface="宋体" panose="02010600030101010101" pitchFamily="2" charset="-122"/>
              </a:rPr>
              <a:t>中断以后将磁盘缓冲区中的数据拷贝到内核缓冲区，然后再从内核缓冲区拷贝到用户缓冲区。</a:t>
            </a:r>
          </a:p>
        </p:txBody>
      </p:sp>
      <p:sp>
        <p:nvSpPr>
          <p:cNvPr id="3" name="文本框 2">
            <a:extLst>
              <a:ext uri="{FF2B5EF4-FFF2-40B4-BE49-F238E27FC236}">
                <a16:creationId xmlns:a16="http://schemas.microsoft.com/office/drawing/2014/main" id="{C041C6B8-4915-A87A-8A3B-832E82D28192}"/>
              </a:ext>
            </a:extLst>
          </p:cNvPr>
          <p:cNvSpPr txBox="1"/>
          <p:nvPr/>
        </p:nvSpPr>
        <p:spPr>
          <a:xfrm>
            <a:off x="2481237" y="6058912"/>
            <a:ext cx="4665910" cy="584775"/>
          </a:xfrm>
          <a:prstGeom prst="rect">
            <a:avLst/>
          </a:prstGeom>
          <a:noFill/>
        </p:spPr>
        <p:txBody>
          <a:bodyPr wrap="square">
            <a:spAutoFit/>
          </a:bodyPr>
          <a:lstStyle/>
          <a:p>
            <a:r>
              <a:rPr kumimoji="1" lang="zh-CN" altLang="en-US" sz="1600" dirty="0">
                <a:latin typeface="宋体" panose="02010600030101010101" pitchFamily="2" charset="-122"/>
                <a:ea typeface="宋体" panose="02010600030101010101" pitchFamily="2" charset="-122"/>
              </a:rPr>
              <a:t>用户进程由内核态切换回用户态，解除阻塞状态，然后等待 </a:t>
            </a:r>
            <a:r>
              <a:rPr kumimoji="1" lang="en-US" altLang="zh-CN" sz="1600" dirty="0">
                <a:latin typeface="宋体" panose="02010600030101010101" pitchFamily="2" charset="-122"/>
                <a:ea typeface="宋体" panose="02010600030101010101" pitchFamily="2" charset="-122"/>
              </a:rPr>
              <a:t>CPU </a:t>
            </a:r>
            <a:r>
              <a:rPr kumimoji="1" lang="zh-CN" altLang="en-US" sz="1600" dirty="0">
                <a:latin typeface="宋体" panose="02010600030101010101" pitchFamily="2" charset="-122"/>
                <a:ea typeface="宋体" panose="02010600030101010101" pitchFamily="2" charset="-122"/>
              </a:rPr>
              <a:t>的下一个执行时间钟。</a:t>
            </a:r>
          </a:p>
        </p:txBody>
      </p:sp>
    </p:spTree>
    <p:extLst>
      <p:ext uri="{BB962C8B-B14F-4D97-AF65-F5344CB8AC3E}">
        <p14:creationId xmlns:p14="http://schemas.microsoft.com/office/powerpoint/2010/main" val="2032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3D150-B9AF-391E-7E78-4D8D552BC68F}"/>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00520DEC-CA27-FB67-84C7-494082B79F0B}"/>
              </a:ext>
            </a:extLst>
          </p:cNvPr>
          <p:cNvSpPr>
            <a:spLocks noGrp="1" noChangeArrowheads="1"/>
          </p:cNvSpPr>
          <p:nvPr>
            <p:ph type="title" idx="4294967295"/>
          </p:nvPr>
        </p:nvSpPr>
        <p:spPr>
          <a:xfrm>
            <a:off x="457200" y="214313"/>
            <a:ext cx="8229600" cy="576262"/>
          </a:xfrm>
        </p:spPr>
        <p:txBody>
          <a:bodyPr/>
          <a:lstStyle/>
          <a:p>
            <a:r>
              <a:rPr lang="en-US" altLang="en-US" dirty="0"/>
              <a:t>Programmed I/O </a:t>
            </a:r>
            <a:r>
              <a:rPr lang="en-US" altLang="zh-CN" dirty="0"/>
              <a:t>V.S. </a:t>
            </a:r>
            <a:r>
              <a:rPr lang="en-US" altLang="en-US" dirty="0"/>
              <a:t>Interrupted I/O</a:t>
            </a:r>
          </a:p>
        </p:txBody>
      </p:sp>
      <p:sp>
        <p:nvSpPr>
          <p:cNvPr id="10" name="文本框 9">
            <a:extLst>
              <a:ext uri="{FF2B5EF4-FFF2-40B4-BE49-F238E27FC236}">
                <a16:creationId xmlns:a16="http://schemas.microsoft.com/office/drawing/2014/main" id="{06E30142-F5CD-4549-739B-5862C4015948}"/>
              </a:ext>
            </a:extLst>
          </p:cNvPr>
          <p:cNvSpPr txBox="1"/>
          <p:nvPr/>
        </p:nvSpPr>
        <p:spPr>
          <a:xfrm>
            <a:off x="380589" y="1262390"/>
            <a:ext cx="7720501" cy="5110310"/>
          </a:xfrm>
          <a:prstGeom prst="rect">
            <a:avLst/>
          </a:prstGeom>
          <a:noFill/>
        </p:spPr>
        <p:txBody>
          <a:bodyPr wrap="square">
            <a:spAutoFit/>
          </a:bodyPr>
          <a:lstStyle/>
          <a:p>
            <a:pPr marL="342900" lvl="1" indent="-342900" eaLnBrk="1" hangingPunct="1">
              <a:lnSpc>
                <a:spcPct val="150000"/>
              </a:lnSpc>
              <a:spcBef>
                <a:spcPct val="35000"/>
              </a:spcBef>
              <a:buClr>
                <a:srgbClr val="993300"/>
              </a:buClr>
              <a:buSzPct val="90000"/>
              <a:buFont typeface="Wingdings" panose="05000000000000000000" pitchFamily="2" charset="2"/>
              <a:buChar char="q"/>
            </a:pPr>
            <a:r>
              <a:rPr kumimoji="1" lang="en-US" altLang="zh-CN" dirty="0">
                <a:latin typeface="宋体" panose="02010600030101010101" pitchFamily="2" charset="-122"/>
                <a:ea typeface="宋体" panose="02010600030101010101" pitchFamily="2" charset="-122"/>
                <a:cs typeface="ＭＳ Ｐゴシック" charset="-128"/>
              </a:rPr>
              <a:t>Programmed I/O</a:t>
            </a:r>
            <a:r>
              <a:rPr kumimoji="1" lang="zh-CN" altLang="en-US" dirty="0">
                <a:latin typeface="宋体" panose="02010600030101010101" pitchFamily="2" charset="-122"/>
                <a:ea typeface="宋体" panose="02010600030101010101" pitchFamily="2" charset="-122"/>
                <a:cs typeface="ＭＳ Ｐゴシック" charset="-128"/>
              </a:rPr>
              <a:t>：程序直接控制方式就是</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告诉外设“我要读了”，然后外设开始准备。</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这时候停下手中的工作，不停的问外设“好了没有”，一旦外设说“好了”，</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就从外设读一个字，再往内存写一个字，然后再告诉外设“我要继续读”，就这么重复直到完成。所以在读的过程中</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别的什么也干不了。</a:t>
            </a:r>
            <a:endParaRPr kumimoji="1" lang="en-US" altLang="zh-CN" dirty="0">
              <a:latin typeface="宋体" panose="02010600030101010101" pitchFamily="2" charset="-122"/>
              <a:ea typeface="宋体" panose="02010600030101010101" pitchFamily="2" charset="-122"/>
              <a:cs typeface="ＭＳ Ｐゴシック" charset="-128"/>
            </a:endParaRPr>
          </a:p>
          <a:p>
            <a:pPr marL="342900" lvl="1" indent="-342900" eaLnBrk="1" hangingPunct="1">
              <a:lnSpc>
                <a:spcPct val="150000"/>
              </a:lnSpc>
              <a:spcBef>
                <a:spcPct val="35000"/>
              </a:spcBef>
              <a:buClr>
                <a:srgbClr val="993300"/>
              </a:buClr>
              <a:buSzPct val="90000"/>
              <a:buFont typeface="Wingdings" panose="05000000000000000000" pitchFamily="2" charset="2"/>
              <a:buChar char="q"/>
            </a:pPr>
            <a:r>
              <a:rPr kumimoji="1" lang="en-US" altLang="zh-CN" dirty="0">
                <a:latin typeface="宋体" panose="02010600030101010101" pitchFamily="2" charset="-122"/>
                <a:ea typeface="宋体" panose="02010600030101010101" pitchFamily="2" charset="-122"/>
                <a:cs typeface="ＭＳ Ｐゴシック" charset="-128"/>
              </a:rPr>
              <a:t>Interrupted I/O</a:t>
            </a:r>
            <a:r>
              <a:rPr kumimoji="1" lang="zh-CN" altLang="en-US" dirty="0">
                <a:latin typeface="宋体" panose="02010600030101010101" pitchFamily="2" charset="-122"/>
                <a:ea typeface="宋体" panose="02010600030101010101" pitchFamily="2" charset="-122"/>
                <a:cs typeface="ＭＳ Ｐゴシック" charset="-128"/>
              </a:rPr>
              <a:t>：</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告诉外设“我要读了”，然后就不管了，继续干自己的事。这时候外设开始准备，等准备好了就主动告诉</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我好了”，</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这时候停下手里的工作开始从外设读一个字，然后往内存写一个字。写完了就告诉外设“我要继续读”，说完了就继续干刚才被打断前的事，等外设再准备好以后再通知</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，直到完成。中断方式的好处就是</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在外设准备的时候不用不停地问，可以做自己的事，提高了利用率。</a:t>
            </a:r>
          </a:p>
        </p:txBody>
      </p:sp>
    </p:spTree>
    <p:extLst>
      <p:ext uri="{BB962C8B-B14F-4D97-AF65-F5344CB8AC3E}">
        <p14:creationId xmlns:p14="http://schemas.microsoft.com/office/powerpoint/2010/main" val="2339014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D4BD4-18BA-CD70-D172-5332DD05F0EE}"/>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6E4EC4D5-3BE5-9782-2234-80655A9B5ACD}"/>
              </a:ext>
            </a:extLst>
          </p:cNvPr>
          <p:cNvSpPr>
            <a:spLocks noGrp="1" noChangeArrowheads="1"/>
          </p:cNvSpPr>
          <p:nvPr>
            <p:ph type="title" idx="4294967295"/>
          </p:nvPr>
        </p:nvSpPr>
        <p:spPr>
          <a:xfrm>
            <a:off x="457200" y="214313"/>
            <a:ext cx="8229600" cy="576262"/>
          </a:xfrm>
        </p:spPr>
        <p:txBody>
          <a:bodyPr/>
          <a:lstStyle/>
          <a:p>
            <a:r>
              <a:rPr lang="en-US" altLang="en-US" dirty="0"/>
              <a:t>Direct Memory Access (DMA)</a:t>
            </a:r>
          </a:p>
        </p:txBody>
      </p:sp>
      <p:sp>
        <p:nvSpPr>
          <p:cNvPr id="4" name="文本框 3">
            <a:extLst>
              <a:ext uri="{FF2B5EF4-FFF2-40B4-BE49-F238E27FC236}">
                <a16:creationId xmlns:a16="http://schemas.microsoft.com/office/drawing/2014/main" id="{22D2873C-8D50-C6C7-0C1D-F79319D29F97}"/>
              </a:ext>
            </a:extLst>
          </p:cNvPr>
          <p:cNvSpPr txBox="1"/>
          <p:nvPr/>
        </p:nvSpPr>
        <p:spPr>
          <a:xfrm>
            <a:off x="612403" y="1123188"/>
            <a:ext cx="8229599"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Direct Memory Access (DMA) </a:t>
            </a:r>
            <a:r>
              <a:rPr kumimoji="0" lang="en-US" altLang="zh-CN"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  transfers the data between memory and peripheral devices(like hard drives) without the intervention of the CPU.</a:t>
            </a:r>
            <a:endParaRPr kumimoji="0" lang="zh-CN" altLang="en-US" sz="1800" b="0" i="0" u="none" strike="noStrike" kern="1200" cap="none" spc="0" normalizeH="0" baseline="0" noProof="0" dirty="0">
              <a:ln>
                <a:noFill/>
              </a:ln>
              <a:solidFill>
                <a:srgbClr val="FF0000"/>
              </a:solidFill>
              <a:effectLst/>
              <a:uLnTx/>
              <a:uFillTx/>
              <a:latin typeface="Verdana" panose="020B0604030504040204" pitchFamily="34" charset="0"/>
              <a:ea typeface="MS PGothic" panose="020B0600070205080204" pitchFamily="34" charset="-128"/>
              <a:cs typeface="+mn-cs"/>
            </a:endParaRPr>
          </a:p>
        </p:txBody>
      </p:sp>
      <p:pic>
        <p:nvPicPr>
          <p:cNvPr id="3" name="图片 2">
            <a:extLst>
              <a:ext uri="{FF2B5EF4-FFF2-40B4-BE49-F238E27FC236}">
                <a16:creationId xmlns:a16="http://schemas.microsoft.com/office/drawing/2014/main" id="{4CDFE904-DC00-EA9C-F715-18E11CB75C5C}"/>
              </a:ext>
            </a:extLst>
          </p:cNvPr>
          <p:cNvPicPr>
            <a:picLocks noChangeAspect="1"/>
          </p:cNvPicPr>
          <p:nvPr/>
        </p:nvPicPr>
        <p:blipFill rotWithShape="1">
          <a:blip r:embed="rId3"/>
          <a:srcRect l="3444" t="14340" r="5534" b="3338"/>
          <a:stretch/>
        </p:blipFill>
        <p:spPr>
          <a:xfrm>
            <a:off x="1049109" y="2130305"/>
            <a:ext cx="7356186" cy="4379929"/>
          </a:xfrm>
          <a:prstGeom prst="rect">
            <a:avLst/>
          </a:prstGeom>
        </p:spPr>
      </p:pic>
      <p:sp>
        <p:nvSpPr>
          <p:cNvPr id="7" name="文本框 6">
            <a:extLst>
              <a:ext uri="{FF2B5EF4-FFF2-40B4-BE49-F238E27FC236}">
                <a16:creationId xmlns:a16="http://schemas.microsoft.com/office/drawing/2014/main" id="{C3CA1770-14DB-1030-DBE6-4816BA6F021C}"/>
              </a:ext>
            </a:extLst>
          </p:cNvPr>
          <p:cNvSpPr txBox="1"/>
          <p:nvPr/>
        </p:nvSpPr>
        <p:spPr>
          <a:xfrm>
            <a:off x="4248253" y="5944077"/>
            <a:ext cx="4095029" cy="523220"/>
          </a:xfrm>
          <a:prstGeom prst="rect">
            <a:avLst/>
          </a:prstGeom>
          <a:noFill/>
        </p:spPr>
        <p:txBody>
          <a:bodyPr wrap="square">
            <a:spAutoFit/>
          </a:bodyPr>
          <a:lstStyle/>
          <a:p>
            <a:r>
              <a:rPr lang="en-US" altLang="zh-CN" sz="1400" dirty="0">
                <a:latin typeface="宋体" panose="02010600030101010101" pitchFamily="2" charset="-122"/>
                <a:ea typeface="宋体" panose="02010600030101010101" pitchFamily="2" charset="-122"/>
              </a:rPr>
              <a:t>DMA </a:t>
            </a:r>
            <a:r>
              <a:rPr lang="zh-CN" altLang="en-US" sz="1400" dirty="0">
                <a:latin typeface="宋体" panose="02010600030101010101" pitchFamily="2" charset="-122"/>
                <a:ea typeface="宋体" panose="02010600030101010101" pitchFamily="2" charset="-122"/>
              </a:rPr>
              <a:t>技术优化了数据从磁盘缓冲区拷贝到内核缓冲区这个过程，减少了这个过程里 </a:t>
            </a:r>
            <a:r>
              <a:rPr lang="en-US" altLang="zh-CN" sz="1400" dirty="0">
                <a:latin typeface="宋体" panose="02010600030101010101" pitchFamily="2" charset="-122"/>
                <a:ea typeface="宋体" panose="02010600030101010101" pitchFamily="2" charset="-122"/>
              </a:rPr>
              <a:t>CPU </a:t>
            </a:r>
            <a:r>
              <a:rPr lang="zh-CN" altLang="en-US" sz="1400" dirty="0">
                <a:latin typeface="宋体" panose="02010600030101010101" pitchFamily="2" charset="-122"/>
                <a:ea typeface="宋体" panose="02010600030101010101" pitchFamily="2" charset="-122"/>
              </a:rPr>
              <a:t>的参与。</a:t>
            </a:r>
          </a:p>
        </p:txBody>
      </p:sp>
    </p:spTree>
    <p:extLst>
      <p:ext uri="{BB962C8B-B14F-4D97-AF65-F5344CB8AC3E}">
        <p14:creationId xmlns:p14="http://schemas.microsoft.com/office/powerpoint/2010/main" val="1430605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03887-2851-0888-3364-BA7F0967410A}"/>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E4D1010A-90E5-4D74-8CE7-0E180FB05000}"/>
              </a:ext>
            </a:extLst>
          </p:cNvPr>
          <p:cNvSpPr>
            <a:spLocks noGrp="1" noChangeArrowheads="1"/>
          </p:cNvSpPr>
          <p:nvPr>
            <p:ph type="title" idx="4294967295"/>
          </p:nvPr>
        </p:nvSpPr>
        <p:spPr>
          <a:xfrm>
            <a:off x="457200" y="214313"/>
            <a:ext cx="8229600" cy="576262"/>
          </a:xfrm>
        </p:spPr>
        <p:txBody>
          <a:bodyPr/>
          <a:lstStyle/>
          <a:p>
            <a:r>
              <a:rPr lang="en-US" altLang="en-US" dirty="0"/>
              <a:t>Direct Memory Access (DMA)</a:t>
            </a:r>
          </a:p>
        </p:txBody>
      </p:sp>
      <p:sp>
        <p:nvSpPr>
          <p:cNvPr id="5" name="文本框 4">
            <a:extLst>
              <a:ext uri="{FF2B5EF4-FFF2-40B4-BE49-F238E27FC236}">
                <a16:creationId xmlns:a16="http://schemas.microsoft.com/office/drawing/2014/main" id="{E8CA24D6-6859-ECA3-C6D9-EEF44B6B0D1D}"/>
              </a:ext>
            </a:extLst>
          </p:cNvPr>
          <p:cNvSpPr txBox="1"/>
          <p:nvPr/>
        </p:nvSpPr>
        <p:spPr>
          <a:xfrm>
            <a:off x="518984" y="1025140"/>
            <a:ext cx="7720501" cy="3863815"/>
          </a:xfrm>
          <a:prstGeom prst="rect">
            <a:avLst/>
          </a:prstGeom>
          <a:noFill/>
        </p:spPr>
        <p:txBody>
          <a:bodyPr wrap="square">
            <a:spAutoFit/>
          </a:bodyPr>
          <a:lstStyle/>
          <a:p>
            <a:pPr marL="342900" lvl="1" indent="-342900" eaLnBrk="1" hangingPunct="1">
              <a:lnSpc>
                <a:spcPct val="150000"/>
              </a:lnSpc>
              <a:spcBef>
                <a:spcPct val="35000"/>
              </a:spcBef>
              <a:buClr>
                <a:srgbClr val="993300"/>
              </a:buClr>
              <a:buSzPct val="90000"/>
              <a:buFont typeface="Wingdings" panose="05000000000000000000" pitchFamily="2" charset="2"/>
              <a:buChar char="q"/>
            </a:pPr>
            <a:r>
              <a:rPr kumimoji="1" lang="en-US" altLang="zh-CN" dirty="0">
                <a:latin typeface="宋体" panose="02010600030101010101" pitchFamily="2" charset="-122"/>
                <a:ea typeface="宋体" panose="02010600030101010101" pitchFamily="2" charset="-122"/>
                <a:cs typeface="ＭＳ Ｐゴシック" charset="-128"/>
              </a:rPr>
              <a:t>DMA</a:t>
            </a:r>
            <a:r>
              <a:rPr kumimoji="1" lang="zh-CN" altLang="en-US" dirty="0">
                <a:latin typeface="宋体" panose="02010600030101010101" pitchFamily="2" charset="-122"/>
                <a:ea typeface="宋体" panose="02010600030101010101" pitchFamily="2" charset="-122"/>
                <a:cs typeface="ＭＳ Ｐゴシック" charset="-128"/>
              </a:rPr>
              <a:t>方式：</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告诉外设“你把</a:t>
            </a:r>
            <a:r>
              <a:rPr kumimoji="1" lang="en-US" altLang="zh-CN" dirty="0">
                <a:latin typeface="宋体" panose="02010600030101010101" pitchFamily="2" charset="-122"/>
                <a:ea typeface="宋体" panose="02010600030101010101" pitchFamily="2" charset="-122"/>
                <a:cs typeface="ＭＳ Ｐゴシック" charset="-128"/>
              </a:rPr>
              <a:t>XXX</a:t>
            </a:r>
            <a:r>
              <a:rPr kumimoji="1" lang="zh-CN" altLang="en-US" dirty="0">
                <a:latin typeface="宋体" panose="02010600030101010101" pitchFamily="2" charset="-122"/>
                <a:ea typeface="宋体" panose="02010600030101010101" pitchFamily="2" charset="-122"/>
                <a:cs typeface="ＭＳ Ｐゴシック" charset="-128"/>
              </a:rPr>
              <a:t>个字的内容写到内存的</a:t>
            </a:r>
            <a:r>
              <a:rPr kumimoji="1" lang="en-US" altLang="zh-CN" dirty="0">
                <a:latin typeface="宋体" panose="02010600030101010101" pitchFamily="2" charset="-122"/>
                <a:ea typeface="宋体" panose="02010600030101010101" pitchFamily="2" charset="-122"/>
                <a:cs typeface="ＭＳ Ｐゴシック" charset="-128"/>
              </a:rPr>
              <a:t>XXX</a:t>
            </a:r>
            <a:r>
              <a:rPr kumimoji="1" lang="zh-CN" altLang="en-US" dirty="0">
                <a:latin typeface="宋体" panose="02010600030101010101" pitchFamily="2" charset="-122"/>
                <a:ea typeface="宋体" panose="02010600030101010101" pitchFamily="2" charset="-122"/>
                <a:cs typeface="ＭＳ Ｐゴシック" charset="-128"/>
              </a:rPr>
              <a:t>位置去吧”，然后就不管了，等外设准备好了就通知</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我准备好了”，</a:t>
            </a:r>
            <a:r>
              <a:rPr kumimoji="1" lang="zh-CN" altLang="en-US" u="sng" dirty="0">
                <a:solidFill>
                  <a:srgbClr val="FF0000"/>
                </a:solidFill>
                <a:latin typeface="宋体" panose="02010600030101010101" pitchFamily="2" charset="-122"/>
                <a:ea typeface="宋体" panose="02010600030101010101" pitchFamily="2" charset="-122"/>
                <a:cs typeface="ＭＳ Ｐゴシック" charset="-128"/>
              </a:rPr>
              <a:t>然后</a:t>
            </a:r>
            <a:r>
              <a:rPr kumimoji="1" lang="en-US" altLang="zh-CN" u="sng" dirty="0">
                <a:solidFill>
                  <a:srgbClr val="FF0000"/>
                </a:solidFill>
                <a:latin typeface="宋体" panose="02010600030101010101" pitchFamily="2" charset="-122"/>
                <a:ea typeface="宋体" panose="02010600030101010101" pitchFamily="2" charset="-122"/>
                <a:cs typeface="ＭＳ Ｐゴシック" charset="-128"/>
              </a:rPr>
              <a:t>CPU</a:t>
            </a:r>
            <a:r>
              <a:rPr kumimoji="1" lang="zh-CN" altLang="en-US" u="sng" dirty="0">
                <a:solidFill>
                  <a:srgbClr val="FF0000"/>
                </a:solidFill>
                <a:latin typeface="宋体" panose="02010600030101010101" pitchFamily="2" charset="-122"/>
                <a:ea typeface="宋体" panose="02010600030101010101" pitchFamily="2" charset="-122"/>
                <a:cs typeface="ＭＳ Ｐゴシック" charset="-128"/>
              </a:rPr>
              <a:t>让出一个节拍的总线使用权</a:t>
            </a:r>
            <a:r>
              <a:rPr kumimoji="1" lang="zh-CN" altLang="en-US" dirty="0">
                <a:latin typeface="宋体" panose="02010600030101010101" pitchFamily="2" charset="-122"/>
                <a:ea typeface="宋体" panose="02010600030101010101" pitchFamily="2" charset="-122"/>
                <a:cs typeface="ＭＳ Ｐゴシック" charset="-128"/>
              </a:rPr>
              <a:t>，外设就可以直接把数据送入内存，然后再通知</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说“我传完了”，然后</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进行一些清理工作就可以了。</a:t>
            </a:r>
            <a:r>
              <a:rPr kumimoji="1" lang="en-US" altLang="zh-CN" dirty="0">
                <a:latin typeface="宋体" panose="02010600030101010101" pitchFamily="2" charset="-122"/>
                <a:ea typeface="宋体" panose="02010600030101010101" pitchFamily="2" charset="-122"/>
                <a:cs typeface="ＭＳ Ｐゴシック" charset="-128"/>
              </a:rPr>
              <a:t>DMA</a:t>
            </a:r>
            <a:r>
              <a:rPr kumimoji="1" lang="zh-CN" altLang="en-US" dirty="0">
                <a:latin typeface="宋体" panose="02010600030101010101" pitchFamily="2" charset="-122"/>
                <a:ea typeface="宋体" panose="02010600030101010101" pitchFamily="2" charset="-122"/>
                <a:cs typeface="ＭＳ Ｐゴシック" charset="-128"/>
              </a:rPr>
              <a:t>比中断方式又有提高，因为中断方式中，数据从外设输入内存依然要</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参与，而</a:t>
            </a:r>
            <a:r>
              <a:rPr kumimoji="1" lang="en-US" altLang="zh-CN" dirty="0">
                <a:latin typeface="宋体" panose="02010600030101010101" pitchFamily="2" charset="-122"/>
                <a:ea typeface="宋体" panose="02010600030101010101" pitchFamily="2" charset="-122"/>
                <a:cs typeface="ＭＳ Ｐゴシック" charset="-128"/>
              </a:rPr>
              <a:t>DMA</a:t>
            </a:r>
            <a:r>
              <a:rPr kumimoji="1" lang="zh-CN" altLang="en-US" dirty="0">
                <a:latin typeface="宋体" panose="02010600030101010101" pitchFamily="2" charset="-122"/>
                <a:ea typeface="宋体" panose="02010600030101010101" pitchFamily="2" charset="-122"/>
                <a:cs typeface="ＭＳ Ｐゴシック" charset="-128"/>
              </a:rPr>
              <a:t>在大量数据读入的时候不需要</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参与，这就节约了</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的时间。</a:t>
            </a:r>
          </a:p>
          <a:p>
            <a:pPr marL="342900" lvl="1" indent="-342900" eaLnBrk="1" hangingPunct="1">
              <a:lnSpc>
                <a:spcPct val="150000"/>
              </a:lnSpc>
              <a:spcBef>
                <a:spcPct val="35000"/>
              </a:spcBef>
              <a:buClr>
                <a:srgbClr val="993300"/>
              </a:buClr>
              <a:buSzPct val="90000"/>
              <a:buFont typeface="Wingdings" panose="05000000000000000000" pitchFamily="2" charset="2"/>
              <a:buChar char="q"/>
            </a:pPr>
            <a:r>
              <a:rPr kumimoji="1" lang="zh-CN" altLang="en-US" dirty="0">
                <a:latin typeface="宋体" panose="02010600030101010101" pitchFamily="2" charset="-122"/>
                <a:ea typeface="宋体" panose="02010600030101010101" pitchFamily="2" charset="-122"/>
                <a:cs typeface="ＭＳ Ｐゴシック" charset="-128"/>
              </a:rPr>
              <a:t>通道就是相当于有一个处理器专门来管数据传送，只要</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把指令告诉通道，通道就可以完成一切数据传输任务，所以</a:t>
            </a:r>
            <a:r>
              <a:rPr kumimoji="1" lang="en-US" altLang="zh-CN" dirty="0">
                <a:latin typeface="宋体" panose="02010600030101010101" pitchFamily="2" charset="-122"/>
                <a:ea typeface="宋体" panose="02010600030101010101" pitchFamily="2" charset="-122"/>
                <a:cs typeface="ＭＳ Ｐゴシック" charset="-128"/>
              </a:rPr>
              <a:t>CPU</a:t>
            </a:r>
            <a:r>
              <a:rPr kumimoji="1" lang="zh-CN" altLang="en-US" dirty="0">
                <a:latin typeface="宋体" panose="02010600030101010101" pitchFamily="2" charset="-122"/>
                <a:ea typeface="宋体" panose="02010600030101010101" pitchFamily="2" charset="-122"/>
                <a:cs typeface="ＭＳ Ｐゴシック" charset="-128"/>
              </a:rPr>
              <a:t>的利用率更高。</a:t>
            </a:r>
            <a:endParaRPr kumimoji="1" lang="en-US" altLang="zh-CN" dirty="0">
              <a:latin typeface="宋体" panose="02010600030101010101" pitchFamily="2" charset="-122"/>
              <a:ea typeface="宋体" panose="02010600030101010101" pitchFamily="2" charset="-122"/>
              <a:cs typeface="ＭＳ Ｐゴシック" charset="-128"/>
            </a:endParaRPr>
          </a:p>
        </p:txBody>
      </p:sp>
    </p:spTree>
    <p:extLst>
      <p:ext uri="{BB962C8B-B14F-4D97-AF65-F5344CB8AC3E}">
        <p14:creationId xmlns:p14="http://schemas.microsoft.com/office/powerpoint/2010/main" val="4173834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13931-69F0-AB74-D03A-8068FFD5E1A6}"/>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EE82371C-7D95-CE33-4EE1-70F66120C9DE}"/>
              </a:ext>
            </a:extLst>
          </p:cNvPr>
          <p:cNvSpPr>
            <a:spLocks noGrp="1" noChangeArrowheads="1"/>
          </p:cNvSpPr>
          <p:nvPr>
            <p:ph type="title" idx="4294967295"/>
          </p:nvPr>
        </p:nvSpPr>
        <p:spPr>
          <a:xfrm>
            <a:off x="457200" y="214313"/>
            <a:ext cx="8229600" cy="576262"/>
          </a:xfrm>
        </p:spPr>
        <p:txBody>
          <a:bodyPr/>
          <a:lstStyle/>
          <a:p>
            <a:r>
              <a:rPr lang="en-US" altLang="en-US" dirty="0"/>
              <a:t>Direct Memory Access (DMA)</a:t>
            </a:r>
          </a:p>
        </p:txBody>
      </p:sp>
      <p:pic>
        <p:nvPicPr>
          <p:cNvPr id="3" name="图片 2">
            <a:extLst>
              <a:ext uri="{FF2B5EF4-FFF2-40B4-BE49-F238E27FC236}">
                <a16:creationId xmlns:a16="http://schemas.microsoft.com/office/drawing/2014/main" id="{BF9A5853-4E2B-1026-BB3B-E9E5DB1459D7}"/>
              </a:ext>
            </a:extLst>
          </p:cNvPr>
          <p:cNvPicPr>
            <a:picLocks noChangeAspect="1"/>
          </p:cNvPicPr>
          <p:nvPr/>
        </p:nvPicPr>
        <p:blipFill>
          <a:blip r:embed="rId3"/>
          <a:stretch>
            <a:fillRect/>
          </a:stretch>
        </p:blipFill>
        <p:spPr>
          <a:xfrm>
            <a:off x="457200" y="1111430"/>
            <a:ext cx="8304452" cy="3471722"/>
          </a:xfrm>
          <a:prstGeom prst="rect">
            <a:avLst/>
          </a:prstGeom>
        </p:spPr>
      </p:pic>
      <p:sp>
        <p:nvSpPr>
          <p:cNvPr id="6" name="文本框 5">
            <a:extLst>
              <a:ext uri="{FF2B5EF4-FFF2-40B4-BE49-F238E27FC236}">
                <a16:creationId xmlns:a16="http://schemas.microsoft.com/office/drawing/2014/main" id="{6391E234-E468-508C-C1D5-3FC5A786CE40}"/>
              </a:ext>
            </a:extLst>
          </p:cNvPr>
          <p:cNvSpPr txBox="1"/>
          <p:nvPr/>
        </p:nvSpPr>
        <p:spPr>
          <a:xfrm>
            <a:off x="681550" y="4898006"/>
            <a:ext cx="7881681" cy="1563313"/>
          </a:xfrm>
          <a:prstGeom prst="rect">
            <a:avLst/>
          </a:prstGeom>
          <a:noFill/>
        </p:spPr>
        <p:txBody>
          <a:bodyPr wrap="square">
            <a:spAutoFit/>
          </a:bodyPr>
          <a:lstStyle/>
          <a:p>
            <a:pPr marL="342900" lvl="1" indent="-342900" eaLnBrk="1" hangingPunct="1">
              <a:lnSpc>
                <a:spcPct val="150000"/>
              </a:lnSpc>
              <a:spcBef>
                <a:spcPct val="35000"/>
              </a:spcBef>
              <a:buClr>
                <a:srgbClr val="993300"/>
              </a:buClr>
              <a:buSzPct val="90000"/>
              <a:buFont typeface="Wingdings" panose="05000000000000000000" pitchFamily="2" charset="2"/>
              <a:buChar char="q"/>
            </a:pPr>
            <a:r>
              <a:rPr kumimoji="1" lang="zh-CN" altLang="en-US" sz="1200" dirty="0">
                <a:latin typeface="宋体" panose="02010600030101010101" pitchFamily="2" charset="-122"/>
                <a:ea typeface="宋体" panose="02010600030101010101" pitchFamily="2" charset="-122"/>
              </a:rPr>
              <a:t>当</a:t>
            </a:r>
            <a:r>
              <a:rPr kumimoji="1" lang="en-US" altLang="zh-CN" sz="1200" dirty="0">
                <a:latin typeface="宋体" panose="02010600030101010101" pitchFamily="2" charset="-122"/>
                <a:ea typeface="宋体" panose="02010600030101010101" pitchFamily="2" charset="-122"/>
              </a:rPr>
              <a:t>I/O</a:t>
            </a:r>
            <a:r>
              <a:rPr kumimoji="1" lang="zh-CN" altLang="en-US" sz="1200" dirty="0">
                <a:latin typeface="宋体" panose="02010600030101010101" pitchFamily="2" charset="-122"/>
                <a:ea typeface="宋体" panose="02010600030101010101" pitchFamily="2" charset="-122"/>
              </a:rPr>
              <a:t>准备就绪，设备向</a:t>
            </a:r>
            <a:r>
              <a:rPr kumimoji="1" lang="en-US" altLang="zh-CN" sz="1200" dirty="0">
                <a:latin typeface="宋体" panose="02010600030101010101" pitchFamily="2" charset="-122"/>
                <a:ea typeface="宋体" panose="02010600030101010101" pitchFamily="2" charset="-122"/>
              </a:rPr>
              <a:t>CPU</a:t>
            </a:r>
            <a:r>
              <a:rPr kumimoji="1" lang="zh-CN" altLang="en-US" sz="1200" dirty="0">
                <a:latin typeface="宋体" panose="02010600030101010101" pitchFamily="2" charset="-122"/>
                <a:ea typeface="宋体" panose="02010600030101010101" pitchFamily="2" charset="-122"/>
              </a:rPr>
              <a:t>发出</a:t>
            </a:r>
            <a:r>
              <a:rPr kumimoji="1" lang="en-US" altLang="zh-CN" sz="1200" dirty="0">
                <a:latin typeface="宋体" panose="02010600030101010101" pitchFamily="2" charset="-122"/>
                <a:ea typeface="宋体" panose="02010600030101010101" pitchFamily="2" charset="-122"/>
              </a:rPr>
              <a:t>DMA</a:t>
            </a:r>
            <a:r>
              <a:rPr kumimoji="1" lang="zh-CN" altLang="en-US" sz="1200" dirty="0">
                <a:latin typeface="宋体" panose="02010600030101010101" pitchFamily="2" charset="-122"/>
                <a:ea typeface="宋体" panose="02010600030101010101" pitchFamily="2" charset="-122"/>
              </a:rPr>
              <a:t>请求，</a:t>
            </a:r>
            <a:r>
              <a:rPr kumimoji="1" lang="en-US" altLang="zh-CN" sz="1200" dirty="0">
                <a:latin typeface="宋体" panose="02010600030101010101" pitchFamily="2" charset="-122"/>
                <a:ea typeface="宋体" panose="02010600030101010101" pitchFamily="2" charset="-122"/>
              </a:rPr>
              <a:t>CPU</a:t>
            </a:r>
            <a:r>
              <a:rPr kumimoji="1" lang="zh-CN" altLang="en-US" sz="1200" dirty="0">
                <a:latin typeface="宋体" panose="02010600030101010101" pitchFamily="2" charset="-122"/>
                <a:ea typeface="宋体" panose="02010600030101010101" pitchFamily="2" charset="-122"/>
              </a:rPr>
              <a:t>响应请求，关闭对主存的控制器，只关闭一个或者几个存取周期，在这一小段时间内，主存和设备完成数据交换。</a:t>
            </a:r>
            <a:endParaRPr kumimoji="1" lang="en-US" altLang="zh-CN" sz="1200" dirty="0">
              <a:latin typeface="宋体" panose="02010600030101010101" pitchFamily="2" charset="-122"/>
              <a:ea typeface="宋体" panose="02010600030101010101" pitchFamily="2" charset="-122"/>
            </a:endParaRPr>
          </a:p>
          <a:p>
            <a:pPr marL="342900" lvl="1" indent="-342900" eaLnBrk="1" hangingPunct="1">
              <a:lnSpc>
                <a:spcPct val="150000"/>
              </a:lnSpc>
              <a:spcBef>
                <a:spcPct val="35000"/>
              </a:spcBef>
              <a:buClr>
                <a:srgbClr val="993300"/>
              </a:buClr>
              <a:buSzPct val="90000"/>
              <a:buFont typeface="Wingdings" panose="05000000000000000000" pitchFamily="2" charset="2"/>
              <a:buChar char="q"/>
            </a:pPr>
            <a:r>
              <a:rPr kumimoji="1" lang="zh-CN" altLang="en-US" sz="1200" dirty="0">
                <a:latin typeface="宋体" panose="02010600030101010101" pitchFamily="2" charset="-122"/>
                <a:ea typeface="宋体" panose="02010600030101010101" pitchFamily="2" charset="-122"/>
              </a:rPr>
              <a:t>而且在这一小段时间内，</a:t>
            </a:r>
            <a:r>
              <a:rPr kumimoji="1" lang="en-US" altLang="zh-CN" sz="1200" dirty="0">
                <a:latin typeface="宋体" panose="02010600030101010101" pitchFamily="2" charset="-122"/>
                <a:ea typeface="宋体" panose="02010600030101010101" pitchFamily="2" charset="-122"/>
              </a:rPr>
              <a:t>CPU</a:t>
            </a:r>
            <a:r>
              <a:rPr kumimoji="1" lang="zh-CN" altLang="en-US" sz="1200" dirty="0">
                <a:latin typeface="宋体" panose="02010600030101010101" pitchFamily="2" charset="-122"/>
                <a:ea typeface="宋体" panose="02010600030101010101" pitchFamily="2" charset="-122"/>
              </a:rPr>
              <a:t>并不是什么都不能做，虽然</a:t>
            </a:r>
            <a:r>
              <a:rPr kumimoji="1" lang="en-US" altLang="zh-CN" sz="1200" dirty="0">
                <a:latin typeface="宋体" panose="02010600030101010101" pitchFamily="2" charset="-122"/>
                <a:ea typeface="宋体" panose="02010600030101010101" pitchFamily="2" charset="-122"/>
              </a:rPr>
              <a:t>CPU</a:t>
            </a:r>
            <a:r>
              <a:rPr kumimoji="1" lang="zh-CN" altLang="en-US" sz="1200" dirty="0">
                <a:latin typeface="宋体" panose="02010600030101010101" pitchFamily="2" charset="-122"/>
                <a:ea typeface="宋体" panose="02010600030101010101" pitchFamily="2" charset="-122"/>
              </a:rPr>
              <a:t>不能访问主存，即不能取指令，但是</a:t>
            </a:r>
            <a:r>
              <a:rPr kumimoji="1" lang="en-US" altLang="zh-CN" sz="1200" dirty="0">
                <a:latin typeface="宋体" panose="02010600030101010101" pitchFamily="2" charset="-122"/>
                <a:ea typeface="宋体" panose="02010600030101010101" pitchFamily="2" charset="-122"/>
              </a:rPr>
              <a:t>CPU</a:t>
            </a:r>
            <a:r>
              <a:rPr kumimoji="1" lang="zh-CN" altLang="en-US" sz="1200" dirty="0">
                <a:latin typeface="宋体" panose="02010600030101010101" pitchFamily="2" charset="-122"/>
                <a:ea typeface="宋体" panose="02010600030101010101" pitchFamily="2" charset="-122"/>
              </a:rPr>
              <a:t>的</a:t>
            </a:r>
            <a:r>
              <a:rPr kumimoji="1" lang="en-US" altLang="zh-CN" sz="1200" dirty="0">
                <a:latin typeface="宋体" panose="02010600030101010101" pitchFamily="2" charset="-122"/>
                <a:ea typeface="宋体" panose="02010600030101010101" pitchFamily="2" charset="-122"/>
              </a:rPr>
              <a:t>cache</a:t>
            </a:r>
            <a:r>
              <a:rPr kumimoji="1" lang="zh-CN" altLang="en-US" sz="1200" dirty="0">
                <a:latin typeface="宋体" panose="02010600030101010101" pitchFamily="2" charset="-122"/>
                <a:ea typeface="宋体" panose="02010600030101010101" pitchFamily="2" charset="-122"/>
              </a:rPr>
              <a:t>中已经保存了一些指令，</a:t>
            </a:r>
            <a:r>
              <a:rPr kumimoji="1" lang="en-US" altLang="zh-CN" sz="1200" dirty="0">
                <a:latin typeface="宋体" panose="02010600030101010101" pitchFamily="2" charset="-122"/>
                <a:ea typeface="宋体" panose="02010600030101010101" pitchFamily="2" charset="-122"/>
              </a:rPr>
              <a:t>CPU</a:t>
            </a:r>
            <a:r>
              <a:rPr kumimoji="1" lang="zh-CN" altLang="en-US" sz="1200" dirty="0">
                <a:latin typeface="宋体" panose="02010600030101010101" pitchFamily="2" charset="-122"/>
                <a:ea typeface="宋体" panose="02010600030101010101" pitchFamily="2" charset="-122"/>
              </a:rPr>
              <a:t>可以先执行这些指令，只要这些指令不涉及访存，</a:t>
            </a:r>
            <a:r>
              <a:rPr kumimoji="1" lang="en-US" altLang="zh-CN" sz="1200" dirty="0">
                <a:latin typeface="宋体" panose="02010600030101010101" pitchFamily="2" charset="-122"/>
                <a:ea typeface="宋体" panose="02010600030101010101" pitchFamily="2" charset="-122"/>
              </a:rPr>
              <a:t>CPU</a:t>
            </a:r>
            <a:r>
              <a:rPr kumimoji="1" lang="zh-CN" altLang="en-US" sz="1200" dirty="0">
                <a:latin typeface="宋体" panose="02010600030101010101" pitchFamily="2" charset="-122"/>
                <a:ea typeface="宋体" panose="02010600030101010101" pitchFamily="2" charset="-122"/>
              </a:rPr>
              <a:t>和设备还是并行执行。</a:t>
            </a:r>
            <a:endParaRPr kumimoji="1" lang="en-US" altLang="zh-CN" sz="1200" dirty="0">
              <a:latin typeface="宋体" panose="02010600030101010101" pitchFamily="2" charset="-122"/>
              <a:ea typeface="宋体" panose="02010600030101010101" pitchFamily="2" charset="-122"/>
            </a:endParaRPr>
          </a:p>
          <a:p>
            <a:pPr marL="342900" lvl="1" indent="-342900" eaLnBrk="1" hangingPunct="1">
              <a:lnSpc>
                <a:spcPct val="150000"/>
              </a:lnSpc>
              <a:spcBef>
                <a:spcPct val="35000"/>
              </a:spcBef>
              <a:buClr>
                <a:srgbClr val="993300"/>
              </a:buClr>
              <a:buSzPct val="90000"/>
              <a:buFont typeface="Wingdings" panose="05000000000000000000" pitchFamily="2" charset="2"/>
              <a:buChar char="q"/>
            </a:pPr>
            <a:r>
              <a:rPr kumimoji="1" lang="zh-CN" altLang="en-US" sz="1200" dirty="0">
                <a:latin typeface="宋体" panose="02010600030101010101" pitchFamily="2" charset="-122"/>
                <a:ea typeface="宋体" panose="02010600030101010101" pitchFamily="2" charset="-122"/>
              </a:rPr>
              <a:t>数据传输完成后，</a:t>
            </a:r>
            <a:r>
              <a:rPr kumimoji="1" lang="en-US" altLang="zh-CN" sz="1200" dirty="0">
                <a:latin typeface="宋体" panose="02010600030101010101" pitchFamily="2" charset="-122"/>
                <a:ea typeface="宋体" panose="02010600030101010101" pitchFamily="2" charset="-122"/>
              </a:rPr>
              <a:t>DMA</a:t>
            </a:r>
            <a:r>
              <a:rPr kumimoji="1" lang="zh-CN" altLang="en-US" sz="1200" dirty="0">
                <a:latin typeface="宋体" panose="02010600030101010101" pitchFamily="2" charset="-122"/>
                <a:ea typeface="宋体" panose="02010600030101010101" pitchFamily="2" charset="-122"/>
              </a:rPr>
              <a:t>接口向</a:t>
            </a:r>
            <a:r>
              <a:rPr kumimoji="1" lang="en-US" altLang="zh-CN" sz="1200" dirty="0">
                <a:latin typeface="宋体" panose="02010600030101010101" pitchFamily="2" charset="-122"/>
                <a:ea typeface="宋体" panose="02010600030101010101" pitchFamily="2" charset="-122"/>
              </a:rPr>
              <a:t>CPU</a:t>
            </a:r>
            <a:r>
              <a:rPr kumimoji="1" lang="zh-CN" altLang="en-US" sz="1200" dirty="0">
                <a:latin typeface="宋体" panose="02010600030101010101" pitchFamily="2" charset="-122"/>
                <a:ea typeface="宋体" panose="02010600030101010101" pitchFamily="2" charset="-122"/>
              </a:rPr>
              <a:t>发出中断请求，让</a:t>
            </a:r>
            <a:r>
              <a:rPr kumimoji="1" lang="en-US" altLang="zh-CN" sz="1200" dirty="0">
                <a:latin typeface="宋体" panose="02010600030101010101" pitchFamily="2" charset="-122"/>
                <a:ea typeface="宋体" panose="02010600030101010101" pitchFamily="2" charset="-122"/>
              </a:rPr>
              <a:t>CPU</a:t>
            </a:r>
            <a:r>
              <a:rPr kumimoji="1" lang="zh-CN" altLang="en-US" sz="1200" dirty="0">
                <a:latin typeface="宋体" panose="02010600030101010101" pitchFamily="2" charset="-122"/>
                <a:ea typeface="宋体" panose="02010600030101010101" pitchFamily="2" charset="-122"/>
              </a:rPr>
              <a:t>做后续处理。</a:t>
            </a:r>
          </a:p>
        </p:txBody>
      </p:sp>
    </p:spTree>
    <p:extLst>
      <p:ext uri="{BB962C8B-B14F-4D97-AF65-F5344CB8AC3E}">
        <p14:creationId xmlns:p14="http://schemas.microsoft.com/office/powerpoint/2010/main" val="157539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4AEB6-C2A3-5A10-5698-38D3E5DE7E43}"/>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A22EA9EE-E771-7A2A-8EC4-437F2A05DC15}"/>
              </a:ext>
            </a:extLst>
          </p:cNvPr>
          <p:cNvSpPr>
            <a:spLocks noGrp="1" noChangeArrowheads="1"/>
          </p:cNvSpPr>
          <p:nvPr>
            <p:ph type="title" idx="4294967295"/>
          </p:nvPr>
        </p:nvSpPr>
        <p:spPr>
          <a:xfrm>
            <a:off x="457200" y="214313"/>
            <a:ext cx="8229600" cy="576262"/>
          </a:xfrm>
        </p:spPr>
        <p:txBody>
          <a:bodyPr/>
          <a:lstStyle/>
          <a:p>
            <a:r>
              <a:rPr lang="en-US" altLang="en-US" dirty="0"/>
              <a:t>Quiz</a:t>
            </a:r>
          </a:p>
        </p:txBody>
      </p:sp>
      <p:sp>
        <p:nvSpPr>
          <p:cNvPr id="4" name="文本框 3">
            <a:extLst>
              <a:ext uri="{FF2B5EF4-FFF2-40B4-BE49-F238E27FC236}">
                <a16:creationId xmlns:a16="http://schemas.microsoft.com/office/drawing/2014/main" id="{22E5F629-04D3-80DB-642E-5063ACA90AA7}"/>
              </a:ext>
            </a:extLst>
          </p:cNvPr>
          <p:cNvSpPr txBox="1"/>
          <p:nvPr/>
        </p:nvSpPr>
        <p:spPr>
          <a:xfrm>
            <a:off x="586785" y="1137624"/>
            <a:ext cx="8229600" cy="4597862"/>
          </a:xfrm>
          <a:prstGeom prst="rect">
            <a:avLst/>
          </a:prstGeom>
          <a:noFill/>
        </p:spPr>
        <p:txBody>
          <a:bodyPr wrap="square">
            <a:spAutoFit/>
          </a:bodyPr>
          <a:lstStyle/>
          <a:p>
            <a:pPr algn="l">
              <a:lnSpc>
                <a:spcPct val="150000"/>
              </a:lnSpc>
            </a:pPr>
            <a:r>
              <a:rPr lang="zh-CN" altLang="en-US" b="0" i="0" dirty="0">
                <a:solidFill>
                  <a:srgbClr val="191B1F"/>
                </a:solidFill>
                <a:effectLst/>
                <a:latin typeface="宋体" panose="02010600030101010101" pitchFamily="2" charset="-122"/>
                <a:ea typeface="宋体" panose="02010600030101010101" pitchFamily="2" charset="-122"/>
              </a:rPr>
              <a:t>系统将数据从磁盘读到内存的过程包括以下操作：</a:t>
            </a:r>
          </a:p>
          <a:p>
            <a:pPr algn="l">
              <a:lnSpc>
                <a:spcPct val="150000"/>
              </a:lnSpc>
            </a:pPr>
            <a:r>
              <a:rPr lang="zh-CN" altLang="en-US" b="0" i="0" dirty="0">
                <a:solidFill>
                  <a:srgbClr val="191B1F"/>
                </a:solidFill>
                <a:effectLst/>
                <a:latin typeface="宋体" panose="02010600030101010101" pitchFamily="2" charset="-122"/>
                <a:ea typeface="宋体" panose="02010600030101010101" pitchFamily="2" charset="-122"/>
              </a:rPr>
              <a:t>① </a:t>
            </a:r>
            <a:r>
              <a:rPr lang="en-US" altLang="zh-CN" b="0" i="0" dirty="0">
                <a:solidFill>
                  <a:srgbClr val="191B1F"/>
                </a:solidFill>
                <a:effectLst/>
                <a:latin typeface="宋体" panose="02010600030101010101" pitchFamily="2" charset="-122"/>
                <a:ea typeface="宋体" panose="02010600030101010101" pitchFamily="2" charset="-122"/>
              </a:rPr>
              <a:t>DMA</a:t>
            </a:r>
            <a:r>
              <a:rPr lang="zh-CN" altLang="en-US" b="0" i="0" dirty="0">
                <a:solidFill>
                  <a:srgbClr val="191B1F"/>
                </a:solidFill>
                <a:effectLst/>
                <a:latin typeface="宋体" panose="02010600030101010101" pitchFamily="2" charset="-122"/>
                <a:ea typeface="宋体" panose="02010600030101010101" pitchFamily="2" charset="-122"/>
              </a:rPr>
              <a:t>控制器发出中断请求</a:t>
            </a:r>
          </a:p>
          <a:p>
            <a:pPr algn="l">
              <a:lnSpc>
                <a:spcPct val="150000"/>
              </a:lnSpc>
            </a:pPr>
            <a:r>
              <a:rPr lang="zh-CN" altLang="en-US" b="0" i="0" dirty="0">
                <a:solidFill>
                  <a:srgbClr val="191B1F"/>
                </a:solidFill>
                <a:effectLst/>
                <a:latin typeface="宋体" panose="02010600030101010101" pitchFamily="2" charset="-122"/>
                <a:ea typeface="宋体" panose="02010600030101010101" pitchFamily="2" charset="-122"/>
              </a:rPr>
              <a:t>② 初始化</a:t>
            </a:r>
            <a:r>
              <a:rPr lang="en-US" altLang="zh-CN" b="0" i="0" dirty="0">
                <a:solidFill>
                  <a:srgbClr val="191B1F"/>
                </a:solidFill>
                <a:effectLst/>
                <a:latin typeface="宋体" panose="02010600030101010101" pitchFamily="2" charset="-122"/>
                <a:ea typeface="宋体" panose="02010600030101010101" pitchFamily="2" charset="-122"/>
              </a:rPr>
              <a:t>DMA</a:t>
            </a:r>
            <a:r>
              <a:rPr lang="zh-CN" altLang="en-US" b="0" i="0" dirty="0">
                <a:solidFill>
                  <a:srgbClr val="191B1F"/>
                </a:solidFill>
                <a:effectLst/>
                <a:latin typeface="宋体" panose="02010600030101010101" pitchFamily="2" charset="-122"/>
                <a:ea typeface="宋体" panose="02010600030101010101" pitchFamily="2" charset="-122"/>
              </a:rPr>
              <a:t>控制器并启动磁盘</a:t>
            </a:r>
          </a:p>
          <a:p>
            <a:pPr algn="l">
              <a:lnSpc>
                <a:spcPct val="150000"/>
              </a:lnSpc>
            </a:pPr>
            <a:r>
              <a:rPr lang="zh-CN" altLang="en-US" b="0" i="0" dirty="0">
                <a:solidFill>
                  <a:srgbClr val="191B1F"/>
                </a:solidFill>
                <a:effectLst/>
                <a:latin typeface="宋体" panose="02010600030101010101" pitchFamily="2" charset="-122"/>
                <a:ea typeface="宋体" panose="02010600030101010101" pitchFamily="2" charset="-122"/>
              </a:rPr>
              <a:t>③ 从磁盘传输一块数据到内存缓冲区</a:t>
            </a:r>
          </a:p>
          <a:p>
            <a:pPr algn="l">
              <a:lnSpc>
                <a:spcPct val="150000"/>
              </a:lnSpc>
            </a:pPr>
            <a:r>
              <a:rPr lang="zh-CN" altLang="en-US" b="0" i="0" dirty="0">
                <a:solidFill>
                  <a:srgbClr val="191B1F"/>
                </a:solidFill>
                <a:effectLst/>
                <a:latin typeface="宋体" panose="02010600030101010101" pitchFamily="2" charset="-122"/>
                <a:ea typeface="宋体" panose="02010600030101010101" pitchFamily="2" charset="-122"/>
              </a:rPr>
              <a:t>④ 执行“</a:t>
            </a:r>
            <a:r>
              <a:rPr lang="en-US" altLang="zh-CN" b="0" i="0" dirty="0">
                <a:solidFill>
                  <a:srgbClr val="191B1F"/>
                </a:solidFill>
                <a:effectLst/>
                <a:latin typeface="宋体" panose="02010600030101010101" pitchFamily="2" charset="-122"/>
                <a:ea typeface="宋体" panose="02010600030101010101" pitchFamily="2" charset="-122"/>
              </a:rPr>
              <a:t>DMA</a:t>
            </a:r>
            <a:r>
              <a:rPr lang="zh-CN" altLang="en-US" b="0" i="0" dirty="0">
                <a:solidFill>
                  <a:srgbClr val="191B1F"/>
                </a:solidFill>
                <a:effectLst/>
                <a:latin typeface="宋体" panose="02010600030101010101" pitchFamily="2" charset="-122"/>
                <a:ea typeface="宋体" panose="02010600030101010101" pitchFamily="2" charset="-122"/>
              </a:rPr>
              <a:t>结束”中断服务程序</a:t>
            </a:r>
            <a:endParaRPr lang="en-US" altLang="zh-CN" b="0" i="0" dirty="0">
              <a:solidFill>
                <a:srgbClr val="191B1F"/>
              </a:solidFill>
              <a:effectLst/>
              <a:latin typeface="宋体" panose="02010600030101010101" pitchFamily="2" charset="-122"/>
              <a:ea typeface="宋体" panose="02010600030101010101" pitchFamily="2" charset="-122"/>
            </a:endParaRPr>
          </a:p>
          <a:p>
            <a:pPr algn="l">
              <a:lnSpc>
                <a:spcPct val="150000"/>
              </a:lnSpc>
            </a:pPr>
            <a:endParaRPr lang="zh-CN" altLang="en-US" b="0" i="0" dirty="0">
              <a:solidFill>
                <a:srgbClr val="191B1F"/>
              </a:solidFill>
              <a:effectLst/>
              <a:latin typeface="宋体" panose="02010600030101010101" pitchFamily="2" charset="-122"/>
              <a:ea typeface="宋体" panose="02010600030101010101" pitchFamily="2" charset="-122"/>
            </a:endParaRPr>
          </a:p>
          <a:p>
            <a:pPr algn="l">
              <a:lnSpc>
                <a:spcPct val="150000"/>
              </a:lnSpc>
            </a:pPr>
            <a:r>
              <a:rPr lang="zh-CN" altLang="en-US" b="0" i="0" dirty="0">
                <a:solidFill>
                  <a:srgbClr val="191B1F"/>
                </a:solidFill>
                <a:effectLst/>
                <a:latin typeface="宋体" panose="02010600030101010101" pitchFamily="2" charset="-122"/>
                <a:ea typeface="宋体" panose="02010600030101010101" pitchFamily="2" charset="-122"/>
              </a:rPr>
              <a:t>正确的执行顺序是（ ）。</a:t>
            </a:r>
          </a:p>
          <a:p>
            <a:pPr algn="l">
              <a:lnSpc>
                <a:spcPct val="150000"/>
              </a:lnSpc>
            </a:pPr>
            <a:r>
              <a:rPr lang="en-US" altLang="zh-CN" b="0" i="0" dirty="0">
                <a:solidFill>
                  <a:srgbClr val="191B1F"/>
                </a:solidFill>
                <a:effectLst/>
                <a:latin typeface="宋体" panose="02010600030101010101" pitchFamily="2" charset="-122"/>
                <a:ea typeface="宋体" panose="02010600030101010101" pitchFamily="2" charset="-122"/>
              </a:rPr>
              <a:t>A. ③→①→②→④</a:t>
            </a:r>
          </a:p>
          <a:p>
            <a:pPr algn="l">
              <a:lnSpc>
                <a:spcPct val="150000"/>
              </a:lnSpc>
            </a:pPr>
            <a:r>
              <a:rPr lang="en-US" altLang="zh-CN" b="0" i="0" dirty="0">
                <a:solidFill>
                  <a:srgbClr val="191B1F"/>
                </a:solidFill>
                <a:effectLst/>
                <a:latin typeface="宋体" panose="02010600030101010101" pitchFamily="2" charset="-122"/>
                <a:ea typeface="宋体" panose="02010600030101010101" pitchFamily="2" charset="-122"/>
              </a:rPr>
              <a:t>B. ②→③→①→④</a:t>
            </a:r>
          </a:p>
          <a:p>
            <a:pPr algn="l">
              <a:lnSpc>
                <a:spcPct val="150000"/>
              </a:lnSpc>
            </a:pPr>
            <a:r>
              <a:rPr lang="en-US" altLang="zh-CN" b="0" i="0" dirty="0">
                <a:solidFill>
                  <a:srgbClr val="191B1F"/>
                </a:solidFill>
                <a:effectLst/>
                <a:latin typeface="宋体" panose="02010600030101010101" pitchFamily="2" charset="-122"/>
                <a:ea typeface="宋体" panose="02010600030101010101" pitchFamily="2" charset="-122"/>
              </a:rPr>
              <a:t>C. ②→①→③→④</a:t>
            </a:r>
          </a:p>
          <a:p>
            <a:pPr algn="l">
              <a:lnSpc>
                <a:spcPct val="150000"/>
              </a:lnSpc>
            </a:pPr>
            <a:r>
              <a:rPr lang="en-US" altLang="zh-CN" b="0" i="0" dirty="0">
                <a:solidFill>
                  <a:srgbClr val="191B1F"/>
                </a:solidFill>
                <a:effectLst/>
                <a:latin typeface="宋体" panose="02010600030101010101" pitchFamily="2" charset="-122"/>
                <a:ea typeface="宋体" panose="02010600030101010101" pitchFamily="2" charset="-122"/>
              </a:rPr>
              <a:t>D. ①→②→④→③</a:t>
            </a:r>
          </a:p>
        </p:txBody>
      </p:sp>
      <p:sp>
        <p:nvSpPr>
          <p:cNvPr id="6" name="文本框 5">
            <a:extLst>
              <a:ext uri="{FF2B5EF4-FFF2-40B4-BE49-F238E27FC236}">
                <a16:creationId xmlns:a16="http://schemas.microsoft.com/office/drawing/2014/main" id="{94D5FF37-3C7A-7D45-B442-9FA21B8183A0}"/>
              </a:ext>
            </a:extLst>
          </p:cNvPr>
          <p:cNvSpPr txBox="1"/>
          <p:nvPr/>
        </p:nvSpPr>
        <p:spPr>
          <a:xfrm>
            <a:off x="4165916" y="5789495"/>
            <a:ext cx="4572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2017</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年全国统考真题，第</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32</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题</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Tree>
    <p:extLst>
      <p:ext uri="{BB962C8B-B14F-4D97-AF65-F5344CB8AC3E}">
        <p14:creationId xmlns:p14="http://schemas.microsoft.com/office/powerpoint/2010/main" val="212820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A538327-1150-409B-067E-1CFAB77FDAF2}"/>
              </a:ext>
            </a:extLst>
          </p:cNvPr>
          <p:cNvSpPr>
            <a:spLocks noGrp="1" noChangeArrowheads="1"/>
          </p:cNvSpPr>
          <p:nvPr>
            <p:ph type="title"/>
          </p:nvPr>
        </p:nvSpPr>
        <p:spPr/>
        <p:txBody>
          <a:bodyPr/>
          <a:lstStyle/>
          <a:p>
            <a:pPr eaLnBrk="1" fontAlgn="auto" hangingPunct="1">
              <a:spcAft>
                <a:spcPts val="0"/>
              </a:spcAft>
              <a:defRPr/>
            </a:pPr>
            <a:r>
              <a:rPr lang="en-US" altLang="en-US" dirty="0">
                <a:ea typeface="+mj-ea"/>
              </a:rPr>
              <a:t>Workload</a:t>
            </a:r>
          </a:p>
        </p:txBody>
      </p:sp>
      <p:sp>
        <p:nvSpPr>
          <p:cNvPr id="15363" name="Rectangle 3">
            <a:extLst>
              <a:ext uri="{FF2B5EF4-FFF2-40B4-BE49-F238E27FC236}">
                <a16:creationId xmlns:a16="http://schemas.microsoft.com/office/drawing/2014/main" id="{806564C5-1A12-5C7A-8B60-95FE2D2BD361}"/>
              </a:ext>
            </a:extLst>
          </p:cNvPr>
          <p:cNvSpPr>
            <a:spLocks noGrp="1" noChangeArrowheads="1"/>
          </p:cNvSpPr>
          <p:nvPr>
            <p:ph idx="1"/>
          </p:nvPr>
        </p:nvSpPr>
        <p:spPr/>
        <p:txBody>
          <a:bodyPr/>
          <a:lstStyle/>
          <a:p>
            <a:pPr eaLnBrk="1" hangingPunct="1">
              <a:spcBef>
                <a:spcPts val="1200"/>
              </a:spcBef>
            </a:pPr>
            <a:r>
              <a:rPr lang="en-US" altLang="en-US" dirty="0">
                <a:cs typeface="Calibri" panose="020F0502020204030204" pitchFamily="34" charset="0"/>
              </a:rPr>
              <a:t>1 midterm exam</a:t>
            </a:r>
          </a:p>
          <a:p>
            <a:pPr eaLnBrk="1" hangingPunct="1">
              <a:spcBef>
                <a:spcPts val="1200"/>
              </a:spcBef>
            </a:pPr>
            <a:r>
              <a:rPr lang="en-US" altLang="en-US" dirty="0">
                <a:cs typeface="Calibri" panose="020F0502020204030204" pitchFamily="34" charset="0"/>
              </a:rPr>
              <a:t>2 take-home assignments</a:t>
            </a:r>
          </a:p>
          <a:p>
            <a:pPr eaLnBrk="1" hangingPunct="1">
              <a:spcBef>
                <a:spcPts val="1200"/>
              </a:spcBef>
            </a:pPr>
            <a:r>
              <a:rPr lang="en-US" altLang="en-US" dirty="0">
                <a:cs typeface="Calibri" panose="020F0502020204030204" pitchFamily="34" charset="0"/>
              </a:rPr>
              <a:t>1 final exam</a:t>
            </a:r>
            <a:endParaRPr lang="en-US" altLang="zh-CN" dirty="0">
              <a:cs typeface="Calibri" panose="020F0502020204030204" pitchFamily="34" charset="0"/>
            </a:endParaRPr>
          </a:p>
          <a:p>
            <a:pPr eaLnBrk="1" hangingPunct="1">
              <a:spcBef>
                <a:spcPts val="1200"/>
              </a:spcBef>
            </a:pPr>
            <a:endParaRPr lang="en-US" altLang="en-US" dirty="0">
              <a:cs typeface="Calibri" panose="020F0502020204030204" pitchFamily="34" charset="0"/>
            </a:endParaRPr>
          </a:p>
          <a:p>
            <a:pPr eaLnBrk="1" hangingPunct="1">
              <a:spcBef>
                <a:spcPts val="1200"/>
              </a:spcBef>
            </a:pPr>
            <a:r>
              <a:rPr lang="en-US" altLang="en-US" dirty="0">
                <a:cs typeface="Calibri" panose="020F0502020204030204" pitchFamily="34" charset="0"/>
              </a:rPr>
              <a:t>6 lab assignments</a:t>
            </a:r>
          </a:p>
        </p:txBody>
      </p:sp>
      <p:sp>
        <p:nvSpPr>
          <p:cNvPr id="24582" name="Slide Number Placeholder 5">
            <a:extLst>
              <a:ext uri="{FF2B5EF4-FFF2-40B4-BE49-F238E27FC236}">
                <a16:creationId xmlns:a16="http://schemas.microsoft.com/office/drawing/2014/main" id="{0A4FB381-518D-BB72-3A0E-443A32B737AC}"/>
              </a:ext>
            </a:extLst>
          </p:cNvPr>
          <p:cNvSpPr>
            <a:spLocks noGrp="1"/>
          </p:cNvSpPr>
          <p:nvPr>
            <p:ph type="sldNum" sz="quarter" idx="12"/>
          </p:nvPr>
        </p:nvSpPr>
        <p:spPr bwMode="auto"/>
        <p:txBody>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eaLnBrk="1" fontAlgn="auto" hangingPunct="1">
              <a:spcBef>
                <a:spcPts val="0"/>
              </a:spcBef>
              <a:spcAft>
                <a:spcPts val="0"/>
              </a:spcAft>
              <a:defRPr/>
            </a:pPr>
            <a:fld id="{6533AC2E-0291-41D0-890D-F35DF9D31371}" type="slidenum">
              <a:rPr lang="en-US" altLang="en-US" sz="1400">
                <a:solidFill>
                  <a:srgbClr val="000000"/>
                </a:solidFill>
                <a:ea typeface="+mn-ea"/>
              </a:rPr>
              <a:pPr eaLnBrk="1" fontAlgn="auto" hangingPunct="1">
                <a:spcBef>
                  <a:spcPts val="0"/>
                </a:spcBef>
                <a:spcAft>
                  <a:spcPts val="0"/>
                </a:spcAft>
                <a:defRPr/>
              </a:pPr>
              <a:t>3</a:t>
            </a:fld>
            <a:endParaRPr lang="en-US" altLang="en-US" sz="1400">
              <a:solidFill>
                <a:srgbClr val="000000"/>
              </a:solidFill>
              <a:ea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21D507CA-0DC7-23BB-0DDC-E4B3D4BAB88E}"/>
              </a:ext>
            </a:extLst>
          </p:cNvPr>
          <p:cNvSpPr>
            <a:spLocks noGrp="1" noChangeArrowheads="1"/>
          </p:cNvSpPr>
          <p:nvPr>
            <p:ph type="title" idx="4294967295"/>
          </p:nvPr>
        </p:nvSpPr>
        <p:spPr>
          <a:xfrm>
            <a:off x="457200" y="214313"/>
            <a:ext cx="8229600" cy="576262"/>
          </a:xfrm>
        </p:spPr>
        <p:txBody>
          <a:bodyPr/>
          <a:lstStyle/>
          <a:p>
            <a:r>
              <a:rPr lang="en-US" altLang="en-US" dirty="0"/>
              <a:t>Direct Memory Access (DMA)</a:t>
            </a:r>
          </a:p>
        </p:txBody>
      </p:sp>
      <p:pic>
        <p:nvPicPr>
          <p:cNvPr id="5" name="图片 4" descr="图示&#10;&#10;描述已自动生成">
            <a:extLst>
              <a:ext uri="{FF2B5EF4-FFF2-40B4-BE49-F238E27FC236}">
                <a16:creationId xmlns:a16="http://schemas.microsoft.com/office/drawing/2014/main" id="{F6D394F2-0D6D-8497-5BD8-17E15E8DFB1F}"/>
              </a:ext>
            </a:extLst>
          </p:cNvPr>
          <p:cNvPicPr>
            <a:picLocks noChangeAspect="1"/>
          </p:cNvPicPr>
          <p:nvPr/>
        </p:nvPicPr>
        <p:blipFill>
          <a:blip r:embed="rId3"/>
          <a:stretch>
            <a:fillRect/>
          </a:stretch>
        </p:blipFill>
        <p:spPr>
          <a:xfrm>
            <a:off x="1490027" y="1409869"/>
            <a:ext cx="6163945" cy="4468860"/>
          </a:xfrm>
          <a:prstGeom prst="rect">
            <a:avLst/>
          </a:prstGeom>
        </p:spPr>
      </p:pic>
    </p:spTree>
    <p:extLst>
      <p:ext uri="{BB962C8B-B14F-4D97-AF65-F5344CB8AC3E}">
        <p14:creationId xmlns:p14="http://schemas.microsoft.com/office/powerpoint/2010/main" val="11179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DDCEAAD-8D11-15C1-EE26-3AA85FDB74AC}"/>
              </a:ext>
            </a:extLst>
          </p:cNvPr>
          <p:cNvSpPr>
            <a:spLocks noGrp="1" noChangeArrowheads="1"/>
          </p:cNvSpPr>
          <p:nvPr>
            <p:ph type="title" idx="4294967295"/>
          </p:nvPr>
        </p:nvSpPr>
        <p:spPr>
          <a:xfrm>
            <a:off x="1020763" y="166688"/>
            <a:ext cx="7666037" cy="576262"/>
          </a:xfrm>
        </p:spPr>
        <p:txBody>
          <a:bodyPr/>
          <a:lstStyle/>
          <a:p>
            <a:pPr eaLnBrk="1" hangingPunct="1"/>
            <a:r>
              <a:rPr lang="en-US" altLang="en-US" sz="2800" dirty="0"/>
              <a:t>Direct Memory Access (DMA)</a:t>
            </a:r>
          </a:p>
        </p:txBody>
      </p:sp>
      <p:sp>
        <p:nvSpPr>
          <p:cNvPr id="56323" name="Rectangle 3">
            <a:extLst>
              <a:ext uri="{FF2B5EF4-FFF2-40B4-BE49-F238E27FC236}">
                <a16:creationId xmlns:a16="http://schemas.microsoft.com/office/drawing/2014/main" id="{5B32FF2C-9E2E-A46A-792D-C1D05800217D}"/>
              </a:ext>
            </a:extLst>
          </p:cNvPr>
          <p:cNvSpPr>
            <a:spLocks noGrp="1" noChangeArrowheads="1"/>
          </p:cNvSpPr>
          <p:nvPr>
            <p:ph type="body" idx="4294967295"/>
          </p:nvPr>
        </p:nvSpPr>
        <p:spPr>
          <a:xfrm>
            <a:off x="806450" y="1233488"/>
            <a:ext cx="7539038" cy="4530725"/>
          </a:xfrm>
        </p:spPr>
        <p:txBody>
          <a:bodyPr/>
          <a:lstStyle/>
          <a:p>
            <a:pPr>
              <a:spcAft>
                <a:spcPts val="600"/>
              </a:spcAft>
              <a:buFont typeface="Wingdings" panose="05000000000000000000" pitchFamily="2" charset="2"/>
              <a:buChar char="q"/>
            </a:pPr>
            <a:r>
              <a:rPr lang="en-US" altLang="en-US" sz="2000" dirty="0"/>
              <a:t>Device controller transfers </a:t>
            </a:r>
            <a:r>
              <a:rPr lang="en-US" altLang="en-US" sz="2000" dirty="0">
                <a:solidFill>
                  <a:srgbClr val="FF0000"/>
                </a:solidFill>
              </a:rPr>
              <a:t>blocks of data </a:t>
            </a:r>
            <a:r>
              <a:rPr lang="en-US" altLang="en-US" sz="2000" dirty="0"/>
              <a:t>from buffer storage directly to main memory without CPU intervention</a:t>
            </a:r>
          </a:p>
          <a:p>
            <a:pPr>
              <a:spcAft>
                <a:spcPts val="600"/>
              </a:spcAft>
              <a:buFont typeface="Wingdings" panose="05000000000000000000" pitchFamily="2" charset="2"/>
              <a:buChar char="q"/>
            </a:pPr>
            <a:r>
              <a:rPr lang="en-US" altLang="en-US" sz="2000" dirty="0"/>
              <a:t>Only one interrupt is generated per block, rather than the one interrupt per byte</a:t>
            </a:r>
          </a:p>
          <a:p>
            <a:pPr>
              <a:spcAft>
                <a:spcPts val="600"/>
              </a:spcAft>
              <a:buFont typeface="Wingdings" panose="05000000000000000000" pitchFamily="2" charset="2"/>
              <a:buChar char="q"/>
            </a:pPr>
            <a:r>
              <a:rPr lang="en-US" altLang="en-US" sz="2000" dirty="0"/>
              <a:t>Used for high-speed I/O devices able to transmit information at close to memory speeds</a:t>
            </a:r>
          </a:p>
        </p:txBody>
      </p:sp>
    </p:spTree>
    <p:extLst>
      <p:ext uri="{BB962C8B-B14F-4D97-AF65-F5344CB8AC3E}">
        <p14:creationId xmlns:p14="http://schemas.microsoft.com/office/powerpoint/2010/main" val="1785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21D507CA-0DC7-23BB-0DDC-E4B3D4BAB88E}"/>
              </a:ext>
            </a:extLst>
          </p:cNvPr>
          <p:cNvSpPr>
            <a:spLocks noGrp="1" noChangeArrowheads="1"/>
          </p:cNvSpPr>
          <p:nvPr>
            <p:ph type="title" idx="4294967295"/>
          </p:nvPr>
        </p:nvSpPr>
        <p:spPr>
          <a:xfrm>
            <a:off x="457200" y="214313"/>
            <a:ext cx="8229600" cy="576262"/>
          </a:xfrm>
        </p:spPr>
        <p:txBody>
          <a:bodyPr/>
          <a:lstStyle/>
          <a:p>
            <a:r>
              <a:rPr lang="en-US" altLang="en-US" dirty="0"/>
              <a:t>Direct Memory Access (DMA)</a:t>
            </a:r>
          </a:p>
        </p:txBody>
      </p:sp>
      <p:sp>
        <p:nvSpPr>
          <p:cNvPr id="35844" name="文本框 3">
            <a:extLst>
              <a:ext uri="{FF2B5EF4-FFF2-40B4-BE49-F238E27FC236}">
                <a16:creationId xmlns:a16="http://schemas.microsoft.com/office/drawing/2014/main" id="{241BFC96-597A-5D80-C42B-9CA4D3C4EF79}"/>
              </a:ext>
            </a:extLst>
          </p:cNvPr>
          <p:cNvSpPr txBox="1">
            <a:spLocks noChangeArrowheads="1"/>
          </p:cNvSpPr>
          <p:nvPr/>
        </p:nvSpPr>
        <p:spPr bwMode="auto">
          <a:xfrm>
            <a:off x="811745" y="1063233"/>
            <a:ext cx="81547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The DMA controller transfers the data in three modes:</a:t>
            </a:r>
            <a:endParaRPr kumimoji="0" lang="zh-CN" altLang="en-US"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
        <p:nvSpPr>
          <p:cNvPr id="4" name="文本框 3">
            <a:extLst>
              <a:ext uri="{FF2B5EF4-FFF2-40B4-BE49-F238E27FC236}">
                <a16:creationId xmlns:a16="http://schemas.microsoft.com/office/drawing/2014/main" id="{110839D6-90D6-A712-24ED-A988A16A285A}"/>
              </a:ext>
            </a:extLst>
          </p:cNvPr>
          <p:cNvSpPr txBox="1"/>
          <p:nvPr/>
        </p:nvSpPr>
        <p:spPr>
          <a:xfrm>
            <a:off x="457200" y="1736001"/>
            <a:ext cx="8584143" cy="434651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ts val="600"/>
              </a:spcAft>
              <a:buClrTx/>
              <a:buSzTx/>
              <a:buFont typeface="+mj-lt"/>
              <a:buAutoNum type="arabicPeriod"/>
              <a:tabLst/>
              <a:defRPr/>
            </a:pPr>
            <a:r>
              <a:rPr kumimoji="0" lang="en-US" altLang="zh-CN" sz="1800" b="1"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Burst Mode: </a:t>
            </a:r>
            <a:r>
              <a:rPr kumimoji="0" lang="en-US" altLang="zh-CN" sz="1800" b="0"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Here, once the DMA controller gains the charge of the system bus, then it releases the system bus only after </a:t>
            </a:r>
            <a:r>
              <a:rPr kumimoji="0" lang="en-US" altLang="zh-CN" sz="1800" b="1"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completion</a:t>
            </a:r>
            <a:r>
              <a:rPr kumimoji="0" lang="en-US" altLang="zh-CN" sz="1800" b="0"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 of data transfer. Till then the CPU has to wait for the system buses.</a:t>
            </a:r>
          </a:p>
          <a:p>
            <a:pPr marL="0" marR="0" lvl="0" indent="0" algn="l" defTabSz="914400" rtl="0" eaLnBrk="0" fontAlgn="base" latinLnBrk="0" hangingPunct="0">
              <a:lnSpc>
                <a:spcPct val="150000"/>
              </a:lnSpc>
              <a:spcBef>
                <a:spcPct val="0"/>
              </a:spcBef>
              <a:spcAft>
                <a:spcPts val="600"/>
              </a:spcAft>
              <a:buClrTx/>
              <a:buSzTx/>
              <a:buFont typeface="+mj-lt"/>
              <a:buAutoNum type="arabicPeriod"/>
              <a:tabLst/>
              <a:defRPr/>
            </a:pPr>
            <a:r>
              <a:rPr kumimoji="0" lang="en-US" altLang="zh-CN" sz="1800" b="1"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Cycle Stealing Mode:</a:t>
            </a:r>
            <a:r>
              <a:rPr kumimoji="0" lang="en-US" altLang="zh-CN" sz="1800" b="0"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 In this mode, the DMA controller </a:t>
            </a:r>
            <a:r>
              <a:rPr kumimoji="0" lang="en-US" altLang="zh-CN" sz="1800" b="1"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forces</a:t>
            </a:r>
            <a:r>
              <a:rPr kumimoji="0" lang="en-US" altLang="zh-CN" sz="1800" b="0"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 the CPU to stop its operation and </a:t>
            </a:r>
            <a:r>
              <a:rPr kumimoji="0" lang="en-US" altLang="zh-CN" sz="1800" b="1"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relinquish the control over the bus </a:t>
            </a:r>
            <a:r>
              <a:rPr kumimoji="0" lang="en-US" altLang="zh-CN" sz="1800" b="0"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for a </a:t>
            </a:r>
            <a:r>
              <a:rPr kumimoji="0" lang="en-US" altLang="zh-CN" sz="1800" b="1"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short term</a:t>
            </a:r>
            <a:r>
              <a:rPr kumimoji="0" lang="en-US" altLang="zh-CN" sz="1800" b="0"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 to DMA controller. After the </a:t>
            </a:r>
            <a:r>
              <a:rPr kumimoji="0" lang="en-US" altLang="zh-CN" sz="1800" b="1"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transfer of every byte</a:t>
            </a:r>
            <a:r>
              <a:rPr kumimoji="0" lang="en-US" altLang="zh-CN" sz="1800" b="0"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 the DMA controller </a:t>
            </a:r>
            <a:r>
              <a:rPr kumimoji="0" lang="en-US" altLang="zh-CN" sz="1800" b="1"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releases</a:t>
            </a:r>
            <a:r>
              <a:rPr kumimoji="0" lang="en-US" altLang="zh-CN" sz="1800" b="0"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 the </a:t>
            </a:r>
            <a:r>
              <a:rPr kumimoji="0" lang="en-US" altLang="zh-CN" sz="1800" b="1"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bus </a:t>
            </a:r>
            <a:r>
              <a:rPr kumimoji="0" lang="en-US" altLang="zh-CN" sz="1800" b="0"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and then again requests for the system bus. In this way, the DMA controller steals the clock cycle for transferring every byte.</a:t>
            </a:r>
          </a:p>
          <a:p>
            <a:pPr marL="0" marR="0" lvl="0" indent="0" algn="l" defTabSz="914400" rtl="0" eaLnBrk="0" fontAlgn="base" latinLnBrk="0" hangingPunct="0">
              <a:lnSpc>
                <a:spcPct val="150000"/>
              </a:lnSpc>
              <a:spcBef>
                <a:spcPct val="0"/>
              </a:spcBef>
              <a:spcAft>
                <a:spcPct val="0"/>
              </a:spcAft>
              <a:buClrTx/>
              <a:buSzTx/>
              <a:buFont typeface="+mj-lt"/>
              <a:buAutoNum type="arabicPeriod"/>
              <a:tabLst/>
              <a:defRPr/>
            </a:pPr>
            <a:r>
              <a:rPr kumimoji="0" lang="en-US" altLang="zh-CN" sz="1800" b="1"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Transparent Mode:</a:t>
            </a:r>
            <a:r>
              <a:rPr kumimoji="0" lang="en-US" altLang="zh-CN" sz="1800" b="0"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 Here, the DMA controller takes the charge of system bus only if the </a:t>
            </a:r>
            <a:r>
              <a:rPr kumimoji="0" lang="en-US" altLang="zh-CN" sz="1800" b="1"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processor does not require the system bus</a:t>
            </a:r>
            <a:r>
              <a:rPr kumimoji="0" lang="en-US" altLang="zh-CN" sz="1800" b="0" i="0" u="none" strike="noStrike" kern="1200" cap="none" spc="0" normalizeH="0" baseline="0" noProof="0" dirty="0">
                <a:ln>
                  <a:noFill/>
                </a:ln>
                <a:solidFill>
                  <a:srgbClr val="222222"/>
                </a:solidFill>
                <a:effectLst/>
                <a:uLnTx/>
                <a:uFillTx/>
                <a:latin typeface="Lato" panose="020F0502020204030203" pitchFamily="34" charset="0"/>
                <a:ea typeface="MS PGothic" panose="020B0600070205080204" pitchFamily="34" charset="-128"/>
                <a:cs typeface="+mn-cs"/>
              </a:rPr>
              <a:t>.</a:t>
            </a:r>
          </a:p>
        </p:txBody>
      </p:sp>
    </p:spTree>
    <p:extLst>
      <p:ext uri="{BB962C8B-B14F-4D97-AF65-F5344CB8AC3E}">
        <p14:creationId xmlns:p14="http://schemas.microsoft.com/office/powerpoint/2010/main" val="193328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21D507CA-0DC7-23BB-0DDC-E4B3D4BAB88E}"/>
              </a:ext>
            </a:extLst>
          </p:cNvPr>
          <p:cNvSpPr>
            <a:spLocks noGrp="1" noChangeArrowheads="1"/>
          </p:cNvSpPr>
          <p:nvPr>
            <p:ph type="title" idx="4294967295"/>
          </p:nvPr>
        </p:nvSpPr>
        <p:spPr>
          <a:xfrm>
            <a:off x="457200" y="214313"/>
            <a:ext cx="8229600" cy="576262"/>
          </a:xfrm>
        </p:spPr>
        <p:txBody>
          <a:bodyPr/>
          <a:lstStyle/>
          <a:p>
            <a:r>
              <a:rPr lang="en-US" altLang="en-US" dirty="0"/>
              <a:t>Direct Memory Access (DMA)</a:t>
            </a:r>
          </a:p>
        </p:txBody>
      </p:sp>
      <p:sp>
        <p:nvSpPr>
          <p:cNvPr id="35844" name="文本框 3">
            <a:extLst>
              <a:ext uri="{FF2B5EF4-FFF2-40B4-BE49-F238E27FC236}">
                <a16:creationId xmlns:a16="http://schemas.microsoft.com/office/drawing/2014/main" id="{241BFC96-597A-5D80-C42B-9CA4D3C4EF79}"/>
              </a:ext>
            </a:extLst>
          </p:cNvPr>
          <p:cNvSpPr txBox="1">
            <a:spLocks noChangeArrowheads="1"/>
          </p:cNvSpPr>
          <p:nvPr/>
        </p:nvSpPr>
        <p:spPr bwMode="auto">
          <a:xfrm>
            <a:off x="811745" y="1063233"/>
            <a:ext cx="81547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Direct Memory Access Advantages and Disadvantages</a:t>
            </a:r>
            <a:endParaRPr kumimoji="0" lang="zh-CN" altLang="en-US"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
        <p:nvSpPr>
          <p:cNvPr id="3" name="文本框 2">
            <a:extLst>
              <a:ext uri="{FF2B5EF4-FFF2-40B4-BE49-F238E27FC236}">
                <a16:creationId xmlns:a16="http://schemas.microsoft.com/office/drawing/2014/main" id="{EE0C0CB1-C7C4-1E50-5895-6001D8ABBFA0}"/>
              </a:ext>
            </a:extLst>
          </p:cNvPr>
          <p:cNvSpPr txBox="1"/>
          <p:nvPr/>
        </p:nvSpPr>
        <p:spPr>
          <a:xfrm>
            <a:off x="811745" y="1602316"/>
            <a:ext cx="7657552"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Advantages:</a:t>
            </a:r>
          </a:p>
          <a:p>
            <a:pPr marL="457200" marR="0" lvl="0" indent="-457200" algn="l" defTabSz="914400" rtl="0" eaLnBrk="0" fontAlgn="base" latinLnBrk="0" hangingPunct="0">
              <a:lnSpc>
                <a:spcPct val="100000"/>
              </a:lnSpc>
              <a:spcBef>
                <a:spcPct val="0"/>
              </a:spcBef>
              <a:spcAft>
                <a:spcPts val="1200"/>
              </a:spcAft>
              <a:buClrTx/>
              <a:buSzTx/>
              <a:buFont typeface="+mj-lt"/>
              <a:buAutoNum type="arabicPeriod"/>
              <a:tabLst/>
              <a:defRPr/>
            </a:pPr>
            <a:r>
              <a:rPr kumimoji="0" lang="en-US" altLang="zh-CN"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Transferring the data without the involvement of the processor will speed up the read-write task.</a:t>
            </a:r>
          </a:p>
          <a:p>
            <a:pPr marL="457200" marR="0" lvl="0" indent="-457200" algn="l" defTabSz="914400" rtl="0" eaLnBrk="0" fontAlgn="base" latinLnBrk="0" hangingPunct="0">
              <a:lnSpc>
                <a:spcPct val="100000"/>
              </a:lnSpc>
              <a:spcBef>
                <a:spcPct val="0"/>
              </a:spcBef>
              <a:spcAft>
                <a:spcPts val="1200"/>
              </a:spcAft>
              <a:buClrTx/>
              <a:buSzTx/>
              <a:buFont typeface="+mj-lt"/>
              <a:buAutoNum type="arabicPeriod"/>
              <a:tabLst/>
              <a:defRPr/>
            </a:pPr>
            <a:r>
              <a:rPr kumimoji="0" lang="en-US" altLang="zh-CN"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DMA reduces the clock cycle requires to read or write a block of data.</a:t>
            </a:r>
          </a:p>
          <a:p>
            <a:pPr marL="457200" marR="0" lvl="0" indent="-457200" algn="l" defTabSz="914400" rtl="0" eaLnBrk="0" fontAlgn="base" latinLnBrk="0" hangingPunct="0">
              <a:lnSpc>
                <a:spcPct val="100000"/>
              </a:lnSpc>
              <a:spcBef>
                <a:spcPct val="0"/>
              </a:spcBef>
              <a:spcAft>
                <a:spcPts val="1200"/>
              </a:spcAft>
              <a:buClrTx/>
              <a:buSzTx/>
              <a:buFont typeface="+mj-lt"/>
              <a:buAutoNum type="arabicPeriod"/>
              <a:tabLst/>
              <a:defRPr/>
            </a:pPr>
            <a:r>
              <a:rPr kumimoji="0" lang="en-US" altLang="zh-CN"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Implementing DMA also reduces the overhead of the processor.</a:t>
            </a:r>
          </a:p>
          <a:p>
            <a:pPr marL="457200" marR="0" lvl="0" indent="-457200" algn="l" defTabSz="914400" rtl="0" eaLnBrk="0" fontAlgn="base" latinLnBrk="0" hangingPunct="0">
              <a:lnSpc>
                <a:spcPct val="100000"/>
              </a:lnSpc>
              <a:spcBef>
                <a:spcPct val="0"/>
              </a:spcBef>
              <a:spcAft>
                <a:spcPts val="1200"/>
              </a:spcAft>
              <a:buClrTx/>
              <a:buSzTx/>
              <a:buFont typeface="+mj-lt"/>
              <a:buAutoNum type="arabicPeriod"/>
              <a:tabLst/>
              <a:defRPr/>
            </a:pPr>
            <a:endParaRPr kumimoji="0" lang="en-US" altLang="zh-CN"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a:p>
            <a:pPr marL="0" marR="0" lvl="0" indent="0" algn="l" defTabSz="914400" rtl="0" eaLnBrk="0" fontAlgn="base" latinLnBrk="0" hangingPunct="0">
              <a:lnSpc>
                <a:spcPct val="100000"/>
              </a:lnSpc>
              <a:spcBef>
                <a:spcPct val="0"/>
              </a:spcBef>
              <a:spcAft>
                <a:spcPts val="120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Disadvantages</a:t>
            </a:r>
          </a:p>
          <a:p>
            <a:pPr marL="457200" marR="0" lvl="0" indent="-457200" algn="l" defTabSz="914400" rtl="0" eaLnBrk="0" fontAlgn="base" latinLnBrk="0" hangingPunct="0">
              <a:lnSpc>
                <a:spcPct val="100000"/>
              </a:lnSpc>
              <a:spcBef>
                <a:spcPct val="0"/>
              </a:spcBef>
              <a:spcAft>
                <a:spcPts val="1200"/>
              </a:spcAft>
              <a:buClrTx/>
              <a:buSzTx/>
              <a:buFont typeface="+mj-lt"/>
              <a:buAutoNum type="arabicPeriod"/>
              <a:tabLst/>
              <a:defRPr/>
            </a:pPr>
            <a:r>
              <a:rPr kumimoji="0" lang="en-US" altLang="zh-CN" sz="20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rPr>
              <a:t>As it is a hardware unit, it would cost to implement a DMA controller in the system.</a:t>
            </a:r>
          </a:p>
        </p:txBody>
      </p:sp>
    </p:spTree>
    <p:extLst>
      <p:ext uri="{BB962C8B-B14F-4D97-AF65-F5344CB8AC3E}">
        <p14:creationId xmlns:p14="http://schemas.microsoft.com/office/powerpoint/2010/main" val="1668868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C5C08-F14F-8F8C-282D-0CA618A7963A}"/>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58F29012-A512-51EE-EADA-0A0834B74D11}"/>
              </a:ext>
            </a:extLst>
          </p:cNvPr>
          <p:cNvSpPr>
            <a:spLocks noGrp="1" noChangeArrowheads="1"/>
          </p:cNvSpPr>
          <p:nvPr>
            <p:ph type="title" idx="4294967295"/>
          </p:nvPr>
        </p:nvSpPr>
        <p:spPr>
          <a:xfrm>
            <a:off x="457200" y="214313"/>
            <a:ext cx="8229600" cy="576262"/>
          </a:xfrm>
        </p:spPr>
        <p:txBody>
          <a:bodyPr/>
          <a:lstStyle/>
          <a:p>
            <a:r>
              <a:rPr lang="en-US" altLang="en-US" dirty="0"/>
              <a:t>Quiz</a:t>
            </a:r>
          </a:p>
        </p:txBody>
      </p:sp>
      <p:sp>
        <p:nvSpPr>
          <p:cNvPr id="4" name="文本框 3">
            <a:extLst>
              <a:ext uri="{FF2B5EF4-FFF2-40B4-BE49-F238E27FC236}">
                <a16:creationId xmlns:a16="http://schemas.microsoft.com/office/drawing/2014/main" id="{C62081D9-44B6-2B88-3E01-89B0D05927DB}"/>
              </a:ext>
            </a:extLst>
          </p:cNvPr>
          <p:cNvSpPr txBox="1"/>
          <p:nvPr/>
        </p:nvSpPr>
        <p:spPr>
          <a:xfrm>
            <a:off x="706055" y="1512471"/>
            <a:ext cx="8229600" cy="2646878"/>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若设备采用周期挪用</a:t>
            </a:r>
            <a:r>
              <a:rPr lang="en-US" altLang="zh-CN" dirty="0">
                <a:latin typeface="宋体" panose="02010600030101010101" pitchFamily="2" charset="-122"/>
                <a:ea typeface="宋体" panose="02010600030101010101" pitchFamily="2" charset="-122"/>
              </a:rPr>
              <a:t>DMA</a:t>
            </a:r>
            <a:r>
              <a:rPr lang="zh-CN" altLang="en-US" dirty="0">
                <a:latin typeface="宋体" panose="02010600030101010101" pitchFamily="2" charset="-122"/>
                <a:ea typeface="宋体" panose="02010600030101010101" pitchFamily="2" charset="-122"/>
              </a:rPr>
              <a:t>方式进行输入和输出，每次 </a:t>
            </a:r>
            <a:r>
              <a:rPr lang="en-US" altLang="zh-CN" dirty="0">
                <a:latin typeface="宋体" panose="02010600030101010101" pitchFamily="2" charset="-122"/>
                <a:ea typeface="宋体" panose="02010600030101010101" pitchFamily="2" charset="-122"/>
              </a:rPr>
              <a:t>DMA </a:t>
            </a:r>
            <a:r>
              <a:rPr lang="zh-CN" altLang="en-US" dirty="0">
                <a:latin typeface="宋体" panose="02010600030101010101" pitchFamily="2" charset="-122"/>
                <a:ea typeface="宋体" panose="02010600030101010101" pitchFamily="2" charset="-122"/>
              </a:rPr>
              <a:t>传送的数据块大小为</a:t>
            </a:r>
            <a:r>
              <a:rPr lang="en-US" altLang="zh-CN" dirty="0">
                <a:latin typeface="宋体" panose="02010600030101010101" pitchFamily="2" charset="-122"/>
                <a:ea typeface="宋体" panose="02010600030101010101" pitchFamily="2" charset="-122"/>
              </a:rPr>
              <a:t>512 </a:t>
            </a:r>
            <a:r>
              <a:rPr lang="zh-CN" altLang="en-US" dirty="0">
                <a:latin typeface="宋体" panose="02010600030101010101" pitchFamily="2" charset="-122"/>
                <a:ea typeface="宋体" panose="02010600030101010101" pitchFamily="2" charset="-122"/>
              </a:rPr>
              <a:t>字节，相应的</a:t>
            </a:r>
            <a:r>
              <a:rPr lang="en-US" altLang="zh-CN" dirty="0">
                <a:latin typeface="宋体" panose="02010600030101010101" pitchFamily="2" charset="-122"/>
                <a:ea typeface="宋体" panose="02010600030101010101" pitchFamily="2" charset="-122"/>
              </a:rPr>
              <a:t>I/O </a:t>
            </a:r>
            <a:r>
              <a:rPr lang="zh-CN" altLang="en-US" dirty="0">
                <a:latin typeface="宋体" panose="02010600030101010101" pitchFamily="2" charset="-122"/>
                <a:ea typeface="宋体" panose="02010600030101010101" pitchFamily="2" charset="-122"/>
              </a:rPr>
              <a:t>接口中有一个</a:t>
            </a:r>
            <a:r>
              <a:rPr lang="en-US" altLang="zh-CN" dirty="0">
                <a:latin typeface="宋体" panose="02010600030101010101" pitchFamily="2" charset="-122"/>
                <a:ea typeface="宋体" panose="02010600030101010101" pitchFamily="2" charset="-122"/>
              </a:rPr>
              <a:t>32</a:t>
            </a:r>
            <a:r>
              <a:rPr lang="zh-CN" altLang="en-US" dirty="0">
                <a:latin typeface="宋体" panose="02010600030101010101" pitchFamily="2" charset="-122"/>
                <a:ea typeface="宋体" panose="02010600030101010101" pitchFamily="2" charset="-122"/>
              </a:rPr>
              <a:t>位数数据缓冲寄存器。对于数据输入过程，下列叙述中，错误的是</a:t>
            </a:r>
          </a:p>
          <a:p>
            <a:pPr>
              <a:spcBef>
                <a:spcPts val="1200"/>
              </a:spcBef>
            </a:pP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每准备好 </a:t>
            </a:r>
            <a:r>
              <a:rPr lang="en-US" altLang="zh-CN" dirty="0">
                <a:latin typeface="宋体" panose="02010600030101010101" pitchFamily="2" charset="-122"/>
                <a:ea typeface="宋体" panose="02010600030101010101" pitchFamily="2" charset="-122"/>
              </a:rPr>
              <a:t>32</a:t>
            </a:r>
            <a:r>
              <a:rPr lang="zh-CN" altLang="en-US" dirty="0">
                <a:latin typeface="宋体" panose="02010600030101010101" pitchFamily="2" charset="-122"/>
                <a:ea typeface="宋体" panose="02010600030101010101" pitchFamily="2" charset="-122"/>
              </a:rPr>
              <a:t>位数据，</a:t>
            </a:r>
            <a:r>
              <a:rPr lang="en-US" altLang="zh-CN" dirty="0">
                <a:latin typeface="宋体" panose="02010600030101010101" pitchFamily="2" charset="-122"/>
                <a:ea typeface="宋体" panose="02010600030101010101" pitchFamily="2" charset="-122"/>
              </a:rPr>
              <a:t>DMA</a:t>
            </a:r>
            <a:r>
              <a:rPr lang="zh-CN" altLang="en-US" dirty="0">
                <a:latin typeface="宋体" panose="02010600030101010101" pitchFamily="2" charset="-122"/>
                <a:ea typeface="宋体" panose="02010600030101010101" pitchFamily="2" charset="-122"/>
              </a:rPr>
              <a:t>控制器就发出一次总线请求</a:t>
            </a:r>
          </a:p>
          <a:p>
            <a:pPr>
              <a:spcBef>
                <a:spcPts val="1200"/>
              </a:spcBef>
            </a:pP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相对于</a:t>
            </a:r>
            <a:r>
              <a:rPr lang="en-US" altLang="zh-CN" dirty="0">
                <a:latin typeface="宋体" panose="02010600030101010101" pitchFamily="2" charset="-122"/>
                <a:ea typeface="宋体" panose="02010600030101010101" pitchFamily="2" charset="-122"/>
              </a:rPr>
              <a:t>CPU</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DMA</a:t>
            </a:r>
            <a:r>
              <a:rPr lang="zh-CN" altLang="en-US" dirty="0">
                <a:latin typeface="宋体" panose="02010600030101010101" pitchFamily="2" charset="-122"/>
                <a:ea typeface="宋体" panose="02010600030101010101" pitchFamily="2" charset="-122"/>
              </a:rPr>
              <a:t>控制器的总线使用权的优先级更高</a:t>
            </a:r>
          </a:p>
          <a:p>
            <a:pPr>
              <a:spcBef>
                <a:spcPts val="1200"/>
              </a:spcBef>
            </a:pP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在整个数据块的传送过程中，</a:t>
            </a:r>
            <a:r>
              <a:rPr lang="en-US" altLang="zh-CN" dirty="0">
                <a:latin typeface="宋体" panose="02010600030101010101" pitchFamily="2" charset="-122"/>
                <a:ea typeface="宋体" panose="02010600030101010101" pitchFamily="2" charset="-122"/>
              </a:rPr>
              <a:t>CPU</a:t>
            </a:r>
            <a:r>
              <a:rPr lang="zh-CN" altLang="en-US" dirty="0">
                <a:latin typeface="宋体" panose="02010600030101010101" pitchFamily="2" charset="-122"/>
                <a:ea typeface="宋体" panose="02010600030101010101" pitchFamily="2" charset="-122"/>
              </a:rPr>
              <a:t>不可以访问主存储器</a:t>
            </a:r>
          </a:p>
          <a:p>
            <a:pPr>
              <a:spcBef>
                <a:spcPts val="1200"/>
              </a:spcBef>
            </a:pP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数据块传送结束时，会产生</a:t>
            </a:r>
            <a:r>
              <a:rPr lang="en-US" altLang="zh-CN" dirty="0">
                <a:latin typeface="宋体" panose="02010600030101010101" pitchFamily="2" charset="-122"/>
                <a:ea typeface="宋体" panose="02010600030101010101" pitchFamily="2" charset="-122"/>
              </a:rPr>
              <a:t>"DMA </a:t>
            </a:r>
            <a:r>
              <a:rPr lang="zh-CN" altLang="en-US" dirty="0">
                <a:latin typeface="宋体" panose="02010600030101010101" pitchFamily="2" charset="-122"/>
                <a:ea typeface="宋体" panose="02010600030101010101" pitchFamily="2" charset="-122"/>
              </a:rPr>
              <a:t>传送结束</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中断请求</a:t>
            </a:r>
          </a:p>
        </p:txBody>
      </p:sp>
      <p:sp>
        <p:nvSpPr>
          <p:cNvPr id="6" name="文本框 5">
            <a:extLst>
              <a:ext uri="{FF2B5EF4-FFF2-40B4-BE49-F238E27FC236}">
                <a16:creationId xmlns:a16="http://schemas.microsoft.com/office/drawing/2014/main" id="{76835D40-EFFB-A781-9191-1C65AB348C93}"/>
              </a:ext>
            </a:extLst>
          </p:cNvPr>
          <p:cNvSpPr txBox="1"/>
          <p:nvPr/>
        </p:nvSpPr>
        <p:spPr>
          <a:xfrm>
            <a:off x="4114800" y="5545276"/>
            <a:ext cx="4572000" cy="369332"/>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2020</a:t>
            </a:r>
            <a:r>
              <a:rPr lang="zh-CN" altLang="en-US" dirty="0">
                <a:latin typeface="宋体" panose="02010600030101010101" pitchFamily="2" charset="-122"/>
                <a:ea typeface="宋体" panose="02010600030101010101" pitchFamily="2" charset="-122"/>
              </a:rPr>
              <a:t>年全国统考真题，第</a:t>
            </a:r>
            <a:r>
              <a:rPr lang="en-US" altLang="zh-CN" dirty="0">
                <a:latin typeface="宋体" panose="02010600030101010101" pitchFamily="2" charset="-122"/>
                <a:ea typeface="宋体" panose="02010600030101010101" pitchFamily="2" charset="-122"/>
              </a:rPr>
              <a:t>22</a:t>
            </a:r>
            <a:r>
              <a:rPr lang="zh-CN" altLang="en-US" dirty="0">
                <a:latin typeface="宋体" panose="02010600030101010101" pitchFamily="2" charset="-122"/>
                <a:ea typeface="宋体" panose="02010600030101010101" pitchFamily="2" charset="-122"/>
              </a:rPr>
              <a:t>题</a:t>
            </a:r>
            <a:endParaRPr lang="zh-CN" altLang="en-US" dirty="0"/>
          </a:p>
        </p:txBody>
      </p:sp>
    </p:spTree>
    <p:extLst>
      <p:ext uri="{BB962C8B-B14F-4D97-AF65-F5344CB8AC3E}">
        <p14:creationId xmlns:p14="http://schemas.microsoft.com/office/powerpoint/2010/main" val="3330595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AE955-AB28-A692-59A7-CCE427F81F5F}"/>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AEFB2991-5FEC-606A-27FD-573EB2CEFB45}"/>
              </a:ext>
            </a:extLst>
          </p:cNvPr>
          <p:cNvSpPr>
            <a:spLocks noGrp="1" noChangeArrowheads="1"/>
          </p:cNvSpPr>
          <p:nvPr>
            <p:ph type="title" idx="4294967295"/>
          </p:nvPr>
        </p:nvSpPr>
        <p:spPr>
          <a:xfrm>
            <a:off x="457200" y="214313"/>
            <a:ext cx="8229600" cy="576262"/>
          </a:xfrm>
        </p:spPr>
        <p:txBody>
          <a:bodyPr/>
          <a:lstStyle/>
          <a:p>
            <a:r>
              <a:rPr lang="en-US" altLang="en-US" dirty="0"/>
              <a:t>Quiz</a:t>
            </a:r>
          </a:p>
        </p:txBody>
      </p:sp>
      <p:sp>
        <p:nvSpPr>
          <p:cNvPr id="4" name="文本框 3">
            <a:extLst>
              <a:ext uri="{FF2B5EF4-FFF2-40B4-BE49-F238E27FC236}">
                <a16:creationId xmlns:a16="http://schemas.microsoft.com/office/drawing/2014/main" id="{0619AFC5-E32B-CAC6-83AC-744E960F8ED8}"/>
              </a:ext>
            </a:extLst>
          </p:cNvPr>
          <p:cNvSpPr txBox="1"/>
          <p:nvPr/>
        </p:nvSpPr>
        <p:spPr>
          <a:xfrm>
            <a:off x="711842" y="1567487"/>
            <a:ext cx="8147802" cy="2092881"/>
          </a:xfrm>
          <a:prstGeom prst="rect">
            <a:avLst/>
          </a:prstGeom>
          <a:noFill/>
        </p:spPr>
        <p:txBody>
          <a:bodyPr wrap="square">
            <a:spAutoFit/>
          </a:bodyPr>
          <a:lstStyle/>
          <a:p>
            <a:pPr>
              <a:spcAft>
                <a:spcPts val="1200"/>
              </a:spcAft>
            </a:pPr>
            <a:r>
              <a:rPr lang="zh-CN" altLang="en-US" dirty="0">
                <a:latin typeface="宋体" panose="02010600030101010101" pitchFamily="2" charset="-122"/>
                <a:ea typeface="宋体" panose="02010600030101010101" pitchFamily="2" charset="-122"/>
              </a:rPr>
              <a:t>下列关于中断</a:t>
            </a:r>
            <a:r>
              <a:rPr lang="en-US" altLang="zh-CN" dirty="0">
                <a:latin typeface="宋体" panose="02010600030101010101" pitchFamily="2" charset="-122"/>
                <a:ea typeface="宋体" panose="02010600030101010101" pitchFamily="2" charset="-122"/>
              </a:rPr>
              <a:t>I/O</a:t>
            </a:r>
            <a:r>
              <a:rPr lang="zh-CN" altLang="en-US" dirty="0">
                <a:latin typeface="宋体" panose="02010600030101010101" pitchFamily="2" charset="-122"/>
                <a:ea typeface="宋体" panose="02010600030101010101" pitchFamily="2" charset="-122"/>
              </a:rPr>
              <a:t>方式和</a:t>
            </a:r>
            <a:r>
              <a:rPr lang="en-US" altLang="zh-CN" dirty="0">
                <a:latin typeface="宋体" panose="02010600030101010101" pitchFamily="2" charset="-122"/>
                <a:ea typeface="宋体" panose="02010600030101010101" pitchFamily="2" charset="-122"/>
              </a:rPr>
              <a:t>DMA</a:t>
            </a:r>
            <a:r>
              <a:rPr lang="zh-CN" altLang="en-US" dirty="0">
                <a:latin typeface="宋体" panose="02010600030101010101" pitchFamily="2" charset="-122"/>
                <a:ea typeface="宋体" panose="02010600030101010101" pitchFamily="2" charset="-122"/>
              </a:rPr>
              <a:t>方式比较的叙述中，错误的是（）</a:t>
            </a:r>
          </a:p>
          <a:p>
            <a:pPr marL="342900" indent="-342900">
              <a:spcAft>
                <a:spcPts val="1200"/>
              </a:spcAft>
              <a:buFont typeface="+mj-lt"/>
              <a:buAutoNum type="alphaUcPeriod"/>
            </a:pPr>
            <a:r>
              <a:rPr lang="zh-CN" altLang="en-US" dirty="0">
                <a:latin typeface="宋体" panose="02010600030101010101" pitchFamily="2" charset="-122"/>
                <a:ea typeface="宋体" panose="02010600030101010101" pitchFamily="2" charset="-122"/>
              </a:rPr>
              <a:t>中断</a:t>
            </a:r>
            <a:r>
              <a:rPr lang="en-US" altLang="zh-CN" dirty="0">
                <a:latin typeface="宋体" panose="02010600030101010101" pitchFamily="2" charset="-122"/>
                <a:ea typeface="宋体" panose="02010600030101010101" pitchFamily="2" charset="-122"/>
              </a:rPr>
              <a:t>I/O</a:t>
            </a:r>
            <a:r>
              <a:rPr lang="zh-CN" altLang="en-US" dirty="0">
                <a:latin typeface="宋体" panose="02010600030101010101" pitchFamily="2" charset="-122"/>
                <a:ea typeface="宋体" panose="02010600030101010101" pitchFamily="2" charset="-122"/>
              </a:rPr>
              <a:t>方式请求的是</a:t>
            </a:r>
            <a:r>
              <a:rPr lang="en-US" altLang="zh-CN" dirty="0">
                <a:latin typeface="宋体" panose="02010600030101010101" pitchFamily="2" charset="-122"/>
                <a:ea typeface="宋体" panose="02010600030101010101" pitchFamily="2" charset="-122"/>
              </a:rPr>
              <a:t>CPU</a:t>
            </a:r>
            <a:r>
              <a:rPr lang="zh-CN" altLang="en-US" dirty="0">
                <a:latin typeface="宋体" panose="02010600030101010101" pitchFamily="2" charset="-122"/>
                <a:ea typeface="宋体" panose="02010600030101010101" pitchFamily="2" charset="-122"/>
              </a:rPr>
              <a:t>处理时间，</a:t>
            </a:r>
            <a:r>
              <a:rPr lang="en-US" altLang="zh-CN" dirty="0">
                <a:latin typeface="宋体" panose="02010600030101010101" pitchFamily="2" charset="-122"/>
                <a:ea typeface="宋体" panose="02010600030101010101" pitchFamily="2" charset="-122"/>
              </a:rPr>
              <a:t>DMA</a:t>
            </a:r>
            <a:r>
              <a:rPr lang="zh-CN" altLang="en-US" dirty="0">
                <a:latin typeface="宋体" panose="02010600030101010101" pitchFamily="2" charset="-122"/>
                <a:ea typeface="宋体" panose="02010600030101010101" pitchFamily="2" charset="-122"/>
              </a:rPr>
              <a:t>方式请求的是总线使用权</a:t>
            </a:r>
          </a:p>
          <a:p>
            <a:pPr marL="342900" indent="-342900">
              <a:spcAft>
                <a:spcPts val="1200"/>
              </a:spcAft>
              <a:buFont typeface="+mj-lt"/>
              <a:buAutoNum type="alphaUcPeriod"/>
            </a:pPr>
            <a:r>
              <a:rPr lang="zh-CN" altLang="en-US" dirty="0">
                <a:latin typeface="宋体" panose="02010600030101010101" pitchFamily="2" charset="-122"/>
                <a:ea typeface="宋体" panose="02010600030101010101" pitchFamily="2" charset="-122"/>
              </a:rPr>
              <a:t>中断响应发生在一条指令执行结束后，</a:t>
            </a:r>
            <a:r>
              <a:rPr lang="en-US" altLang="zh-CN" dirty="0">
                <a:latin typeface="宋体" panose="02010600030101010101" pitchFamily="2" charset="-122"/>
                <a:ea typeface="宋体" panose="02010600030101010101" pitchFamily="2" charset="-122"/>
              </a:rPr>
              <a:t>DMA</a:t>
            </a:r>
            <a:r>
              <a:rPr lang="zh-CN" altLang="en-US" dirty="0">
                <a:latin typeface="宋体" panose="02010600030101010101" pitchFamily="2" charset="-122"/>
                <a:ea typeface="宋体" panose="02010600030101010101" pitchFamily="2" charset="-122"/>
              </a:rPr>
              <a:t>响应发生在一个总线事务完成后</a:t>
            </a:r>
          </a:p>
          <a:p>
            <a:pPr marL="342900" indent="-342900">
              <a:spcAft>
                <a:spcPts val="1200"/>
              </a:spcAft>
              <a:buFont typeface="+mj-lt"/>
              <a:buAutoNum type="alphaUcPeriod"/>
            </a:pPr>
            <a:r>
              <a:rPr lang="zh-CN" altLang="en-US" dirty="0">
                <a:latin typeface="宋体" panose="02010600030101010101" pitchFamily="2" charset="-122"/>
                <a:ea typeface="宋体" panose="02010600030101010101" pitchFamily="2" charset="-122"/>
              </a:rPr>
              <a:t>中断</a:t>
            </a:r>
            <a:r>
              <a:rPr lang="en-US" altLang="zh-CN" dirty="0">
                <a:latin typeface="宋体" panose="02010600030101010101" pitchFamily="2" charset="-122"/>
                <a:ea typeface="宋体" panose="02010600030101010101" pitchFamily="2" charset="-122"/>
              </a:rPr>
              <a:t>I/O</a:t>
            </a:r>
            <a:r>
              <a:rPr lang="zh-CN" altLang="en-US" dirty="0">
                <a:latin typeface="宋体" panose="02010600030101010101" pitchFamily="2" charset="-122"/>
                <a:ea typeface="宋体" panose="02010600030101010101" pitchFamily="2" charset="-122"/>
              </a:rPr>
              <a:t>方式下数据传送通过软件完成，</a:t>
            </a:r>
            <a:r>
              <a:rPr lang="en-US" altLang="zh-CN" dirty="0">
                <a:latin typeface="宋体" panose="02010600030101010101" pitchFamily="2" charset="-122"/>
                <a:ea typeface="宋体" panose="02010600030101010101" pitchFamily="2" charset="-122"/>
              </a:rPr>
              <a:t>DMA</a:t>
            </a:r>
            <a:r>
              <a:rPr lang="zh-CN" altLang="en-US" dirty="0">
                <a:latin typeface="宋体" panose="02010600030101010101" pitchFamily="2" charset="-122"/>
                <a:ea typeface="宋体" panose="02010600030101010101" pitchFamily="2" charset="-122"/>
              </a:rPr>
              <a:t>方式下数据传送由硬件完成</a:t>
            </a:r>
          </a:p>
          <a:p>
            <a:pPr marL="342900" indent="-342900">
              <a:spcAft>
                <a:spcPts val="1200"/>
              </a:spcAft>
              <a:buFont typeface="+mj-lt"/>
              <a:buAutoNum type="alphaUcPeriod"/>
            </a:pPr>
            <a:r>
              <a:rPr lang="zh-CN" altLang="en-US" dirty="0">
                <a:latin typeface="宋体" panose="02010600030101010101" pitchFamily="2" charset="-122"/>
                <a:ea typeface="宋体" panose="02010600030101010101" pitchFamily="2" charset="-122"/>
              </a:rPr>
              <a:t>中断</a:t>
            </a:r>
            <a:r>
              <a:rPr lang="en-US" altLang="zh-CN" dirty="0">
                <a:latin typeface="宋体" panose="02010600030101010101" pitchFamily="2" charset="-122"/>
                <a:ea typeface="宋体" panose="02010600030101010101" pitchFamily="2" charset="-122"/>
              </a:rPr>
              <a:t>I/O</a:t>
            </a:r>
            <a:r>
              <a:rPr lang="zh-CN" altLang="en-US" dirty="0">
                <a:latin typeface="宋体" panose="02010600030101010101" pitchFamily="2" charset="-122"/>
                <a:ea typeface="宋体" panose="02010600030101010101" pitchFamily="2" charset="-122"/>
              </a:rPr>
              <a:t>方式适用于所有外部设备，</a:t>
            </a:r>
            <a:r>
              <a:rPr lang="en-US" altLang="zh-CN" dirty="0">
                <a:latin typeface="宋体" panose="02010600030101010101" pitchFamily="2" charset="-122"/>
                <a:ea typeface="宋体" panose="02010600030101010101" pitchFamily="2" charset="-122"/>
              </a:rPr>
              <a:t>DMA</a:t>
            </a:r>
            <a:r>
              <a:rPr lang="zh-CN" altLang="en-US" dirty="0">
                <a:latin typeface="宋体" panose="02010600030101010101" pitchFamily="2" charset="-122"/>
                <a:ea typeface="宋体" panose="02010600030101010101" pitchFamily="2" charset="-122"/>
              </a:rPr>
              <a:t>方式仅适用于快速外部设备</a:t>
            </a:r>
          </a:p>
        </p:txBody>
      </p:sp>
      <p:sp>
        <p:nvSpPr>
          <p:cNvPr id="6" name="文本框 5">
            <a:extLst>
              <a:ext uri="{FF2B5EF4-FFF2-40B4-BE49-F238E27FC236}">
                <a16:creationId xmlns:a16="http://schemas.microsoft.com/office/drawing/2014/main" id="{A4D53B00-854A-FE1B-D23F-5E416AEA6CCE}"/>
              </a:ext>
            </a:extLst>
          </p:cNvPr>
          <p:cNvSpPr txBox="1"/>
          <p:nvPr/>
        </p:nvSpPr>
        <p:spPr>
          <a:xfrm>
            <a:off x="4114800" y="5545276"/>
            <a:ext cx="4572000" cy="369332"/>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2013</a:t>
            </a:r>
            <a:r>
              <a:rPr lang="zh-CN" altLang="en-US" dirty="0">
                <a:latin typeface="宋体" panose="02010600030101010101" pitchFamily="2" charset="-122"/>
                <a:ea typeface="宋体" panose="02010600030101010101" pitchFamily="2" charset="-122"/>
              </a:rPr>
              <a:t>全国统考真题，第</a:t>
            </a:r>
            <a:r>
              <a:rPr lang="en-US" altLang="zh-CN" dirty="0">
                <a:latin typeface="宋体" panose="02010600030101010101" pitchFamily="2" charset="-122"/>
                <a:ea typeface="宋体" panose="02010600030101010101" pitchFamily="2" charset="-122"/>
              </a:rPr>
              <a:t>22</a:t>
            </a:r>
            <a:r>
              <a:rPr lang="zh-CN" altLang="en-US" dirty="0">
                <a:latin typeface="宋体" panose="02010600030101010101" pitchFamily="2" charset="-122"/>
                <a:ea typeface="宋体" panose="02010600030101010101" pitchFamily="2" charset="-122"/>
              </a:rPr>
              <a:t>题</a:t>
            </a:r>
            <a:endParaRPr lang="zh-CN" altLang="en-US" dirty="0"/>
          </a:p>
        </p:txBody>
      </p:sp>
    </p:spTree>
    <p:extLst>
      <p:ext uri="{BB962C8B-B14F-4D97-AF65-F5344CB8AC3E}">
        <p14:creationId xmlns:p14="http://schemas.microsoft.com/office/powerpoint/2010/main" val="637880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EA1ACBE-EDDF-EA1F-B5F2-9993130C8DA5}"/>
              </a:ext>
            </a:extLst>
          </p:cNvPr>
          <p:cNvSpPr>
            <a:spLocks noGrp="1" noChangeArrowheads="1"/>
          </p:cNvSpPr>
          <p:nvPr>
            <p:ph type="title" idx="4294967295"/>
          </p:nvPr>
        </p:nvSpPr>
        <p:spPr>
          <a:xfrm>
            <a:off x="1069975" y="166688"/>
            <a:ext cx="7616825" cy="576262"/>
          </a:xfrm>
        </p:spPr>
        <p:txBody>
          <a:bodyPr/>
          <a:lstStyle/>
          <a:p>
            <a:pPr eaLnBrk="1" hangingPunct="1"/>
            <a:r>
              <a:rPr lang="en-US" altLang="en-US"/>
              <a:t>Operating System Structure</a:t>
            </a:r>
          </a:p>
        </p:txBody>
      </p:sp>
      <p:sp>
        <p:nvSpPr>
          <p:cNvPr id="34819" name="Rectangle 3">
            <a:extLst>
              <a:ext uri="{FF2B5EF4-FFF2-40B4-BE49-F238E27FC236}">
                <a16:creationId xmlns:a16="http://schemas.microsoft.com/office/drawing/2014/main" id="{173E3488-ADB6-AB2B-CC17-BC5EE9C06F8F}"/>
              </a:ext>
            </a:extLst>
          </p:cNvPr>
          <p:cNvSpPr>
            <a:spLocks noGrp="1" noChangeArrowheads="1"/>
          </p:cNvSpPr>
          <p:nvPr>
            <p:ph type="body" idx="4294967295"/>
          </p:nvPr>
        </p:nvSpPr>
        <p:spPr>
          <a:xfrm>
            <a:off x="827088" y="835025"/>
            <a:ext cx="7832725" cy="5462588"/>
          </a:xfrm>
        </p:spPr>
        <p:txBody>
          <a:bodyPr/>
          <a:lstStyle/>
          <a:p>
            <a:pPr>
              <a:lnSpc>
                <a:spcPct val="90000"/>
              </a:lnSpc>
              <a:buFont typeface="Monotype Sorts"/>
              <a:buNone/>
              <a:defRPr/>
            </a:pPr>
            <a:endParaRPr lang="en-US" altLang="en-US" dirty="0"/>
          </a:p>
          <a:p>
            <a:pPr>
              <a:lnSpc>
                <a:spcPct val="90000"/>
              </a:lnSpc>
              <a:buFont typeface="Wingdings" pitchFamily="2" charset="2"/>
              <a:buChar char="q"/>
              <a:defRPr/>
            </a:pPr>
            <a:r>
              <a:rPr lang="en-US" altLang="en-US" b="1" dirty="0">
                <a:solidFill>
                  <a:srgbClr val="3366FF"/>
                </a:solidFill>
              </a:rPr>
              <a:t>Multiprogramming</a:t>
            </a:r>
            <a:r>
              <a:rPr lang="en-US" altLang="en-US" dirty="0"/>
              <a:t> </a:t>
            </a:r>
            <a:r>
              <a:rPr lang="en-US" altLang="zh-CN" dirty="0"/>
              <a:t>is </a:t>
            </a:r>
            <a:r>
              <a:rPr lang="en-US" altLang="en-US" dirty="0"/>
              <a:t>needed for efficiency</a:t>
            </a:r>
          </a:p>
          <a:p>
            <a:pPr lvl="1">
              <a:lnSpc>
                <a:spcPct val="90000"/>
              </a:lnSpc>
              <a:buFont typeface="Wingdings" pitchFamily="2" charset="2"/>
              <a:buChar char="Ø"/>
              <a:defRPr/>
            </a:pPr>
            <a:r>
              <a:rPr lang="en-US" altLang="en-US" dirty="0"/>
              <a:t>Single user cannot keep CPU and I/O devices busy at all times</a:t>
            </a:r>
          </a:p>
          <a:p>
            <a:pPr lvl="1">
              <a:lnSpc>
                <a:spcPct val="90000"/>
              </a:lnSpc>
              <a:buFont typeface="Wingdings" pitchFamily="2" charset="2"/>
              <a:buChar char="Ø"/>
              <a:defRPr/>
            </a:pPr>
            <a:r>
              <a:rPr lang="en-US" altLang="en-US" dirty="0"/>
              <a:t>Multiprogramming organizes jobs (code and data) so CPU always has one to execute</a:t>
            </a:r>
          </a:p>
          <a:p>
            <a:pPr lvl="1">
              <a:lnSpc>
                <a:spcPct val="90000"/>
              </a:lnSpc>
              <a:buFont typeface="Wingdings" pitchFamily="2" charset="2"/>
              <a:buChar char="Ø"/>
              <a:defRPr/>
            </a:pPr>
            <a:endParaRPr lang="en-US" altLang="en-US" dirty="0"/>
          </a:p>
          <a:p>
            <a:pPr marL="342900" lvl="1" indent="-342900">
              <a:lnSpc>
                <a:spcPct val="90000"/>
              </a:lnSpc>
              <a:buClr>
                <a:srgbClr val="993300"/>
              </a:buClr>
              <a:buSzPct val="90000"/>
              <a:buFont typeface="Wingdings" panose="05000000000000000000" pitchFamily="2" charset="2"/>
              <a:buChar char="q"/>
              <a:defRPr/>
            </a:pPr>
            <a:r>
              <a:rPr lang="en-US" altLang="en-US" dirty="0">
                <a:cs typeface="ＭＳ Ｐゴシック" charset="-128"/>
              </a:rPr>
              <a:t>Basic idea of multiprogramming</a:t>
            </a:r>
          </a:p>
          <a:p>
            <a:pPr lvl="1">
              <a:lnSpc>
                <a:spcPct val="90000"/>
              </a:lnSpc>
              <a:buFont typeface="Wingdings" pitchFamily="2" charset="2"/>
              <a:buChar char="Ø"/>
              <a:defRPr/>
            </a:pPr>
            <a:r>
              <a:rPr lang="en-US" altLang="en-US" dirty="0"/>
              <a:t>A subset of total jobs in system is kept in memory</a:t>
            </a:r>
          </a:p>
          <a:p>
            <a:pPr lvl="1">
              <a:lnSpc>
                <a:spcPct val="90000"/>
              </a:lnSpc>
              <a:buFont typeface="Wingdings" pitchFamily="2" charset="2"/>
              <a:buChar char="Ø"/>
              <a:defRPr/>
            </a:pPr>
            <a:r>
              <a:rPr lang="en-US" altLang="en-US" dirty="0"/>
              <a:t>One job selected and run via </a:t>
            </a:r>
            <a:r>
              <a:rPr lang="en-US" altLang="en-US" b="1" dirty="0">
                <a:solidFill>
                  <a:srgbClr val="3366FF"/>
                </a:solidFill>
              </a:rPr>
              <a:t>job scheduling</a:t>
            </a:r>
          </a:p>
          <a:p>
            <a:pPr lvl="1">
              <a:lnSpc>
                <a:spcPct val="90000"/>
              </a:lnSpc>
              <a:buFont typeface="Wingdings" pitchFamily="2" charset="2"/>
              <a:buChar char="Ø"/>
              <a:defRPr/>
            </a:pPr>
            <a:r>
              <a:rPr lang="en-US" altLang="en-US" dirty="0">
                <a:solidFill>
                  <a:srgbClr val="FF0000"/>
                </a:solidFill>
              </a:rPr>
              <a:t>When it has to wait (for I/O for example), OS switches to another job</a:t>
            </a:r>
          </a:p>
          <a:p>
            <a:pPr lvl="1">
              <a:lnSpc>
                <a:spcPct val="90000"/>
              </a:lnSpc>
              <a:buFont typeface="Monotype Sorts"/>
              <a:buChar char="l"/>
              <a:defRPr/>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78F9A61-837E-9DFC-97C8-B8AEAAB6F78F}"/>
              </a:ext>
            </a:extLst>
          </p:cNvPr>
          <p:cNvSpPr>
            <a:spLocks noGrp="1" noChangeArrowheads="1"/>
          </p:cNvSpPr>
          <p:nvPr>
            <p:ph type="title" idx="4294967295"/>
          </p:nvPr>
        </p:nvSpPr>
        <p:spPr>
          <a:xfrm>
            <a:off x="1069975" y="166688"/>
            <a:ext cx="7616825" cy="576262"/>
          </a:xfrm>
        </p:spPr>
        <p:txBody>
          <a:bodyPr/>
          <a:lstStyle/>
          <a:p>
            <a:pPr eaLnBrk="1" hangingPunct="1"/>
            <a:r>
              <a:rPr lang="en-US" altLang="en-US" dirty="0"/>
              <a:t>Operating System Structure (Cont.)</a:t>
            </a:r>
          </a:p>
        </p:txBody>
      </p:sp>
      <p:sp>
        <p:nvSpPr>
          <p:cNvPr id="76803" name="Rectangle 3">
            <a:extLst>
              <a:ext uri="{FF2B5EF4-FFF2-40B4-BE49-F238E27FC236}">
                <a16:creationId xmlns:a16="http://schemas.microsoft.com/office/drawing/2014/main" id="{770775F4-52B1-A3D1-2DF7-A70CF1CEE462}"/>
              </a:ext>
            </a:extLst>
          </p:cNvPr>
          <p:cNvSpPr>
            <a:spLocks noGrp="1" noChangeArrowheads="1"/>
          </p:cNvSpPr>
          <p:nvPr>
            <p:ph type="body" idx="4294967295"/>
          </p:nvPr>
        </p:nvSpPr>
        <p:spPr>
          <a:xfrm>
            <a:off x="827088" y="835025"/>
            <a:ext cx="7832725" cy="5462588"/>
          </a:xfrm>
        </p:spPr>
        <p:txBody>
          <a:bodyPr/>
          <a:lstStyle/>
          <a:p>
            <a:pPr>
              <a:lnSpc>
                <a:spcPct val="90000"/>
              </a:lnSpc>
              <a:buFont typeface="Wingdings" pitchFamily="2" charset="2"/>
              <a:buChar char="q"/>
              <a:defRPr/>
            </a:pPr>
            <a:endParaRPr lang="en-US" altLang="en-US" b="1" dirty="0">
              <a:solidFill>
                <a:srgbClr val="3366FF"/>
              </a:solidFill>
            </a:endParaRPr>
          </a:p>
          <a:p>
            <a:pPr>
              <a:lnSpc>
                <a:spcPct val="90000"/>
              </a:lnSpc>
              <a:buFont typeface="Wingdings" pitchFamily="2" charset="2"/>
              <a:buChar char="q"/>
              <a:defRPr/>
            </a:pPr>
            <a:r>
              <a:rPr lang="en-US" altLang="en-US" b="1" dirty="0">
                <a:solidFill>
                  <a:srgbClr val="3366FF"/>
                </a:solidFill>
              </a:rPr>
              <a:t>Timesharing </a:t>
            </a:r>
            <a:r>
              <a:rPr lang="en-US" altLang="en-US" dirty="0"/>
              <a:t>(</a:t>
            </a:r>
            <a:r>
              <a:rPr lang="en-US" altLang="en-US" b="1" dirty="0">
                <a:solidFill>
                  <a:srgbClr val="3366FF"/>
                </a:solidFill>
              </a:rPr>
              <a:t>multitasking</a:t>
            </a:r>
            <a:r>
              <a:rPr lang="en-US" altLang="en-US" dirty="0"/>
              <a:t>)</a:t>
            </a:r>
            <a:r>
              <a:rPr lang="en-US" altLang="en-US" b="1" dirty="0">
                <a:solidFill>
                  <a:srgbClr val="3366FF"/>
                </a:solidFill>
              </a:rPr>
              <a:t> </a:t>
            </a:r>
            <a:r>
              <a:rPr lang="en-US" altLang="en-US" dirty="0"/>
              <a:t>is logical extension in which CPU switches jobs </a:t>
            </a:r>
            <a:r>
              <a:rPr lang="en-US" altLang="en-US" dirty="0">
                <a:solidFill>
                  <a:srgbClr val="FF0000"/>
                </a:solidFill>
              </a:rPr>
              <a:t>so frequently </a:t>
            </a:r>
            <a:r>
              <a:rPr lang="en-US" altLang="en-US" dirty="0"/>
              <a:t>that users can </a:t>
            </a:r>
            <a:r>
              <a:rPr lang="en-US" altLang="en-US" b="1" dirty="0"/>
              <a:t>interact</a:t>
            </a:r>
            <a:r>
              <a:rPr lang="en-US" altLang="en-US" dirty="0"/>
              <a:t> with each job while it is running, creating </a:t>
            </a:r>
            <a:r>
              <a:rPr lang="en-US" altLang="en-US" b="1" dirty="0">
                <a:solidFill>
                  <a:srgbClr val="3366FF"/>
                </a:solidFill>
              </a:rPr>
              <a:t>interactive</a:t>
            </a:r>
            <a:r>
              <a:rPr lang="en-US" altLang="en-US" dirty="0"/>
              <a:t> computing</a:t>
            </a:r>
          </a:p>
          <a:p>
            <a:pPr lvl="1">
              <a:lnSpc>
                <a:spcPct val="90000"/>
              </a:lnSpc>
              <a:buFont typeface="Wingdings" pitchFamily="2" charset="2"/>
              <a:buChar char="Ø"/>
              <a:defRPr/>
            </a:pPr>
            <a:r>
              <a:rPr lang="en-US" altLang="en-US" b="1" dirty="0">
                <a:solidFill>
                  <a:srgbClr val="3366FF"/>
                </a:solidFill>
              </a:rPr>
              <a:t>Response time </a:t>
            </a:r>
            <a:r>
              <a:rPr lang="en-US" altLang="en-US" dirty="0"/>
              <a:t>should be &lt; 1 second</a:t>
            </a:r>
          </a:p>
          <a:p>
            <a:pPr lvl="1">
              <a:lnSpc>
                <a:spcPct val="90000"/>
              </a:lnSpc>
              <a:buFont typeface="Wingdings" pitchFamily="2" charset="2"/>
              <a:buChar char="Ø"/>
              <a:defRPr/>
            </a:pPr>
            <a:r>
              <a:rPr lang="en-US" altLang="en-US" dirty="0"/>
              <a:t>Each user has at least one program executing in memory </a:t>
            </a:r>
            <a:r>
              <a:rPr lang="en-US" altLang="en-US" dirty="0">
                <a:sym typeface="Wingdings 3" pitchFamily="18" charset="2"/>
              </a:rPr>
              <a:t></a:t>
            </a:r>
            <a:r>
              <a:rPr lang="en-US" altLang="en-US" b="1" dirty="0">
                <a:solidFill>
                  <a:srgbClr val="3366FF"/>
                </a:solidFill>
                <a:sym typeface="Wingdings 3" pitchFamily="18" charset="2"/>
              </a:rPr>
              <a:t>process</a:t>
            </a:r>
          </a:p>
          <a:p>
            <a:pPr lvl="1">
              <a:lnSpc>
                <a:spcPct val="90000"/>
              </a:lnSpc>
              <a:buFont typeface="Wingdings" pitchFamily="2" charset="2"/>
              <a:buChar char="Ø"/>
              <a:defRPr/>
            </a:pPr>
            <a:endParaRPr lang="en-US" altLang="en-US" b="1" dirty="0">
              <a:solidFill>
                <a:srgbClr val="3366FF"/>
              </a:solidFill>
              <a:sym typeface="Wingdings 3" pitchFamily="18" charset="2"/>
            </a:endParaRPr>
          </a:p>
          <a:p>
            <a:pPr marL="342900" lvl="1" indent="-342900">
              <a:lnSpc>
                <a:spcPct val="90000"/>
              </a:lnSpc>
              <a:buClr>
                <a:srgbClr val="993300"/>
              </a:buClr>
              <a:buSzPct val="90000"/>
              <a:buFont typeface="Wingdings" panose="05000000000000000000" pitchFamily="2" charset="2"/>
              <a:buChar char="q"/>
              <a:defRPr/>
            </a:pPr>
            <a:r>
              <a:rPr lang="en-US" altLang="en-US" dirty="0">
                <a:cs typeface="ＭＳ Ｐゴシック" charset="-128"/>
                <a:sym typeface="Wingdings 3" pitchFamily="18" charset="2"/>
              </a:rPr>
              <a:t>Timesharing and multiprogramming require that several jobs be kept simultaneously in memory</a:t>
            </a:r>
          </a:p>
          <a:p>
            <a:pPr lvl="1">
              <a:lnSpc>
                <a:spcPct val="90000"/>
              </a:lnSpc>
              <a:buFont typeface="Wingdings" pitchFamily="2" charset="2"/>
              <a:buChar char="Ø"/>
              <a:defRPr/>
            </a:pPr>
            <a:r>
              <a:rPr lang="en-US" altLang="en-US" dirty="0">
                <a:sym typeface="Wingdings 3" pitchFamily="18" charset="2"/>
              </a:rPr>
              <a:t>If several jobs ready to be brought into memory  </a:t>
            </a:r>
            <a:r>
              <a:rPr lang="en-US" altLang="en-US" b="1" dirty="0">
                <a:solidFill>
                  <a:srgbClr val="3366FF"/>
                </a:solidFill>
                <a:sym typeface="Wingdings 3" pitchFamily="18" charset="2"/>
              </a:rPr>
              <a:t>Job scheduling</a:t>
            </a:r>
          </a:p>
          <a:p>
            <a:pPr lvl="1">
              <a:lnSpc>
                <a:spcPct val="90000"/>
              </a:lnSpc>
              <a:buFont typeface="Wingdings" pitchFamily="2" charset="2"/>
              <a:buChar char="Ø"/>
              <a:defRPr/>
            </a:pPr>
            <a:r>
              <a:rPr lang="en-US" altLang="en-US" dirty="0">
                <a:sym typeface="Wingdings 3" pitchFamily="18" charset="2"/>
              </a:rPr>
              <a:t>If several jobs ready to run at the same time  </a:t>
            </a:r>
            <a:r>
              <a:rPr lang="en-US" altLang="en-US" b="1" dirty="0">
                <a:solidFill>
                  <a:srgbClr val="3366FF"/>
                </a:solidFill>
                <a:sym typeface="Wingdings 3" pitchFamily="18" charset="2"/>
              </a:rPr>
              <a:t>CPU scheduling</a:t>
            </a:r>
          </a:p>
          <a:p>
            <a:pPr lvl="1">
              <a:lnSpc>
                <a:spcPct val="90000"/>
              </a:lnSpc>
              <a:buFont typeface="Wingdings" pitchFamily="2" charset="2"/>
              <a:buChar char="Ø"/>
              <a:defRPr/>
            </a:pPr>
            <a:endParaRPr lang="en-US" altLang="en-US" dirty="0">
              <a:sym typeface="Wingdings 3" pitchFamily="18" charset="2"/>
            </a:endParaRPr>
          </a:p>
          <a:p>
            <a:pPr marL="342900" lvl="1" indent="-342900">
              <a:lnSpc>
                <a:spcPct val="90000"/>
              </a:lnSpc>
              <a:buClr>
                <a:srgbClr val="993300"/>
              </a:buClr>
              <a:buSzPct val="90000"/>
              <a:buFont typeface="Wingdings" panose="05000000000000000000" pitchFamily="2" charset="2"/>
              <a:buChar char="q"/>
              <a:defRPr/>
            </a:pPr>
            <a:r>
              <a:rPr lang="en-US" altLang="en-US" dirty="0">
                <a:cs typeface="ＭＳ Ｐゴシック" charset="-128"/>
                <a:sym typeface="Wingdings 3" pitchFamily="18" charset="2"/>
              </a:rPr>
              <a:t>In timesharing, the OS must ensure reasonable response time</a:t>
            </a:r>
          </a:p>
          <a:p>
            <a:pPr lvl="1">
              <a:lnSpc>
                <a:spcPct val="90000"/>
              </a:lnSpc>
              <a:buFont typeface="Wingdings" pitchFamily="2" charset="2"/>
              <a:buChar char="Ø"/>
              <a:defRPr/>
            </a:pPr>
            <a:r>
              <a:rPr lang="en-US" altLang="en-US" dirty="0">
                <a:sym typeface="Wingdings 3" pitchFamily="18" charset="2"/>
              </a:rPr>
              <a:t>If processes don</a:t>
            </a:r>
            <a:r>
              <a:rPr lang="ja-JP" altLang="en-US" dirty="0">
                <a:sym typeface="Wingdings 3" pitchFamily="18" charset="2"/>
              </a:rPr>
              <a:t>’</a:t>
            </a:r>
            <a:r>
              <a:rPr lang="en-US" altLang="ja-JP" dirty="0">
                <a:sym typeface="Wingdings 3" pitchFamily="18" charset="2"/>
              </a:rPr>
              <a:t>t fit in memory, </a:t>
            </a:r>
            <a:r>
              <a:rPr lang="en-US" altLang="ja-JP" b="1" dirty="0">
                <a:solidFill>
                  <a:srgbClr val="3366FF"/>
                </a:solidFill>
                <a:sym typeface="Wingdings 3" pitchFamily="18" charset="2"/>
              </a:rPr>
              <a:t>swapping</a:t>
            </a:r>
            <a:r>
              <a:rPr lang="en-US" altLang="ja-JP" dirty="0">
                <a:sym typeface="Wingdings 3" pitchFamily="18" charset="2"/>
              </a:rPr>
              <a:t> moves them in and out to run</a:t>
            </a:r>
          </a:p>
          <a:p>
            <a:pPr lvl="1">
              <a:lnSpc>
                <a:spcPct val="90000"/>
              </a:lnSpc>
              <a:buFont typeface="Wingdings" pitchFamily="2" charset="2"/>
              <a:buChar char="Ø"/>
              <a:defRPr/>
            </a:pPr>
            <a:r>
              <a:rPr lang="en-US" altLang="en-US" b="1" dirty="0">
                <a:solidFill>
                  <a:srgbClr val="3366FF"/>
                </a:solidFill>
                <a:sym typeface="Wingdings 3" pitchFamily="18" charset="2"/>
              </a:rPr>
              <a:t>Virtual memory </a:t>
            </a:r>
            <a:r>
              <a:rPr lang="en-US" altLang="en-US" dirty="0">
                <a:sym typeface="Wingdings 3" pitchFamily="18" charset="2"/>
              </a:rPr>
              <a:t>allows execution of processes not completely in memory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F0A00-A549-D590-6CB3-A111AF8B1534}"/>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5B340900-87C4-BE99-FEF6-AFF82CC814AC}"/>
              </a:ext>
            </a:extLst>
          </p:cNvPr>
          <p:cNvSpPr>
            <a:spLocks noGrp="1" noChangeArrowheads="1"/>
          </p:cNvSpPr>
          <p:nvPr>
            <p:ph type="title" idx="4294967295"/>
          </p:nvPr>
        </p:nvSpPr>
        <p:spPr>
          <a:xfrm>
            <a:off x="457200" y="214313"/>
            <a:ext cx="8229600" cy="576262"/>
          </a:xfrm>
        </p:spPr>
        <p:txBody>
          <a:bodyPr/>
          <a:lstStyle/>
          <a:p>
            <a:r>
              <a:rPr lang="en-US" altLang="en-US" dirty="0"/>
              <a:t>Quiz</a:t>
            </a:r>
          </a:p>
        </p:txBody>
      </p:sp>
      <p:sp>
        <p:nvSpPr>
          <p:cNvPr id="4" name="文本框 3">
            <a:extLst>
              <a:ext uri="{FF2B5EF4-FFF2-40B4-BE49-F238E27FC236}">
                <a16:creationId xmlns:a16="http://schemas.microsoft.com/office/drawing/2014/main" id="{1B89207B-E632-A0D2-420F-BC22BE069F91}"/>
              </a:ext>
            </a:extLst>
          </p:cNvPr>
          <p:cNvSpPr txBox="1"/>
          <p:nvPr/>
        </p:nvSpPr>
        <p:spPr>
          <a:xfrm>
            <a:off x="711842" y="1567487"/>
            <a:ext cx="8147802" cy="38164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下列关于多任务操作系统的叙述，正确的是</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I. </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具有并发和并行的特点 </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II. </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需要实现对共享资源的保护 </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III. </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需要运行在多 </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CPU </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的硬件平台上</a:t>
            </a:r>
          </a:p>
          <a:p>
            <a:pPr marL="0" marR="0" lvl="0" indent="0" algn="l" defTabSz="914400" rtl="0" eaLnBrk="0" fontAlgn="base" latinLnBrk="0" hangingPunct="0">
              <a:lnSpc>
                <a:spcPct val="100000"/>
              </a:lnSpc>
              <a:spcBef>
                <a:spcPct val="0"/>
              </a:spcBef>
              <a:spcAft>
                <a:spcPts val="120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ts val="1200"/>
              </a:spcAft>
              <a:buClrTx/>
              <a:buSzTx/>
              <a:buFont typeface="+mj-lt"/>
              <a:buAutoNum type="alphaUcPeriod"/>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仅 </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I</a:t>
            </a:r>
          </a:p>
          <a:p>
            <a:pPr marL="342900" marR="0" lvl="0" indent="-342900" algn="l" defTabSz="914400" rtl="0" eaLnBrk="0" fontAlgn="base" latinLnBrk="0" hangingPunct="0">
              <a:lnSpc>
                <a:spcPct val="100000"/>
              </a:lnSpc>
              <a:spcBef>
                <a:spcPct val="0"/>
              </a:spcBef>
              <a:spcAft>
                <a:spcPts val="1200"/>
              </a:spcAft>
              <a:buClrTx/>
              <a:buSzTx/>
              <a:buFont typeface="+mj-lt"/>
              <a:buAutoNum type="alphaUcPeriod"/>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仅 </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II</a:t>
            </a:r>
          </a:p>
          <a:p>
            <a:pPr marL="342900" marR="0" lvl="0" indent="-342900" algn="l" defTabSz="914400" rtl="0" eaLnBrk="0" fontAlgn="base" latinLnBrk="0" hangingPunct="0">
              <a:lnSpc>
                <a:spcPct val="100000"/>
              </a:lnSpc>
              <a:spcBef>
                <a:spcPct val="0"/>
              </a:spcBef>
              <a:spcAft>
                <a:spcPts val="1200"/>
              </a:spcAft>
              <a:buClrTx/>
              <a:buSzTx/>
              <a:buFont typeface="+mj-lt"/>
              <a:buAutoNum type="alphaUcPeriod"/>
              <a:tabLst/>
              <a:defRPr/>
            </a:pP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仅 </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I</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II</a:t>
            </a:r>
          </a:p>
          <a:p>
            <a:pPr marL="342900" marR="0" lvl="0" indent="-342900" algn="l" defTabSz="914400" rtl="0" eaLnBrk="0" fontAlgn="base" latinLnBrk="0" hangingPunct="0">
              <a:lnSpc>
                <a:spcPct val="100000"/>
              </a:lnSpc>
              <a:spcBef>
                <a:spcPct val="0"/>
              </a:spcBef>
              <a:spcAft>
                <a:spcPts val="1200"/>
              </a:spcAft>
              <a:buClrTx/>
              <a:buSzTx/>
              <a:buFont typeface="+mj-lt"/>
              <a:buAutoNum type="alphaUcPeriod"/>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I</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II</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II</a:t>
            </a:r>
            <a:endPar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 name="文本框 5">
            <a:extLst>
              <a:ext uri="{FF2B5EF4-FFF2-40B4-BE49-F238E27FC236}">
                <a16:creationId xmlns:a16="http://schemas.microsoft.com/office/drawing/2014/main" id="{8C57B8F6-D8AF-F35A-144A-28A6B799660D}"/>
              </a:ext>
            </a:extLst>
          </p:cNvPr>
          <p:cNvSpPr txBox="1"/>
          <p:nvPr/>
        </p:nvSpPr>
        <p:spPr>
          <a:xfrm>
            <a:off x="4114800" y="5545276"/>
            <a:ext cx="4572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2018</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全国统考真题，第</a:t>
            </a:r>
            <a:r>
              <a:rPr kumimoji="0" lang="en-US" altLang="zh-CN"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23</a:t>
            </a:r>
            <a:r>
              <a:rPr kumimoji="0" lang="zh-CN" altLang="en-US" sz="18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题</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MS PGothic" panose="020B0600070205080204" pitchFamily="34" charset="-128"/>
              <a:cs typeface="+mn-cs"/>
            </a:endParaRPr>
          </a:p>
        </p:txBody>
      </p:sp>
    </p:spTree>
    <p:extLst>
      <p:ext uri="{BB962C8B-B14F-4D97-AF65-F5344CB8AC3E}">
        <p14:creationId xmlns:p14="http://schemas.microsoft.com/office/powerpoint/2010/main" val="2615312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386BE07-6F14-F53E-CABD-3C23710849E2}"/>
              </a:ext>
            </a:extLst>
          </p:cNvPr>
          <p:cNvSpPr>
            <a:spLocks noGrp="1" noChangeArrowheads="1"/>
          </p:cNvSpPr>
          <p:nvPr>
            <p:ph type="title" idx="4294967295"/>
          </p:nvPr>
        </p:nvSpPr>
        <p:spPr>
          <a:xfrm>
            <a:off x="895350" y="166688"/>
            <a:ext cx="7791450" cy="576262"/>
          </a:xfrm>
        </p:spPr>
        <p:txBody>
          <a:bodyPr/>
          <a:lstStyle/>
          <a:p>
            <a:pPr eaLnBrk="1" hangingPunct="1"/>
            <a:r>
              <a:rPr lang="en-US" altLang="en-US" dirty="0"/>
              <a:t>Interrupts</a:t>
            </a:r>
          </a:p>
        </p:txBody>
      </p:sp>
      <p:sp>
        <p:nvSpPr>
          <p:cNvPr id="33795" name="Rectangle 3">
            <a:extLst>
              <a:ext uri="{FF2B5EF4-FFF2-40B4-BE49-F238E27FC236}">
                <a16:creationId xmlns:a16="http://schemas.microsoft.com/office/drawing/2014/main" id="{3A93E56C-2E64-8373-2080-42CA190E31A1}"/>
              </a:ext>
            </a:extLst>
          </p:cNvPr>
          <p:cNvSpPr>
            <a:spLocks noGrp="1" noChangeArrowheads="1"/>
          </p:cNvSpPr>
          <p:nvPr>
            <p:ph type="body" idx="4294967295"/>
          </p:nvPr>
        </p:nvSpPr>
        <p:spPr>
          <a:xfrm>
            <a:off x="838200" y="1154113"/>
            <a:ext cx="7848600" cy="4938712"/>
          </a:xfrm>
        </p:spPr>
        <p:txBody>
          <a:bodyPr/>
          <a:lstStyle/>
          <a:p>
            <a:pPr>
              <a:lnSpc>
                <a:spcPct val="90000"/>
              </a:lnSpc>
              <a:buFont typeface="Wingdings" panose="05000000000000000000" pitchFamily="2" charset="2"/>
              <a:buChar char="q"/>
              <a:defRPr/>
            </a:pPr>
            <a:r>
              <a:rPr lang="en-US" altLang="en-US" b="1" dirty="0">
                <a:solidFill>
                  <a:srgbClr val="3366FF"/>
                </a:solidFill>
              </a:rPr>
              <a:t>Interrupt driven </a:t>
            </a:r>
            <a:r>
              <a:rPr lang="en-US" altLang="en-US" dirty="0"/>
              <a:t>(hardware and software)</a:t>
            </a:r>
          </a:p>
          <a:p>
            <a:pPr lvl="1">
              <a:lnSpc>
                <a:spcPct val="90000"/>
              </a:lnSpc>
              <a:buFont typeface="Wingdings" panose="05000000000000000000" pitchFamily="2" charset="2"/>
              <a:buChar char="Ø"/>
              <a:defRPr/>
            </a:pPr>
            <a:r>
              <a:rPr lang="en-US" altLang="en-US" dirty="0">
                <a:solidFill>
                  <a:srgbClr val="C00000"/>
                </a:solidFill>
              </a:rPr>
              <a:t>Hardware</a:t>
            </a:r>
            <a:r>
              <a:rPr lang="en-US" altLang="en-US" dirty="0"/>
              <a:t> interrupt by one of the devices </a:t>
            </a:r>
          </a:p>
          <a:p>
            <a:pPr lvl="2">
              <a:lnSpc>
                <a:spcPct val="90000"/>
              </a:lnSpc>
              <a:defRPr/>
            </a:pPr>
            <a:r>
              <a:rPr lang="en-US" altLang="en-US" dirty="0"/>
              <a:t> I/O operation is completed</a:t>
            </a:r>
          </a:p>
          <a:p>
            <a:pPr lvl="1">
              <a:lnSpc>
                <a:spcPct val="90000"/>
              </a:lnSpc>
              <a:buFont typeface="Wingdings" panose="05000000000000000000" pitchFamily="2" charset="2"/>
              <a:buChar char="Ø"/>
              <a:defRPr/>
            </a:pPr>
            <a:endParaRPr lang="en-US" altLang="en-US" dirty="0"/>
          </a:p>
          <a:p>
            <a:pPr lvl="1">
              <a:lnSpc>
                <a:spcPct val="90000"/>
              </a:lnSpc>
              <a:buFont typeface="Wingdings" panose="05000000000000000000" pitchFamily="2" charset="2"/>
              <a:buChar char="Ø"/>
              <a:defRPr/>
            </a:pPr>
            <a:endParaRPr lang="en-US" altLang="en-US" dirty="0"/>
          </a:p>
          <a:p>
            <a:pPr lvl="1">
              <a:lnSpc>
                <a:spcPct val="90000"/>
              </a:lnSpc>
              <a:buFont typeface="Wingdings" panose="05000000000000000000" pitchFamily="2" charset="2"/>
              <a:buChar char="Ø"/>
              <a:defRPr/>
            </a:pPr>
            <a:endParaRPr lang="en-US" altLang="en-US" dirty="0"/>
          </a:p>
          <a:p>
            <a:pPr lvl="1">
              <a:lnSpc>
                <a:spcPct val="90000"/>
              </a:lnSpc>
              <a:buFont typeface="Wingdings" panose="05000000000000000000" pitchFamily="2" charset="2"/>
              <a:buChar char="Ø"/>
              <a:defRPr/>
            </a:pPr>
            <a:endParaRPr lang="en-US" altLang="en-US" dirty="0"/>
          </a:p>
          <a:p>
            <a:pPr lvl="1">
              <a:lnSpc>
                <a:spcPct val="90000"/>
              </a:lnSpc>
              <a:buFont typeface="Wingdings" panose="05000000000000000000" pitchFamily="2" charset="2"/>
              <a:buChar char="Ø"/>
              <a:defRPr/>
            </a:pPr>
            <a:endParaRPr lang="en-US" altLang="en-US" dirty="0"/>
          </a:p>
          <a:p>
            <a:pPr lvl="1">
              <a:lnSpc>
                <a:spcPct val="90000"/>
              </a:lnSpc>
              <a:buFont typeface="Wingdings" panose="05000000000000000000" pitchFamily="2" charset="2"/>
              <a:buChar char="Ø"/>
              <a:defRPr/>
            </a:pPr>
            <a:endParaRPr lang="en-US" altLang="en-US" dirty="0"/>
          </a:p>
          <a:p>
            <a:pPr lvl="1">
              <a:lnSpc>
                <a:spcPct val="90000"/>
              </a:lnSpc>
              <a:buFont typeface="Wingdings" panose="05000000000000000000" pitchFamily="2" charset="2"/>
              <a:buChar char="Ø"/>
              <a:defRPr/>
            </a:pPr>
            <a:endParaRPr lang="en-US" altLang="en-US" dirty="0"/>
          </a:p>
          <a:p>
            <a:pPr lvl="1">
              <a:lnSpc>
                <a:spcPct val="90000"/>
              </a:lnSpc>
              <a:buFont typeface="Wingdings" panose="05000000000000000000" pitchFamily="2" charset="2"/>
              <a:buChar char="Ø"/>
              <a:defRPr/>
            </a:pPr>
            <a:endParaRPr lang="en-US" altLang="en-US" dirty="0"/>
          </a:p>
          <a:p>
            <a:pPr lvl="1">
              <a:lnSpc>
                <a:spcPct val="90000"/>
              </a:lnSpc>
              <a:buFont typeface="Wingdings" panose="05000000000000000000" pitchFamily="2" charset="2"/>
              <a:buChar char="Ø"/>
              <a:defRPr/>
            </a:pPr>
            <a:r>
              <a:rPr lang="en-US" altLang="en-US" dirty="0"/>
              <a:t>Software interrupt (</a:t>
            </a:r>
            <a:r>
              <a:rPr lang="en-US" altLang="en-US" b="1" dirty="0">
                <a:solidFill>
                  <a:srgbClr val="3366FF"/>
                </a:solidFill>
              </a:rPr>
              <a:t>exception </a:t>
            </a:r>
            <a:r>
              <a:rPr lang="en-US" altLang="en-US" dirty="0"/>
              <a:t>or </a:t>
            </a:r>
            <a:r>
              <a:rPr lang="en-US" altLang="en-US" b="1" dirty="0">
                <a:solidFill>
                  <a:srgbClr val="3366FF"/>
                </a:solidFill>
              </a:rPr>
              <a:t>trap):</a:t>
            </a:r>
          </a:p>
          <a:p>
            <a:pPr lvl="2">
              <a:lnSpc>
                <a:spcPct val="90000"/>
              </a:lnSpc>
              <a:defRPr/>
            </a:pPr>
            <a:r>
              <a:rPr lang="en-US" altLang="en-US" dirty="0"/>
              <a:t>Software error (e.g., division by zero)</a:t>
            </a:r>
            <a:endParaRPr lang="en-US" altLang="en-US" b="1" dirty="0">
              <a:solidFill>
                <a:srgbClr val="3366FF"/>
              </a:solidFill>
            </a:endParaRPr>
          </a:p>
          <a:p>
            <a:pPr lvl="2">
              <a:lnSpc>
                <a:spcPct val="90000"/>
              </a:lnSpc>
              <a:defRPr/>
            </a:pPr>
            <a:r>
              <a:rPr lang="en-US" altLang="zh-CN" dirty="0"/>
              <a:t>I</a:t>
            </a:r>
            <a:r>
              <a:rPr lang="en-US" altLang="en-US" dirty="0"/>
              <a:t>nvalid memory access</a:t>
            </a:r>
          </a:p>
          <a:p>
            <a:pPr lvl="2">
              <a:lnSpc>
                <a:spcPct val="90000"/>
              </a:lnSpc>
              <a:defRPr/>
            </a:pPr>
            <a:r>
              <a:rPr lang="en-US" altLang="en-US" dirty="0"/>
              <a:t>A specific request from user program that an OS service be performed</a:t>
            </a:r>
          </a:p>
          <a:p>
            <a:pPr marL="342900" lvl="2" indent="-342900">
              <a:lnSpc>
                <a:spcPct val="90000"/>
              </a:lnSpc>
              <a:buClr>
                <a:srgbClr val="993300"/>
              </a:buClr>
              <a:buSzPct val="90000"/>
              <a:buFont typeface="Wingdings" panose="05000000000000000000" pitchFamily="2" charset="2"/>
              <a:buChar char="q"/>
              <a:defRPr/>
            </a:pPr>
            <a:endParaRPr lang="en-US" altLang="en-US" dirty="0"/>
          </a:p>
        </p:txBody>
      </p:sp>
      <p:pic>
        <p:nvPicPr>
          <p:cNvPr id="64516" name="图片 3" descr="图表, 箱线图&#10;&#10;描述已自动生成">
            <a:extLst>
              <a:ext uri="{FF2B5EF4-FFF2-40B4-BE49-F238E27FC236}">
                <a16:creationId xmlns:a16="http://schemas.microsoft.com/office/drawing/2014/main" id="{E15644F9-3076-0165-BDF2-579FDEE93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3" y="2341563"/>
            <a:ext cx="4749800" cy="232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9A1EAE91-B2BB-0568-DBE5-6CFCB3F81393}"/>
              </a:ext>
            </a:extLst>
          </p:cNvPr>
          <p:cNvSpPr txBox="1"/>
          <p:nvPr/>
        </p:nvSpPr>
        <p:spPr>
          <a:xfrm>
            <a:off x="6235700" y="1673225"/>
            <a:ext cx="2908300" cy="1200150"/>
          </a:xfrm>
          <a:prstGeom prst="rect">
            <a:avLst/>
          </a:prstGeom>
          <a:solidFill>
            <a:schemeClr val="accent6">
              <a:lumMod val="40000"/>
              <a:lumOff val="60000"/>
            </a:schemeClr>
          </a:solidFill>
          <a:ln>
            <a:solidFill>
              <a:srgbClr val="0070C0"/>
            </a:solidFill>
          </a:ln>
        </p:spPr>
        <p:txBody>
          <a:bodyPr>
            <a:spAutoFit/>
          </a:bodyPr>
          <a:lstStyle/>
          <a:p>
            <a:pPr>
              <a:defRPr/>
            </a:pPr>
            <a:r>
              <a:rPr lang="en-US" altLang="zh-CN" dirty="0"/>
              <a:t>Events are almost always signaled by the occurrence of an interrupt or a trap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50076EF-5C59-33EA-68B1-701DE5E0E6F3}"/>
              </a:ext>
            </a:extLst>
          </p:cNvPr>
          <p:cNvSpPr>
            <a:spLocks noGrp="1" noChangeArrowheads="1"/>
          </p:cNvSpPr>
          <p:nvPr>
            <p:ph type="title"/>
          </p:nvPr>
        </p:nvSpPr>
        <p:spPr/>
        <p:txBody>
          <a:bodyPr/>
          <a:lstStyle/>
          <a:p>
            <a:pPr eaLnBrk="1" fontAlgn="auto" hangingPunct="1">
              <a:spcAft>
                <a:spcPts val="0"/>
              </a:spcAft>
              <a:defRPr/>
            </a:pPr>
            <a:r>
              <a:rPr lang="en-US" altLang="en-US">
                <a:ea typeface="+mj-ea"/>
              </a:rPr>
              <a:t> What to expect</a:t>
            </a:r>
          </a:p>
        </p:txBody>
      </p:sp>
      <p:sp>
        <p:nvSpPr>
          <p:cNvPr id="17411" name="Rectangle 3">
            <a:extLst>
              <a:ext uri="{FF2B5EF4-FFF2-40B4-BE49-F238E27FC236}">
                <a16:creationId xmlns:a16="http://schemas.microsoft.com/office/drawing/2014/main" id="{D254BF3F-BCE6-48D8-47BC-E41948C6CA4F}"/>
              </a:ext>
            </a:extLst>
          </p:cNvPr>
          <p:cNvSpPr>
            <a:spLocks noGrp="1" noChangeArrowheads="1"/>
          </p:cNvSpPr>
          <p:nvPr>
            <p:ph idx="1"/>
          </p:nvPr>
        </p:nvSpPr>
        <p:spPr/>
        <p:txBody>
          <a:bodyPr/>
          <a:lstStyle/>
          <a:p>
            <a:pPr eaLnBrk="1" hangingPunct="1">
              <a:lnSpc>
                <a:spcPct val="80000"/>
              </a:lnSpc>
            </a:pPr>
            <a:r>
              <a:rPr lang="en-US" altLang="en-US" sz="2400" dirty="0">
                <a:cs typeface="Calibri" panose="020F0502020204030204" pitchFamily="34" charset="0"/>
              </a:rPr>
              <a:t>The course would be quite involved</a:t>
            </a:r>
          </a:p>
          <a:p>
            <a:pPr lvl="1" eaLnBrk="1" hangingPunct="1">
              <a:lnSpc>
                <a:spcPct val="80000"/>
              </a:lnSpc>
            </a:pPr>
            <a:r>
              <a:rPr lang="en-US" altLang="en-US" sz="2000" dirty="0">
                <a:cs typeface="Calibri" panose="020F0502020204030204" pitchFamily="34" charset="0"/>
              </a:rPr>
              <a:t>Lot of </a:t>
            </a:r>
            <a:r>
              <a:rPr lang="en-US" altLang="zh-CN" sz="2000" dirty="0">
                <a:cs typeface="Calibri" panose="020F0502020204030204" pitchFamily="34" charset="0"/>
              </a:rPr>
              <a:t>concepts</a:t>
            </a:r>
            <a:endParaRPr lang="en-US" altLang="en-US" sz="2000" dirty="0">
              <a:cs typeface="Calibri" panose="020F0502020204030204" pitchFamily="34" charset="0"/>
            </a:endParaRPr>
          </a:p>
          <a:p>
            <a:pPr lvl="1" eaLnBrk="1" hangingPunct="1">
              <a:lnSpc>
                <a:spcPct val="80000"/>
              </a:lnSpc>
            </a:pPr>
            <a:r>
              <a:rPr lang="en-US" altLang="en-US" sz="2000" dirty="0">
                <a:cs typeface="Calibri" panose="020F0502020204030204" pitchFamily="34" charset="0"/>
              </a:rPr>
              <a:t>Some programming</a:t>
            </a:r>
          </a:p>
          <a:p>
            <a:pPr lvl="1" eaLnBrk="1" hangingPunct="1">
              <a:lnSpc>
                <a:spcPct val="80000"/>
              </a:lnSpc>
            </a:pPr>
            <a:r>
              <a:rPr lang="en-US" altLang="en-US" sz="2000" dirty="0">
                <a:cs typeface="Calibri" panose="020F0502020204030204" pitchFamily="34" charset="0"/>
              </a:rPr>
              <a:t>Reasonable workload</a:t>
            </a:r>
          </a:p>
          <a:p>
            <a:pPr eaLnBrk="1" hangingPunct="1">
              <a:lnSpc>
                <a:spcPct val="80000"/>
              </a:lnSpc>
            </a:pPr>
            <a:endParaRPr lang="en-US" altLang="en-US" sz="2400" dirty="0">
              <a:cs typeface="Calibri" panose="020F0502020204030204" pitchFamily="34" charset="0"/>
            </a:endParaRPr>
          </a:p>
          <a:p>
            <a:pPr marL="292100" lvl="1" eaLnBrk="1" hangingPunct="1">
              <a:lnSpc>
                <a:spcPct val="80000"/>
              </a:lnSpc>
              <a:buFont typeface="Arial" panose="020B0604020202020204" pitchFamily="34" charset="0"/>
              <a:buChar char="•"/>
            </a:pPr>
            <a:r>
              <a:rPr lang="en-US" altLang="zh-CN" sz="2400" dirty="0">
                <a:cs typeface="Calibri" panose="020F0502020204030204" pitchFamily="34" charset="0"/>
              </a:rPr>
              <a:t>Let me know </a:t>
            </a:r>
            <a:r>
              <a:rPr lang="en-US" altLang="en-US" sz="2400" dirty="0">
                <a:cs typeface="Calibri" panose="020F0502020204030204" pitchFamily="34" charset="0"/>
              </a:rPr>
              <a:t>if you have any </a:t>
            </a:r>
            <a:r>
              <a:rPr lang="en-US" altLang="zh-CN" sz="2400" dirty="0">
                <a:cs typeface="Calibri" panose="020F0502020204030204" pitchFamily="34" charset="0"/>
              </a:rPr>
              <a:t>question</a:t>
            </a:r>
            <a:r>
              <a:rPr lang="en-US" altLang="en-US" sz="2400" dirty="0">
                <a:cs typeface="Calibri" panose="020F0502020204030204" pitchFamily="34" charset="0"/>
              </a:rPr>
              <a:t> </a:t>
            </a:r>
          </a:p>
          <a:p>
            <a:pPr eaLnBrk="1" hangingPunct="1">
              <a:lnSpc>
                <a:spcPct val="80000"/>
              </a:lnSpc>
            </a:pPr>
            <a:endParaRPr lang="en-US" altLang="en-US" sz="2000" b="1" dirty="0">
              <a:cs typeface="Calibri" panose="020F0502020204030204" pitchFamily="34" charset="0"/>
            </a:endParaRPr>
          </a:p>
          <a:p>
            <a:pPr eaLnBrk="1" hangingPunct="1">
              <a:lnSpc>
                <a:spcPct val="80000"/>
              </a:lnSpc>
            </a:pPr>
            <a:r>
              <a:rPr lang="en-US" altLang="en-US" sz="2400" dirty="0">
                <a:cs typeface="Calibri" panose="020F0502020204030204" pitchFamily="34" charset="0"/>
              </a:rPr>
              <a:t>I guarantee that  </a:t>
            </a:r>
          </a:p>
          <a:p>
            <a:pPr lvl="1" eaLnBrk="1" hangingPunct="1">
              <a:lnSpc>
                <a:spcPct val="80000"/>
              </a:lnSpc>
            </a:pPr>
            <a:r>
              <a:rPr lang="en-US" altLang="en-US" sz="2000" dirty="0">
                <a:cs typeface="Calibri" panose="020F0502020204030204" pitchFamily="34" charset="0"/>
              </a:rPr>
              <a:t>I will encourage you to do your best</a:t>
            </a:r>
          </a:p>
          <a:p>
            <a:pPr lvl="1" eaLnBrk="1" hangingPunct="1">
              <a:lnSpc>
                <a:spcPct val="80000"/>
              </a:lnSpc>
            </a:pPr>
            <a:r>
              <a:rPr lang="en-US" altLang="en-US" sz="2000" dirty="0">
                <a:cs typeface="Calibri" panose="020F0502020204030204" pitchFamily="34" charset="0"/>
              </a:rPr>
              <a:t>You’ll have fun</a:t>
            </a:r>
          </a:p>
          <a:p>
            <a:pPr lvl="1" eaLnBrk="1" hangingPunct="1">
              <a:lnSpc>
                <a:spcPct val="80000"/>
              </a:lnSpc>
            </a:pPr>
            <a:r>
              <a:rPr lang="en-US" altLang="en-US" sz="2000" dirty="0">
                <a:cs typeface="Calibri" panose="020F0502020204030204" pitchFamily="34" charset="0"/>
              </a:rPr>
              <a:t>I’ll help you learn as much as I can – don’t hesitate to ask for help whenever needed</a:t>
            </a:r>
          </a:p>
          <a:p>
            <a:pPr lvl="1" eaLnBrk="1" hangingPunct="1">
              <a:lnSpc>
                <a:spcPct val="80000"/>
              </a:lnSpc>
            </a:pPr>
            <a:r>
              <a:rPr lang="en-US" altLang="en-US" sz="2000" dirty="0">
                <a:cs typeface="Calibri" panose="020F0502020204030204" pitchFamily="34" charset="0"/>
              </a:rPr>
              <a:t>Although you won’t become experts, you will learn enough to move on!</a:t>
            </a:r>
          </a:p>
        </p:txBody>
      </p:sp>
      <p:sp>
        <p:nvSpPr>
          <p:cNvPr id="21510" name="Slide Number Placeholder 5">
            <a:extLst>
              <a:ext uri="{FF2B5EF4-FFF2-40B4-BE49-F238E27FC236}">
                <a16:creationId xmlns:a16="http://schemas.microsoft.com/office/drawing/2014/main" id="{80990658-3236-1273-F9FE-DFDD5D2804BE}"/>
              </a:ext>
            </a:extLst>
          </p:cNvPr>
          <p:cNvSpPr>
            <a:spLocks noGrp="1"/>
          </p:cNvSpPr>
          <p:nvPr>
            <p:ph type="sldNum" sz="quarter" idx="12"/>
          </p:nvPr>
        </p:nvSpPr>
        <p:spPr bwMode="auto"/>
        <p:txBody>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eaLnBrk="1" fontAlgn="auto" hangingPunct="1">
              <a:spcBef>
                <a:spcPts val="0"/>
              </a:spcBef>
              <a:spcAft>
                <a:spcPts val="0"/>
              </a:spcAft>
              <a:defRPr/>
            </a:pPr>
            <a:fld id="{9C637355-31C1-4D18-8897-E969DD32307E}" type="slidenum">
              <a:rPr lang="en-US" altLang="en-US" sz="1400">
                <a:solidFill>
                  <a:srgbClr val="000000"/>
                </a:solidFill>
                <a:ea typeface="+mn-ea"/>
              </a:rPr>
              <a:pPr eaLnBrk="1" fontAlgn="auto" hangingPunct="1">
                <a:spcBef>
                  <a:spcPts val="0"/>
                </a:spcBef>
                <a:spcAft>
                  <a:spcPts val="0"/>
                </a:spcAft>
                <a:defRPr/>
              </a:pPr>
              <a:t>4</a:t>
            </a:fld>
            <a:endParaRPr lang="en-US" altLang="en-US" sz="1400">
              <a:solidFill>
                <a:srgbClr val="000000"/>
              </a:solidFill>
              <a:ea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4976E16-F99C-A6D8-9022-BFA7DA04F83D}"/>
              </a:ext>
            </a:extLst>
          </p:cNvPr>
          <p:cNvSpPr>
            <a:spLocks noGrp="1" noChangeArrowheads="1"/>
          </p:cNvSpPr>
          <p:nvPr>
            <p:ph type="title" idx="4294967295"/>
          </p:nvPr>
        </p:nvSpPr>
        <p:spPr>
          <a:xfrm>
            <a:off x="895350" y="166688"/>
            <a:ext cx="7791450" cy="576262"/>
          </a:xfrm>
        </p:spPr>
        <p:txBody>
          <a:bodyPr/>
          <a:lstStyle/>
          <a:p>
            <a:pPr eaLnBrk="1" hangingPunct="1"/>
            <a:r>
              <a:rPr lang="en-US" altLang="zh-CN" dirty="0"/>
              <a:t>Quiz</a:t>
            </a:r>
            <a:endParaRPr lang="en-US" altLang="en-US" dirty="0"/>
          </a:p>
        </p:txBody>
      </p:sp>
      <p:sp>
        <p:nvSpPr>
          <p:cNvPr id="3" name="文本框 2">
            <a:extLst>
              <a:ext uri="{FF2B5EF4-FFF2-40B4-BE49-F238E27FC236}">
                <a16:creationId xmlns:a16="http://schemas.microsoft.com/office/drawing/2014/main" id="{12D47429-E3AA-7108-FE72-A138C4785780}"/>
              </a:ext>
            </a:extLst>
          </p:cNvPr>
          <p:cNvSpPr txBox="1"/>
          <p:nvPr/>
        </p:nvSpPr>
        <p:spPr>
          <a:xfrm>
            <a:off x="850738" y="1641123"/>
            <a:ext cx="7552481" cy="2369880"/>
          </a:xfrm>
          <a:prstGeom prst="rect">
            <a:avLst/>
          </a:prstGeom>
          <a:noFill/>
        </p:spPr>
        <p:txBody>
          <a:bodyPr wrap="square">
            <a:spAutoFit/>
          </a:bodyPr>
          <a:lstStyle/>
          <a:p>
            <a:pPr>
              <a:spcBef>
                <a:spcPts val="1200"/>
              </a:spcBef>
            </a:pPr>
            <a:r>
              <a:rPr lang="zh-CN" altLang="en-US" dirty="0">
                <a:latin typeface="宋体" panose="02010600030101010101" pitchFamily="2" charset="-122"/>
                <a:ea typeface="宋体" panose="02010600030101010101" pitchFamily="2" charset="-122"/>
              </a:rPr>
              <a:t>异常是指令执行过程中在处理器内部发生的特殊事件，中断是来自处理器外部的请求事件。下列关于中断或异常情况的叙述中，错误的是</a:t>
            </a:r>
          </a:p>
          <a:p>
            <a:pPr>
              <a:spcBef>
                <a:spcPts val="1200"/>
              </a:spcBef>
            </a:pP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访存时缺页</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属于中断</a:t>
            </a:r>
          </a:p>
          <a:p>
            <a:pPr>
              <a:spcBef>
                <a:spcPts val="1200"/>
              </a:spcBef>
            </a:pP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整数除以</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属于异常</a:t>
            </a:r>
          </a:p>
          <a:p>
            <a:pPr>
              <a:spcBef>
                <a:spcPts val="1200"/>
              </a:spcBef>
            </a:pPr>
            <a:r>
              <a:rPr lang="en-US" altLang="zh-CN" dirty="0">
                <a:latin typeface="宋体" panose="02010600030101010101" pitchFamily="2" charset="-122"/>
                <a:ea typeface="宋体" panose="02010600030101010101" pitchFamily="2" charset="-122"/>
              </a:rPr>
              <a:t>C."DMA</a:t>
            </a:r>
            <a:r>
              <a:rPr lang="zh-CN" altLang="en-US" dirty="0">
                <a:latin typeface="宋体" panose="02010600030101010101" pitchFamily="2" charset="-122"/>
                <a:ea typeface="宋体" panose="02010600030101010101" pitchFamily="2" charset="-122"/>
              </a:rPr>
              <a:t>传送结束</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属干中断</a:t>
            </a:r>
          </a:p>
          <a:p>
            <a:pPr>
              <a:spcBef>
                <a:spcPts val="1200"/>
              </a:spcBef>
            </a:pP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存储保护错</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属于异常</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E6B3387-A298-E83B-D44F-9BC57E06A419}"/>
              </a:ext>
            </a:extLst>
          </p:cNvPr>
          <p:cNvSpPr>
            <a:spLocks noGrp="1" noChangeArrowheads="1"/>
          </p:cNvSpPr>
          <p:nvPr>
            <p:ph type="title" idx="4294967295"/>
          </p:nvPr>
        </p:nvSpPr>
        <p:spPr>
          <a:xfrm>
            <a:off x="895350" y="166688"/>
            <a:ext cx="7791450" cy="576262"/>
          </a:xfrm>
        </p:spPr>
        <p:txBody>
          <a:bodyPr/>
          <a:lstStyle/>
          <a:p>
            <a:pPr eaLnBrk="1" hangingPunct="1"/>
            <a:r>
              <a:rPr lang="en-US" altLang="en-US"/>
              <a:t>Interrupts (Cont.)</a:t>
            </a:r>
          </a:p>
        </p:txBody>
      </p:sp>
      <p:sp>
        <p:nvSpPr>
          <p:cNvPr id="33795" name="Rectangle 3">
            <a:extLst>
              <a:ext uri="{FF2B5EF4-FFF2-40B4-BE49-F238E27FC236}">
                <a16:creationId xmlns:a16="http://schemas.microsoft.com/office/drawing/2014/main" id="{5DF7C439-3D91-268F-736E-3BED011431CD}"/>
              </a:ext>
            </a:extLst>
          </p:cNvPr>
          <p:cNvSpPr>
            <a:spLocks noGrp="1" noChangeArrowheads="1"/>
          </p:cNvSpPr>
          <p:nvPr>
            <p:ph type="body" idx="4294967295"/>
          </p:nvPr>
        </p:nvSpPr>
        <p:spPr>
          <a:xfrm>
            <a:off x="838200" y="2613025"/>
            <a:ext cx="7848600" cy="325438"/>
          </a:xfrm>
        </p:spPr>
        <p:txBody>
          <a:bodyPr/>
          <a:lstStyle/>
          <a:p>
            <a:pPr marL="342900" lvl="2" indent="-342900">
              <a:lnSpc>
                <a:spcPct val="90000"/>
              </a:lnSpc>
              <a:buClr>
                <a:srgbClr val="993300"/>
              </a:buClr>
              <a:buSzPct val="90000"/>
              <a:buFont typeface="Wingdings" panose="05000000000000000000" pitchFamily="2" charset="2"/>
              <a:buChar char="q"/>
            </a:pPr>
            <a:r>
              <a:rPr lang="en-US" altLang="en-US" dirty="0"/>
              <a:t>An </a:t>
            </a:r>
            <a:r>
              <a:rPr lang="en-US" altLang="en-US" b="1" dirty="0">
                <a:solidFill>
                  <a:srgbClr val="3366FF"/>
                </a:solidFill>
              </a:rPr>
              <a:t>interrupt service routine </a:t>
            </a:r>
            <a:r>
              <a:rPr lang="en-US" altLang="en-US" dirty="0"/>
              <a:t>is provided to deal with the interrupt</a:t>
            </a:r>
          </a:p>
          <a:p>
            <a:pPr lvl="1">
              <a:lnSpc>
                <a:spcPct val="90000"/>
              </a:lnSpc>
            </a:pPr>
            <a:endParaRPr lang="en-US" altLang="en-US" dirty="0"/>
          </a:p>
        </p:txBody>
      </p:sp>
      <p:sp>
        <p:nvSpPr>
          <p:cNvPr id="5" name="文本框 4">
            <a:extLst>
              <a:ext uri="{FF2B5EF4-FFF2-40B4-BE49-F238E27FC236}">
                <a16:creationId xmlns:a16="http://schemas.microsoft.com/office/drawing/2014/main" id="{63832233-F579-E674-1595-E0044F38AED3}"/>
              </a:ext>
            </a:extLst>
          </p:cNvPr>
          <p:cNvSpPr txBox="1">
            <a:spLocks noChangeArrowheads="1"/>
          </p:cNvSpPr>
          <p:nvPr/>
        </p:nvSpPr>
        <p:spPr bwMode="auto">
          <a:xfrm>
            <a:off x="838200" y="169545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C00000"/>
                </a:solidFill>
                <a:latin typeface="Verdana" panose="020B0604030504040204" pitchFamily="34" charset="0"/>
              </a:rPr>
              <a:t>Separate </a:t>
            </a:r>
            <a:r>
              <a:rPr kumimoji="0" lang="en-US" altLang="zh-CN" b="1">
                <a:solidFill>
                  <a:srgbClr val="C00000"/>
                </a:solidFill>
                <a:latin typeface="Verdana" panose="020B0604030504040204" pitchFamily="34" charset="0"/>
              </a:rPr>
              <a:t>segments of code </a:t>
            </a:r>
            <a:r>
              <a:rPr kumimoji="0" lang="en-US" altLang="zh-CN">
                <a:solidFill>
                  <a:srgbClr val="C00000"/>
                </a:solidFill>
                <a:latin typeface="Verdana" panose="020B0604030504040204" pitchFamily="34" charset="0"/>
              </a:rPr>
              <a:t>in the operating system determines what action should be taken</a:t>
            </a:r>
          </a:p>
        </p:txBody>
      </p:sp>
      <p:sp>
        <p:nvSpPr>
          <p:cNvPr id="6" name="文本框 5">
            <a:extLst>
              <a:ext uri="{FF2B5EF4-FFF2-40B4-BE49-F238E27FC236}">
                <a16:creationId xmlns:a16="http://schemas.microsoft.com/office/drawing/2014/main" id="{1EDE6B29-15DA-8812-456F-8815832FF191}"/>
              </a:ext>
            </a:extLst>
          </p:cNvPr>
          <p:cNvSpPr txBox="1">
            <a:spLocks noChangeArrowheads="1"/>
          </p:cNvSpPr>
          <p:nvPr/>
        </p:nvSpPr>
        <p:spPr bwMode="auto">
          <a:xfrm>
            <a:off x="838200" y="1100138"/>
            <a:ext cx="73787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C00000"/>
                </a:solidFill>
                <a:latin typeface="Verdana" panose="020B0604030504040204" pitchFamily="34" charset="0"/>
              </a:rPr>
              <a:t>Given a specific</a:t>
            </a:r>
            <a:r>
              <a:rPr kumimoji="0" lang="zh-CN" altLang="en-US">
                <a:solidFill>
                  <a:srgbClr val="C00000"/>
                </a:solidFill>
                <a:latin typeface="Verdana" panose="020B0604030504040204" pitchFamily="34" charset="0"/>
              </a:rPr>
              <a:t> </a:t>
            </a:r>
            <a:r>
              <a:rPr kumimoji="0" lang="en-US" altLang="zh-CN">
                <a:solidFill>
                  <a:srgbClr val="C00000"/>
                </a:solidFill>
                <a:latin typeface="Verdana" panose="020B0604030504040204" pitchFamily="34" charset="0"/>
              </a:rPr>
              <a:t>interrupt, what action should be taken?</a:t>
            </a:r>
          </a:p>
          <a:p>
            <a:pPr>
              <a:spcBef>
                <a:spcPct val="0"/>
              </a:spcBef>
              <a:buClrTx/>
              <a:buSzTx/>
              <a:buFontTx/>
              <a:buNone/>
            </a:pPr>
            <a:endParaRPr kumimoji="0" lang="en-US" altLang="zh-CN">
              <a:latin typeface="Verdana" panose="020B0604030504040204" pitchFamily="34" charset="0"/>
            </a:endParaRPr>
          </a:p>
        </p:txBody>
      </p:sp>
      <p:sp>
        <p:nvSpPr>
          <p:cNvPr id="8" name="TextBox 3">
            <a:extLst>
              <a:ext uri="{FF2B5EF4-FFF2-40B4-BE49-F238E27FC236}">
                <a16:creationId xmlns:a16="http://schemas.microsoft.com/office/drawing/2014/main" id="{AEFDD078-75A6-261D-FE80-AD878E003A0B}"/>
              </a:ext>
            </a:extLst>
          </p:cNvPr>
          <p:cNvSpPr txBox="1">
            <a:spLocks noChangeArrowheads="1"/>
          </p:cNvSpPr>
          <p:nvPr/>
        </p:nvSpPr>
        <p:spPr bwMode="auto">
          <a:xfrm>
            <a:off x="1042988" y="3597275"/>
            <a:ext cx="1447800" cy="646113"/>
          </a:xfrm>
          <a:prstGeom prst="rect">
            <a:avLst/>
          </a:prstGeom>
          <a:solidFill>
            <a:srgbClr val="CCECFF"/>
          </a:solidFill>
          <a:ln w="9525">
            <a:solidFill>
              <a:schemeClr val="tx1"/>
            </a:solidFill>
            <a:miter lim="800000"/>
            <a:headEnd/>
            <a:tailEnd/>
          </a:ln>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solidFill>
                  <a:srgbClr val="000000"/>
                </a:solidFill>
                <a:latin typeface="Verdana" panose="020B0604030504040204" pitchFamily="34" charset="0"/>
              </a:rPr>
              <a:t>Interrupt occur</a:t>
            </a:r>
          </a:p>
        </p:txBody>
      </p:sp>
      <p:sp>
        <p:nvSpPr>
          <p:cNvPr id="9" name="TextBox 7">
            <a:extLst>
              <a:ext uri="{FF2B5EF4-FFF2-40B4-BE49-F238E27FC236}">
                <a16:creationId xmlns:a16="http://schemas.microsoft.com/office/drawing/2014/main" id="{5DC71F5B-0E19-1E58-DB96-7491AB9B6FE4}"/>
              </a:ext>
            </a:extLst>
          </p:cNvPr>
          <p:cNvSpPr txBox="1">
            <a:spLocks noChangeArrowheads="1"/>
          </p:cNvSpPr>
          <p:nvPr/>
        </p:nvSpPr>
        <p:spPr bwMode="auto">
          <a:xfrm>
            <a:off x="2967038" y="3597275"/>
            <a:ext cx="1446212" cy="923925"/>
          </a:xfrm>
          <a:prstGeom prst="rect">
            <a:avLst/>
          </a:prstGeom>
          <a:solidFill>
            <a:srgbClr val="CCECFF"/>
          </a:solidFill>
          <a:ln w="9525">
            <a:solidFill>
              <a:schemeClr val="tx1"/>
            </a:solidFill>
            <a:miter lim="800000"/>
            <a:headEnd/>
            <a:tailEnd/>
          </a:ln>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erdana" panose="020B0604030504040204" pitchFamily="34" charset="0"/>
              </a:rPr>
              <a:t>CPU stops what it is doing</a:t>
            </a:r>
          </a:p>
        </p:txBody>
      </p:sp>
      <p:sp>
        <p:nvSpPr>
          <p:cNvPr id="10" name="TextBox 8">
            <a:extLst>
              <a:ext uri="{FF2B5EF4-FFF2-40B4-BE49-F238E27FC236}">
                <a16:creationId xmlns:a16="http://schemas.microsoft.com/office/drawing/2014/main" id="{8B68189E-A4FC-69F7-22AD-B89F9B098C7E}"/>
              </a:ext>
            </a:extLst>
          </p:cNvPr>
          <p:cNvSpPr txBox="1">
            <a:spLocks noChangeArrowheads="1"/>
          </p:cNvSpPr>
          <p:nvPr/>
        </p:nvSpPr>
        <p:spPr bwMode="auto">
          <a:xfrm>
            <a:off x="4889500" y="3597275"/>
            <a:ext cx="1447800" cy="646113"/>
          </a:xfrm>
          <a:prstGeom prst="rect">
            <a:avLst/>
          </a:prstGeom>
          <a:solidFill>
            <a:srgbClr val="CCECFF"/>
          </a:solidFill>
          <a:ln w="9525">
            <a:solidFill>
              <a:schemeClr val="tx1"/>
            </a:solidFill>
            <a:miter lim="800000"/>
            <a:headEnd/>
            <a:tailEnd/>
          </a:ln>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erdana" panose="020B0604030504040204" pitchFamily="34" charset="0"/>
              </a:rPr>
              <a:t>Transfer execution</a:t>
            </a:r>
          </a:p>
        </p:txBody>
      </p:sp>
      <p:sp>
        <p:nvSpPr>
          <p:cNvPr id="11" name="TextBox 9">
            <a:extLst>
              <a:ext uri="{FF2B5EF4-FFF2-40B4-BE49-F238E27FC236}">
                <a16:creationId xmlns:a16="http://schemas.microsoft.com/office/drawing/2014/main" id="{251E511F-C135-EAF0-B0A0-FCE1435F671E}"/>
              </a:ext>
            </a:extLst>
          </p:cNvPr>
          <p:cNvSpPr txBox="1">
            <a:spLocks noChangeArrowheads="1"/>
          </p:cNvSpPr>
          <p:nvPr/>
        </p:nvSpPr>
        <p:spPr bwMode="auto">
          <a:xfrm>
            <a:off x="6735763" y="3586163"/>
            <a:ext cx="1951037" cy="646112"/>
          </a:xfrm>
          <a:prstGeom prst="rect">
            <a:avLst/>
          </a:prstGeom>
          <a:solidFill>
            <a:srgbClr val="CCECFF"/>
          </a:solidFill>
          <a:ln w="9525">
            <a:solidFill>
              <a:schemeClr val="tx1"/>
            </a:solidFill>
            <a:miter lim="800000"/>
            <a:headEnd/>
            <a:tailEnd/>
          </a:ln>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solidFill>
                  <a:srgbClr val="000000"/>
                </a:solidFill>
                <a:latin typeface="Verdana" panose="020B0604030504040204" pitchFamily="34" charset="0"/>
              </a:rPr>
              <a:t>On completion, CPU resumes</a:t>
            </a:r>
          </a:p>
        </p:txBody>
      </p:sp>
      <p:sp>
        <p:nvSpPr>
          <p:cNvPr id="12" name="Arrow: Right 4">
            <a:extLst>
              <a:ext uri="{FF2B5EF4-FFF2-40B4-BE49-F238E27FC236}">
                <a16:creationId xmlns:a16="http://schemas.microsoft.com/office/drawing/2014/main" id="{33359ED8-C4B4-D3F1-3F5D-01A57A703C1A}"/>
              </a:ext>
            </a:extLst>
          </p:cNvPr>
          <p:cNvSpPr>
            <a:spLocks noChangeArrowheads="1"/>
          </p:cNvSpPr>
          <p:nvPr/>
        </p:nvSpPr>
        <p:spPr bwMode="auto">
          <a:xfrm>
            <a:off x="2630488" y="3833813"/>
            <a:ext cx="233362" cy="149225"/>
          </a:xfrm>
          <a:prstGeom prst="rightArrow">
            <a:avLst>
              <a:gd name="adj1" fmla="val 50000"/>
              <a:gd name="adj2" fmla="val 50404"/>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erdana" panose="020B0604030504040204" pitchFamily="34" charset="0"/>
            </a:endParaRPr>
          </a:p>
        </p:txBody>
      </p:sp>
      <p:sp>
        <p:nvSpPr>
          <p:cNvPr id="13" name="Arrow: Right 11">
            <a:extLst>
              <a:ext uri="{FF2B5EF4-FFF2-40B4-BE49-F238E27FC236}">
                <a16:creationId xmlns:a16="http://schemas.microsoft.com/office/drawing/2014/main" id="{8581B869-D710-B440-0E2A-B7C50ACA217F}"/>
              </a:ext>
            </a:extLst>
          </p:cNvPr>
          <p:cNvSpPr>
            <a:spLocks noChangeArrowheads="1"/>
          </p:cNvSpPr>
          <p:nvPr/>
        </p:nvSpPr>
        <p:spPr bwMode="auto">
          <a:xfrm>
            <a:off x="4567238" y="3844925"/>
            <a:ext cx="233362" cy="150813"/>
          </a:xfrm>
          <a:prstGeom prst="rightArrow">
            <a:avLst>
              <a:gd name="adj1" fmla="val 50000"/>
              <a:gd name="adj2" fmla="val 49874"/>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erdana" panose="020B0604030504040204" pitchFamily="34" charset="0"/>
            </a:endParaRPr>
          </a:p>
        </p:txBody>
      </p:sp>
      <p:sp>
        <p:nvSpPr>
          <p:cNvPr id="14" name="Arrow: Right 12">
            <a:extLst>
              <a:ext uri="{FF2B5EF4-FFF2-40B4-BE49-F238E27FC236}">
                <a16:creationId xmlns:a16="http://schemas.microsoft.com/office/drawing/2014/main" id="{9D3A41CB-050E-D97D-761D-558DC4962A19}"/>
              </a:ext>
            </a:extLst>
          </p:cNvPr>
          <p:cNvSpPr>
            <a:spLocks noChangeArrowheads="1"/>
          </p:cNvSpPr>
          <p:nvPr/>
        </p:nvSpPr>
        <p:spPr bwMode="auto">
          <a:xfrm>
            <a:off x="6456363" y="3835400"/>
            <a:ext cx="233362" cy="150813"/>
          </a:xfrm>
          <a:prstGeom prst="rightArrow">
            <a:avLst>
              <a:gd name="adj1" fmla="val 50000"/>
              <a:gd name="adj2" fmla="val 49874"/>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42875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177165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22885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68605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14325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60045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erdana" panose="020B0604030504040204" pitchFamily="34" charset="0"/>
            </a:endParaRPr>
          </a:p>
        </p:txBody>
      </p:sp>
      <p:sp>
        <p:nvSpPr>
          <p:cNvPr id="15" name="文本框 14">
            <a:extLst>
              <a:ext uri="{FF2B5EF4-FFF2-40B4-BE49-F238E27FC236}">
                <a16:creationId xmlns:a16="http://schemas.microsoft.com/office/drawing/2014/main" id="{E23000E9-0EA4-D86A-02F8-3FC422B8D83D}"/>
              </a:ext>
            </a:extLst>
          </p:cNvPr>
          <p:cNvSpPr txBox="1">
            <a:spLocks noChangeArrowheads="1"/>
          </p:cNvSpPr>
          <p:nvPr/>
        </p:nvSpPr>
        <p:spPr bwMode="auto">
          <a:xfrm>
            <a:off x="990600" y="5153025"/>
            <a:ext cx="7378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dirty="0">
                <a:solidFill>
                  <a:srgbClr val="C00000"/>
                </a:solidFill>
                <a:latin typeface="Verdana" panose="020B0604030504040204" pitchFamily="34" charset="0"/>
              </a:rPr>
              <a:t>How to find the corresponding interrupt service routine</a:t>
            </a:r>
            <a:endParaRPr kumimoji="0" lang="en-US" altLang="zh-CN"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5" grpId="0"/>
      <p:bldP spid="6" grpId="0"/>
      <p:bldP spid="8" grpId="0" animBg="1"/>
      <p:bldP spid="9" grpId="0" animBg="1"/>
      <p:bldP spid="10" grpId="0" animBg="1"/>
      <p:bldP spid="11" grpId="0" animBg="1"/>
      <p:bldP spid="12" grpId="0" animBg="1"/>
      <p:bldP spid="13" grpId="0" animBg="1"/>
      <p:bldP spid="14" grpId="0" animBg="1"/>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400A246-98C6-4654-3FDD-D3E3D296348A}"/>
              </a:ext>
            </a:extLst>
          </p:cNvPr>
          <p:cNvSpPr>
            <a:spLocks noGrp="1" noChangeArrowheads="1"/>
          </p:cNvSpPr>
          <p:nvPr>
            <p:ph type="title" idx="4294967295"/>
          </p:nvPr>
        </p:nvSpPr>
        <p:spPr>
          <a:xfrm>
            <a:off x="895350" y="166688"/>
            <a:ext cx="7791450" cy="576262"/>
          </a:xfrm>
        </p:spPr>
        <p:txBody>
          <a:bodyPr/>
          <a:lstStyle/>
          <a:p>
            <a:pPr eaLnBrk="1" hangingPunct="1"/>
            <a:r>
              <a:rPr lang="en-US" altLang="en-US"/>
              <a:t>Interrupts (Cont.)</a:t>
            </a:r>
          </a:p>
        </p:txBody>
      </p:sp>
      <p:sp>
        <p:nvSpPr>
          <p:cNvPr id="7" name="Rectangle 3">
            <a:extLst>
              <a:ext uri="{FF2B5EF4-FFF2-40B4-BE49-F238E27FC236}">
                <a16:creationId xmlns:a16="http://schemas.microsoft.com/office/drawing/2014/main" id="{E43B4782-EC66-FB00-B0DB-16735B6C968E}"/>
              </a:ext>
            </a:extLst>
          </p:cNvPr>
          <p:cNvSpPr txBox="1">
            <a:spLocks noChangeArrowheads="1"/>
          </p:cNvSpPr>
          <p:nvPr/>
        </p:nvSpPr>
        <p:spPr bwMode="auto">
          <a:xfrm>
            <a:off x="511175" y="1222248"/>
            <a:ext cx="8121650" cy="2828925"/>
          </a:xfrm>
          <a:prstGeom prst="rect">
            <a:avLst/>
          </a:prstGeom>
          <a:noFill/>
          <a:ln>
            <a:noFill/>
          </a:ln>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buFont typeface="Wingdings" panose="05000000000000000000" pitchFamily="2" charset="2"/>
              <a:buChar char="q"/>
              <a:defRPr/>
            </a:pPr>
            <a:r>
              <a:rPr lang="en-US" altLang="en-US" kern="0" dirty="0"/>
              <a:t>Interrupt transfers control to the </a:t>
            </a:r>
            <a:r>
              <a:rPr lang="en-US" altLang="en-US" kern="0" dirty="0">
                <a:solidFill>
                  <a:srgbClr val="FF0000"/>
                </a:solidFill>
              </a:rPr>
              <a:t>interrupt service routine </a:t>
            </a:r>
            <a:r>
              <a:rPr lang="en-US" altLang="en-US" kern="0" dirty="0"/>
              <a:t>generally, through the </a:t>
            </a:r>
            <a:r>
              <a:rPr lang="en-US" altLang="en-US" b="1" kern="0" dirty="0">
                <a:solidFill>
                  <a:srgbClr val="C00000"/>
                </a:solidFill>
                <a:highlight>
                  <a:srgbClr val="FFFF00"/>
                </a:highlight>
              </a:rPr>
              <a:t>interrupt vector</a:t>
            </a:r>
            <a:r>
              <a:rPr lang="en-US" altLang="en-US" kern="0" dirty="0"/>
              <a:t>, which contains </a:t>
            </a:r>
            <a:r>
              <a:rPr lang="en-US" altLang="en-US" b="1" kern="0" dirty="0"/>
              <a:t>the addresses of all the service routines</a:t>
            </a:r>
          </a:p>
          <a:p>
            <a:pPr lvl="1">
              <a:buFont typeface="Wingdings" panose="05000000000000000000" pitchFamily="2" charset="2"/>
              <a:buChar char="Ø"/>
              <a:defRPr/>
            </a:pPr>
            <a:r>
              <a:rPr lang="en-US" altLang="en-US" kern="0" dirty="0"/>
              <a:t>A table of pointers to interrupt routines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006BED9-8BBA-B8EF-41B7-93E157CC4177}"/>
              </a:ext>
            </a:extLst>
          </p:cNvPr>
          <p:cNvSpPr>
            <a:spLocks noGrp="1" noChangeArrowheads="1"/>
          </p:cNvSpPr>
          <p:nvPr>
            <p:ph type="title" idx="4294967295"/>
          </p:nvPr>
        </p:nvSpPr>
        <p:spPr>
          <a:xfrm>
            <a:off x="946150" y="166688"/>
            <a:ext cx="8229600" cy="576262"/>
          </a:xfrm>
        </p:spPr>
        <p:txBody>
          <a:bodyPr/>
          <a:lstStyle/>
          <a:p>
            <a:pPr eaLnBrk="1" hangingPunct="1"/>
            <a:r>
              <a:rPr lang="en-US" altLang="en-US"/>
              <a:t>Interrupts (Cont.)</a:t>
            </a:r>
          </a:p>
        </p:txBody>
      </p:sp>
      <p:sp>
        <p:nvSpPr>
          <p:cNvPr id="72707" name="Rectangle 3">
            <a:extLst>
              <a:ext uri="{FF2B5EF4-FFF2-40B4-BE49-F238E27FC236}">
                <a16:creationId xmlns:a16="http://schemas.microsoft.com/office/drawing/2014/main" id="{440BA2C6-FC35-3CB3-DB1E-7ADB63881C6E}"/>
              </a:ext>
            </a:extLst>
          </p:cNvPr>
          <p:cNvSpPr>
            <a:spLocks noGrp="1" noChangeArrowheads="1"/>
          </p:cNvSpPr>
          <p:nvPr>
            <p:ph type="body" idx="4294967295"/>
          </p:nvPr>
        </p:nvSpPr>
        <p:spPr>
          <a:xfrm>
            <a:off x="806450" y="1233488"/>
            <a:ext cx="8121650" cy="4530725"/>
          </a:xfrm>
        </p:spPr>
        <p:txBody>
          <a:bodyPr/>
          <a:lstStyle/>
          <a:p>
            <a:pPr>
              <a:buFont typeface="Wingdings" panose="05000000000000000000" pitchFamily="2" charset="2"/>
              <a:buChar char="q"/>
            </a:pPr>
            <a:r>
              <a:rPr lang="en-US" altLang="en-US"/>
              <a:t>Every interrupt type is assigned a number:</a:t>
            </a:r>
          </a:p>
          <a:p>
            <a:pPr lvl="1">
              <a:buFont typeface="Wingdings" panose="05000000000000000000" pitchFamily="2" charset="2"/>
              <a:buChar char="Ø"/>
            </a:pPr>
            <a:r>
              <a:rPr lang="en-US" altLang="en-US"/>
              <a:t>Interrupt vector</a:t>
            </a:r>
          </a:p>
          <a:p>
            <a:pPr>
              <a:buFont typeface="Wingdings" panose="05000000000000000000" pitchFamily="2" charset="2"/>
              <a:buChar char="q"/>
            </a:pPr>
            <a:r>
              <a:rPr lang="en-US" altLang="en-US"/>
              <a:t>A table of pointers to interrupt routine</a:t>
            </a:r>
          </a:p>
          <a:p>
            <a:pPr>
              <a:buFont typeface="Wingdings" panose="05000000000000000000" pitchFamily="2" charset="2"/>
              <a:buChar char="q"/>
            </a:pPr>
            <a:r>
              <a:rPr lang="en-US" altLang="en-US"/>
              <a:t>When an interrupt occurs, the vector determines what code is invoked to handle the interrupt</a:t>
            </a:r>
          </a:p>
          <a:p>
            <a:pPr lvl="1">
              <a:buFont typeface="Wingdings" panose="05000000000000000000" pitchFamily="2" charset="2"/>
              <a:buChar char="Ø"/>
            </a:pPr>
            <a:r>
              <a:rPr lang="en-US" altLang="en-US"/>
              <a:t>Example: vector 14         page fault handler</a:t>
            </a:r>
          </a:p>
        </p:txBody>
      </p:sp>
      <p:pic>
        <p:nvPicPr>
          <p:cNvPr id="72708" name="Picture 4">
            <a:extLst>
              <a:ext uri="{FF2B5EF4-FFF2-40B4-BE49-F238E27FC236}">
                <a16:creationId xmlns:a16="http://schemas.microsoft.com/office/drawing/2014/main" id="{929B83C8-4D04-213B-94EF-25AD8E9D7F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3425" y="3624263"/>
            <a:ext cx="5076825"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9802D88-D1D0-4D9E-D9F7-1D6F9812E5E2}"/>
              </a:ext>
            </a:extLst>
          </p:cNvPr>
          <p:cNvSpPr>
            <a:spLocks noGrp="1" noChangeArrowheads="1"/>
          </p:cNvSpPr>
          <p:nvPr>
            <p:ph type="title" idx="4294967295"/>
          </p:nvPr>
        </p:nvSpPr>
        <p:spPr>
          <a:xfrm>
            <a:off x="946150" y="166688"/>
            <a:ext cx="8229600" cy="576262"/>
          </a:xfrm>
        </p:spPr>
        <p:txBody>
          <a:bodyPr/>
          <a:lstStyle/>
          <a:p>
            <a:pPr eaLnBrk="1" hangingPunct="1"/>
            <a:r>
              <a:rPr lang="en-US" altLang="en-US"/>
              <a:t>Interrupts (Cont.)</a:t>
            </a:r>
          </a:p>
        </p:txBody>
      </p:sp>
      <p:pic>
        <p:nvPicPr>
          <p:cNvPr id="74755" name="图片 2">
            <a:extLst>
              <a:ext uri="{FF2B5EF4-FFF2-40B4-BE49-F238E27FC236}">
                <a16:creationId xmlns:a16="http://schemas.microsoft.com/office/drawing/2014/main" id="{A08D09E0-14EA-1124-011B-AA7CA97EE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375" y="2052638"/>
            <a:ext cx="6699250" cy="463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2A6A788A-F6E6-E092-030E-7C39D4441DDD}"/>
              </a:ext>
            </a:extLst>
          </p:cNvPr>
          <p:cNvSpPr txBox="1"/>
          <p:nvPr/>
        </p:nvSpPr>
        <p:spPr>
          <a:xfrm>
            <a:off x="457200" y="1122363"/>
            <a:ext cx="8547100" cy="742950"/>
          </a:xfrm>
          <a:prstGeom prst="rect">
            <a:avLst/>
          </a:prstGeom>
          <a:noFill/>
        </p:spPr>
        <p:txBody>
          <a:bodyPr>
            <a:spAutoFit/>
          </a:bodyPr>
          <a:lstStyle/>
          <a:p>
            <a:pPr marL="342900" indent="-342900">
              <a:spcBef>
                <a:spcPct val="35000"/>
              </a:spcBef>
              <a:buClr>
                <a:srgbClr val="993300"/>
              </a:buClr>
              <a:buSzPct val="90000"/>
              <a:buFont typeface="Wingdings" panose="05000000000000000000" pitchFamily="2" charset="2"/>
              <a:buChar char="q"/>
              <a:defRPr/>
            </a:pPr>
            <a:r>
              <a:rPr kumimoji="1" lang="en-US" altLang="zh-CN" dirty="0">
                <a:solidFill>
                  <a:srgbClr val="C00000"/>
                </a:solidFill>
                <a:latin typeface="+mn-lt"/>
              </a:rPr>
              <a:t>The interrupt must transfer control to the appropriate interrupt service routine</a:t>
            </a:r>
          </a:p>
          <a:p>
            <a:pPr marL="342900" indent="-342900">
              <a:spcBef>
                <a:spcPct val="35000"/>
              </a:spcBef>
              <a:buClr>
                <a:srgbClr val="993300"/>
              </a:buClr>
              <a:buSzPct val="90000"/>
              <a:buFont typeface="Wingdings" panose="05000000000000000000" pitchFamily="2" charset="2"/>
              <a:buChar char="q"/>
              <a:defRPr/>
            </a:pPr>
            <a:r>
              <a:rPr kumimoji="1" lang="en-US" altLang="zh-CN" dirty="0">
                <a:solidFill>
                  <a:srgbClr val="C00000"/>
                </a:solidFill>
                <a:latin typeface="+mn-lt"/>
              </a:rPr>
              <a:t>Thus, the interrupt routine is called indirectly through the table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1E9A355-8C0E-1186-64B7-19FC8C411BB6}"/>
              </a:ext>
            </a:extLst>
          </p:cNvPr>
          <p:cNvSpPr>
            <a:spLocks noGrp="1" noChangeArrowheads="1"/>
          </p:cNvSpPr>
          <p:nvPr>
            <p:ph type="title" idx="4294967295"/>
          </p:nvPr>
        </p:nvSpPr>
        <p:spPr>
          <a:xfrm>
            <a:off x="1179513" y="198438"/>
            <a:ext cx="7791450" cy="576262"/>
          </a:xfrm>
        </p:spPr>
        <p:txBody>
          <a:bodyPr/>
          <a:lstStyle/>
          <a:p>
            <a:pPr eaLnBrk="1" hangingPunct="1"/>
            <a:r>
              <a:rPr lang="en-US" altLang="en-US"/>
              <a:t>Operating-System Operations (cont.)</a:t>
            </a:r>
          </a:p>
        </p:txBody>
      </p:sp>
      <p:pic>
        <p:nvPicPr>
          <p:cNvPr id="3" name="图片 2">
            <a:extLst>
              <a:ext uri="{FF2B5EF4-FFF2-40B4-BE49-F238E27FC236}">
                <a16:creationId xmlns:a16="http://schemas.microsoft.com/office/drawing/2014/main" id="{C99E79F0-EBDF-8F0F-00F1-ACD92F2CA3F4}"/>
              </a:ext>
            </a:extLst>
          </p:cNvPr>
          <p:cNvPicPr>
            <a:picLocks noChangeAspect="1"/>
          </p:cNvPicPr>
          <p:nvPr/>
        </p:nvPicPr>
        <p:blipFill>
          <a:blip r:embed="rId3"/>
          <a:stretch>
            <a:fillRect/>
          </a:stretch>
        </p:blipFill>
        <p:spPr>
          <a:xfrm>
            <a:off x="1716911" y="919825"/>
            <a:ext cx="4876800" cy="4057650"/>
          </a:xfrm>
          <a:prstGeom prst="rect">
            <a:avLst/>
          </a:prstGeom>
        </p:spPr>
      </p:pic>
      <p:sp>
        <p:nvSpPr>
          <p:cNvPr id="5" name="文本框 4">
            <a:extLst>
              <a:ext uri="{FF2B5EF4-FFF2-40B4-BE49-F238E27FC236}">
                <a16:creationId xmlns:a16="http://schemas.microsoft.com/office/drawing/2014/main" id="{9E106867-6327-8DF6-53DE-E19302ABE44F}"/>
              </a:ext>
            </a:extLst>
          </p:cNvPr>
          <p:cNvSpPr txBox="1"/>
          <p:nvPr/>
        </p:nvSpPr>
        <p:spPr>
          <a:xfrm>
            <a:off x="503238" y="5061839"/>
            <a:ext cx="7500656" cy="1594283"/>
          </a:xfrm>
          <a:prstGeom prst="rect">
            <a:avLst/>
          </a:prstGeom>
          <a:noFill/>
        </p:spPr>
        <p:txBody>
          <a:bodyPr wrap="square">
            <a:spAutoFit/>
          </a:bodyPr>
          <a:lstStyle/>
          <a:p>
            <a:pPr marL="342900" indent="-342900" eaLnBrk="1" hangingPunct="1">
              <a:lnSpc>
                <a:spcPct val="90000"/>
              </a:lnSpc>
              <a:spcBef>
                <a:spcPct val="35000"/>
              </a:spcBef>
              <a:buClr>
                <a:srgbClr val="993300"/>
              </a:buClr>
              <a:buSzPct val="90000"/>
              <a:buFont typeface="Wingdings" pitchFamily="2" charset="2"/>
              <a:buChar char="q"/>
              <a:defRPr/>
            </a:pPr>
            <a:r>
              <a:rPr kumimoji="1" lang="en-US" altLang="zh-CN" sz="1600" dirty="0">
                <a:latin typeface="+mn-lt"/>
              </a:rPr>
              <a:t>A processor in a computer running Windows operates in two different modes: </a:t>
            </a:r>
            <a:r>
              <a:rPr kumimoji="1" lang="en-US" altLang="zh-CN" sz="1600" b="1" dirty="0">
                <a:latin typeface="+mn-lt"/>
              </a:rPr>
              <a:t>user mode </a:t>
            </a:r>
            <a:r>
              <a:rPr kumimoji="1" lang="en-US" altLang="zh-CN" sz="1600" dirty="0">
                <a:latin typeface="+mn-lt"/>
              </a:rPr>
              <a:t>and </a:t>
            </a:r>
            <a:r>
              <a:rPr kumimoji="1" lang="en-US" altLang="zh-CN" sz="1600" b="1" dirty="0">
                <a:latin typeface="+mn-lt"/>
              </a:rPr>
              <a:t>kernel mode</a:t>
            </a:r>
            <a:r>
              <a:rPr kumimoji="1" lang="en-US" altLang="zh-CN" sz="1600" dirty="0">
                <a:latin typeface="+mn-lt"/>
              </a:rPr>
              <a:t>. </a:t>
            </a:r>
          </a:p>
          <a:p>
            <a:pPr marL="342900" indent="-342900" eaLnBrk="1" hangingPunct="1">
              <a:lnSpc>
                <a:spcPct val="90000"/>
              </a:lnSpc>
              <a:spcBef>
                <a:spcPct val="35000"/>
              </a:spcBef>
              <a:buClr>
                <a:srgbClr val="993300"/>
              </a:buClr>
              <a:buSzPct val="90000"/>
              <a:buFont typeface="Wingdings" pitchFamily="2" charset="2"/>
              <a:buChar char="q"/>
              <a:defRPr/>
            </a:pPr>
            <a:r>
              <a:rPr kumimoji="1" lang="en-US" altLang="zh-CN" sz="1600" dirty="0">
                <a:latin typeface="+mn-lt"/>
              </a:rPr>
              <a:t>The processor switches between these modes depending on the type of code it's executing. </a:t>
            </a:r>
          </a:p>
          <a:p>
            <a:pPr marL="342900" indent="-342900" eaLnBrk="1" hangingPunct="1">
              <a:lnSpc>
                <a:spcPct val="90000"/>
              </a:lnSpc>
              <a:spcBef>
                <a:spcPct val="35000"/>
              </a:spcBef>
              <a:buClr>
                <a:srgbClr val="993300"/>
              </a:buClr>
              <a:buSzPct val="90000"/>
              <a:buFont typeface="Wingdings" pitchFamily="2" charset="2"/>
              <a:buChar char="q"/>
              <a:defRPr/>
            </a:pPr>
            <a:r>
              <a:rPr kumimoji="1" lang="en-US" altLang="zh-CN" sz="1600" dirty="0">
                <a:latin typeface="+mn-lt"/>
              </a:rPr>
              <a:t>Applications operate in user mode, while core operating system components function in kernel mode.</a:t>
            </a:r>
            <a:endParaRPr kumimoji="1" lang="zh-CN" altLang="en-US" sz="1600" dirty="0">
              <a:latin typeface="+mn-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B2110-5198-2AE4-768B-9463A47CB40F}"/>
            </a:ext>
          </a:extLst>
        </p:cNvPr>
        <p:cNvGrpSpPr/>
        <p:nvPr/>
      </p:nvGrpSpPr>
      <p:grpSpPr>
        <a:xfrm>
          <a:off x="0" y="0"/>
          <a:ext cx="0" cy="0"/>
          <a:chOff x="0" y="0"/>
          <a:chExt cx="0" cy="0"/>
        </a:xfrm>
      </p:grpSpPr>
      <p:sp>
        <p:nvSpPr>
          <p:cNvPr id="80898" name="Rectangle 2">
            <a:extLst>
              <a:ext uri="{FF2B5EF4-FFF2-40B4-BE49-F238E27FC236}">
                <a16:creationId xmlns:a16="http://schemas.microsoft.com/office/drawing/2014/main" id="{229729D9-059F-5072-9423-2705CE0806DA}"/>
              </a:ext>
            </a:extLst>
          </p:cNvPr>
          <p:cNvSpPr>
            <a:spLocks noGrp="1" noChangeArrowheads="1"/>
          </p:cNvSpPr>
          <p:nvPr>
            <p:ph type="title" idx="4294967295"/>
          </p:nvPr>
        </p:nvSpPr>
        <p:spPr>
          <a:xfrm>
            <a:off x="1179513" y="198438"/>
            <a:ext cx="7791450" cy="576262"/>
          </a:xfrm>
        </p:spPr>
        <p:txBody>
          <a:bodyPr/>
          <a:lstStyle/>
          <a:p>
            <a:pPr eaLnBrk="1" hangingPunct="1"/>
            <a:r>
              <a:rPr lang="en-US" altLang="en-US"/>
              <a:t>Operating-System Operations (cont.)</a:t>
            </a:r>
          </a:p>
        </p:txBody>
      </p:sp>
      <p:sp>
        <p:nvSpPr>
          <p:cNvPr id="5" name="文本框 4">
            <a:extLst>
              <a:ext uri="{FF2B5EF4-FFF2-40B4-BE49-F238E27FC236}">
                <a16:creationId xmlns:a16="http://schemas.microsoft.com/office/drawing/2014/main" id="{DFC659CE-AEEB-0061-0A6F-0F9DB1735CD1}"/>
              </a:ext>
            </a:extLst>
          </p:cNvPr>
          <p:cNvSpPr txBox="1"/>
          <p:nvPr/>
        </p:nvSpPr>
        <p:spPr>
          <a:xfrm>
            <a:off x="867841" y="1080149"/>
            <a:ext cx="7500656" cy="3970318"/>
          </a:xfrm>
          <a:prstGeom prst="rect">
            <a:avLst/>
          </a:prstGeom>
          <a:noFill/>
        </p:spPr>
        <p:txBody>
          <a:bodyPr wrap="square">
            <a:spAutoFit/>
          </a:bodyPr>
          <a:lstStyle/>
          <a:p>
            <a:pPr marL="342900" indent="-342900" eaLnBrk="1" hangingPunct="1">
              <a:lnSpc>
                <a:spcPct val="90000"/>
              </a:lnSpc>
              <a:spcBef>
                <a:spcPct val="35000"/>
              </a:spcBef>
              <a:buClr>
                <a:srgbClr val="993300"/>
              </a:buClr>
              <a:buSzPct val="90000"/>
              <a:buFont typeface="Wingdings" pitchFamily="2" charset="2"/>
              <a:buChar char="q"/>
              <a:defRPr/>
            </a:pPr>
            <a:r>
              <a:rPr kumimoji="1" lang="en-US" altLang="zh-CN" sz="1600" dirty="0">
                <a:latin typeface="+mn-lt"/>
              </a:rPr>
              <a:t>User mode</a:t>
            </a:r>
          </a:p>
          <a:p>
            <a:pPr marL="742950" lvl="1" indent="-285750" eaLnBrk="1" hangingPunct="1">
              <a:lnSpc>
                <a:spcPct val="90000"/>
              </a:lnSpc>
              <a:spcBef>
                <a:spcPct val="35000"/>
              </a:spcBef>
              <a:buClr>
                <a:srgbClr val="CC6600"/>
              </a:buClr>
              <a:buSzPct val="80000"/>
              <a:buFont typeface="Wingdings" pitchFamily="2" charset="2"/>
              <a:buChar char="Ø"/>
              <a:defRPr/>
            </a:pPr>
            <a:r>
              <a:rPr kumimoji="1" lang="en-US" altLang="zh-CN" sz="1600" dirty="0">
                <a:latin typeface="+mn-lt"/>
              </a:rPr>
              <a:t>Each application's virtual address space is private, one application can't modify another application's data. </a:t>
            </a:r>
          </a:p>
          <a:p>
            <a:pPr marL="742950" lvl="1" indent="-285750" eaLnBrk="1" hangingPunct="1">
              <a:lnSpc>
                <a:spcPct val="90000"/>
              </a:lnSpc>
              <a:spcBef>
                <a:spcPct val="35000"/>
              </a:spcBef>
              <a:buClr>
                <a:srgbClr val="CC6600"/>
              </a:buClr>
              <a:buSzPct val="80000"/>
              <a:buFont typeface="Wingdings" pitchFamily="2" charset="2"/>
              <a:buChar char="Ø"/>
              <a:defRPr/>
            </a:pPr>
            <a:r>
              <a:rPr kumimoji="1" lang="en-US" altLang="zh-CN" sz="1600" dirty="0">
                <a:latin typeface="+mn-lt"/>
              </a:rPr>
              <a:t>Each application runs in isolation</a:t>
            </a:r>
          </a:p>
          <a:p>
            <a:pPr marL="742950" lvl="1" indent="-285750" eaLnBrk="1" hangingPunct="1">
              <a:lnSpc>
                <a:spcPct val="90000"/>
              </a:lnSpc>
              <a:spcBef>
                <a:spcPct val="35000"/>
              </a:spcBef>
              <a:buClr>
                <a:srgbClr val="CC6600"/>
              </a:buClr>
              <a:buSzPct val="80000"/>
              <a:buFont typeface="Wingdings" pitchFamily="2" charset="2"/>
              <a:buChar char="Ø"/>
              <a:defRPr/>
            </a:pPr>
            <a:r>
              <a:rPr kumimoji="1" lang="en-US" altLang="zh-CN" sz="1600" dirty="0">
                <a:latin typeface="+mn-lt"/>
              </a:rPr>
              <a:t>The virtual address space of a user-mode application is also limited.</a:t>
            </a:r>
          </a:p>
          <a:p>
            <a:pPr marL="742950" lvl="1" indent="-285750" eaLnBrk="1" hangingPunct="1">
              <a:lnSpc>
                <a:spcPct val="90000"/>
              </a:lnSpc>
              <a:spcBef>
                <a:spcPct val="35000"/>
              </a:spcBef>
              <a:buClr>
                <a:srgbClr val="CC6600"/>
              </a:buClr>
              <a:buSzPct val="80000"/>
              <a:buFont typeface="Wingdings" pitchFamily="2" charset="2"/>
              <a:buChar char="Ø"/>
              <a:defRPr/>
            </a:pPr>
            <a:endParaRPr kumimoji="1" lang="en-US" altLang="zh-CN" sz="1600" dirty="0">
              <a:latin typeface="+mn-lt"/>
            </a:endParaRPr>
          </a:p>
          <a:p>
            <a:pPr marL="742950" lvl="1" indent="-285750" eaLnBrk="1" hangingPunct="1">
              <a:lnSpc>
                <a:spcPct val="90000"/>
              </a:lnSpc>
              <a:spcBef>
                <a:spcPct val="35000"/>
              </a:spcBef>
              <a:buClr>
                <a:srgbClr val="CC6600"/>
              </a:buClr>
              <a:buSzPct val="80000"/>
              <a:buFont typeface="Wingdings" pitchFamily="2" charset="2"/>
              <a:buChar char="Ø"/>
              <a:defRPr/>
            </a:pPr>
            <a:endParaRPr kumimoji="1" lang="en-US" altLang="zh-CN" sz="1600" dirty="0">
              <a:latin typeface="+mn-lt"/>
            </a:endParaRPr>
          </a:p>
          <a:p>
            <a:pPr marL="342900" indent="-342900" eaLnBrk="1" hangingPunct="1">
              <a:lnSpc>
                <a:spcPct val="90000"/>
              </a:lnSpc>
              <a:spcBef>
                <a:spcPct val="35000"/>
              </a:spcBef>
              <a:buClr>
                <a:srgbClr val="993300"/>
              </a:buClr>
              <a:buSzPct val="90000"/>
              <a:buFont typeface="Wingdings" pitchFamily="2" charset="2"/>
              <a:buChar char="q"/>
              <a:defRPr/>
            </a:pPr>
            <a:r>
              <a:rPr kumimoji="1" lang="en-US" altLang="zh-CN" sz="1600" dirty="0">
                <a:latin typeface="+mn-lt"/>
              </a:rPr>
              <a:t>Kernel mode</a:t>
            </a:r>
          </a:p>
          <a:p>
            <a:pPr marL="742950" lvl="1" indent="-285750" eaLnBrk="1" hangingPunct="1">
              <a:lnSpc>
                <a:spcPct val="90000"/>
              </a:lnSpc>
              <a:spcBef>
                <a:spcPct val="35000"/>
              </a:spcBef>
              <a:buClr>
                <a:srgbClr val="CC6600"/>
              </a:buClr>
              <a:buSzPct val="80000"/>
              <a:buFont typeface="Wingdings" pitchFamily="2" charset="2"/>
              <a:buChar char="Ø"/>
              <a:defRPr/>
            </a:pPr>
            <a:r>
              <a:rPr kumimoji="1" lang="en-US" altLang="zh-CN" sz="1600" dirty="0">
                <a:latin typeface="+mn-lt"/>
              </a:rPr>
              <a:t>All code running in kernel mode shares a single virtual address space.</a:t>
            </a:r>
          </a:p>
          <a:p>
            <a:pPr marL="742950" lvl="1" indent="-285750" eaLnBrk="1" hangingPunct="1">
              <a:lnSpc>
                <a:spcPct val="90000"/>
              </a:lnSpc>
              <a:spcBef>
                <a:spcPct val="35000"/>
              </a:spcBef>
              <a:buClr>
                <a:srgbClr val="CC6600"/>
              </a:buClr>
              <a:buSzPct val="80000"/>
              <a:buFont typeface="Wingdings" pitchFamily="2" charset="2"/>
              <a:buChar char="Ø"/>
              <a:defRPr/>
            </a:pPr>
            <a:r>
              <a:rPr kumimoji="1" lang="en-US" altLang="zh-CN" sz="1600" dirty="0">
                <a:latin typeface="+mn-lt"/>
              </a:rPr>
              <a:t>If a kernel-mode driver mistakenly writes to the wrong virtual address, it could compromise data belonging to the operating system or another driver. </a:t>
            </a:r>
          </a:p>
          <a:p>
            <a:pPr marL="742950" lvl="1" indent="-285750" eaLnBrk="1" hangingPunct="1">
              <a:lnSpc>
                <a:spcPct val="90000"/>
              </a:lnSpc>
              <a:spcBef>
                <a:spcPct val="35000"/>
              </a:spcBef>
              <a:buClr>
                <a:srgbClr val="CC6600"/>
              </a:buClr>
              <a:buSzPct val="80000"/>
              <a:buFont typeface="Wingdings" pitchFamily="2" charset="2"/>
              <a:buChar char="Ø"/>
              <a:defRPr/>
            </a:pPr>
            <a:r>
              <a:rPr kumimoji="1" lang="en-US" altLang="zh-CN" sz="1600" dirty="0">
                <a:latin typeface="+mn-lt"/>
              </a:rPr>
              <a:t>If a kernel-mode driver crashes, it causes the entire operating system to crash.</a:t>
            </a:r>
            <a:endParaRPr kumimoji="1" lang="zh-CN" altLang="en-US" sz="1600" dirty="0">
              <a:latin typeface="+mn-lt"/>
            </a:endParaRPr>
          </a:p>
        </p:txBody>
      </p:sp>
    </p:spTree>
    <p:extLst>
      <p:ext uri="{BB962C8B-B14F-4D97-AF65-F5344CB8AC3E}">
        <p14:creationId xmlns:p14="http://schemas.microsoft.com/office/powerpoint/2010/main" val="41020094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473B5-1447-787C-2CA5-032CDD9A45F0}"/>
            </a:ext>
          </a:extLst>
        </p:cNvPr>
        <p:cNvGrpSpPr/>
        <p:nvPr/>
      </p:nvGrpSpPr>
      <p:grpSpPr>
        <a:xfrm>
          <a:off x="0" y="0"/>
          <a:ext cx="0" cy="0"/>
          <a:chOff x="0" y="0"/>
          <a:chExt cx="0" cy="0"/>
        </a:xfrm>
      </p:grpSpPr>
      <p:sp>
        <p:nvSpPr>
          <p:cNvPr id="80898" name="Rectangle 2">
            <a:extLst>
              <a:ext uri="{FF2B5EF4-FFF2-40B4-BE49-F238E27FC236}">
                <a16:creationId xmlns:a16="http://schemas.microsoft.com/office/drawing/2014/main" id="{773ACB83-67F2-E984-D657-614B6C852102}"/>
              </a:ext>
            </a:extLst>
          </p:cNvPr>
          <p:cNvSpPr>
            <a:spLocks noGrp="1" noChangeArrowheads="1"/>
          </p:cNvSpPr>
          <p:nvPr>
            <p:ph type="title" idx="4294967295"/>
          </p:nvPr>
        </p:nvSpPr>
        <p:spPr>
          <a:xfrm>
            <a:off x="1179513" y="198438"/>
            <a:ext cx="7791450" cy="576262"/>
          </a:xfrm>
        </p:spPr>
        <p:txBody>
          <a:bodyPr/>
          <a:lstStyle/>
          <a:p>
            <a:pPr eaLnBrk="1" hangingPunct="1"/>
            <a:r>
              <a:rPr lang="en-US" altLang="en-US"/>
              <a:t>Operating-System Operations (cont.)</a:t>
            </a:r>
          </a:p>
        </p:txBody>
      </p:sp>
      <p:sp>
        <p:nvSpPr>
          <p:cNvPr id="84995" name="Rectangle 3">
            <a:extLst>
              <a:ext uri="{FF2B5EF4-FFF2-40B4-BE49-F238E27FC236}">
                <a16:creationId xmlns:a16="http://schemas.microsoft.com/office/drawing/2014/main" id="{3C411E72-00C2-E9AD-33AA-FDB2187D171E}"/>
              </a:ext>
            </a:extLst>
          </p:cNvPr>
          <p:cNvSpPr>
            <a:spLocks noGrp="1" noChangeArrowheads="1"/>
          </p:cNvSpPr>
          <p:nvPr>
            <p:ph type="body" idx="4294967295"/>
          </p:nvPr>
        </p:nvSpPr>
        <p:spPr>
          <a:xfrm>
            <a:off x="806450" y="1233488"/>
            <a:ext cx="7297738" cy="4938712"/>
          </a:xfrm>
        </p:spPr>
        <p:txBody>
          <a:bodyPr/>
          <a:lstStyle/>
          <a:p>
            <a:pPr>
              <a:lnSpc>
                <a:spcPct val="90000"/>
              </a:lnSpc>
              <a:buFont typeface="Wingdings" pitchFamily="2" charset="2"/>
              <a:buChar char="q"/>
              <a:defRPr/>
            </a:pPr>
            <a:r>
              <a:rPr lang="en-US" altLang="en-US" dirty="0"/>
              <a:t>Proper execution: distinguish between the execution of operating-system code and user-defined code</a:t>
            </a:r>
          </a:p>
          <a:p>
            <a:pPr>
              <a:lnSpc>
                <a:spcPct val="90000"/>
              </a:lnSpc>
              <a:buFont typeface="Wingdings" pitchFamily="2" charset="2"/>
              <a:buChar char="q"/>
              <a:defRPr/>
            </a:pPr>
            <a:r>
              <a:rPr lang="en-US" altLang="en-US" b="1" dirty="0">
                <a:solidFill>
                  <a:srgbClr val="3366FF"/>
                </a:solidFill>
              </a:rPr>
              <a:t>Dual-mode </a:t>
            </a:r>
            <a:r>
              <a:rPr lang="en-US" altLang="en-US" dirty="0"/>
              <a:t>operation allows OS to protect itself and other system components</a:t>
            </a:r>
          </a:p>
          <a:p>
            <a:pPr lvl="1">
              <a:lnSpc>
                <a:spcPct val="90000"/>
              </a:lnSpc>
              <a:buFont typeface="Wingdings" pitchFamily="2" charset="2"/>
              <a:buChar char="Ø"/>
              <a:defRPr/>
            </a:pPr>
            <a:r>
              <a:rPr lang="en-US" altLang="en-US" b="1" dirty="0">
                <a:solidFill>
                  <a:srgbClr val="3366FF"/>
                </a:solidFill>
              </a:rPr>
              <a:t>User mode </a:t>
            </a:r>
            <a:r>
              <a:rPr lang="en-US" altLang="en-US" dirty="0"/>
              <a:t>and </a:t>
            </a:r>
            <a:r>
              <a:rPr lang="en-US" altLang="en-US" b="1" dirty="0">
                <a:solidFill>
                  <a:srgbClr val="3366FF"/>
                </a:solidFill>
              </a:rPr>
              <a:t>kernel mode </a:t>
            </a:r>
          </a:p>
          <a:p>
            <a:pPr lvl="1">
              <a:lnSpc>
                <a:spcPct val="90000"/>
              </a:lnSpc>
              <a:buFont typeface="Wingdings" pitchFamily="2" charset="2"/>
              <a:buChar char="Ø"/>
              <a:defRPr/>
            </a:pPr>
            <a:r>
              <a:rPr lang="en-US" altLang="en-US" b="1" dirty="0">
                <a:solidFill>
                  <a:srgbClr val="3366FF"/>
                </a:solidFill>
              </a:rPr>
              <a:t>Mode bit </a:t>
            </a:r>
            <a:r>
              <a:rPr lang="en-US" altLang="en-US" dirty="0"/>
              <a:t>provided by hardware</a:t>
            </a:r>
          </a:p>
          <a:p>
            <a:pPr lvl="2">
              <a:lnSpc>
                <a:spcPct val="90000"/>
              </a:lnSpc>
              <a:defRPr/>
            </a:pPr>
            <a:r>
              <a:rPr lang="en-US" altLang="en-US" dirty="0"/>
              <a:t>Provides ability to distinguish when system is running user code or kernel code</a:t>
            </a:r>
          </a:p>
          <a:p>
            <a:pPr lvl="1">
              <a:lnSpc>
                <a:spcPct val="90000"/>
              </a:lnSpc>
              <a:buFont typeface="Wingdings" pitchFamily="2" charset="2"/>
              <a:buChar char="Ø"/>
              <a:defRPr/>
            </a:pPr>
            <a:r>
              <a:rPr lang="en-US" altLang="en-US" b="1" dirty="0">
                <a:solidFill>
                  <a:srgbClr val="3366FF"/>
                </a:solidFill>
              </a:rPr>
              <a:t>System call </a:t>
            </a:r>
            <a:r>
              <a:rPr lang="en-US" altLang="en-US" dirty="0"/>
              <a:t>changes mode to kernel, return from call resets it to user</a:t>
            </a:r>
          </a:p>
          <a:p>
            <a:pPr marL="342900" lvl="1" indent="-342900">
              <a:lnSpc>
                <a:spcPct val="90000"/>
              </a:lnSpc>
              <a:buClr>
                <a:srgbClr val="993300"/>
              </a:buClr>
              <a:buSzPct val="90000"/>
              <a:buFont typeface="Wingdings" pitchFamily="2" charset="2"/>
              <a:buChar char="q"/>
              <a:defRPr/>
            </a:pPr>
            <a:r>
              <a:rPr lang="en-US" altLang="en-US" dirty="0">
                <a:cs typeface="ＭＳ Ｐゴシック" charset="-128"/>
              </a:rPr>
              <a:t>Protection operating system</a:t>
            </a:r>
          </a:p>
          <a:p>
            <a:pPr lvl="1">
              <a:lnSpc>
                <a:spcPct val="90000"/>
              </a:lnSpc>
              <a:buFont typeface="Wingdings" pitchFamily="2" charset="2"/>
              <a:buChar char="Ø"/>
              <a:defRPr/>
            </a:pPr>
            <a:r>
              <a:rPr lang="en-US" altLang="en-US" dirty="0"/>
              <a:t>Some instructions designated as </a:t>
            </a:r>
            <a:r>
              <a:rPr lang="en-US" altLang="en-US" b="1" dirty="0">
                <a:solidFill>
                  <a:srgbClr val="3366FF"/>
                </a:solidFill>
              </a:rPr>
              <a:t>privileged</a:t>
            </a:r>
            <a:r>
              <a:rPr lang="en-US" altLang="en-US" dirty="0"/>
              <a:t>,</a:t>
            </a:r>
            <a:r>
              <a:rPr lang="en-US" altLang="en-US" b="1" dirty="0">
                <a:solidFill>
                  <a:srgbClr val="3366FF"/>
                </a:solidFill>
              </a:rPr>
              <a:t> </a:t>
            </a:r>
            <a:r>
              <a:rPr lang="en-US" altLang="en-US" dirty="0"/>
              <a:t>only executable in kernel mode</a:t>
            </a:r>
          </a:p>
        </p:txBody>
      </p:sp>
    </p:spTree>
    <p:extLst>
      <p:ext uri="{BB962C8B-B14F-4D97-AF65-F5344CB8AC3E}">
        <p14:creationId xmlns:p14="http://schemas.microsoft.com/office/powerpoint/2010/main" val="2818602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0D1C591-ECCE-3405-FB77-B09D6A715E20}"/>
              </a:ext>
            </a:extLst>
          </p:cNvPr>
          <p:cNvSpPr>
            <a:spLocks noGrp="1" noChangeArrowheads="1"/>
          </p:cNvSpPr>
          <p:nvPr>
            <p:ph type="title" idx="4294967295"/>
          </p:nvPr>
        </p:nvSpPr>
        <p:spPr>
          <a:xfrm>
            <a:off x="1179513" y="198438"/>
            <a:ext cx="7791450" cy="576262"/>
          </a:xfrm>
        </p:spPr>
        <p:txBody>
          <a:bodyPr/>
          <a:lstStyle/>
          <a:p>
            <a:pPr eaLnBrk="1" hangingPunct="1"/>
            <a:r>
              <a:rPr lang="en-US" altLang="en-US"/>
              <a:t>Operating-System Operations (cont.)</a:t>
            </a:r>
          </a:p>
        </p:txBody>
      </p:sp>
      <p:sp>
        <p:nvSpPr>
          <p:cNvPr id="38915" name="Rectangle 3">
            <a:extLst>
              <a:ext uri="{FF2B5EF4-FFF2-40B4-BE49-F238E27FC236}">
                <a16:creationId xmlns:a16="http://schemas.microsoft.com/office/drawing/2014/main" id="{DCC5B85A-A885-BDCB-D9EB-43495FCCD538}"/>
              </a:ext>
            </a:extLst>
          </p:cNvPr>
          <p:cNvSpPr>
            <a:spLocks noGrp="1" noChangeArrowheads="1"/>
          </p:cNvSpPr>
          <p:nvPr>
            <p:ph type="body" idx="4294967295"/>
          </p:nvPr>
        </p:nvSpPr>
        <p:spPr>
          <a:xfrm>
            <a:off x="806450" y="1233488"/>
            <a:ext cx="7297738" cy="412750"/>
          </a:xfrm>
        </p:spPr>
        <p:txBody>
          <a:bodyPr/>
          <a:lstStyle/>
          <a:p>
            <a:pPr marL="342900" lvl="1" indent="-342900">
              <a:lnSpc>
                <a:spcPct val="90000"/>
              </a:lnSpc>
              <a:buClr>
                <a:srgbClr val="993300"/>
              </a:buClr>
              <a:buSzPct val="90000"/>
              <a:buFont typeface="Wingdings" panose="05000000000000000000" pitchFamily="2" charset="2"/>
              <a:buChar char="q"/>
              <a:defRPr/>
            </a:pPr>
            <a:r>
              <a:rPr lang="en-US" altLang="en-US" dirty="0">
                <a:cs typeface="ＭＳ Ｐゴシック" charset="-128"/>
              </a:rPr>
              <a:t>Life cycle of instruction execution</a:t>
            </a:r>
            <a:endParaRPr lang="en-US" altLang="en-US" dirty="0">
              <a:solidFill>
                <a:srgbClr val="FF0000"/>
              </a:solidFill>
            </a:endParaRPr>
          </a:p>
          <a:p>
            <a:pPr marL="457200" lvl="1" indent="0">
              <a:lnSpc>
                <a:spcPct val="90000"/>
              </a:lnSpc>
              <a:buFont typeface="Monotype Sorts"/>
              <a:buNone/>
              <a:defRPr/>
            </a:pPr>
            <a:endParaRPr lang="en-US" altLang="en-US" dirty="0">
              <a:solidFill>
                <a:srgbClr val="FF0000"/>
              </a:solidFill>
            </a:endParaRPr>
          </a:p>
        </p:txBody>
      </p:sp>
      <p:sp>
        <p:nvSpPr>
          <p:cNvPr id="82948" name="TextBox 3">
            <a:extLst>
              <a:ext uri="{FF2B5EF4-FFF2-40B4-BE49-F238E27FC236}">
                <a16:creationId xmlns:a16="http://schemas.microsoft.com/office/drawing/2014/main" id="{AB8CDF51-CF2B-88DA-31FC-C8FF32D42AA4}"/>
              </a:ext>
            </a:extLst>
          </p:cNvPr>
          <p:cNvSpPr txBox="1">
            <a:spLocks noChangeArrowheads="1"/>
          </p:cNvSpPr>
          <p:nvPr/>
        </p:nvSpPr>
        <p:spPr bwMode="auto">
          <a:xfrm>
            <a:off x="2116138" y="2270125"/>
            <a:ext cx="1846262" cy="646113"/>
          </a:xfrm>
          <a:prstGeom prst="rect">
            <a:avLst/>
          </a:prstGeom>
          <a:solidFill>
            <a:srgbClr val="CCECFF"/>
          </a:solidFill>
          <a:ln w="9525">
            <a:solidFill>
              <a:schemeClr val="tx1"/>
            </a:solidFill>
            <a:miter lim="800000"/>
            <a:headEnd/>
            <a:tailEnd/>
          </a:ln>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erdana" panose="020B0604030504040204" pitchFamily="34" charset="0"/>
              </a:rPr>
              <a:t>Initial:</a:t>
            </a:r>
          </a:p>
          <a:p>
            <a:pPr>
              <a:spcBef>
                <a:spcPct val="0"/>
              </a:spcBef>
              <a:buClrTx/>
              <a:buSzTx/>
              <a:buFontTx/>
              <a:buNone/>
            </a:pPr>
            <a:r>
              <a:rPr kumimoji="0" lang="en-US" altLang="en-US">
                <a:solidFill>
                  <a:srgbClr val="000000"/>
                </a:solidFill>
                <a:latin typeface="Verdana" panose="020B0604030504040204" pitchFamily="34" charset="0"/>
              </a:rPr>
              <a:t>kernel mode</a:t>
            </a:r>
          </a:p>
        </p:txBody>
      </p:sp>
      <p:sp>
        <p:nvSpPr>
          <p:cNvPr id="82949" name="TextBox 7">
            <a:extLst>
              <a:ext uri="{FF2B5EF4-FFF2-40B4-BE49-F238E27FC236}">
                <a16:creationId xmlns:a16="http://schemas.microsoft.com/office/drawing/2014/main" id="{C5EBA558-313E-0227-6273-73BBA39E829C}"/>
              </a:ext>
            </a:extLst>
          </p:cNvPr>
          <p:cNvSpPr txBox="1">
            <a:spLocks noChangeArrowheads="1"/>
          </p:cNvSpPr>
          <p:nvPr/>
        </p:nvSpPr>
        <p:spPr bwMode="auto">
          <a:xfrm>
            <a:off x="5530850" y="2408238"/>
            <a:ext cx="1446213" cy="369887"/>
          </a:xfrm>
          <a:prstGeom prst="rect">
            <a:avLst/>
          </a:prstGeom>
          <a:solidFill>
            <a:srgbClr val="CCECFF"/>
          </a:solidFill>
          <a:ln w="9525">
            <a:solidFill>
              <a:schemeClr val="tx1"/>
            </a:solidFill>
            <a:miter lim="800000"/>
            <a:headEnd/>
            <a:tailEnd/>
          </a:ln>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erdana" panose="020B0604030504040204" pitchFamily="34" charset="0"/>
              </a:rPr>
              <a:t>user mode</a:t>
            </a:r>
          </a:p>
        </p:txBody>
      </p:sp>
      <p:sp>
        <p:nvSpPr>
          <p:cNvPr id="82950" name="TextBox 2">
            <a:extLst>
              <a:ext uri="{FF2B5EF4-FFF2-40B4-BE49-F238E27FC236}">
                <a16:creationId xmlns:a16="http://schemas.microsoft.com/office/drawing/2014/main" id="{495864BF-2441-1B18-17BD-18F28C71C667}"/>
              </a:ext>
            </a:extLst>
          </p:cNvPr>
          <p:cNvSpPr txBox="1">
            <a:spLocks noChangeArrowheads="1"/>
          </p:cNvSpPr>
          <p:nvPr/>
        </p:nvSpPr>
        <p:spPr bwMode="auto">
          <a:xfrm>
            <a:off x="4086225" y="1797050"/>
            <a:ext cx="1281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erdana" panose="020B0604030504040204" pitchFamily="34" charset="0"/>
              </a:rPr>
              <a:t>Execute user app</a:t>
            </a:r>
          </a:p>
        </p:txBody>
      </p:sp>
      <p:cxnSp>
        <p:nvCxnSpPr>
          <p:cNvPr id="82951" name="Straight Connector 18">
            <a:extLst>
              <a:ext uri="{FF2B5EF4-FFF2-40B4-BE49-F238E27FC236}">
                <a16:creationId xmlns:a16="http://schemas.microsoft.com/office/drawing/2014/main" id="{6FFD5EB6-ECD1-B59A-3E7E-5927648B3DB3}"/>
              </a:ext>
            </a:extLst>
          </p:cNvPr>
          <p:cNvCxnSpPr>
            <a:cxnSpLocks noChangeShapeType="1"/>
          </p:cNvCxnSpPr>
          <p:nvPr/>
        </p:nvCxnSpPr>
        <p:spPr bwMode="auto">
          <a:xfrm>
            <a:off x="4086225" y="2538413"/>
            <a:ext cx="1281113" cy="0"/>
          </a:xfrm>
          <a:prstGeom prst="line">
            <a:avLst/>
          </a:prstGeom>
          <a:noFill/>
          <a:ln w="76200" algn="ctr">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82952" name="TextBox 30">
            <a:extLst>
              <a:ext uri="{FF2B5EF4-FFF2-40B4-BE49-F238E27FC236}">
                <a16:creationId xmlns:a16="http://schemas.microsoft.com/office/drawing/2014/main" id="{179B530B-6E67-6FA3-59D1-62528E3B5E14}"/>
              </a:ext>
            </a:extLst>
          </p:cNvPr>
          <p:cNvSpPr txBox="1">
            <a:spLocks noChangeArrowheads="1"/>
          </p:cNvSpPr>
          <p:nvPr/>
        </p:nvSpPr>
        <p:spPr bwMode="auto">
          <a:xfrm>
            <a:off x="4144963" y="2916238"/>
            <a:ext cx="1882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000000"/>
                </a:solidFill>
                <a:latin typeface="Verdana" panose="020B0604030504040204" pitchFamily="34" charset="0"/>
              </a:rPr>
              <a:t>Interrupt</a:t>
            </a:r>
          </a:p>
          <a:p>
            <a:pPr>
              <a:spcBef>
                <a:spcPct val="0"/>
              </a:spcBef>
              <a:buClrTx/>
              <a:buSzTx/>
              <a:buFontTx/>
              <a:buNone/>
            </a:pPr>
            <a:r>
              <a:rPr kumimoji="0" lang="en-US" altLang="en-US">
                <a:solidFill>
                  <a:srgbClr val="000000"/>
                </a:solidFill>
                <a:latin typeface="Verdana" panose="020B0604030504040204" pitchFamily="34" charset="0"/>
              </a:rPr>
              <a:t>System call</a:t>
            </a:r>
          </a:p>
        </p:txBody>
      </p:sp>
      <p:sp>
        <p:nvSpPr>
          <p:cNvPr id="82953" name="Rectangle 29">
            <a:extLst>
              <a:ext uri="{FF2B5EF4-FFF2-40B4-BE49-F238E27FC236}">
                <a16:creationId xmlns:a16="http://schemas.microsoft.com/office/drawing/2014/main" id="{56E81A64-AD7E-4549-2B84-55F2EA498824}"/>
              </a:ext>
            </a:extLst>
          </p:cNvPr>
          <p:cNvSpPr>
            <a:spLocks noChangeArrowheads="1"/>
          </p:cNvSpPr>
          <p:nvPr/>
        </p:nvSpPr>
        <p:spPr bwMode="auto">
          <a:xfrm>
            <a:off x="1158875" y="4222750"/>
            <a:ext cx="737552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buFontTx/>
              <a:buNone/>
            </a:pPr>
            <a:r>
              <a:rPr lang="en-US" altLang="zh-CN">
                <a:solidFill>
                  <a:srgbClr val="FF0000"/>
                </a:solidFill>
              </a:rPr>
              <a:t>Without hardware-supported dual mode (for example, MS-DOS), a user program can wipe out the operating system by writing over it with data; multiple programs are able to write to a device at the same time</a:t>
            </a:r>
          </a:p>
        </p:txBody>
      </p:sp>
      <p:cxnSp>
        <p:nvCxnSpPr>
          <p:cNvPr id="82954" name="Straight Connector 33">
            <a:extLst>
              <a:ext uri="{FF2B5EF4-FFF2-40B4-BE49-F238E27FC236}">
                <a16:creationId xmlns:a16="http://schemas.microsoft.com/office/drawing/2014/main" id="{59FB0623-505B-1D71-B775-C6D5A60B9BB1}"/>
              </a:ext>
            </a:extLst>
          </p:cNvPr>
          <p:cNvCxnSpPr>
            <a:cxnSpLocks noChangeShapeType="1"/>
          </p:cNvCxnSpPr>
          <p:nvPr/>
        </p:nvCxnSpPr>
        <p:spPr bwMode="auto">
          <a:xfrm>
            <a:off x="4056063" y="2740025"/>
            <a:ext cx="1279525" cy="0"/>
          </a:xfrm>
          <a:prstGeom prst="line">
            <a:avLst/>
          </a:prstGeom>
          <a:noFill/>
          <a:ln w="76200" algn="ctr">
            <a:solidFill>
              <a:schemeClr val="accent1"/>
            </a:solidFill>
            <a:round/>
            <a:headEnd type="triangle" w="med" len="med"/>
            <a:tailEnd/>
          </a:ln>
          <a:extLst>
            <a:ext uri="{909E8E84-426E-40DD-AFC4-6F175D3DCCD1}">
              <a14:hiddenFill xmlns:a14="http://schemas.microsoft.com/office/drawing/2010/main">
                <a:noFill/>
              </a14:hiddenFill>
            </a:ext>
          </a:extLst>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F781AAB-DC0E-1181-F63A-EFE97C69EA81}"/>
              </a:ext>
            </a:extLst>
          </p:cNvPr>
          <p:cNvSpPr>
            <a:spLocks noGrp="1" noChangeArrowheads="1"/>
          </p:cNvSpPr>
          <p:nvPr>
            <p:ph type="title" idx="4294967295"/>
          </p:nvPr>
        </p:nvSpPr>
        <p:spPr>
          <a:xfrm>
            <a:off x="895350" y="166688"/>
            <a:ext cx="7791450" cy="576262"/>
          </a:xfrm>
        </p:spPr>
        <p:txBody>
          <a:bodyPr/>
          <a:lstStyle/>
          <a:p>
            <a:pPr eaLnBrk="1" hangingPunct="1"/>
            <a:r>
              <a:rPr lang="en-US" altLang="en-US"/>
              <a:t>System Call</a:t>
            </a:r>
          </a:p>
        </p:txBody>
      </p:sp>
      <p:sp>
        <p:nvSpPr>
          <p:cNvPr id="14" name="Arrow: Right 4">
            <a:extLst>
              <a:ext uri="{FF2B5EF4-FFF2-40B4-BE49-F238E27FC236}">
                <a16:creationId xmlns:a16="http://schemas.microsoft.com/office/drawing/2014/main" id="{DCF5A8A2-882E-E2A3-6855-5B5EEA013EA2}"/>
              </a:ext>
            </a:extLst>
          </p:cNvPr>
          <p:cNvSpPr>
            <a:spLocks noChangeArrowheads="1"/>
          </p:cNvSpPr>
          <p:nvPr/>
        </p:nvSpPr>
        <p:spPr bwMode="auto">
          <a:xfrm>
            <a:off x="4300538" y="2030413"/>
            <a:ext cx="1935162" cy="204787"/>
          </a:xfrm>
          <a:prstGeom prst="rightArrow">
            <a:avLst>
              <a:gd name="adj1" fmla="val 50000"/>
              <a:gd name="adj2" fmla="val 50442"/>
            </a:avLst>
          </a:prstGeom>
          <a:solidFill>
            <a:schemeClr val="accent1"/>
          </a:solidFill>
          <a:ln w="9525" algn="ctr">
            <a:solidFill>
              <a:schemeClr val="tx1"/>
            </a:solidFill>
            <a:round/>
            <a:headEnd/>
            <a:tailEnd/>
          </a:ln>
        </p:spPr>
        <p:txBody>
          <a:bodyPr wrap="none"/>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solidFill>
                <a:srgbClr val="000000"/>
              </a:solidFill>
              <a:latin typeface="Verdana" panose="020B0604030504040204" pitchFamily="34" charset="0"/>
            </a:endParaRPr>
          </a:p>
        </p:txBody>
      </p:sp>
      <p:pic>
        <p:nvPicPr>
          <p:cNvPr id="76804" name="图片 2" descr="电子设备的屏幕&#10;&#10;描述已自动生成">
            <a:extLst>
              <a:ext uri="{FF2B5EF4-FFF2-40B4-BE49-F238E27FC236}">
                <a16:creationId xmlns:a16="http://schemas.microsoft.com/office/drawing/2014/main" id="{BCF78C3A-C9C6-1F4E-7C8D-CB8B35FC9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375" r="1112" b="14166"/>
          <a:stretch>
            <a:fillRect/>
          </a:stretch>
        </p:blipFill>
        <p:spPr bwMode="auto">
          <a:xfrm>
            <a:off x="708025" y="1349375"/>
            <a:ext cx="32099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文本框 3">
            <a:extLst>
              <a:ext uri="{FF2B5EF4-FFF2-40B4-BE49-F238E27FC236}">
                <a16:creationId xmlns:a16="http://schemas.microsoft.com/office/drawing/2014/main" id="{5286105E-7BBB-96E0-8A42-DA5D5613C905}"/>
              </a:ext>
            </a:extLst>
          </p:cNvPr>
          <p:cNvSpPr txBox="1">
            <a:spLocks noChangeArrowheads="1"/>
          </p:cNvSpPr>
          <p:nvPr/>
        </p:nvSpPr>
        <p:spPr bwMode="auto">
          <a:xfrm>
            <a:off x="1365250" y="3251200"/>
            <a:ext cx="2552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latin typeface="Verdana" panose="020B0604030504040204" pitchFamily="34" charset="0"/>
              </a:rPr>
              <a:t>User program</a:t>
            </a:r>
            <a:endParaRPr kumimoji="0" lang="zh-CN" altLang="en-US">
              <a:latin typeface="Verdana" panose="020B0604030504040204" pitchFamily="34" charset="0"/>
            </a:endParaRPr>
          </a:p>
        </p:txBody>
      </p:sp>
      <p:pic>
        <p:nvPicPr>
          <p:cNvPr id="76806" name="图片 5" descr="图示&#10;&#10;描述已自动生成">
            <a:extLst>
              <a:ext uri="{FF2B5EF4-FFF2-40B4-BE49-F238E27FC236}">
                <a16:creationId xmlns:a16="http://schemas.microsoft.com/office/drawing/2014/main" id="{809328AC-C196-F637-33F8-6961FF1D2B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8288" y="1487488"/>
            <a:ext cx="21812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文本框 7">
            <a:extLst>
              <a:ext uri="{FF2B5EF4-FFF2-40B4-BE49-F238E27FC236}">
                <a16:creationId xmlns:a16="http://schemas.microsoft.com/office/drawing/2014/main" id="{9ED70BD2-2451-A938-C548-2B1C8464E04B}"/>
              </a:ext>
            </a:extLst>
          </p:cNvPr>
          <p:cNvSpPr txBox="1">
            <a:spLocks noChangeArrowheads="1"/>
          </p:cNvSpPr>
          <p:nvPr/>
        </p:nvSpPr>
        <p:spPr bwMode="auto">
          <a:xfrm>
            <a:off x="4238625" y="1538288"/>
            <a:ext cx="205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latin typeface="Verdana" panose="020B0604030504040204" pitchFamily="34" charset="0"/>
              </a:rPr>
              <a:t>Request service</a:t>
            </a:r>
            <a:endParaRPr kumimoji="0" lang="zh-CN" altLang="en-US">
              <a:latin typeface="Verdana" panose="020B0604030504040204" pitchFamily="34" charset="0"/>
            </a:endParaRPr>
          </a:p>
        </p:txBody>
      </p:sp>
      <p:sp>
        <p:nvSpPr>
          <p:cNvPr id="76808" name="文本框 16">
            <a:extLst>
              <a:ext uri="{FF2B5EF4-FFF2-40B4-BE49-F238E27FC236}">
                <a16:creationId xmlns:a16="http://schemas.microsoft.com/office/drawing/2014/main" id="{FACA36E8-6583-57E1-148B-48322DFD13A5}"/>
              </a:ext>
            </a:extLst>
          </p:cNvPr>
          <p:cNvSpPr txBox="1">
            <a:spLocks noChangeArrowheads="1"/>
          </p:cNvSpPr>
          <p:nvPr/>
        </p:nvSpPr>
        <p:spPr bwMode="auto">
          <a:xfrm>
            <a:off x="4348163" y="2357438"/>
            <a:ext cx="2270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latin typeface="Verdana" panose="020B0604030504040204" pitchFamily="34" charset="0"/>
              </a:rPr>
              <a:t>e.g.:</a:t>
            </a:r>
          </a:p>
          <a:p>
            <a:pPr>
              <a:spcBef>
                <a:spcPct val="0"/>
              </a:spcBef>
              <a:buClrTx/>
              <a:buSzTx/>
              <a:buFontTx/>
              <a:buNone/>
            </a:pPr>
            <a:r>
              <a:rPr kumimoji="0" lang="en-US" altLang="zh-CN">
                <a:latin typeface="Verdana" panose="020B0604030504040204" pitchFamily="34" charset="0"/>
              </a:rPr>
              <a:t>open a file</a:t>
            </a:r>
          </a:p>
          <a:p>
            <a:pPr>
              <a:spcBef>
                <a:spcPct val="0"/>
              </a:spcBef>
              <a:buClrTx/>
              <a:buSzTx/>
              <a:buFontTx/>
              <a:buNone/>
            </a:pPr>
            <a:r>
              <a:rPr kumimoji="0" lang="en-US" altLang="zh-CN">
                <a:latin typeface="Verdana" panose="020B0604030504040204" pitchFamily="34" charset="0"/>
              </a:rPr>
              <a:t>create a process</a:t>
            </a:r>
          </a:p>
          <a:p>
            <a:pPr>
              <a:spcBef>
                <a:spcPct val="0"/>
              </a:spcBef>
              <a:buClrTx/>
              <a:buSzTx/>
              <a:buFontTx/>
              <a:buNone/>
            </a:pPr>
            <a:r>
              <a:rPr kumimoji="0" lang="en-US" altLang="zh-CN">
                <a:latin typeface="Verdana" panose="020B0604030504040204" pitchFamily="34" charset="0"/>
              </a:rPr>
              <a:t>……</a:t>
            </a:r>
            <a:endParaRPr kumimoji="0" lang="zh-CN" altLang="en-US">
              <a:latin typeface="Verdana" panose="020B0604030504040204" pitchFamily="34" charset="0"/>
            </a:endParaRPr>
          </a:p>
        </p:txBody>
      </p:sp>
      <p:cxnSp>
        <p:nvCxnSpPr>
          <p:cNvPr id="76809" name="直接箭头连接符 19">
            <a:extLst>
              <a:ext uri="{FF2B5EF4-FFF2-40B4-BE49-F238E27FC236}">
                <a16:creationId xmlns:a16="http://schemas.microsoft.com/office/drawing/2014/main" id="{EEE827A1-6B32-9C5C-E44A-5D8ACDDD7B26}"/>
              </a:ext>
            </a:extLst>
          </p:cNvPr>
          <p:cNvCxnSpPr>
            <a:cxnSpLocks/>
            <a:endCxn id="76807" idx="2"/>
          </p:cNvCxnSpPr>
          <p:nvPr/>
        </p:nvCxnSpPr>
        <p:spPr bwMode="auto">
          <a:xfrm flipV="1">
            <a:off x="4754563" y="1908175"/>
            <a:ext cx="512762" cy="2117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文本框 20">
            <a:extLst>
              <a:ext uri="{FF2B5EF4-FFF2-40B4-BE49-F238E27FC236}">
                <a16:creationId xmlns:a16="http://schemas.microsoft.com/office/drawing/2014/main" id="{4445A425-42A5-2A44-33BF-4EAFA5480B70}"/>
              </a:ext>
            </a:extLst>
          </p:cNvPr>
          <p:cNvSpPr txBox="1"/>
          <p:nvPr/>
        </p:nvSpPr>
        <p:spPr>
          <a:xfrm>
            <a:off x="822325" y="4144963"/>
            <a:ext cx="7864475" cy="2349500"/>
          </a:xfrm>
          <a:prstGeom prst="rect">
            <a:avLst/>
          </a:prstGeom>
          <a:solidFill>
            <a:schemeClr val="accent6">
              <a:lumMod val="20000"/>
              <a:lumOff val="80000"/>
            </a:schemeClr>
          </a:solidFill>
          <a:ln>
            <a:solidFill>
              <a:srgbClr val="C00000"/>
            </a:solidFill>
          </a:ln>
        </p:spPr>
        <p:txBody>
          <a:bodyPr>
            <a:spAutoFit/>
          </a:bodyPr>
          <a:lstStyle/>
          <a:p>
            <a:pPr marL="342900" indent="-342900">
              <a:lnSpc>
                <a:spcPct val="150000"/>
              </a:lnSpc>
              <a:buFont typeface="Arial" panose="020B0604020202020204" pitchFamily="34" charset="0"/>
              <a:buChar char="•"/>
              <a:defRPr/>
            </a:pPr>
            <a:r>
              <a:rPr lang="en-US" altLang="zh-CN" sz="2000" b="1" dirty="0">
                <a:solidFill>
                  <a:srgbClr val="C00000"/>
                </a:solidFill>
                <a:latin typeface="urw-din"/>
              </a:rPr>
              <a:t>System call </a:t>
            </a:r>
            <a:r>
              <a:rPr lang="en-US" altLang="zh-CN" sz="2000" b="1" dirty="0">
                <a:solidFill>
                  <a:srgbClr val="273239"/>
                </a:solidFill>
                <a:latin typeface="urw-din"/>
              </a:rPr>
              <a:t>provides</a:t>
            </a:r>
            <a:r>
              <a:rPr lang="en-US" altLang="zh-CN" sz="2000" dirty="0">
                <a:solidFill>
                  <a:srgbClr val="273239"/>
                </a:solidFill>
                <a:latin typeface="urw-din"/>
              </a:rPr>
              <a:t> the services of the operating system to the user programs via </a:t>
            </a:r>
            <a:r>
              <a:rPr lang="en-US" altLang="zh-CN" sz="2000" dirty="0">
                <a:solidFill>
                  <a:srgbClr val="00B0F0"/>
                </a:solidFill>
                <a:latin typeface="urw-din"/>
              </a:rPr>
              <a:t>Application Program Interface (API)</a:t>
            </a:r>
            <a:r>
              <a:rPr lang="en-US" altLang="zh-CN" sz="2000" dirty="0">
                <a:solidFill>
                  <a:srgbClr val="273239"/>
                </a:solidFill>
                <a:latin typeface="urw-din"/>
              </a:rPr>
              <a:t>. </a:t>
            </a:r>
          </a:p>
          <a:p>
            <a:pPr marL="342900" indent="-342900">
              <a:lnSpc>
                <a:spcPct val="150000"/>
              </a:lnSpc>
              <a:buFont typeface="Arial" panose="020B0604020202020204" pitchFamily="34" charset="0"/>
              <a:buChar char="•"/>
              <a:defRPr/>
            </a:pPr>
            <a:r>
              <a:rPr lang="en-US" altLang="zh-CN" sz="2000" dirty="0">
                <a:solidFill>
                  <a:srgbClr val="273239"/>
                </a:solidFill>
                <a:latin typeface="urw-din"/>
              </a:rPr>
              <a:t>It provides an </a:t>
            </a:r>
            <a:r>
              <a:rPr lang="en-US" altLang="zh-CN" sz="2000" b="1" dirty="0">
                <a:solidFill>
                  <a:srgbClr val="273239"/>
                </a:solidFill>
                <a:latin typeface="urw-din"/>
              </a:rPr>
              <a:t>interface</a:t>
            </a:r>
            <a:r>
              <a:rPr lang="en-US" altLang="zh-CN" sz="2000" dirty="0">
                <a:solidFill>
                  <a:srgbClr val="273239"/>
                </a:solidFill>
                <a:latin typeface="urw-din"/>
              </a:rPr>
              <a:t> between a process and operating system to allow user-level processes to request services of the operating system.</a:t>
            </a:r>
          </a:p>
          <a:p>
            <a:pPr marL="342900" indent="-342900">
              <a:lnSpc>
                <a:spcPct val="150000"/>
              </a:lnSpc>
              <a:buFont typeface="Arial" panose="020B0604020202020204" pitchFamily="34" charset="0"/>
              <a:buChar char="•"/>
              <a:defRPr/>
            </a:pPr>
            <a:r>
              <a:rPr lang="en-US" altLang="zh-CN" sz="2000" dirty="0">
                <a:solidFill>
                  <a:srgbClr val="273239"/>
                </a:solidFill>
                <a:latin typeface="urw-din"/>
              </a:rPr>
              <a:t> System calls are the only entry points into the kernel system.</a:t>
            </a:r>
            <a:endParaRPr lang="en-US" altLang="zh-CN" sz="2000" dirty="0"/>
          </a:p>
        </p:txBody>
      </p:sp>
      <p:sp>
        <p:nvSpPr>
          <p:cNvPr id="76811" name="文本框 22">
            <a:extLst>
              <a:ext uri="{FF2B5EF4-FFF2-40B4-BE49-F238E27FC236}">
                <a16:creationId xmlns:a16="http://schemas.microsoft.com/office/drawing/2014/main" id="{F3E3295D-D2E4-D5DC-5B64-78D6974F1743}"/>
              </a:ext>
            </a:extLst>
          </p:cNvPr>
          <p:cNvSpPr txBox="1">
            <a:spLocks noChangeArrowheads="1"/>
          </p:cNvSpPr>
          <p:nvPr/>
        </p:nvSpPr>
        <p:spPr bwMode="auto">
          <a:xfrm>
            <a:off x="6122988" y="3379788"/>
            <a:ext cx="2695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C00000"/>
                </a:solidFill>
                <a:latin typeface="Verdana" panose="020B0604030504040204" pitchFamily="34" charset="0"/>
              </a:rPr>
              <a:t>API: open(), fork()</a:t>
            </a:r>
          </a:p>
          <a:p>
            <a:pPr>
              <a:spcBef>
                <a:spcPct val="0"/>
              </a:spcBef>
              <a:buClrTx/>
              <a:buSzTx/>
              <a:buFontTx/>
              <a:buNone/>
            </a:pPr>
            <a:r>
              <a:rPr kumimoji="0" lang="en-US" altLang="zh-CN">
                <a:solidFill>
                  <a:srgbClr val="C00000"/>
                </a:solidFill>
                <a:latin typeface="Verdana" panose="020B0604030504040204" pitchFamily="34" charset="0"/>
              </a:rPr>
              <a:t>……</a:t>
            </a:r>
            <a:endParaRPr kumimoji="0" lang="zh-CN" altLang="en-US">
              <a:solidFill>
                <a:srgbClr val="C00000"/>
              </a:solidFill>
              <a:latin typeface="Verdan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10A847D-8B68-9B13-404F-A18D9B602AA1}"/>
              </a:ext>
            </a:extLst>
          </p:cNvPr>
          <p:cNvSpPr>
            <a:spLocks noGrp="1"/>
          </p:cNvSpPr>
          <p:nvPr>
            <p:ph type="sldNum" sz="quarter" idx="12"/>
          </p:nvPr>
        </p:nvSpPr>
        <p:spPr/>
        <p:txBody>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eaLnBrk="1" fontAlgn="auto" hangingPunct="1">
              <a:spcBef>
                <a:spcPts val="0"/>
              </a:spcBef>
              <a:spcAft>
                <a:spcPts val="0"/>
              </a:spcAft>
              <a:defRPr/>
            </a:pPr>
            <a:fld id="{5A4A9D23-B9EC-45CF-9F53-31246CF6E793}" type="slidenum">
              <a:rPr lang="en-US" altLang="en-US" sz="1200">
                <a:solidFill>
                  <a:srgbClr val="898989"/>
                </a:solidFill>
                <a:ea typeface="+mn-ea"/>
              </a:rPr>
              <a:pPr eaLnBrk="1" fontAlgn="auto" hangingPunct="1">
                <a:spcBef>
                  <a:spcPts val="0"/>
                </a:spcBef>
                <a:spcAft>
                  <a:spcPts val="0"/>
                </a:spcAft>
                <a:defRPr/>
              </a:pPr>
              <a:t>5</a:t>
            </a:fld>
            <a:endParaRPr lang="en-US" altLang="en-US" sz="1200">
              <a:solidFill>
                <a:srgbClr val="898989"/>
              </a:solidFill>
              <a:ea typeface="+mn-ea"/>
            </a:endParaRPr>
          </a:p>
        </p:txBody>
      </p:sp>
      <p:sp>
        <p:nvSpPr>
          <p:cNvPr id="22533" name="Rectangle 2">
            <a:extLst>
              <a:ext uri="{FF2B5EF4-FFF2-40B4-BE49-F238E27FC236}">
                <a16:creationId xmlns:a16="http://schemas.microsoft.com/office/drawing/2014/main" id="{64B4FDD2-8D6F-390C-C84D-8C92D1BB2D8C}"/>
              </a:ext>
            </a:extLst>
          </p:cNvPr>
          <p:cNvSpPr>
            <a:spLocks noGrp="1" noChangeArrowheads="1"/>
          </p:cNvSpPr>
          <p:nvPr>
            <p:ph type="title"/>
          </p:nvPr>
        </p:nvSpPr>
        <p:spPr/>
        <p:txBody>
          <a:bodyPr/>
          <a:lstStyle/>
          <a:p>
            <a:pPr eaLnBrk="1" fontAlgn="auto" hangingPunct="1">
              <a:spcAft>
                <a:spcPts val="0"/>
              </a:spcAft>
              <a:defRPr/>
            </a:pPr>
            <a:r>
              <a:rPr lang="en-US" altLang="en-US" dirty="0">
                <a:ea typeface="+mj-ea"/>
              </a:rPr>
              <a:t>What I expect of you</a:t>
            </a:r>
          </a:p>
        </p:txBody>
      </p:sp>
      <p:sp>
        <p:nvSpPr>
          <p:cNvPr id="19460" name="Rectangle 3">
            <a:extLst>
              <a:ext uri="{FF2B5EF4-FFF2-40B4-BE49-F238E27FC236}">
                <a16:creationId xmlns:a16="http://schemas.microsoft.com/office/drawing/2014/main" id="{99573205-B0EB-293A-4F4A-D5E3DD5EB82F}"/>
              </a:ext>
            </a:extLst>
          </p:cNvPr>
          <p:cNvSpPr>
            <a:spLocks noGrp="1" noChangeArrowheads="1"/>
          </p:cNvSpPr>
          <p:nvPr>
            <p:ph type="body" idx="1"/>
          </p:nvPr>
        </p:nvSpPr>
        <p:spPr/>
        <p:txBody>
          <a:bodyPr/>
          <a:lstStyle/>
          <a:p>
            <a:pPr eaLnBrk="1" hangingPunct="1">
              <a:spcBef>
                <a:spcPct val="0"/>
              </a:spcBef>
              <a:spcAft>
                <a:spcPts val="1200"/>
              </a:spcAft>
            </a:pPr>
            <a:r>
              <a:rPr lang="en-US" altLang="en-US" sz="2400" dirty="0">
                <a:cs typeface="Calibri" panose="020F0502020204030204" pitchFamily="34" charset="0"/>
              </a:rPr>
              <a:t>Please do attend each Lecture and each Lab!</a:t>
            </a:r>
          </a:p>
          <a:p>
            <a:pPr eaLnBrk="1" hangingPunct="1">
              <a:spcBef>
                <a:spcPct val="0"/>
              </a:spcBef>
              <a:spcAft>
                <a:spcPts val="1200"/>
              </a:spcAft>
            </a:pPr>
            <a:r>
              <a:rPr lang="en-US" altLang="en-US" sz="2400" dirty="0">
                <a:cs typeface="Calibri" panose="020F0502020204030204" pitchFamily="34" charset="0"/>
              </a:rPr>
              <a:t>Review lecture slides after each lecture!</a:t>
            </a:r>
          </a:p>
          <a:p>
            <a:pPr eaLnBrk="1" hangingPunct="1">
              <a:spcBef>
                <a:spcPct val="0"/>
              </a:spcBef>
              <a:spcAft>
                <a:spcPts val="1200"/>
              </a:spcAft>
            </a:pPr>
            <a:r>
              <a:rPr lang="en-US" altLang="en-US" sz="2400" dirty="0">
                <a:cs typeface="Calibri" panose="020F0502020204030204" pitchFamily="34" charset="0"/>
              </a:rPr>
              <a:t>Ask questions during lectures!</a:t>
            </a:r>
          </a:p>
          <a:p>
            <a:pPr eaLnBrk="1" hangingPunct="1">
              <a:spcBef>
                <a:spcPct val="0"/>
              </a:spcBef>
              <a:spcAft>
                <a:spcPts val="1200"/>
              </a:spcAft>
            </a:pPr>
            <a:r>
              <a:rPr lang="en-US" altLang="en-US" sz="2400" dirty="0">
                <a:cs typeface="Calibri" panose="020F0502020204030204" pitchFamily="34" charset="0"/>
              </a:rPr>
              <a:t>Ask questions over </a:t>
            </a:r>
            <a:r>
              <a:rPr lang="en-US" altLang="en-US" sz="2400" b="1" dirty="0">
                <a:cs typeface="Calibri" panose="020F0502020204030204" pitchFamily="34" charset="0"/>
              </a:rPr>
              <a:t>email</a:t>
            </a:r>
          </a:p>
          <a:p>
            <a:pPr lvl="1" eaLnBrk="1" hangingPunct="1">
              <a:spcBef>
                <a:spcPct val="0"/>
              </a:spcBef>
              <a:spcAft>
                <a:spcPts val="1200"/>
              </a:spcAft>
            </a:pPr>
            <a:r>
              <a:rPr lang="en-US" altLang="en-US" sz="2000" dirty="0">
                <a:cs typeface="Calibri" panose="020F0502020204030204" pitchFamily="34" charset="0"/>
                <a:hlinkClick r:id="rId3"/>
              </a:rPr>
              <a:t>hzb564@jnu.edu.cn</a:t>
            </a:r>
            <a:r>
              <a:rPr lang="en-US" altLang="en-US" sz="2000" dirty="0">
                <a:cs typeface="Calibri" panose="020F0502020204030204" pitchFamily="34" charset="0"/>
              </a:rPr>
              <a:t>     this one!</a:t>
            </a:r>
          </a:p>
          <a:p>
            <a:pPr eaLnBrk="1" hangingPunct="1">
              <a:spcBef>
                <a:spcPct val="0"/>
              </a:spcBef>
              <a:spcAft>
                <a:spcPts val="1200"/>
              </a:spcAft>
            </a:pPr>
            <a:r>
              <a:rPr lang="en-US" altLang="en-US" sz="2400" dirty="0">
                <a:cs typeface="Calibri" panose="020F0502020204030204" pitchFamily="34" charset="0"/>
              </a:rPr>
              <a:t>Try to start early on assignments	</a:t>
            </a:r>
          </a:p>
          <a:p>
            <a:pPr lvl="1" eaLnBrk="1" hangingPunct="1">
              <a:spcBef>
                <a:spcPct val="0"/>
              </a:spcBef>
              <a:spcAft>
                <a:spcPts val="1200"/>
              </a:spcAft>
            </a:pPr>
            <a:r>
              <a:rPr lang="en-US" altLang="en-US" sz="2000" dirty="0">
                <a:cs typeface="Calibri" panose="020F0502020204030204" pitchFamily="34" charset="0"/>
              </a:rPr>
              <a:t>Don’t wait until the very last minute!</a:t>
            </a:r>
          </a:p>
          <a:p>
            <a:pPr eaLnBrk="1" hangingPunct="1">
              <a:spcBef>
                <a:spcPct val="0"/>
              </a:spcBef>
              <a:spcAft>
                <a:spcPts val="1200"/>
              </a:spcAft>
            </a:pPr>
            <a:r>
              <a:rPr lang="en-US" altLang="en-US" sz="2400" dirty="0">
                <a:cs typeface="Calibri" panose="020F0502020204030204" pitchFamily="34" charset="0"/>
              </a:rPr>
              <a:t>Follow the instructions and submit assignments on time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6743CDC-EC81-B336-B5FF-C25B61E57206}"/>
              </a:ext>
            </a:extLst>
          </p:cNvPr>
          <p:cNvSpPr>
            <a:spLocks noGrp="1" noChangeArrowheads="1"/>
          </p:cNvSpPr>
          <p:nvPr>
            <p:ph type="title" idx="4294967295"/>
          </p:nvPr>
        </p:nvSpPr>
        <p:spPr>
          <a:xfrm>
            <a:off x="895350" y="166688"/>
            <a:ext cx="7791450" cy="576262"/>
          </a:xfrm>
        </p:spPr>
        <p:txBody>
          <a:bodyPr/>
          <a:lstStyle/>
          <a:p>
            <a:pPr eaLnBrk="1" hangingPunct="1"/>
            <a:r>
              <a:rPr lang="en-US" altLang="en-US"/>
              <a:t>System Call</a:t>
            </a:r>
          </a:p>
        </p:txBody>
      </p:sp>
      <p:pic>
        <p:nvPicPr>
          <p:cNvPr id="78851" name="图片 4">
            <a:extLst>
              <a:ext uri="{FF2B5EF4-FFF2-40B4-BE49-F238E27FC236}">
                <a16:creationId xmlns:a16="http://schemas.microsoft.com/office/drawing/2014/main" id="{72C10EC7-D73B-6FAD-0C36-1ED6D940D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738" y="1228725"/>
            <a:ext cx="275272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图片 8">
            <a:extLst>
              <a:ext uri="{FF2B5EF4-FFF2-40B4-BE49-F238E27FC236}">
                <a16:creationId xmlns:a16="http://schemas.microsoft.com/office/drawing/2014/main" id="{824C6CE0-9E31-EBFC-D6C1-93BBE1E0D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5913" y="1327150"/>
            <a:ext cx="4460875"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605BC9F6-4CE0-5A6F-3F21-05BEDE4376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75" y="842963"/>
            <a:ext cx="4667250" cy="584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C825F01-A373-7C56-55C0-65E40CA834F3}"/>
              </a:ext>
            </a:extLst>
          </p:cNvPr>
          <p:cNvSpPr>
            <a:spLocks noGrp="1" noChangeArrowheads="1"/>
          </p:cNvSpPr>
          <p:nvPr>
            <p:ph type="title" idx="4294967295"/>
          </p:nvPr>
        </p:nvSpPr>
        <p:spPr>
          <a:xfrm>
            <a:off x="882650" y="136525"/>
            <a:ext cx="8415338" cy="576263"/>
          </a:xfrm>
        </p:spPr>
        <p:txBody>
          <a:bodyPr/>
          <a:lstStyle/>
          <a:p>
            <a:pPr eaLnBrk="1" hangingPunct="1"/>
            <a:r>
              <a:rPr lang="en-US" altLang="en-US"/>
              <a:t>Transition from User to Kernel Mode</a:t>
            </a:r>
          </a:p>
        </p:txBody>
      </p:sp>
      <p:pic>
        <p:nvPicPr>
          <p:cNvPr id="84995" name="Picture 5">
            <a:extLst>
              <a:ext uri="{FF2B5EF4-FFF2-40B4-BE49-F238E27FC236}">
                <a16:creationId xmlns:a16="http://schemas.microsoft.com/office/drawing/2014/main" id="{FA0595FC-8629-ECC3-4F11-576D4D84F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550" y="1676400"/>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81A10F6C-9807-DB45-F180-15A0059DF565}"/>
              </a:ext>
            </a:extLst>
          </p:cNvPr>
          <p:cNvSpPr>
            <a:spLocks noGrp="1" noChangeArrowheads="1"/>
          </p:cNvSpPr>
          <p:nvPr>
            <p:ph type="title" idx="4294967295"/>
          </p:nvPr>
        </p:nvSpPr>
        <p:spPr>
          <a:xfrm>
            <a:off x="1179513" y="198438"/>
            <a:ext cx="7791450" cy="576262"/>
          </a:xfrm>
        </p:spPr>
        <p:txBody>
          <a:bodyPr/>
          <a:lstStyle/>
          <a:p>
            <a:pPr eaLnBrk="1" hangingPunct="1"/>
            <a:r>
              <a:rPr lang="en-US" altLang="en-US"/>
              <a:t>User mode</a:t>
            </a:r>
          </a:p>
        </p:txBody>
      </p:sp>
      <p:sp>
        <p:nvSpPr>
          <p:cNvPr id="87043" name="Rectangle 3">
            <a:extLst>
              <a:ext uri="{FF2B5EF4-FFF2-40B4-BE49-F238E27FC236}">
                <a16:creationId xmlns:a16="http://schemas.microsoft.com/office/drawing/2014/main" id="{B4F26801-AC4F-A5B2-6524-07A8B4681432}"/>
              </a:ext>
            </a:extLst>
          </p:cNvPr>
          <p:cNvSpPr>
            <a:spLocks noGrp="1" noChangeArrowheads="1"/>
          </p:cNvSpPr>
          <p:nvPr>
            <p:ph type="body" idx="4294967295"/>
          </p:nvPr>
        </p:nvSpPr>
        <p:spPr>
          <a:xfrm>
            <a:off x="349250" y="960438"/>
            <a:ext cx="4718050" cy="4937125"/>
          </a:xfrm>
        </p:spPr>
        <p:txBody>
          <a:bodyPr/>
          <a:lstStyle/>
          <a:p>
            <a:pPr>
              <a:lnSpc>
                <a:spcPct val="150000"/>
              </a:lnSpc>
              <a:spcAft>
                <a:spcPts val="1200"/>
              </a:spcAft>
              <a:buFont typeface="Wingdings" panose="05000000000000000000" pitchFamily="2" charset="2"/>
              <a:buChar char="q"/>
            </a:pPr>
            <a:r>
              <a:rPr lang="en-US" altLang="en-US" sz="2000" dirty="0"/>
              <a:t>Because an application's virtual address space is private, one application cannot alter data that belongs to another application</a:t>
            </a:r>
          </a:p>
          <a:p>
            <a:pPr>
              <a:lnSpc>
                <a:spcPct val="150000"/>
              </a:lnSpc>
              <a:spcAft>
                <a:spcPts val="1200"/>
              </a:spcAft>
              <a:buFont typeface="Wingdings" panose="05000000000000000000" pitchFamily="2" charset="2"/>
              <a:buChar char="q"/>
            </a:pPr>
            <a:r>
              <a:rPr lang="en-US" altLang="en-US" sz="2000" dirty="0"/>
              <a:t>Each application runs in isolation, and if an application crashes, the crash is limited to that one application. </a:t>
            </a:r>
          </a:p>
          <a:p>
            <a:pPr>
              <a:lnSpc>
                <a:spcPct val="150000"/>
              </a:lnSpc>
              <a:spcAft>
                <a:spcPts val="1200"/>
              </a:spcAft>
              <a:buFont typeface="Wingdings" panose="05000000000000000000" pitchFamily="2" charset="2"/>
              <a:buChar char="q"/>
            </a:pPr>
            <a:r>
              <a:rPr lang="en-US" altLang="en-US" sz="2000" dirty="0"/>
              <a:t>Other applications and the operating system are not affected by the crash</a:t>
            </a:r>
            <a:r>
              <a:rPr lang="en-US" altLang="en-US" dirty="0"/>
              <a:t>.</a:t>
            </a:r>
          </a:p>
        </p:txBody>
      </p:sp>
      <p:pic>
        <p:nvPicPr>
          <p:cNvPr id="87044" name="图片 2" descr="图示&#10;&#10;描述已自动生成">
            <a:extLst>
              <a:ext uri="{FF2B5EF4-FFF2-40B4-BE49-F238E27FC236}">
                <a16:creationId xmlns:a16="http://schemas.microsoft.com/office/drawing/2014/main" id="{08AB1725-AB35-6E26-7561-6890C8A325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949" y="1117600"/>
            <a:ext cx="3972013" cy="5057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36E1D78-1316-3895-5FA9-CF3007A923D1}"/>
              </a:ext>
            </a:extLst>
          </p:cNvPr>
          <p:cNvSpPr>
            <a:spLocks noGrp="1" noChangeArrowheads="1"/>
          </p:cNvSpPr>
          <p:nvPr>
            <p:ph type="title" idx="4294967295"/>
          </p:nvPr>
        </p:nvSpPr>
        <p:spPr>
          <a:xfrm>
            <a:off x="1179513" y="198438"/>
            <a:ext cx="7791450" cy="576262"/>
          </a:xfrm>
        </p:spPr>
        <p:txBody>
          <a:bodyPr/>
          <a:lstStyle/>
          <a:p>
            <a:pPr eaLnBrk="1" hangingPunct="1"/>
            <a:r>
              <a:rPr lang="en-US" altLang="en-US"/>
              <a:t>User mode</a:t>
            </a:r>
          </a:p>
        </p:txBody>
      </p:sp>
      <p:sp>
        <p:nvSpPr>
          <p:cNvPr id="89091" name="Rectangle 3">
            <a:extLst>
              <a:ext uri="{FF2B5EF4-FFF2-40B4-BE49-F238E27FC236}">
                <a16:creationId xmlns:a16="http://schemas.microsoft.com/office/drawing/2014/main" id="{DF4EAB87-3775-C46D-7A1A-D439DB83B421}"/>
              </a:ext>
            </a:extLst>
          </p:cNvPr>
          <p:cNvSpPr>
            <a:spLocks noGrp="1" noChangeArrowheads="1"/>
          </p:cNvSpPr>
          <p:nvPr>
            <p:ph type="body" idx="4294967295"/>
          </p:nvPr>
        </p:nvSpPr>
        <p:spPr>
          <a:xfrm>
            <a:off x="342900" y="1068388"/>
            <a:ext cx="4917077" cy="4938712"/>
          </a:xfrm>
        </p:spPr>
        <p:txBody>
          <a:bodyPr/>
          <a:lstStyle/>
          <a:p>
            <a:pPr>
              <a:lnSpc>
                <a:spcPct val="150000"/>
              </a:lnSpc>
              <a:spcAft>
                <a:spcPts val="1200"/>
              </a:spcAft>
              <a:buFont typeface="Wingdings" panose="05000000000000000000" pitchFamily="2" charset="2"/>
              <a:buChar char="q"/>
            </a:pPr>
            <a:r>
              <a:rPr lang="en-US" altLang="en-US" sz="2000" dirty="0"/>
              <a:t>In addition to being private, the virtual address space of a user-mode application is limited</a:t>
            </a:r>
          </a:p>
          <a:p>
            <a:pPr>
              <a:lnSpc>
                <a:spcPct val="150000"/>
              </a:lnSpc>
              <a:spcAft>
                <a:spcPts val="1200"/>
              </a:spcAft>
              <a:buFont typeface="Wingdings" panose="05000000000000000000" pitchFamily="2" charset="2"/>
              <a:buChar char="q"/>
            </a:pPr>
            <a:r>
              <a:rPr lang="en-US" altLang="en-US" sz="2000" dirty="0"/>
              <a:t>A processor running in user mode cannot access virtual addresses that are reserved for the operating system. </a:t>
            </a:r>
          </a:p>
          <a:p>
            <a:pPr>
              <a:lnSpc>
                <a:spcPct val="150000"/>
              </a:lnSpc>
              <a:spcAft>
                <a:spcPts val="1200"/>
              </a:spcAft>
              <a:buFont typeface="Wingdings" panose="05000000000000000000" pitchFamily="2" charset="2"/>
              <a:buChar char="q"/>
            </a:pPr>
            <a:r>
              <a:rPr lang="en-US" altLang="en-US" sz="2000" dirty="0"/>
              <a:t>Limiting the virtual address space of a user-mode application prevents the application from altering, and possibly damaging, critical operating system data.</a:t>
            </a:r>
          </a:p>
        </p:txBody>
      </p:sp>
      <p:pic>
        <p:nvPicPr>
          <p:cNvPr id="89092" name="图片 2" descr="图示&#10;&#10;描述已自动生成">
            <a:extLst>
              <a:ext uri="{FF2B5EF4-FFF2-40B4-BE49-F238E27FC236}">
                <a16:creationId xmlns:a16="http://schemas.microsoft.com/office/drawing/2014/main" id="{F5E3566A-EC1A-5322-D1CC-4FDB13FB9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488" y="1284288"/>
            <a:ext cx="38004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706ED59-CBA2-6C1F-8689-2F2345B7D266}"/>
              </a:ext>
            </a:extLst>
          </p:cNvPr>
          <p:cNvSpPr>
            <a:spLocks noGrp="1" noChangeArrowheads="1"/>
          </p:cNvSpPr>
          <p:nvPr>
            <p:ph type="title" idx="4294967295"/>
          </p:nvPr>
        </p:nvSpPr>
        <p:spPr>
          <a:xfrm>
            <a:off x="1179513" y="198438"/>
            <a:ext cx="7791450" cy="576262"/>
          </a:xfrm>
        </p:spPr>
        <p:txBody>
          <a:bodyPr/>
          <a:lstStyle/>
          <a:p>
            <a:pPr eaLnBrk="1" hangingPunct="1"/>
            <a:r>
              <a:rPr lang="en-US" altLang="en-US"/>
              <a:t>Kernel mode</a:t>
            </a:r>
          </a:p>
        </p:txBody>
      </p:sp>
      <p:sp>
        <p:nvSpPr>
          <p:cNvPr id="91139" name="Rectangle 3">
            <a:extLst>
              <a:ext uri="{FF2B5EF4-FFF2-40B4-BE49-F238E27FC236}">
                <a16:creationId xmlns:a16="http://schemas.microsoft.com/office/drawing/2014/main" id="{10B4112B-2305-3BE2-6E35-A9AE7BE769B8}"/>
              </a:ext>
            </a:extLst>
          </p:cNvPr>
          <p:cNvSpPr>
            <a:spLocks noGrp="1" noChangeArrowheads="1"/>
          </p:cNvSpPr>
          <p:nvPr>
            <p:ph type="body" idx="4294967295"/>
          </p:nvPr>
        </p:nvSpPr>
        <p:spPr>
          <a:xfrm>
            <a:off x="325438" y="1235075"/>
            <a:ext cx="4845050" cy="4938713"/>
          </a:xfrm>
        </p:spPr>
        <p:txBody>
          <a:bodyPr/>
          <a:lstStyle/>
          <a:p>
            <a:pPr>
              <a:buFont typeface="Wingdings" panose="05000000000000000000" pitchFamily="2" charset="2"/>
              <a:buChar char="q"/>
            </a:pPr>
            <a:r>
              <a:rPr lang="en-US" altLang="en-US" sz="2000" dirty="0"/>
              <a:t>All code that runs in kernel mode shares a single virtual address space. </a:t>
            </a:r>
          </a:p>
          <a:p>
            <a:pPr>
              <a:buFont typeface="Wingdings" panose="05000000000000000000" pitchFamily="2" charset="2"/>
              <a:buChar char="q"/>
            </a:pPr>
            <a:r>
              <a:rPr lang="en-US" altLang="en-US" sz="2000" dirty="0"/>
              <a:t>This means that a kernel-mode driver is not isolated from other drivers and the operating system itself. </a:t>
            </a:r>
          </a:p>
          <a:p>
            <a:pPr>
              <a:buFont typeface="Wingdings" panose="05000000000000000000" pitchFamily="2" charset="2"/>
              <a:buChar char="q"/>
            </a:pPr>
            <a:r>
              <a:rPr lang="en-US" altLang="en-US" sz="2000" dirty="0"/>
              <a:t>If a kernel-mode driver accidentally writes to the wrong virtual address, data that belongs to the operating system or another driver could be compromised. </a:t>
            </a:r>
          </a:p>
          <a:p>
            <a:pPr>
              <a:buFont typeface="Wingdings" panose="05000000000000000000" pitchFamily="2" charset="2"/>
              <a:buChar char="q"/>
            </a:pPr>
            <a:r>
              <a:rPr lang="en-US" altLang="en-US" sz="2000" dirty="0"/>
              <a:t>If a kernel-mode driver crashes, the entire operating system crashes.</a:t>
            </a:r>
          </a:p>
        </p:txBody>
      </p:sp>
      <p:pic>
        <p:nvPicPr>
          <p:cNvPr id="91140" name="图片 3" descr="图示&#10;&#10;描述已自动生成">
            <a:extLst>
              <a:ext uri="{FF2B5EF4-FFF2-40B4-BE49-F238E27FC236}">
                <a16:creationId xmlns:a16="http://schemas.microsoft.com/office/drawing/2014/main" id="{EBC4CD56-9DF4-8380-12F7-6F77FF258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0488" y="1284288"/>
            <a:ext cx="380047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706ED59-CBA2-6C1F-8689-2F2345B7D266}"/>
              </a:ext>
            </a:extLst>
          </p:cNvPr>
          <p:cNvSpPr>
            <a:spLocks noGrp="1" noChangeArrowheads="1"/>
          </p:cNvSpPr>
          <p:nvPr>
            <p:ph type="title" idx="4294967295"/>
          </p:nvPr>
        </p:nvSpPr>
        <p:spPr>
          <a:xfrm>
            <a:off x="1179513" y="198438"/>
            <a:ext cx="7791450" cy="576262"/>
          </a:xfrm>
        </p:spPr>
        <p:txBody>
          <a:bodyPr/>
          <a:lstStyle/>
          <a:p>
            <a:pPr eaLnBrk="1" hangingPunct="1"/>
            <a:r>
              <a:rPr lang="en-US" altLang="zh-CN" dirty="0"/>
              <a:t>Quiz</a:t>
            </a:r>
            <a:endParaRPr lang="en-US" altLang="en-US" dirty="0"/>
          </a:p>
        </p:txBody>
      </p:sp>
      <p:sp>
        <p:nvSpPr>
          <p:cNvPr id="3" name="文本框 2">
            <a:extLst>
              <a:ext uri="{FF2B5EF4-FFF2-40B4-BE49-F238E27FC236}">
                <a16:creationId xmlns:a16="http://schemas.microsoft.com/office/drawing/2014/main" id="{FE5989B8-42DC-6E07-61DF-60481D27CEE2}"/>
              </a:ext>
            </a:extLst>
          </p:cNvPr>
          <p:cNvSpPr txBox="1"/>
          <p:nvPr/>
        </p:nvSpPr>
        <p:spPr>
          <a:xfrm>
            <a:off x="503238" y="1315135"/>
            <a:ext cx="8164512" cy="830997"/>
          </a:xfrm>
          <a:prstGeom prst="rect">
            <a:avLst/>
          </a:prstGeom>
          <a:noFill/>
        </p:spPr>
        <p:txBody>
          <a:bodyPr wrap="square">
            <a:spAutoFit/>
          </a:bodyPr>
          <a:lstStyle/>
          <a:p>
            <a:r>
              <a:rPr lang="en-US" altLang="zh-CN" sz="2400" dirty="0"/>
              <a:t>Which of the following should NOT be allowed in user mode? </a:t>
            </a:r>
            <a:endParaRPr lang="zh-CN" altLang="en-US" sz="2400" dirty="0"/>
          </a:p>
        </p:txBody>
      </p:sp>
      <p:sp>
        <p:nvSpPr>
          <p:cNvPr id="5" name="文本框 4">
            <a:extLst>
              <a:ext uri="{FF2B5EF4-FFF2-40B4-BE49-F238E27FC236}">
                <a16:creationId xmlns:a16="http://schemas.microsoft.com/office/drawing/2014/main" id="{51E70813-CA95-AD92-1612-3EDC63DCF994}"/>
              </a:ext>
            </a:extLst>
          </p:cNvPr>
          <p:cNvSpPr txBox="1"/>
          <p:nvPr/>
        </p:nvSpPr>
        <p:spPr>
          <a:xfrm>
            <a:off x="800100" y="2686567"/>
            <a:ext cx="6134100" cy="2262158"/>
          </a:xfrm>
          <a:prstGeom prst="rect">
            <a:avLst/>
          </a:prstGeom>
          <a:noFill/>
        </p:spPr>
        <p:txBody>
          <a:bodyPr wrap="square">
            <a:spAutoFit/>
          </a:bodyPr>
          <a:lstStyle/>
          <a:p>
            <a:pPr marL="342900" indent="-342900">
              <a:spcBef>
                <a:spcPts val="1800"/>
              </a:spcBef>
              <a:buAutoNum type="alphaLcParenR"/>
            </a:pPr>
            <a:r>
              <a:rPr lang="en-US" altLang="zh-CN" sz="2400" dirty="0"/>
              <a:t>Disable all interrupts. </a:t>
            </a:r>
          </a:p>
          <a:p>
            <a:pPr marL="342900" indent="-342900">
              <a:spcBef>
                <a:spcPts val="1800"/>
              </a:spcBef>
              <a:buAutoNum type="alphaLcParenR"/>
            </a:pPr>
            <a:r>
              <a:rPr lang="en-US" altLang="zh-CN" sz="2400" dirty="0"/>
              <a:t>Read the time-of-day clock </a:t>
            </a:r>
          </a:p>
          <a:p>
            <a:pPr marL="342900" indent="-342900">
              <a:spcBef>
                <a:spcPts val="1800"/>
              </a:spcBef>
              <a:buAutoNum type="alphaLcParenR"/>
            </a:pPr>
            <a:r>
              <a:rPr lang="en-US" altLang="zh-CN" sz="2400" dirty="0"/>
              <a:t>Set the time-of-day clock </a:t>
            </a:r>
          </a:p>
          <a:p>
            <a:pPr marL="342900" indent="-342900">
              <a:spcBef>
                <a:spcPts val="1800"/>
              </a:spcBef>
              <a:buAutoNum type="alphaLcParenR"/>
            </a:pPr>
            <a:r>
              <a:rPr lang="en-US" altLang="zh-CN" sz="2400" dirty="0"/>
              <a:t>Perform a trap</a:t>
            </a:r>
            <a:endParaRPr lang="zh-CN" altLang="en-US" sz="2400" dirty="0"/>
          </a:p>
        </p:txBody>
      </p:sp>
    </p:spTree>
    <p:extLst>
      <p:ext uri="{BB962C8B-B14F-4D97-AF65-F5344CB8AC3E}">
        <p14:creationId xmlns:p14="http://schemas.microsoft.com/office/powerpoint/2010/main" val="24270205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CEDA1-4D5B-091B-DE76-3432FB107ACC}"/>
            </a:ext>
          </a:extLst>
        </p:cNvPr>
        <p:cNvGrpSpPr/>
        <p:nvPr/>
      </p:nvGrpSpPr>
      <p:grpSpPr>
        <a:xfrm>
          <a:off x="0" y="0"/>
          <a:ext cx="0" cy="0"/>
          <a:chOff x="0" y="0"/>
          <a:chExt cx="0" cy="0"/>
        </a:xfrm>
      </p:grpSpPr>
      <p:sp>
        <p:nvSpPr>
          <p:cNvPr id="35843" name="Rectangle 2">
            <a:extLst>
              <a:ext uri="{FF2B5EF4-FFF2-40B4-BE49-F238E27FC236}">
                <a16:creationId xmlns:a16="http://schemas.microsoft.com/office/drawing/2014/main" id="{0B6A17CB-B45E-AE3C-D1EC-33395BBF678A}"/>
              </a:ext>
            </a:extLst>
          </p:cNvPr>
          <p:cNvSpPr>
            <a:spLocks noGrp="1" noChangeArrowheads="1"/>
          </p:cNvSpPr>
          <p:nvPr>
            <p:ph type="title" idx="4294967295"/>
          </p:nvPr>
        </p:nvSpPr>
        <p:spPr>
          <a:xfrm>
            <a:off x="457200" y="214313"/>
            <a:ext cx="8229600" cy="576262"/>
          </a:xfrm>
        </p:spPr>
        <p:txBody>
          <a:bodyPr/>
          <a:lstStyle/>
          <a:p>
            <a:r>
              <a:rPr lang="en-US" altLang="en-US" dirty="0"/>
              <a:t>Quiz</a:t>
            </a:r>
          </a:p>
        </p:txBody>
      </p:sp>
      <p:sp>
        <p:nvSpPr>
          <p:cNvPr id="4" name="文本框 3">
            <a:extLst>
              <a:ext uri="{FF2B5EF4-FFF2-40B4-BE49-F238E27FC236}">
                <a16:creationId xmlns:a16="http://schemas.microsoft.com/office/drawing/2014/main" id="{4490A889-FEF1-E179-01E3-10B1962F7A3F}"/>
              </a:ext>
            </a:extLst>
          </p:cNvPr>
          <p:cNvSpPr txBox="1"/>
          <p:nvPr/>
        </p:nvSpPr>
        <p:spPr>
          <a:xfrm>
            <a:off x="671978" y="1154663"/>
            <a:ext cx="8229600" cy="4182363"/>
          </a:xfrm>
          <a:prstGeom prst="rect">
            <a:avLst/>
          </a:prstGeom>
          <a:noFill/>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执行系统调用的过程包括如下主要操作：</a:t>
            </a:r>
          </a:p>
          <a:p>
            <a:pPr>
              <a:lnSpc>
                <a:spcPct val="150000"/>
              </a:lnSpc>
            </a:pPr>
            <a:r>
              <a:rPr lang="zh-CN" altLang="en-US" dirty="0">
                <a:latin typeface="宋体" panose="02010600030101010101" pitchFamily="2" charset="-122"/>
                <a:ea typeface="宋体" panose="02010600030101010101" pitchFamily="2" charset="-122"/>
              </a:rPr>
              <a:t>①返回用户态</a:t>
            </a:r>
          </a:p>
          <a:p>
            <a:pPr>
              <a:lnSpc>
                <a:spcPct val="150000"/>
              </a:lnSpc>
            </a:pPr>
            <a:r>
              <a:rPr lang="zh-CN" altLang="en-US" dirty="0">
                <a:latin typeface="宋体" panose="02010600030101010101" pitchFamily="2" charset="-122"/>
                <a:ea typeface="宋体" panose="02010600030101010101" pitchFamily="2" charset="-122"/>
              </a:rPr>
              <a:t>②执行陷入（</a:t>
            </a:r>
            <a:r>
              <a:rPr lang="en-US" altLang="zh-CN" dirty="0">
                <a:latin typeface="宋体" panose="02010600030101010101" pitchFamily="2" charset="-122"/>
                <a:ea typeface="宋体" panose="02010600030101010101" pitchFamily="2" charset="-122"/>
              </a:rPr>
              <a:t>trap</a:t>
            </a:r>
            <a:r>
              <a:rPr lang="zh-CN" altLang="en-US" dirty="0">
                <a:latin typeface="宋体" panose="02010600030101010101" pitchFamily="2" charset="-122"/>
                <a:ea typeface="宋体" panose="02010600030101010101" pitchFamily="2" charset="-122"/>
              </a:rPr>
              <a:t>）指令</a:t>
            </a:r>
          </a:p>
          <a:p>
            <a:pPr>
              <a:lnSpc>
                <a:spcPct val="150000"/>
              </a:lnSpc>
            </a:pPr>
            <a:r>
              <a:rPr lang="zh-CN" altLang="en-US" dirty="0">
                <a:latin typeface="宋体" panose="02010600030101010101" pitchFamily="2" charset="-122"/>
                <a:ea typeface="宋体" panose="02010600030101010101" pitchFamily="2" charset="-122"/>
              </a:rPr>
              <a:t>③传递系统调用参数</a:t>
            </a:r>
          </a:p>
          <a:p>
            <a:pPr>
              <a:lnSpc>
                <a:spcPct val="150000"/>
              </a:lnSpc>
            </a:pPr>
            <a:r>
              <a:rPr lang="zh-CN" altLang="en-US" dirty="0">
                <a:latin typeface="宋体" panose="02010600030101010101" pitchFamily="2" charset="-122"/>
                <a:ea typeface="宋体" panose="02010600030101010101" pitchFamily="2" charset="-122"/>
              </a:rPr>
              <a:t>④执行相应的服务程序</a:t>
            </a:r>
          </a:p>
          <a:p>
            <a:pPr>
              <a:lnSpc>
                <a:spcPct val="150000"/>
              </a:lnSpc>
            </a:pPr>
            <a:r>
              <a:rPr lang="zh-CN" altLang="en-US" dirty="0">
                <a:latin typeface="宋体" panose="02010600030101010101" pitchFamily="2" charset="-122"/>
                <a:ea typeface="宋体" panose="02010600030101010101" pitchFamily="2" charset="-122"/>
              </a:rPr>
              <a:t>正确的执行顺序是</a:t>
            </a:r>
          </a:p>
          <a:p>
            <a:pPr>
              <a:lnSpc>
                <a:spcPct val="150000"/>
              </a:lnSpc>
            </a:pPr>
            <a:r>
              <a:rPr lang="en-US" altLang="zh-CN" dirty="0">
                <a:latin typeface="宋体" panose="02010600030101010101" pitchFamily="2" charset="-122"/>
                <a:ea typeface="宋体" panose="02010600030101010101" pitchFamily="2" charset="-122"/>
              </a:rPr>
              <a:t>A.②—&gt;③—&gt;①—&gt;④</a:t>
            </a:r>
          </a:p>
          <a:p>
            <a:pPr>
              <a:lnSpc>
                <a:spcPct val="150000"/>
              </a:lnSpc>
            </a:pPr>
            <a:r>
              <a:rPr lang="en-US" altLang="zh-CN" dirty="0">
                <a:latin typeface="宋体" panose="02010600030101010101" pitchFamily="2" charset="-122"/>
                <a:ea typeface="宋体" panose="02010600030101010101" pitchFamily="2" charset="-122"/>
              </a:rPr>
              <a:t>B.②—&gt;④—&gt;③—&gt;①</a:t>
            </a:r>
          </a:p>
          <a:p>
            <a:pPr>
              <a:lnSpc>
                <a:spcPct val="150000"/>
              </a:lnSpc>
            </a:pPr>
            <a:r>
              <a:rPr lang="en-US" altLang="zh-CN" dirty="0">
                <a:latin typeface="宋体" panose="02010600030101010101" pitchFamily="2" charset="-122"/>
                <a:ea typeface="宋体" panose="02010600030101010101" pitchFamily="2" charset="-122"/>
              </a:rPr>
              <a:t>C.③—&gt;②—&gt;④—&gt;①</a:t>
            </a:r>
          </a:p>
          <a:p>
            <a:pPr>
              <a:lnSpc>
                <a:spcPct val="150000"/>
              </a:lnSpc>
            </a:pPr>
            <a:r>
              <a:rPr lang="en-US" altLang="zh-CN" dirty="0">
                <a:latin typeface="宋体" panose="02010600030101010101" pitchFamily="2" charset="-122"/>
                <a:ea typeface="宋体" panose="02010600030101010101" pitchFamily="2" charset="-122"/>
              </a:rPr>
              <a:t>D.③—&gt;④—&gt;②—&gt;①</a:t>
            </a:r>
            <a:endParaRPr lang="zh-CN" altLang="en-US"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8A39452D-A3E4-57F1-01E8-7C1E359B01F9}"/>
              </a:ext>
            </a:extLst>
          </p:cNvPr>
          <p:cNvSpPr txBox="1"/>
          <p:nvPr/>
        </p:nvSpPr>
        <p:spPr>
          <a:xfrm>
            <a:off x="4114800" y="5545276"/>
            <a:ext cx="4572000" cy="369332"/>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2017</a:t>
            </a:r>
            <a:r>
              <a:rPr lang="zh-CN" altLang="en-US" dirty="0">
                <a:latin typeface="宋体" panose="02010600030101010101" pitchFamily="2" charset="-122"/>
                <a:ea typeface="宋体" panose="02010600030101010101" pitchFamily="2" charset="-122"/>
              </a:rPr>
              <a:t>年全国统考真题，第</a:t>
            </a:r>
            <a:r>
              <a:rPr lang="en-US" altLang="zh-CN">
                <a:latin typeface="宋体" panose="02010600030101010101" pitchFamily="2" charset="-122"/>
                <a:ea typeface="宋体" panose="02010600030101010101" pitchFamily="2" charset="-122"/>
              </a:rPr>
              <a:t>24</a:t>
            </a:r>
            <a:r>
              <a:rPr lang="zh-CN" altLang="en-US">
                <a:latin typeface="宋体" panose="02010600030101010101" pitchFamily="2" charset="-122"/>
                <a:ea typeface="宋体" panose="02010600030101010101" pitchFamily="2" charset="-122"/>
              </a:rPr>
              <a:t>题</a:t>
            </a:r>
            <a:endParaRPr lang="zh-CN" altLang="en-US" dirty="0"/>
          </a:p>
        </p:txBody>
      </p:sp>
    </p:spTree>
    <p:extLst>
      <p:ext uri="{BB962C8B-B14F-4D97-AF65-F5344CB8AC3E}">
        <p14:creationId xmlns:p14="http://schemas.microsoft.com/office/powerpoint/2010/main" val="6685742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2E4241EE-9A14-0083-720C-385C03ED94D5}"/>
              </a:ext>
            </a:extLst>
          </p:cNvPr>
          <p:cNvSpPr>
            <a:spLocks noGrp="1" noChangeArrowheads="1"/>
          </p:cNvSpPr>
          <p:nvPr>
            <p:ph type="title" idx="4294967295"/>
          </p:nvPr>
        </p:nvSpPr>
        <p:spPr>
          <a:xfrm>
            <a:off x="1128713" y="152400"/>
            <a:ext cx="7558087" cy="576263"/>
          </a:xfrm>
        </p:spPr>
        <p:txBody>
          <a:bodyPr/>
          <a:lstStyle/>
          <a:p>
            <a:pPr eaLnBrk="1" hangingPunct="1"/>
            <a:r>
              <a:rPr lang="en-US" altLang="en-US"/>
              <a:t>Process Management Activities</a:t>
            </a:r>
          </a:p>
        </p:txBody>
      </p:sp>
      <p:sp>
        <p:nvSpPr>
          <p:cNvPr id="93187" name="Rectangle 3">
            <a:extLst>
              <a:ext uri="{FF2B5EF4-FFF2-40B4-BE49-F238E27FC236}">
                <a16:creationId xmlns:a16="http://schemas.microsoft.com/office/drawing/2014/main" id="{C2CA7325-02D9-6054-988C-BF2CF280B5EF}"/>
              </a:ext>
            </a:extLst>
          </p:cNvPr>
          <p:cNvSpPr>
            <a:spLocks noGrp="1" noChangeArrowheads="1"/>
          </p:cNvSpPr>
          <p:nvPr>
            <p:ph type="body" idx="4294967295"/>
          </p:nvPr>
        </p:nvSpPr>
        <p:spPr>
          <a:xfrm>
            <a:off x="1125538" y="1587500"/>
            <a:ext cx="7958137" cy="4035425"/>
          </a:xfrm>
        </p:spPr>
        <p:txBody>
          <a:bodyPr/>
          <a:lstStyle/>
          <a:p>
            <a:pPr>
              <a:buFont typeface="Monotype Sorts" pitchFamily="-84" charset="2"/>
              <a:buNone/>
            </a:pPr>
            <a:r>
              <a:rPr lang="en-US" altLang="en-US"/>
              <a:t>     </a:t>
            </a:r>
          </a:p>
          <a:p>
            <a:pPr>
              <a:buFont typeface="Wingdings" panose="05000000000000000000" pitchFamily="2" charset="2"/>
              <a:buChar char="Ø"/>
            </a:pPr>
            <a:r>
              <a:rPr lang="en-US" altLang="en-US"/>
              <a:t>Scheduling processes and threads on the CPUs</a:t>
            </a:r>
          </a:p>
          <a:p>
            <a:pPr>
              <a:buFont typeface="Wingdings" panose="05000000000000000000" pitchFamily="2" charset="2"/>
              <a:buChar char="Ø"/>
            </a:pPr>
            <a:r>
              <a:rPr lang="en-US" altLang="en-US"/>
              <a:t>Creating and deleting both user and system processes</a:t>
            </a:r>
          </a:p>
          <a:p>
            <a:pPr>
              <a:buFont typeface="Wingdings" panose="05000000000000000000" pitchFamily="2" charset="2"/>
              <a:buChar char="Ø"/>
            </a:pPr>
            <a:r>
              <a:rPr lang="en-US" altLang="en-US"/>
              <a:t>Suspending and resuming processes</a:t>
            </a:r>
          </a:p>
          <a:p>
            <a:pPr>
              <a:buFont typeface="Wingdings" panose="05000000000000000000" pitchFamily="2" charset="2"/>
              <a:buChar char="Ø"/>
            </a:pPr>
            <a:r>
              <a:rPr lang="en-US" altLang="en-US"/>
              <a:t>Providing mechanisms for process synchronization</a:t>
            </a:r>
          </a:p>
          <a:p>
            <a:pPr>
              <a:buFont typeface="Wingdings" panose="05000000000000000000" pitchFamily="2" charset="2"/>
              <a:buChar char="Ø"/>
            </a:pPr>
            <a:r>
              <a:rPr lang="en-US" altLang="en-US"/>
              <a:t>Providing mechanisms for process communication</a:t>
            </a:r>
          </a:p>
          <a:p>
            <a:pPr>
              <a:buFont typeface="Wingdings" panose="05000000000000000000" pitchFamily="2" charset="2"/>
              <a:buChar char="Ø"/>
            </a:pPr>
            <a:r>
              <a:rPr lang="en-US" altLang="en-US"/>
              <a:t>Providing mechanisms for deadlock handling</a:t>
            </a:r>
          </a:p>
        </p:txBody>
      </p:sp>
      <p:sp>
        <p:nvSpPr>
          <p:cNvPr id="93188" name="Text Box 4">
            <a:extLst>
              <a:ext uri="{FF2B5EF4-FFF2-40B4-BE49-F238E27FC236}">
                <a16:creationId xmlns:a16="http://schemas.microsoft.com/office/drawing/2014/main" id="{623B9D6C-4AC8-CC08-89A3-996EBBA3B9B4}"/>
              </a:ext>
            </a:extLst>
          </p:cNvPr>
          <p:cNvSpPr txBox="1">
            <a:spLocks noChangeArrowheads="1"/>
          </p:cNvSpPr>
          <p:nvPr/>
        </p:nvSpPr>
        <p:spPr bwMode="auto">
          <a:xfrm>
            <a:off x="885825" y="1238250"/>
            <a:ext cx="75866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buFont typeface="Wingdings" panose="05000000000000000000" pitchFamily="2" charset="2"/>
              <a:buChar char="q"/>
            </a:pPr>
            <a:r>
              <a:rPr lang="en-US" altLang="en-US">
                <a:solidFill>
                  <a:srgbClr val="000000"/>
                </a:solidFill>
              </a:rPr>
              <a:t>The operating system is responsible for the following activities in connection with process management: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C297C302-9649-EC79-167F-45F09BCBA247}"/>
              </a:ext>
            </a:extLst>
          </p:cNvPr>
          <p:cNvSpPr>
            <a:spLocks noGrp="1" noChangeArrowheads="1"/>
          </p:cNvSpPr>
          <p:nvPr>
            <p:ph type="title" idx="4294967295"/>
          </p:nvPr>
        </p:nvSpPr>
        <p:spPr>
          <a:xfrm>
            <a:off x="1090613" y="166688"/>
            <a:ext cx="7596187" cy="576262"/>
          </a:xfrm>
        </p:spPr>
        <p:txBody>
          <a:bodyPr/>
          <a:lstStyle/>
          <a:p>
            <a:pPr eaLnBrk="1" hangingPunct="1"/>
            <a:r>
              <a:rPr lang="en-US" altLang="en-US"/>
              <a:t>Memory Management</a:t>
            </a:r>
          </a:p>
        </p:txBody>
      </p:sp>
      <p:sp>
        <p:nvSpPr>
          <p:cNvPr id="95235" name="Rectangle 3">
            <a:extLst>
              <a:ext uri="{FF2B5EF4-FFF2-40B4-BE49-F238E27FC236}">
                <a16:creationId xmlns:a16="http://schemas.microsoft.com/office/drawing/2014/main" id="{00BCAB22-EDA7-1F9F-FD2F-D84E54AE9513}"/>
              </a:ext>
            </a:extLst>
          </p:cNvPr>
          <p:cNvSpPr>
            <a:spLocks noGrp="1" noChangeArrowheads="1"/>
          </p:cNvSpPr>
          <p:nvPr>
            <p:ph type="body" idx="4294967295"/>
          </p:nvPr>
        </p:nvSpPr>
        <p:spPr>
          <a:xfrm>
            <a:off x="806450" y="1233488"/>
            <a:ext cx="7107238" cy="4530725"/>
          </a:xfrm>
        </p:spPr>
        <p:txBody>
          <a:bodyPr/>
          <a:lstStyle/>
          <a:p>
            <a:pPr>
              <a:buFont typeface="Wingdings" panose="05000000000000000000" pitchFamily="2" charset="2"/>
              <a:buChar char="q"/>
            </a:pPr>
            <a:r>
              <a:rPr lang="en-US" altLang="en-US"/>
              <a:t>To execute a program all (or part) of the instructions must be in memory</a:t>
            </a:r>
          </a:p>
          <a:p>
            <a:pPr>
              <a:buFont typeface="Wingdings" panose="05000000000000000000" pitchFamily="2" charset="2"/>
              <a:buChar char="q"/>
            </a:pPr>
            <a:r>
              <a:rPr lang="en-US" altLang="en-US"/>
              <a:t>All (or part) of the data that is needed by the program must be in memory.</a:t>
            </a:r>
          </a:p>
          <a:p>
            <a:pPr>
              <a:buFont typeface="Wingdings" panose="05000000000000000000" pitchFamily="2" charset="2"/>
              <a:buChar char="q"/>
            </a:pPr>
            <a:r>
              <a:rPr lang="en-US" altLang="en-US"/>
              <a:t>Memory management determines what is in memory and when</a:t>
            </a:r>
          </a:p>
          <a:p>
            <a:pPr lvl="1">
              <a:buFont typeface="Wingdings" panose="05000000000000000000" pitchFamily="2" charset="2"/>
              <a:buChar char="Ø"/>
            </a:pPr>
            <a:r>
              <a:rPr lang="en-US" altLang="en-US"/>
              <a:t>Optimizing CPU utilization and computer response to users</a:t>
            </a:r>
            <a:endParaRPr lang="en-US" altLang="en-US" sz="800"/>
          </a:p>
          <a:p>
            <a:pPr>
              <a:buFont typeface="Wingdings" panose="05000000000000000000" pitchFamily="2" charset="2"/>
              <a:buChar char="q"/>
            </a:pPr>
            <a:r>
              <a:rPr lang="en-US" altLang="en-US"/>
              <a:t>Memory management activities</a:t>
            </a:r>
          </a:p>
          <a:p>
            <a:pPr lvl="1">
              <a:buFont typeface="Wingdings" panose="05000000000000000000" pitchFamily="2" charset="2"/>
              <a:buChar char="Ø"/>
            </a:pPr>
            <a:r>
              <a:rPr lang="en-US" altLang="en-US"/>
              <a:t>Keeping track of which parts of memory are currently being used and by whom</a:t>
            </a:r>
          </a:p>
          <a:p>
            <a:pPr lvl="1">
              <a:buFont typeface="Wingdings" panose="05000000000000000000" pitchFamily="2" charset="2"/>
              <a:buChar char="Ø"/>
            </a:pPr>
            <a:r>
              <a:rPr lang="en-US" altLang="en-US"/>
              <a:t>Deciding which processes (or parts thereof) and data to move into and out of memory</a:t>
            </a:r>
          </a:p>
          <a:p>
            <a:pPr lvl="1">
              <a:buFont typeface="Wingdings" panose="05000000000000000000" pitchFamily="2" charset="2"/>
              <a:buChar char="Ø"/>
            </a:pPr>
            <a:r>
              <a:rPr lang="en-US" altLang="en-US"/>
              <a:t>Allocating and deallocating memory space as needed</a:t>
            </a:r>
          </a:p>
          <a:p>
            <a:pPr lvl="1">
              <a:buFont typeface="Monotype Sorts" pitchFamily="-84" charset="2"/>
              <a:buNone/>
            </a:pPr>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0B24604A-556D-828D-2248-DB9E06896776}"/>
              </a:ext>
            </a:extLst>
          </p:cNvPr>
          <p:cNvSpPr>
            <a:spLocks noGrp="1" noChangeArrowheads="1"/>
          </p:cNvSpPr>
          <p:nvPr>
            <p:ph type="title" idx="4294967295"/>
          </p:nvPr>
        </p:nvSpPr>
        <p:spPr>
          <a:xfrm>
            <a:off x="1128713" y="182563"/>
            <a:ext cx="7558087" cy="576262"/>
          </a:xfrm>
        </p:spPr>
        <p:txBody>
          <a:bodyPr/>
          <a:lstStyle/>
          <a:p>
            <a:pPr eaLnBrk="1" hangingPunct="1"/>
            <a:r>
              <a:rPr lang="en-US" altLang="en-US"/>
              <a:t>Storage Management</a:t>
            </a:r>
          </a:p>
        </p:txBody>
      </p:sp>
      <p:sp>
        <p:nvSpPr>
          <p:cNvPr id="97283" name="Rectangle 3">
            <a:extLst>
              <a:ext uri="{FF2B5EF4-FFF2-40B4-BE49-F238E27FC236}">
                <a16:creationId xmlns:a16="http://schemas.microsoft.com/office/drawing/2014/main" id="{970FACF3-6DCA-61ED-0ED4-EF1BBCBEC8D1}"/>
              </a:ext>
            </a:extLst>
          </p:cNvPr>
          <p:cNvSpPr>
            <a:spLocks noGrp="1" noChangeArrowheads="1"/>
          </p:cNvSpPr>
          <p:nvPr>
            <p:ph type="body" idx="4294967295"/>
          </p:nvPr>
        </p:nvSpPr>
        <p:spPr>
          <a:xfrm>
            <a:off x="920750" y="1104900"/>
            <a:ext cx="7434263" cy="4992688"/>
          </a:xfrm>
        </p:spPr>
        <p:txBody>
          <a:bodyPr/>
          <a:lstStyle/>
          <a:p>
            <a:pPr>
              <a:lnSpc>
                <a:spcPct val="90000"/>
              </a:lnSpc>
              <a:buFont typeface="Wingdings" panose="05000000000000000000" pitchFamily="2" charset="2"/>
              <a:buChar char="q"/>
            </a:pPr>
            <a:r>
              <a:rPr lang="en-US" altLang="en-US" dirty="0"/>
              <a:t>OS provides uniform, logical view of information storage</a:t>
            </a:r>
          </a:p>
          <a:p>
            <a:pPr lvl="1">
              <a:lnSpc>
                <a:spcPct val="90000"/>
              </a:lnSpc>
              <a:buFont typeface="Wingdings" panose="05000000000000000000" pitchFamily="2" charset="2"/>
              <a:buChar char="Ø"/>
            </a:pPr>
            <a:r>
              <a:rPr lang="en-US" altLang="en-US" dirty="0"/>
              <a:t>Abstracts physical properties to logical storage unit  - </a:t>
            </a:r>
            <a:r>
              <a:rPr lang="en-US" altLang="en-US" b="1" dirty="0">
                <a:solidFill>
                  <a:srgbClr val="3366FF"/>
                </a:solidFill>
              </a:rPr>
              <a:t>file</a:t>
            </a:r>
          </a:p>
          <a:p>
            <a:pPr lvl="1">
              <a:lnSpc>
                <a:spcPct val="90000"/>
              </a:lnSpc>
              <a:buFont typeface="Wingdings" panose="05000000000000000000" pitchFamily="2" charset="2"/>
              <a:buChar char="Ø"/>
            </a:pPr>
            <a:r>
              <a:rPr lang="en-US" altLang="en-US" b="1" dirty="0">
                <a:solidFill>
                  <a:srgbClr val="C00000"/>
                </a:solidFill>
              </a:rPr>
              <a:t>File</a:t>
            </a:r>
          </a:p>
          <a:p>
            <a:pPr lvl="2">
              <a:lnSpc>
                <a:spcPct val="90000"/>
              </a:lnSpc>
            </a:pPr>
            <a:r>
              <a:rPr lang="en-US" altLang="en-US" dirty="0"/>
              <a:t>a collection of related information defined by its creator</a:t>
            </a:r>
          </a:p>
          <a:p>
            <a:pPr lvl="2">
              <a:lnSpc>
                <a:spcPct val="90000"/>
              </a:lnSpc>
            </a:pPr>
            <a:r>
              <a:rPr lang="en-US" altLang="en-US" dirty="0"/>
              <a:t>files represent programs and data</a:t>
            </a:r>
          </a:p>
          <a:p>
            <a:pPr lvl="1">
              <a:lnSpc>
                <a:spcPct val="90000"/>
              </a:lnSpc>
              <a:buFont typeface="Wingdings" panose="05000000000000000000" pitchFamily="2" charset="2"/>
              <a:buChar char="Ø"/>
            </a:pPr>
            <a:endParaRPr lang="en-US" altLang="en-US" dirty="0"/>
          </a:p>
          <a:p>
            <a:pPr lvl="2">
              <a:lnSpc>
                <a:spcPct val="90000"/>
              </a:lnSpc>
            </a:pPr>
            <a:endParaRPr lang="en-US" alt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2D92AD6-46E8-0909-74B6-DFF15EAAABFC}"/>
              </a:ext>
            </a:extLst>
          </p:cNvPr>
          <p:cNvSpPr>
            <a:spLocks noGrp="1" noChangeArrowheads="1"/>
          </p:cNvSpPr>
          <p:nvPr>
            <p:ph type="title"/>
          </p:nvPr>
        </p:nvSpPr>
        <p:spPr/>
        <p:txBody>
          <a:bodyPr/>
          <a:lstStyle/>
          <a:p>
            <a:pPr eaLnBrk="1" fontAlgn="auto" hangingPunct="1">
              <a:spcAft>
                <a:spcPts val="0"/>
              </a:spcAft>
              <a:defRPr/>
            </a:pPr>
            <a:r>
              <a:rPr lang="en-US" altLang="en-US" dirty="0">
                <a:ea typeface="+mj-ea"/>
              </a:rPr>
              <a:t>Attendance Policy	</a:t>
            </a:r>
          </a:p>
        </p:txBody>
      </p:sp>
      <p:sp>
        <p:nvSpPr>
          <p:cNvPr id="21507" name="Rectangle 3">
            <a:extLst>
              <a:ext uri="{FF2B5EF4-FFF2-40B4-BE49-F238E27FC236}">
                <a16:creationId xmlns:a16="http://schemas.microsoft.com/office/drawing/2014/main" id="{19135AE8-C9FD-5C63-B188-BCA729D26C4A}"/>
              </a:ext>
            </a:extLst>
          </p:cNvPr>
          <p:cNvSpPr>
            <a:spLocks noGrp="1" noChangeArrowheads="1"/>
          </p:cNvSpPr>
          <p:nvPr>
            <p:ph idx="1"/>
          </p:nvPr>
        </p:nvSpPr>
        <p:spPr/>
        <p:txBody>
          <a:bodyPr/>
          <a:lstStyle/>
          <a:p>
            <a:pPr eaLnBrk="1" hangingPunct="1"/>
            <a:r>
              <a:rPr lang="en-US" altLang="en-US" dirty="0">
                <a:cs typeface="Calibri" panose="020F0502020204030204" pitchFamily="34" charset="0"/>
              </a:rPr>
              <a:t>Attendance will be taken randomly</a:t>
            </a:r>
          </a:p>
          <a:p>
            <a:pPr eaLnBrk="1" hangingPunct="1"/>
            <a:endParaRPr lang="en-US" altLang="en-US" dirty="0">
              <a:cs typeface="Calibri" panose="020F0502020204030204" pitchFamily="34" charset="0"/>
            </a:endParaRPr>
          </a:p>
          <a:p>
            <a:pPr eaLnBrk="1" hangingPunct="1"/>
            <a:r>
              <a:rPr lang="en-US" altLang="en-US" dirty="0">
                <a:cs typeface="Calibri" panose="020F0502020204030204" pitchFamily="34" charset="0"/>
              </a:rPr>
              <a:t>If you fail to attend the lectures at </a:t>
            </a:r>
            <a:r>
              <a:rPr lang="en-US" altLang="en-US" b="1" dirty="0">
                <a:solidFill>
                  <a:srgbClr val="C00000"/>
                </a:solidFill>
                <a:cs typeface="Calibri" panose="020F0502020204030204" pitchFamily="34" charset="0"/>
              </a:rPr>
              <a:t>3 times </a:t>
            </a:r>
            <a:r>
              <a:rPr lang="en-US" altLang="en-US" dirty="0">
                <a:cs typeface="Calibri" panose="020F0502020204030204" pitchFamily="34" charset="0"/>
              </a:rPr>
              <a:t>without prior notification of your absence, your attendance grade will be </a:t>
            </a:r>
            <a:r>
              <a:rPr lang="en-US" altLang="en-US" b="1" dirty="0">
                <a:solidFill>
                  <a:srgbClr val="C00000"/>
                </a:solidFill>
                <a:cs typeface="Calibri" panose="020F0502020204030204" pitchFamily="34" charset="0"/>
              </a:rPr>
              <a:t>0</a:t>
            </a:r>
            <a:r>
              <a:rPr lang="en-US" altLang="en-US" dirty="0">
                <a:cs typeface="Calibri" panose="020F0502020204030204" pitchFamily="34" charset="0"/>
              </a:rPr>
              <a:t>.</a:t>
            </a:r>
          </a:p>
        </p:txBody>
      </p:sp>
      <p:sp>
        <p:nvSpPr>
          <p:cNvPr id="21508" name="Slide Number Placeholder 5">
            <a:extLst>
              <a:ext uri="{FF2B5EF4-FFF2-40B4-BE49-F238E27FC236}">
                <a16:creationId xmlns:a16="http://schemas.microsoft.com/office/drawing/2014/main" id="{00BBDD96-185D-6C1B-EE20-58E36ADECCA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Clr>
                <a:schemeClr val="tx1"/>
              </a:buClr>
              <a:buFont typeface="Arial" panose="020B0604020202020204" pitchFamily="34" charset="0"/>
              <a:buChar char="•"/>
              <a:defRPr sz="3200">
                <a:solidFill>
                  <a:schemeClr val="tx1"/>
                </a:solidFill>
                <a:latin typeface="Cambria" panose="02040503050406030204" pitchFamily="18" charset="0"/>
                <a:cs typeface="Calibri" panose="020F0502020204030204" pitchFamily="34" charset="0"/>
              </a:defRPr>
            </a:lvl1pPr>
            <a:lvl2pPr marL="742950" indent="-285750">
              <a:spcBef>
                <a:spcPct val="20000"/>
              </a:spcBef>
              <a:buClr>
                <a:schemeClr val="tx1"/>
              </a:buClr>
              <a:buFont typeface="Arial" panose="020B0604020202020204" pitchFamily="34" charset="0"/>
              <a:buChar char="–"/>
              <a:defRPr sz="2800">
                <a:solidFill>
                  <a:schemeClr val="tx1"/>
                </a:solidFill>
                <a:latin typeface="Cambria" panose="02040503050406030204" pitchFamily="18" charset="0"/>
                <a:cs typeface="Calibri" panose="020F0502020204030204" pitchFamily="34" charset="0"/>
              </a:defRPr>
            </a:lvl2pPr>
            <a:lvl3pPr marL="1143000" indent="-228600">
              <a:spcBef>
                <a:spcPct val="20000"/>
              </a:spcBef>
              <a:buClr>
                <a:schemeClr val="tx1"/>
              </a:buClr>
              <a:buFont typeface="Arial" panose="020B0604020202020204" pitchFamily="34" charset="0"/>
              <a:buChar char="•"/>
              <a:defRPr sz="2400">
                <a:solidFill>
                  <a:schemeClr val="tx1"/>
                </a:solidFill>
                <a:latin typeface="Cambria" panose="02040503050406030204" pitchFamily="18" charset="0"/>
                <a:cs typeface="Calibri" panose="020F0502020204030204" pitchFamily="34" charset="0"/>
              </a:defRPr>
            </a:lvl3pPr>
            <a:lvl4pPr marL="1600200" indent="-228600">
              <a:spcBef>
                <a:spcPct val="20000"/>
              </a:spcBef>
              <a:buClr>
                <a:schemeClr val="tx1"/>
              </a:buClr>
              <a:buFont typeface="Arial" panose="020B0604020202020204" pitchFamily="34" charset="0"/>
              <a:buChar char="–"/>
              <a:defRPr sz="2000">
                <a:solidFill>
                  <a:schemeClr val="tx1"/>
                </a:solidFill>
                <a:latin typeface="Cambria" panose="02040503050406030204" pitchFamily="18" charset="0"/>
                <a:cs typeface="Calibri" panose="020F0502020204030204" pitchFamily="34" charset="0"/>
              </a:defRPr>
            </a:lvl4pPr>
            <a:lvl5pPr marL="2057400" indent="-228600">
              <a:spcBef>
                <a:spcPct val="20000"/>
              </a:spcBef>
              <a:buClr>
                <a:schemeClr val="tx1"/>
              </a:buClr>
              <a:buFont typeface="Arial" panose="020B0604020202020204" pitchFamily="34" charset="0"/>
              <a:buChar char="»"/>
              <a:defRPr sz="2000">
                <a:solidFill>
                  <a:schemeClr val="tx1"/>
                </a:solidFill>
                <a:latin typeface="Cambria" panose="02040503050406030204" pitchFamily="18" charset="0"/>
                <a:cs typeface="Calibri" panose="020F0502020204030204" pitchFamily="34" charset="0"/>
              </a:defRPr>
            </a:lvl5pPr>
            <a:lvl6pPr marL="2514600" indent="-228600" eaLnBrk="0" fontAlgn="base" hangingPunct="0">
              <a:spcBef>
                <a:spcPct val="20000"/>
              </a:spcBef>
              <a:spcAft>
                <a:spcPct val="0"/>
              </a:spcAft>
              <a:buClr>
                <a:schemeClr val="tx1"/>
              </a:buClr>
              <a:buFont typeface="Arial" panose="020B0604020202020204" pitchFamily="34" charset="0"/>
              <a:buChar char="»"/>
              <a:defRPr sz="2000">
                <a:solidFill>
                  <a:schemeClr val="tx1"/>
                </a:solidFill>
                <a:latin typeface="Cambria" panose="02040503050406030204" pitchFamily="18" charset="0"/>
                <a:cs typeface="Calibri" panose="020F0502020204030204" pitchFamily="34" charset="0"/>
              </a:defRPr>
            </a:lvl6pPr>
            <a:lvl7pPr marL="2971800" indent="-228600" eaLnBrk="0" fontAlgn="base" hangingPunct="0">
              <a:spcBef>
                <a:spcPct val="20000"/>
              </a:spcBef>
              <a:spcAft>
                <a:spcPct val="0"/>
              </a:spcAft>
              <a:buClr>
                <a:schemeClr val="tx1"/>
              </a:buClr>
              <a:buFont typeface="Arial" panose="020B0604020202020204" pitchFamily="34" charset="0"/>
              <a:buChar char="»"/>
              <a:defRPr sz="2000">
                <a:solidFill>
                  <a:schemeClr val="tx1"/>
                </a:solidFill>
                <a:latin typeface="Cambria" panose="02040503050406030204" pitchFamily="18" charset="0"/>
                <a:cs typeface="Calibri" panose="020F0502020204030204" pitchFamily="34" charset="0"/>
              </a:defRPr>
            </a:lvl7pPr>
            <a:lvl8pPr marL="3429000" indent="-228600" eaLnBrk="0" fontAlgn="base" hangingPunct="0">
              <a:spcBef>
                <a:spcPct val="20000"/>
              </a:spcBef>
              <a:spcAft>
                <a:spcPct val="0"/>
              </a:spcAft>
              <a:buClr>
                <a:schemeClr val="tx1"/>
              </a:buClr>
              <a:buFont typeface="Arial" panose="020B0604020202020204" pitchFamily="34" charset="0"/>
              <a:buChar char="»"/>
              <a:defRPr sz="2000">
                <a:solidFill>
                  <a:schemeClr val="tx1"/>
                </a:solidFill>
                <a:latin typeface="Cambria" panose="02040503050406030204" pitchFamily="18" charset="0"/>
                <a:cs typeface="Calibri" panose="020F0502020204030204" pitchFamily="34" charset="0"/>
              </a:defRPr>
            </a:lvl8pPr>
            <a:lvl9pPr marL="3886200" indent="-228600" eaLnBrk="0" fontAlgn="base" hangingPunct="0">
              <a:spcBef>
                <a:spcPct val="20000"/>
              </a:spcBef>
              <a:spcAft>
                <a:spcPct val="0"/>
              </a:spcAft>
              <a:buClr>
                <a:schemeClr val="tx1"/>
              </a:buClr>
              <a:buFont typeface="Arial" panose="020B0604020202020204" pitchFamily="34" charset="0"/>
              <a:buChar char="»"/>
              <a:defRPr sz="2000">
                <a:solidFill>
                  <a:schemeClr val="tx1"/>
                </a:solidFill>
                <a:latin typeface="Cambria" panose="02040503050406030204" pitchFamily="18" charset="0"/>
                <a:cs typeface="Calibri" panose="020F0502020204030204" pitchFamily="34" charset="0"/>
              </a:defRPr>
            </a:lvl9pPr>
          </a:lstStyle>
          <a:p>
            <a:pPr eaLnBrk="1" hangingPunct="1">
              <a:spcBef>
                <a:spcPct val="0"/>
              </a:spcBef>
              <a:buClrTx/>
              <a:buFontTx/>
              <a:buNone/>
            </a:pPr>
            <a:fld id="{1CDB50A9-AF4A-4384-A7A6-B8959663995B}" type="slidenum">
              <a:rPr lang="en-US" altLang="en-US" sz="1400" smtClean="0">
                <a:solidFill>
                  <a:srgbClr val="000000"/>
                </a:solidFill>
                <a:latin typeface="Tahoma" panose="020B0604030504040204" pitchFamily="34" charset="0"/>
              </a:rPr>
              <a:pPr eaLnBrk="1" hangingPunct="1">
                <a:spcBef>
                  <a:spcPct val="0"/>
                </a:spcBef>
                <a:buClrTx/>
                <a:buFontTx/>
                <a:buNone/>
              </a:pPr>
              <a:t>6</a:t>
            </a:fld>
            <a:endParaRPr lang="en-US" altLang="en-US" sz="1400">
              <a:solidFill>
                <a:srgbClr val="000000"/>
              </a:solidFill>
              <a:latin typeface="Tahoma" panose="020B060403050404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AFC91F5D-11EF-B627-079B-D7D97D512EEA}"/>
              </a:ext>
            </a:extLst>
          </p:cNvPr>
          <p:cNvSpPr>
            <a:spLocks noGrp="1" noChangeArrowheads="1"/>
          </p:cNvSpPr>
          <p:nvPr>
            <p:ph type="title" idx="4294967295"/>
          </p:nvPr>
        </p:nvSpPr>
        <p:spPr>
          <a:xfrm>
            <a:off x="1331913" y="277813"/>
            <a:ext cx="7354887" cy="576262"/>
          </a:xfrm>
        </p:spPr>
        <p:txBody>
          <a:bodyPr/>
          <a:lstStyle/>
          <a:p>
            <a:pPr eaLnBrk="1" hangingPunct="1"/>
            <a:r>
              <a:rPr lang="en-US" altLang="en-US"/>
              <a:t>Mass-Storage Management</a:t>
            </a:r>
          </a:p>
        </p:txBody>
      </p:sp>
      <p:sp>
        <p:nvSpPr>
          <p:cNvPr id="99331" name="Rectangle 3">
            <a:extLst>
              <a:ext uri="{FF2B5EF4-FFF2-40B4-BE49-F238E27FC236}">
                <a16:creationId xmlns:a16="http://schemas.microsoft.com/office/drawing/2014/main" id="{59C0F0A4-266A-D413-1308-33D454434ACE}"/>
              </a:ext>
            </a:extLst>
          </p:cNvPr>
          <p:cNvSpPr>
            <a:spLocks noGrp="1" noChangeArrowheads="1"/>
          </p:cNvSpPr>
          <p:nvPr>
            <p:ph type="body" idx="4294967295"/>
          </p:nvPr>
        </p:nvSpPr>
        <p:spPr>
          <a:xfrm>
            <a:off x="806450" y="1233488"/>
            <a:ext cx="7575550" cy="4938712"/>
          </a:xfrm>
        </p:spPr>
        <p:txBody>
          <a:bodyPr/>
          <a:lstStyle/>
          <a:p>
            <a:pPr>
              <a:buFont typeface="Wingdings" panose="05000000000000000000" pitchFamily="2" charset="2"/>
              <a:buChar char="q"/>
            </a:pPr>
            <a:r>
              <a:rPr lang="en-US" altLang="en-US"/>
              <a:t>Usually disks used to store data that does not fit in main memory or data that must be kept for a </a:t>
            </a:r>
            <a:r>
              <a:rPr lang="ja-JP" altLang="en-US"/>
              <a:t>“</a:t>
            </a:r>
            <a:r>
              <a:rPr lang="en-US" altLang="ja-JP"/>
              <a:t>long</a:t>
            </a:r>
            <a:r>
              <a:rPr lang="ja-JP" altLang="en-US"/>
              <a:t>”</a:t>
            </a:r>
            <a:r>
              <a:rPr lang="en-US" altLang="ja-JP"/>
              <a:t> period of time</a:t>
            </a:r>
          </a:p>
          <a:p>
            <a:pPr>
              <a:buFont typeface="Wingdings" panose="05000000000000000000" pitchFamily="2" charset="2"/>
              <a:buChar char="q"/>
            </a:pPr>
            <a:r>
              <a:rPr lang="en-US" altLang="en-US"/>
              <a:t>Proper management is of central importance</a:t>
            </a:r>
          </a:p>
          <a:p>
            <a:pPr>
              <a:buFont typeface="Wingdings" panose="05000000000000000000" pitchFamily="2" charset="2"/>
              <a:buChar char="q"/>
            </a:pPr>
            <a:r>
              <a:rPr lang="en-US" altLang="en-US"/>
              <a:t>Entire speed of computer operation hinges on disk subsystem and its algorithms</a:t>
            </a:r>
          </a:p>
          <a:p>
            <a:pPr>
              <a:buFont typeface="Wingdings" panose="05000000000000000000" pitchFamily="2" charset="2"/>
              <a:buChar char="q"/>
            </a:pPr>
            <a:r>
              <a:rPr lang="en-US" altLang="en-US"/>
              <a:t>OS activities</a:t>
            </a:r>
          </a:p>
          <a:p>
            <a:pPr lvl="1">
              <a:buFont typeface="Wingdings" panose="05000000000000000000" pitchFamily="2" charset="2"/>
              <a:buChar char="Ø"/>
            </a:pPr>
            <a:r>
              <a:rPr lang="en-US" altLang="en-US"/>
              <a:t>Free-space management</a:t>
            </a:r>
          </a:p>
          <a:p>
            <a:pPr lvl="1">
              <a:buFont typeface="Wingdings" panose="05000000000000000000" pitchFamily="2" charset="2"/>
              <a:buChar char="Ø"/>
            </a:pPr>
            <a:r>
              <a:rPr lang="en-US" altLang="en-US"/>
              <a:t>Storage allocation</a:t>
            </a:r>
          </a:p>
          <a:p>
            <a:pPr lvl="1">
              <a:buFont typeface="Wingdings" panose="05000000000000000000" pitchFamily="2" charset="2"/>
              <a:buChar char="Ø"/>
            </a:pPr>
            <a:r>
              <a:rPr lang="en-US" altLang="en-US"/>
              <a:t>Disk scheduling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B50B12CA-AA99-D568-6868-DD2DF39DE488}"/>
              </a:ext>
            </a:extLst>
          </p:cNvPr>
          <p:cNvSpPr>
            <a:spLocks noGrp="1" noChangeArrowheads="1"/>
          </p:cNvSpPr>
          <p:nvPr>
            <p:ph type="title" idx="4294967295"/>
          </p:nvPr>
        </p:nvSpPr>
        <p:spPr>
          <a:xfrm>
            <a:off x="833438" y="182563"/>
            <a:ext cx="8531225" cy="576262"/>
          </a:xfrm>
        </p:spPr>
        <p:txBody>
          <a:bodyPr/>
          <a:lstStyle/>
          <a:p>
            <a:pPr eaLnBrk="1" hangingPunct="1"/>
            <a:r>
              <a:rPr lang="en-US" altLang="en-US" sz="2800"/>
              <a:t>Performance of Various Levels of Storage</a:t>
            </a:r>
          </a:p>
        </p:txBody>
      </p:sp>
      <p:sp>
        <p:nvSpPr>
          <p:cNvPr id="52227" name="Rectangle 3">
            <a:extLst>
              <a:ext uri="{FF2B5EF4-FFF2-40B4-BE49-F238E27FC236}">
                <a16:creationId xmlns:a16="http://schemas.microsoft.com/office/drawing/2014/main" id="{A0DD4070-1D67-518B-B0BC-CB6A225F62CD}"/>
              </a:ext>
            </a:extLst>
          </p:cNvPr>
          <p:cNvSpPr>
            <a:spLocks noGrp="1" noChangeArrowheads="1"/>
          </p:cNvSpPr>
          <p:nvPr>
            <p:ph type="body" idx="4294967295"/>
          </p:nvPr>
        </p:nvSpPr>
        <p:spPr>
          <a:xfrm>
            <a:off x="806450" y="1233488"/>
            <a:ext cx="7707313" cy="4913312"/>
          </a:xfrm>
        </p:spPr>
        <p:txBody>
          <a:bodyPr/>
          <a:lstStyle/>
          <a:p>
            <a:pPr>
              <a:buFont typeface="Monotype Sorts"/>
              <a:buChar char="n"/>
              <a:defRPr/>
            </a:pPr>
            <a:endParaRPr lang="en-US" altLang="en-US" dirty="0"/>
          </a:p>
          <a:p>
            <a:pPr>
              <a:buFont typeface="Monotype Sorts"/>
              <a:buChar char="n"/>
              <a:defRPr/>
            </a:pPr>
            <a:endParaRPr lang="en-US" altLang="en-US" dirty="0"/>
          </a:p>
          <a:p>
            <a:pPr>
              <a:buFont typeface="Monotype Sorts"/>
              <a:buChar char="n"/>
              <a:defRPr/>
            </a:pPr>
            <a:endParaRPr lang="en-US" altLang="en-US" dirty="0"/>
          </a:p>
          <a:p>
            <a:pPr>
              <a:buFont typeface="Monotype Sorts"/>
              <a:buChar char="n"/>
              <a:defRPr/>
            </a:pPr>
            <a:endParaRPr lang="en-US" altLang="en-US" dirty="0"/>
          </a:p>
          <a:p>
            <a:pPr>
              <a:buFont typeface="Monotype Sorts"/>
              <a:buChar char="n"/>
              <a:defRPr/>
            </a:pPr>
            <a:endParaRPr lang="en-US" altLang="en-US" dirty="0"/>
          </a:p>
          <a:p>
            <a:pPr>
              <a:buFont typeface="Monotype Sorts"/>
              <a:buChar char="n"/>
              <a:defRPr/>
            </a:pPr>
            <a:endParaRPr lang="en-US" altLang="en-US" dirty="0"/>
          </a:p>
          <a:p>
            <a:pPr>
              <a:buFont typeface="Monotype Sorts"/>
              <a:buChar char="n"/>
              <a:defRPr/>
            </a:pPr>
            <a:endParaRPr lang="en-US" altLang="en-US" dirty="0"/>
          </a:p>
          <a:p>
            <a:pPr>
              <a:buFont typeface="Monotype Sorts"/>
              <a:buChar char="n"/>
              <a:defRPr/>
            </a:pPr>
            <a:endParaRPr lang="en-US" altLang="en-US" dirty="0"/>
          </a:p>
          <a:p>
            <a:pPr>
              <a:buFont typeface="Monotype Sorts"/>
              <a:buChar char="n"/>
              <a:defRPr/>
            </a:pPr>
            <a:endParaRPr lang="en-US" altLang="en-US" dirty="0"/>
          </a:p>
          <a:p>
            <a:pPr marL="0" indent="0">
              <a:buFont typeface="Monotype Sorts"/>
              <a:buNone/>
              <a:defRPr/>
            </a:pPr>
            <a:endParaRPr lang="en-US" altLang="en-US" dirty="0"/>
          </a:p>
          <a:p>
            <a:pPr>
              <a:lnSpc>
                <a:spcPct val="90000"/>
              </a:lnSpc>
              <a:buFont typeface="Wingdings" pitchFamily="2" charset="2"/>
              <a:buChar char="q"/>
              <a:defRPr/>
            </a:pPr>
            <a:r>
              <a:rPr lang="en-US" altLang="en-US" dirty="0"/>
              <a:t>Figure compares performance of various levels of storage </a:t>
            </a:r>
          </a:p>
          <a:p>
            <a:pPr>
              <a:lnSpc>
                <a:spcPct val="90000"/>
              </a:lnSpc>
              <a:buFont typeface="Wingdings" pitchFamily="2" charset="2"/>
              <a:buChar char="q"/>
              <a:defRPr/>
            </a:pPr>
            <a:r>
              <a:rPr lang="en-US" altLang="en-US" dirty="0"/>
              <a:t>For example, data transfer from cache to CPU and registers is usually a hardware function, with no operating system intervention</a:t>
            </a:r>
          </a:p>
          <a:p>
            <a:pPr>
              <a:lnSpc>
                <a:spcPct val="90000"/>
              </a:lnSpc>
              <a:buFont typeface="Wingdings" pitchFamily="2" charset="2"/>
              <a:buChar char="q"/>
              <a:defRPr/>
            </a:pPr>
            <a:r>
              <a:rPr lang="en-US" altLang="en-US" dirty="0"/>
              <a:t>In contrast, transfer of data from disk to memory is usually controlled by the operating system</a:t>
            </a:r>
          </a:p>
          <a:p>
            <a:pPr>
              <a:buFont typeface="Monotype Sorts"/>
              <a:buChar char="n"/>
              <a:defRPr/>
            </a:pPr>
            <a:endParaRPr lang="en-US" altLang="en-US" dirty="0"/>
          </a:p>
          <a:p>
            <a:pPr>
              <a:buFont typeface="Monotype Sorts"/>
              <a:buChar char="n"/>
              <a:defRPr/>
            </a:pPr>
            <a:endParaRPr lang="en-US" altLang="en-US" dirty="0"/>
          </a:p>
          <a:p>
            <a:pPr>
              <a:buFont typeface="Monotype Sorts"/>
              <a:buChar char="n"/>
              <a:defRPr/>
            </a:pPr>
            <a:endParaRPr lang="en-US" altLang="en-US" dirty="0"/>
          </a:p>
          <a:p>
            <a:pPr>
              <a:buFont typeface="Monotype Sorts"/>
              <a:buChar char="n"/>
              <a:defRPr/>
            </a:pPr>
            <a:endParaRPr lang="en-US" altLang="en-US" dirty="0"/>
          </a:p>
          <a:p>
            <a:pPr>
              <a:buFont typeface="Monotype Sorts"/>
              <a:buChar char="n"/>
              <a:defRPr/>
            </a:pPr>
            <a:endParaRPr lang="en-US" altLang="en-US" dirty="0"/>
          </a:p>
          <a:p>
            <a:pPr>
              <a:buFont typeface="Monotype Sorts"/>
              <a:buChar char="n"/>
              <a:defRPr/>
            </a:pPr>
            <a:endParaRPr lang="en-US" altLang="en-US" dirty="0"/>
          </a:p>
          <a:p>
            <a:pPr>
              <a:buFont typeface="Monotype Sorts"/>
              <a:buNone/>
              <a:defRPr/>
            </a:pPr>
            <a:endParaRPr lang="en-US" altLang="en-US" dirty="0"/>
          </a:p>
          <a:p>
            <a:pPr>
              <a:buFont typeface="Monotype Sorts"/>
              <a:buNone/>
              <a:defRPr/>
            </a:pPr>
            <a:r>
              <a:rPr lang="en-US" altLang="en-US" dirty="0"/>
              <a:t>    </a:t>
            </a:r>
          </a:p>
        </p:txBody>
      </p:sp>
      <p:pic>
        <p:nvPicPr>
          <p:cNvPr id="101380" name="Picture 1" descr="1_11.pdf">
            <a:extLst>
              <a:ext uri="{FF2B5EF4-FFF2-40B4-BE49-F238E27FC236}">
                <a16:creationId xmlns:a16="http://schemas.microsoft.com/office/drawing/2014/main" id="{B63D7200-89B3-3507-812A-A947469C8E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360488"/>
            <a:ext cx="7926387"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AE0350D-8C69-D035-AA75-C41668A46F13}"/>
              </a:ext>
            </a:extLst>
          </p:cNvPr>
          <p:cNvSpPr>
            <a:spLocks noGrp="1" noChangeArrowheads="1"/>
          </p:cNvSpPr>
          <p:nvPr>
            <p:ph type="title" idx="4294967295"/>
          </p:nvPr>
        </p:nvSpPr>
        <p:spPr>
          <a:xfrm>
            <a:off x="1135063" y="136525"/>
            <a:ext cx="7729537" cy="576263"/>
          </a:xfrm>
        </p:spPr>
        <p:txBody>
          <a:bodyPr/>
          <a:lstStyle/>
          <a:p>
            <a:pPr eaLnBrk="1" hangingPunct="1"/>
            <a:r>
              <a:rPr lang="en-US" altLang="en-US" sz="2800"/>
              <a:t>Migration of data “A” from Disk to Register</a:t>
            </a:r>
          </a:p>
        </p:txBody>
      </p:sp>
      <p:sp>
        <p:nvSpPr>
          <p:cNvPr id="103427" name="Rectangle 3">
            <a:extLst>
              <a:ext uri="{FF2B5EF4-FFF2-40B4-BE49-F238E27FC236}">
                <a16:creationId xmlns:a16="http://schemas.microsoft.com/office/drawing/2014/main" id="{8E506284-25A4-B64F-9B5A-E61D3E4262E4}"/>
              </a:ext>
            </a:extLst>
          </p:cNvPr>
          <p:cNvSpPr>
            <a:spLocks noGrp="1" noChangeArrowheads="1"/>
          </p:cNvSpPr>
          <p:nvPr>
            <p:ph type="body" idx="4294967295"/>
          </p:nvPr>
        </p:nvSpPr>
        <p:spPr>
          <a:xfrm>
            <a:off x="806450" y="1233488"/>
            <a:ext cx="7391400" cy="4530725"/>
          </a:xfrm>
        </p:spPr>
        <p:txBody>
          <a:bodyPr/>
          <a:lstStyle/>
          <a:p>
            <a:pPr>
              <a:buFont typeface="Wingdings" panose="05000000000000000000" pitchFamily="2" charset="2"/>
              <a:buChar char="q"/>
            </a:pPr>
            <a:r>
              <a:rPr lang="en-US" altLang="en-US" dirty="0"/>
              <a:t>Multitasking environments must </a:t>
            </a:r>
            <a:r>
              <a:rPr lang="en-US" altLang="en-US" b="1" dirty="0"/>
              <a:t>be careful</a:t>
            </a:r>
            <a:r>
              <a:rPr lang="en-US" altLang="en-US" dirty="0"/>
              <a:t> to use most recent value, no matter where it is stored in the storage hierarchy</a:t>
            </a: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pPr>
              <a:buFont typeface="Wingdings" panose="05000000000000000000" pitchFamily="2" charset="2"/>
              <a:buChar char="q"/>
            </a:pPr>
            <a:r>
              <a:rPr lang="en-US" altLang="en-US" dirty="0"/>
              <a:t>Multiprocessor environment must provide </a:t>
            </a:r>
            <a:r>
              <a:rPr lang="en-US" altLang="en-US" b="1" dirty="0">
                <a:solidFill>
                  <a:srgbClr val="3366FF"/>
                </a:solidFill>
              </a:rPr>
              <a:t>cache coherency </a:t>
            </a:r>
            <a:r>
              <a:rPr lang="en-US" altLang="en-US" dirty="0"/>
              <a:t>in hardware such that all CPUs have the most recent value in their cache</a:t>
            </a:r>
            <a:endParaRPr lang="en-US" altLang="en-US" sz="800" dirty="0"/>
          </a:p>
          <a:p>
            <a:pPr>
              <a:buFont typeface="Wingdings" panose="05000000000000000000" pitchFamily="2" charset="2"/>
              <a:buChar char="q"/>
            </a:pPr>
            <a:r>
              <a:rPr lang="en-US" altLang="en-US" dirty="0"/>
              <a:t>Distributed environment situation even more complex</a:t>
            </a:r>
          </a:p>
          <a:p>
            <a:pPr lvl="1">
              <a:buFont typeface="Wingdings" panose="05000000000000000000" pitchFamily="2" charset="2"/>
              <a:buChar char="Ø"/>
            </a:pPr>
            <a:r>
              <a:rPr lang="en-US" altLang="en-US" dirty="0"/>
              <a:t>Several copies of a datum can exist</a:t>
            </a:r>
          </a:p>
          <a:p>
            <a:pPr lvl="1">
              <a:buFont typeface="Wingdings" panose="05000000000000000000" pitchFamily="2" charset="2"/>
              <a:buChar char="Ø"/>
            </a:pPr>
            <a:r>
              <a:rPr lang="en-US" altLang="en-US" dirty="0"/>
              <a:t>Various solutions covered in Chapter 17</a:t>
            </a:r>
          </a:p>
        </p:txBody>
      </p:sp>
      <p:pic>
        <p:nvPicPr>
          <p:cNvPr id="103428" name="Picture 5" descr="C:\Users\as668\Desktop\1_12.jpg">
            <a:extLst>
              <a:ext uri="{FF2B5EF4-FFF2-40B4-BE49-F238E27FC236}">
                <a16:creationId xmlns:a16="http://schemas.microsoft.com/office/drawing/2014/main" id="{BA63715A-8257-B090-36C6-5EDF1FBC3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0" y="2211388"/>
            <a:ext cx="6559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D57CFA3-0501-E12E-12B3-B4C696EF3119}"/>
              </a:ext>
            </a:extLst>
          </p:cNvPr>
          <p:cNvSpPr>
            <a:spLocks noGrp="1" noChangeArrowheads="1"/>
          </p:cNvSpPr>
          <p:nvPr>
            <p:ph type="title" idx="4294967295"/>
          </p:nvPr>
        </p:nvSpPr>
        <p:spPr>
          <a:xfrm>
            <a:off x="1135063" y="136525"/>
            <a:ext cx="7818437" cy="576263"/>
          </a:xfrm>
        </p:spPr>
        <p:txBody>
          <a:bodyPr/>
          <a:lstStyle/>
          <a:p>
            <a:pPr eaLnBrk="1" hangingPunct="1"/>
            <a:r>
              <a:rPr lang="en-US" altLang="en-US" sz="2800"/>
              <a:t>Migration of data “A” from Disk to Register</a:t>
            </a:r>
          </a:p>
        </p:txBody>
      </p:sp>
      <p:sp>
        <p:nvSpPr>
          <p:cNvPr id="105475" name="Rectangle 3">
            <a:extLst>
              <a:ext uri="{FF2B5EF4-FFF2-40B4-BE49-F238E27FC236}">
                <a16:creationId xmlns:a16="http://schemas.microsoft.com/office/drawing/2014/main" id="{A822F2EB-0563-8897-08CD-A25174E1DDF0}"/>
              </a:ext>
            </a:extLst>
          </p:cNvPr>
          <p:cNvSpPr>
            <a:spLocks noGrp="1" noChangeArrowheads="1"/>
          </p:cNvSpPr>
          <p:nvPr>
            <p:ph type="body" idx="4294967295"/>
          </p:nvPr>
        </p:nvSpPr>
        <p:spPr>
          <a:xfrm>
            <a:off x="806450" y="1233488"/>
            <a:ext cx="7391400" cy="4530725"/>
          </a:xfrm>
        </p:spPr>
        <p:txBody>
          <a:bodyPr/>
          <a:lstStyle/>
          <a:p>
            <a:pPr>
              <a:buFont typeface="Wingdings" panose="05000000000000000000" pitchFamily="2" charset="2"/>
              <a:buChar char="q"/>
            </a:pPr>
            <a:r>
              <a:rPr lang="en-US" altLang="en-US"/>
              <a:t>Multitasking environments must </a:t>
            </a:r>
            <a:r>
              <a:rPr lang="en-US" altLang="en-US" b="1"/>
              <a:t>be careful</a:t>
            </a:r>
            <a:r>
              <a:rPr lang="en-US" altLang="en-US"/>
              <a:t> to use most recent value, no matter where it is stored in the storage hierarchy</a:t>
            </a:r>
            <a:br>
              <a:rPr lang="en-US" altLang="en-US"/>
            </a:br>
            <a:br>
              <a:rPr lang="en-US" altLang="en-US"/>
            </a:br>
            <a:br>
              <a:rPr lang="en-US" altLang="en-US"/>
            </a:br>
            <a:br>
              <a:rPr lang="en-US" altLang="en-US"/>
            </a:br>
            <a:br>
              <a:rPr lang="en-US" altLang="en-US"/>
            </a:br>
            <a:endParaRPr lang="en-US" altLang="en-US"/>
          </a:p>
          <a:p>
            <a:pPr>
              <a:buFont typeface="Wingdings" panose="05000000000000000000" pitchFamily="2" charset="2"/>
              <a:buChar char="q"/>
            </a:pPr>
            <a:r>
              <a:rPr lang="en-US" altLang="en-US" sz="1600"/>
              <a:t>For example, suppose that an integer A that is to be incremented by 1 is located in file B, B resides on disk; </a:t>
            </a:r>
          </a:p>
          <a:p>
            <a:pPr>
              <a:buFont typeface="Wingdings" panose="05000000000000000000" pitchFamily="2" charset="2"/>
              <a:buChar char="q"/>
            </a:pPr>
            <a:r>
              <a:rPr lang="en-US" altLang="en-US" sz="1600"/>
              <a:t>The increment operation proceeds by first issuing an I/O operation to copy the disk block on which A resides to main memory; </a:t>
            </a:r>
          </a:p>
          <a:p>
            <a:pPr>
              <a:buFont typeface="Wingdings" panose="05000000000000000000" pitchFamily="2" charset="2"/>
              <a:buChar char="q"/>
            </a:pPr>
            <a:r>
              <a:rPr lang="en-US" altLang="en-US" sz="1600"/>
              <a:t>This operation is followed by copying A to the cache and to an internal register</a:t>
            </a:r>
          </a:p>
          <a:p>
            <a:pPr>
              <a:buFont typeface="Wingdings" panose="05000000000000000000" pitchFamily="2" charset="2"/>
              <a:buChar char="q"/>
            </a:pPr>
            <a:r>
              <a:rPr lang="en-US" altLang="en-US" sz="1600"/>
              <a:t>Thus, the copy of A appears in several places: on the disk, in main memory, in the cache, and in a integer register</a:t>
            </a:r>
          </a:p>
          <a:p>
            <a:pPr>
              <a:buFont typeface="Wingdings" panose="05000000000000000000" pitchFamily="2" charset="2"/>
              <a:buChar char="q"/>
            </a:pPr>
            <a:r>
              <a:rPr lang="en-US" altLang="en-US" sz="1600"/>
              <a:t>On the increment takes place in the internal register, the value of A differs in the various storage systems; The values of A becomes the same only after the new value of A is written from the internal register back to the disk</a:t>
            </a:r>
          </a:p>
          <a:p>
            <a:pPr>
              <a:buFont typeface="Wingdings" panose="05000000000000000000" pitchFamily="2" charset="2"/>
              <a:buChar char="q"/>
            </a:pPr>
            <a:endParaRPr lang="en-US" altLang="en-US"/>
          </a:p>
        </p:txBody>
      </p:sp>
      <p:pic>
        <p:nvPicPr>
          <p:cNvPr id="105476" name="Picture 5" descr="C:\Users\as668\Desktop\1_12.jpg">
            <a:extLst>
              <a:ext uri="{FF2B5EF4-FFF2-40B4-BE49-F238E27FC236}">
                <a16:creationId xmlns:a16="http://schemas.microsoft.com/office/drawing/2014/main" id="{9CBEB5BE-2D22-F99A-79D5-E1EA60EB4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0" y="2211388"/>
            <a:ext cx="6559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19E4DA9-D05E-C90A-7ECB-56A163EC2B21}"/>
              </a:ext>
            </a:extLst>
          </p:cNvPr>
          <p:cNvSpPr>
            <a:spLocks noGrp="1" noChangeArrowheads="1"/>
          </p:cNvSpPr>
          <p:nvPr>
            <p:ph type="title" idx="4294967295"/>
          </p:nvPr>
        </p:nvSpPr>
        <p:spPr>
          <a:xfrm>
            <a:off x="1135063" y="136525"/>
            <a:ext cx="8229600" cy="576263"/>
          </a:xfrm>
        </p:spPr>
        <p:txBody>
          <a:bodyPr/>
          <a:lstStyle/>
          <a:p>
            <a:pPr eaLnBrk="1" hangingPunct="1"/>
            <a:r>
              <a:rPr lang="en-US" altLang="en-US" sz="2800">
                <a:solidFill>
                  <a:schemeClr val="tx1"/>
                </a:solidFill>
              </a:rPr>
              <a:t>Migration of data “A” from Disk to Register</a:t>
            </a:r>
          </a:p>
        </p:txBody>
      </p:sp>
      <p:sp>
        <p:nvSpPr>
          <p:cNvPr id="107523" name="Rectangle 3">
            <a:extLst>
              <a:ext uri="{FF2B5EF4-FFF2-40B4-BE49-F238E27FC236}">
                <a16:creationId xmlns:a16="http://schemas.microsoft.com/office/drawing/2014/main" id="{A5908BFE-9DF9-4189-CB5F-01BB20962496}"/>
              </a:ext>
            </a:extLst>
          </p:cNvPr>
          <p:cNvSpPr>
            <a:spLocks noGrp="1" noChangeArrowheads="1"/>
          </p:cNvSpPr>
          <p:nvPr>
            <p:ph type="body" idx="4294967295"/>
          </p:nvPr>
        </p:nvSpPr>
        <p:spPr>
          <a:xfrm>
            <a:off x="806450" y="1233488"/>
            <a:ext cx="7391400" cy="4530725"/>
          </a:xfrm>
        </p:spPr>
        <p:txBody>
          <a:bodyPr/>
          <a:lstStyle/>
          <a:p>
            <a:pPr>
              <a:buFont typeface="Wingdings" panose="05000000000000000000" pitchFamily="2" charset="2"/>
              <a:buChar char="q"/>
            </a:pPr>
            <a:r>
              <a:rPr lang="en-US" altLang="en-US"/>
              <a:t>Multitasking environments must </a:t>
            </a:r>
            <a:r>
              <a:rPr lang="en-US" altLang="en-US" b="1"/>
              <a:t>be careful</a:t>
            </a:r>
            <a:r>
              <a:rPr lang="en-US" altLang="en-US"/>
              <a:t> to use most recent value, no matter where it is stored in the storage hierarchy</a:t>
            </a:r>
            <a:br>
              <a:rPr lang="en-US" altLang="en-US"/>
            </a:br>
            <a:br>
              <a:rPr lang="en-US" altLang="en-US"/>
            </a:br>
            <a:br>
              <a:rPr lang="en-US" altLang="en-US"/>
            </a:br>
            <a:br>
              <a:rPr lang="en-US" altLang="en-US"/>
            </a:br>
            <a:br>
              <a:rPr lang="en-US" altLang="en-US"/>
            </a:br>
            <a:endParaRPr lang="en-US" altLang="en-US"/>
          </a:p>
          <a:p>
            <a:pPr>
              <a:buFont typeface="Wingdings" panose="05000000000000000000" pitchFamily="2" charset="2"/>
              <a:buChar char="q"/>
            </a:pPr>
            <a:r>
              <a:rPr lang="en-US" altLang="en-US" sz="1600"/>
              <a:t>This situation becomes more complicated in a multiprocessor environment where, in addition to maintaining internal registers, each of the CPUs also contains a local cache. </a:t>
            </a:r>
          </a:p>
          <a:p>
            <a:pPr>
              <a:buFont typeface="Wingdings" panose="05000000000000000000" pitchFamily="2" charset="2"/>
              <a:buChar char="q"/>
            </a:pPr>
            <a:r>
              <a:rPr lang="en-US" altLang="en-US" sz="1600"/>
              <a:t>In such an environment, a copy of A many exist simultaneously in several caches. </a:t>
            </a:r>
          </a:p>
          <a:p>
            <a:pPr>
              <a:buFont typeface="Wingdings" panose="05000000000000000000" pitchFamily="2" charset="2"/>
              <a:buChar char="q"/>
            </a:pPr>
            <a:r>
              <a:rPr lang="en-US" altLang="en-US" sz="1600"/>
              <a:t>Since the various CPUs can all execute in parallel, we must make sure that an update to the value of A in one cache is immediately reflected in all other caches where A resides. This situation is called </a:t>
            </a:r>
            <a:r>
              <a:rPr lang="en-US" altLang="en-US" sz="1600" b="1">
                <a:solidFill>
                  <a:srgbClr val="C00000"/>
                </a:solidFill>
              </a:rPr>
              <a:t>cache coherency</a:t>
            </a:r>
          </a:p>
          <a:p>
            <a:pPr>
              <a:buFont typeface="Wingdings" panose="05000000000000000000" pitchFamily="2" charset="2"/>
              <a:buChar char="q"/>
            </a:pPr>
            <a:endParaRPr lang="en-US" altLang="en-US" sz="1600"/>
          </a:p>
          <a:p>
            <a:pPr>
              <a:buFont typeface="Wingdings" panose="05000000000000000000" pitchFamily="2" charset="2"/>
              <a:buChar char="q"/>
            </a:pPr>
            <a:r>
              <a:rPr lang="en-US" altLang="en-US" sz="1600"/>
              <a:t>In a distributed environment, several copies of the same file can be kept on different computers</a:t>
            </a:r>
          </a:p>
          <a:p>
            <a:pPr>
              <a:buFont typeface="Wingdings" panose="05000000000000000000" pitchFamily="2" charset="2"/>
              <a:buChar char="q"/>
            </a:pPr>
            <a:endParaRPr lang="en-US" altLang="en-US" sz="1600"/>
          </a:p>
          <a:p>
            <a:pPr>
              <a:buFont typeface="Wingdings" panose="05000000000000000000" pitchFamily="2" charset="2"/>
              <a:buChar char="q"/>
            </a:pPr>
            <a:endParaRPr lang="en-US" altLang="en-US"/>
          </a:p>
        </p:txBody>
      </p:sp>
      <p:pic>
        <p:nvPicPr>
          <p:cNvPr id="107524" name="Picture 5" descr="C:\Users\as668\Desktop\1_12.jpg">
            <a:extLst>
              <a:ext uri="{FF2B5EF4-FFF2-40B4-BE49-F238E27FC236}">
                <a16:creationId xmlns:a16="http://schemas.microsoft.com/office/drawing/2014/main" id="{9AC58C1D-3B79-FB0F-9ACA-4BE521123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2250" y="2211388"/>
            <a:ext cx="6559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8E0BA614-96B1-BB20-D579-76537542FB11}"/>
              </a:ext>
            </a:extLst>
          </p:cNvPr>
          <p:cNvSpPr>
            <a:spLocks noGrp="1" noChangeArrowheads="1"/>
          </p:cNvSpPr>
          <p:nvPr>
            <p:ph type="ctrTitle"/>
          </p:nvPr>
        </p:nvSpPr>
        <p:spPr/>
        <p:txBody>
          <a:bodyPr/>
          <a:lstStyle/>
          <a:p>
            <a:pPr eaLnBrk="1" hangingPunct="1"/>
            <a:r>
              <a:rPr lang="en-US" altLang="en-US"/>
              <a:t>End of Chapter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7E472F0-2B1E-1C7B-8B72-3C2D54EE0F0F}"/>
              </a:ext>
            </a:extLst>
          </p:cNvPr>
          <p:cNvSpPr>
            <a:spLocks noGrp="1" noChangeArrowheads="1"/>
          </p:cNvSpPr>
          <p:nvPr>
            <p:ph type="title"/>
          </p:nvPr>
        </p:nvSpPr>
        <p:spPr/>
        <p:txBody>
          <a:bodyPr/>
          <a:lstStyle/>
          <a:p>
            <a:pPr eaLnBrk="1" fontAlgn="auto" hangingPunct="1">
              <a:spcAft>
                <a:spcPts val="0"/>
              </a:spcAft>
              <a:defRPr/>
            </a:pPr>
            <a:r>
              <a:rPr lang="en-US" altLang="en-US" dirty="0">
                <a:ea typeface="+mj-ea"/>
              </a:rPr>
              <a:t>Late Homework Policy	</a:t>
            </a:r>
          </a:p>
        </p:txBody>
      </p:sp>
      <p:sp>
        <p:nvSpPr>
          <p:cNvPr id="23555" name="Rectangle 3">
            <a:extLst>
              <a:ext uri="{FF2B5EF4-FFF2-40B4-BE49-F238E27FC236}">
                <a16:creationId xmlns:a16="http://schemas.microsoft.com/office/drawing/2014/main" id="{87533DFA-ED88-FE5B-8190-2C96598FBDD3}"/>
              </a:ext>
            </a:extLst>
          </p:cNvPr>
          <p:cNvSpPr>
            <a:spLocks noGrp="1" noChangeArrowheads="1"/>
          </p:cNvSpPr>
          <p:nvPr>
            <p:ph idx="1"/>
          </p:nvPr>
        </p:nvSpPr>
        <p:spPr/>
        <p:txBody>
          <a:bodyPr/>
          <a:lstStyle/>
          <a:p>
            <a:pPr eaLnBrk="1" hangingPunct="1"/>
            <a:r>
              <a:rPr lang="en-US" altLang="en-US" dirty="0">
                <a:cs typeface="Calibri" panose="020F0502020204030204" pitchFamily="34" charset="0"/>
              </a:rPr>
              <a:t>None – </a:t>
            </a:r>
            <a:r>
              <a:rPr lang="en-US" altLang="en-US" b="1" dirty="0">
                <a:cs typeface="Calibri" panose="020F0502020204030204" pitchFamily="34" charset="0"/>
              </a:rPr>
              <a:t>no late homework </a:t>
            </a:r>
            <a:r>
              <a:rPr lang="en-US" altLang="zh-CN" b="1" dirty="0">
                <a:cs typeface="Calibri" panose="020F0502020204030204" pitchFamily="34" charset="0"/>
              </a:rPr>
              <a:t>is</a:t>
            </a:r>
            <a:r>
              <a:rPr lang="en-US" altLang="en-US" b="1" dirty="0">
                <a:cs typeface="Calibri" panose="020F0502020204030204" pitchFamily="34" charset="0"/>
              </a:rPr>
              <a:t> allowed</a:t>
            </a:r>
          </a:p>
          <a:p>
            <a:pPr eaLnBrk="1" hangingPunct="1"/>
            <a:r>
              <a:rPr lang="en-US" altLang="en-US" dirty="0">
                <a:cs typeface="Calibri" panose="020F0502020204030204" pitchFamily="34" charset="0"/>
              </a:rPr>
              <a:t>Either you submit on time and your homework will be graded OR you submit late, and the homework is NOT graded</a:t>
            </a:r>
          </a:p>
          <a:p>
            <a:pPr eaLnBrk="1" hangingPunct="1"/>
            <a:r>
              <a:rPr lang="en-US" altLang="en-US" dirty="0">
                <a:cs typeface="Calibri" panose="020F0502020204030204" pitchFamily="34" charset="0"/>
              </a:rPr>
              <a:t>You should stick to deadlines</a:t>
            </a:r>
          </a:p>
          <a:p>
            <a:pPr eaLnBrk="1" hangingPunct="1"/>
            <a:r>
              <a:rPr lang="en-US" altLang="en-US" dirty="0">
                <a:cs typeface="Calibri" panose="020F0502020204030204" pitchFamily="34" charset="0"/>
              </a:rPr>
              <a:t>Exception will be made ONLY under genuine circumstances </a:t>
            </a:r>
          </a:p>
        </p:txBody>
      </p:sp>
      <p:sp>
        <p:nvSpPr>
          <p:cNvPr id="26630" name="Slide Number Placeholder 5">
            <a:extLst>
              <a:ext uri="{FF2B5EF4-FFF2-40B4-BE49-F238E27FC236}">
                <a16:creationId xmlns:a16="http://schemas.microsoft.com/office/drawing/2014/main" id="{340E2B3F-01C8-DF34-2C32-5EF81450B883}"/>
              </a:ext>
            </a:extLst>
          </p:cNvPr>
          <p:cNvSpPr>
            <a:spLocks noGrp="1"/>
          </p:cNvSpPr>
          <p:nvPr>
            <p:ph type="sldNum" sz="quarter" idx="12"/>
          </p:nvPr>
        </p:nvSpPr>
        <p:spPr bwMode="auto"/>
        <p:txBody>
          <a:bodyPr/>
          <a:lstStyle>
            <a:lvl1pPr eaLnBrk="0" hangingPunct="0">
              <a:defRPr sz="2400">
                <a:solidFill>
                  <a:srgbClr val="FF3300"/>
                </a:solidFill>
                <a:latin typeface="Tahoma" panose="020B0604030504040204" pitchFamily="34" charset="0"/>
              </a:defRPr>
            </a:lvl1pPr>
            <a:lvl2pPr marL="742950" indent="-285750" eaLnBrk="0" hangingPunct="0">
              <a:defRPr sz="2400">
                <a:solidFill>
                  <a:srgbClr val="FF3300"/>
                </a:solidFill>
                <a:latin typeface="Tahoma" panose="020B0604030504040204" pitchFamily="34" charset="0"/>
              </a:defRPr>
            </a:lvl2pPr>
            <a:lvl3pPr marL="1143000" indent="-228600" eaLnBrk="0" hangingPunct="0">
              <a:defRPr sz="2400">
                <a:solidFill>
                  <a:srgbClr val="FF3300"/>
                </a:solidFill>
                <a:latin typeface="Tahoma" panose="020B0604030504040204" pitchFamily="34" charset="0"/>
              </a:defRPr>
            </a:lvl3pPr>
            <a:lvl4pPr marL="1600200" indent="-228600" eaLnBrk="0" hangingPunct="0">
              <a:defRPr sz="2400">
                <a:solidFill>
                  <a:srgbClr val="FF3300"/>
                </a:solidFill>
                <a:latin typeface="Tahoma" panose="020B0604030504040204" pitchFamily="34" charset="0"/>
              </a:defRPr>
            </a:lvl4pPr>
            <a:lvl5pPr marL="2057400" indent="-228600" eaLnBrk="0" hangingPunct="0">
              <a:defRPr sz="2400">
                <a:solidFill>
                  <a:srgbClr val="FF3300"/>
                </a:solidFill>
                <a:latin typeface="Tahoma" panose="020B0604030504040204" pitchFamily="34" charset="0"/>
              </a:defRPr>
            </a:lvl5pPr>
            <a:lvl6pPr marL="2514600" indent="-228600" algn="r" eaLnBrk="0" fontAlgn="base" hangingPunct="0">
              <a:spcBef>
                <a:spcPct val="0"/>
              </a:spcBef>
              <a:spcAft>
                <a:spcPct val="0"/>
              </a:spcAft>
              <a:defRPr sz="2400">
                <a:solidFill>
                  <a:srgbClr val="FF3300"/>
                </a:solidFill>
                <a:latin typeface="Tahoma" panose="020B0604030504040204" pitchFamily="34" charset="0"/>
              </a:defRPr>
            </a:lvl6pPr>
            <a:lvl7pPr marL="2971800" indent="-228600" algn="r" eaLnBrk="0" fontAlgn="base" hangingPunct="0">
              <a:spcBef>
                <a:spcPct val="0"/>
              </a:spcBef>
              <a:spcAft>
                <a:spcPct val="0"/>
              </a:spcAft>
              <a:defRPr sz="2400">
                <a:solidFill>
                  <a:srgbClr val="FF3300"/>
                </a:solidFill>
                <a:latin typeface="Tahoma" panose="020B0604030504040204" pitchFamily="34" charset="0"/>
              </a:defRPr>
            </a:lvl7pPr>
            <a:lvl8pPr marL="3429000" indent="-228600" algn="r" eaLnBrk="0" fontAlgn="base" hangingPunct="0">
              <a:spcBef>
                <a:spcPct val="0"/>
              </a:spcBef>
              <a:spcAft>
                <a:spcPct val="0"/>
              </a:spcAft>
              <a:defRPr sz="2400">
                <a:solidFill>
                  <a:srgbClr val="FF3300"/>
                </a:solidFill>
                <a:latin typeface="Tahoma" panose="020B0604030504040204" pitchFamily="34" charset="0"/>
              </a:defRPr>
            </a:lvl8pPr>
            <a:lvl9pPr marL="3886200" indent="-228600" algn="r" eaLnBrk="0" fontAlgn="base" hangingPunct="0">
              <a:spcBef>
                <a:spcPct val="0"/>
              </a:spcBef>
              <a:spcAft>
                <a:spcPct val="0"/>
              </a:spcAft>
              <a:defRPr sz="2400">
                <a:solidFill>
                  <a:srgbClr val="FF3300"/>
                </a:solidFill>
                <a:latin typeface="Tahoma" panose="020B0604030504040204" pitchFamily="34" charset="0"/>
              </a:defRPr>
            </a:lvl9pPr>
          </a:lstStyle>
          <a:p>
            <a:pPr eaLnBrk="1" fontAlgn="auto" hangingPunct="1">
              <a:spcBef>
                <a:spcPts val="0"/>
              </a:spcBef>
              <a:spcAft>
                <a:spcPts val="0"/>
              </a:spcAft>
              <a:defRPr/>
            </a:pPr>
            <a:fld id="{B1AEA9E5-345E-4D6A-9475-C2A08674EDE6}" type="slidenum">
              <a:rPr lang="en-US" altLang="en-US" sz="1400">
                <a:solidFill>
                  <a:srgbClr val="000000"/>
                </a:solidFill>
                <a:ea typeface="+mn-ea"/>
              </a:rPr>
              <a:pPr eaLnBrk="1" fontAlgn="auto" hangingPunct="1">
                <a:spcBef>
                  <a:spcPts val="0"/>
                </a:spcBef>
                <a:spcAft>
                  <a:spcPts val="0"/>
                </a:spcAft>
                <a:defRPr/>
              </a:pPr>
              <a:t>7</a:t>
            </a:fld>
            <a:endParaRPr lang="en-US" altLang="en-US" sz="1400">
              <a:solidFill>
                <a:srgbClr val="000000"/>
              </a:solidFill>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8F56BA4-EFDD-D676-8383-9C178E9B5E0B}"/>
              </a:ext>
            </a:extLst>
          </p:cNvPr>
          <p:cNvSpPr>
            <a:spLocks noGrp="1" noChangeArrowheads="1"/>
          </p:cNvSpPr>
          <p:nvPr>
            <p:ph type="title" idx="4294967295"/>
          </p:nvPr>
        </p:nvSpPr>
        <p:spPr>
          <a:xfrm>
            <a:off x="963613" y="198438"/>
            <a:ext cx="7723187" cy="576262"/>
          </a:xfrm>
        </p:spPr>
        <p:txBody>
          <a:bodyPr/>
          <a:lstStyle/>
          <a:p>
            <a:pPr eaLnBrk="1" hangingPunct="1"/>
            <a:r>
              <a:rPr lang="en-US" altLang="en-US"/>
              <a:t>What is an Operating System?</a:t>
            </a:r>
          </a:p>
        </p:txBody>
      </p:sp>
      <p:sp>
        <p:nvSpPr>
          <p:cNvPr id="25603" name="Rectangle 3">
            <a:extLst>
              <a:ext uri="{FF2B5EF4-FFF2-40B4-BE49-F238E27FC236}">
                <a16:creationId xmlns:a16="http://schemas.microsoft.com/office/drawing/2014/main" id="{36561F9A-2332-97B1-DA85-68E7F14A6414}"/>
              </a:ext>
            </a:extLst>
          </p:cNvPr>
          <p:cNvSpPr>
            <a:spLocks noGrp="1" noChangeArrowheads="1"/>
          </p:cNvSpPr>
          <p:nvPr>
            <p:ph type="body" idx="4294967295"/>
          </p:nvPr>
        </p:nvSpPr>
        <p:spPr>
          <a:xfrm>
            <a:off x="777875" y="3249613"/>
            <a:ext cx="7797800" cy="2646362"/>
          </a:xfrm>
        </p:spPr>
        <p:txBody>
          <a:bodyPr/>
          <a:lstStyle/>
          <a:p>
            <a:pPr>
              <a:spcBef>
                <a:spcPts val="0"/>
              </a:spcBef>
              <a:spcAft>
                <a:spcPts val="1800"/>
              </a:spcAft>
              <a:buFont typeface="Wingdings" panose="05000000000000000000" pitchFamily="2" charset="2"/>
              <a:buChar char="q"/>
              <a:defRPr/>
            </a:pPr>
            <a:r>
              <a:rPr lang="en-US" altLang="en-US" sz="2400" dirty="0"/>
              <a:t>An Operating System (OS) is a </a:t>
            </a:r>
            <a:r>
              <a:rPr lang="en-US" altLang="en-US" sz="2400" b="1" dirty="0">
                <a:solidFill>
                  <a:srgbClr val="3366FF"/>
                </a:solidFill>
              </a:rPr>
              <a:t>program</a:t>
            </a:r>
            <a:r>
              <a:rPr lang="en-US" altLang="en-US" sz="2400" dirty="0"/>
              <a:t> that manages the computer </a:t>
            </a:r>
            <a:r>
              <a:rPr lang="en-US" altLang="en-US" sz="2400" b="1" dirty="0"/>
              <a:t>hardware</a:t>
            </a:r>
          </a:p>
          <a:p>
            <a:pPr>
              <a:spcBef>
                <a:spcPts val="0"/>
              </a:spcBef>
              <a:spcAft>
                <a:spcPts val="1800"/>
              </a:spcAft>
              <a:buFont typeface="Wingdings" panose="05000000000000000000" pitchFamily="2" charset="2"/>
              <a:buChar char="q"/>
              <a:defRPr/>
            </a:pPr>
            <a:r>
              <a:rPr lang="en-US" altLang="en-US" sz="2400" dirty="0"/>
              <a:t>It also provides a </a:t>
            </a:r>
            <a:r>
              <a:rPr lang="en-US" altLang="en-US" sz="2400" b="1" dirty="0">
                <a:solidFill>
                  <a:srgbClr val="3366FF"/>
                </a:solidFill>
              </a:rPr>
              <a:t>basis</a:t>
            </a:r>
            <a:r>
              <a:rPr lang="en-US" altLang="en-US" sz="2400" dirty="0"/>
              <a:t> for </a:t>
            </a:r>
            <a:r>
              <a:rPr lang="en-US" altLang="en-US" sz="2400" b="1" dirty="0"/>
              <a:t>Application Programs</a:t>
            </a:r>
          </a:p>
          <a:p>
            <a:pPr>
              <a:spcBef>
                <a:spcPts val="0"/>
              </a:spcBef>
              <a:spcAft>
                <a:spcPts val="1800"/>
              </a:spcAft>
              <a:buFont typeface="Wingdings" panose="05000000000000000000" pitchFamily="2" charset="2"/>
              <a:buChar char="q"/>
              <a:defRPr/>
            </a:pPr>
            <a:r>
              <a:rPr lang="en-US" altLang="en-US" sz="2400" dirty="0"/>
              <a:t>A program that acts as an </a:t>
            </a:r>
            <a:r>
              <a:rPr lang="en-US" altLang="en-US" sz="2400" b="1" dirty="0">
                <a:solidFill>
                  <a:srgbClr val="3366FF"/>
                </a:solidFill>
              </a:rPr>
              <a:t>intermediary</a:t>
            </a:r>
            <a:r>
              <a:rPr lang="en-US" altLang="en-US" sz="2400" dirty="0"/>
              <a:t> between computer </a:t>
            </a:r>
            <a:r>
              <a:rPr lang="en-US" altLang="en-US" sz="2400" b="1" dirty="0"/>
              <a:t>user</a:t>
            </a:r>
            <a:r>
              <a:rPr lang="en-US" altLang="en-US" sz="2400" dirty="0"/>
              <a:t>  and computer </a:t>
            </a:r>
            <a:r>
              <a:rPr lang="en-US" altLang="en-US" sz="2400" b="1" dirty="0"/>
              <a:t>hardware</a:t>
            </a:r>
          </a:p>
          <a:p>
            <a:pPr marL="0" indent="0">
              <a:spcBef>
                <a:spcPts val="0"/>
              </a:spcBef>
              <a:spcAft>
                <a:spcPts val="1200"/>
              </a:spcAft>
              <a:buFont typeface="Monotype Sorts" pitchFamily="-84" charset="2"/>
              <a:buNone/>
              <a:defRPr/>
            </a:pPr>
            <a:endParaRPr lang="en-US" altLang="en-US" sz="2000" dirty="0"/>
          </a:p>
        </p:txBody>
      </p:sp>
      <p:pic>
        <p:nvPicPr>
          <p:cNvPr id="25604" name="图片 2">
            <a:extLst>
              <a:ext uri="{FF2B5EF4-FFF2-40B4-BE49-F238E27FC236}">
                <a16:creationId xmlns:a16="http://schemas.microsoft.com/office/drawing/2014/main" id="{FC70547E-5A55-0351-2B25-CC1FBF202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1033463"/>
            <a:ext cx="8470900"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B2E7F85-A022-37EE-FB60-136DD7B2A750}"/>
              </a:ext>
            </a:extLst>
          </p:cNvPr>
          <p:cNvSpPr>
            <a:spLocks noGrp="1" noChangeArrowheads="1"/>
          </p:cNvSpPr>
          <p:nvPr>
            <p:ph type="title" idx="4294967295"/>
          </p:nvPr>
        </p:nvSpPr>
        <p:spPr>
          <a:xfrm>
            <a:off x="844550" y="120650"/>
            <a:ext cx="8229600" cy="576263"/>
          </a:xfrm>
        </p:spPr>
        <p:txBody>
          <a:bodyPr/>
          <a:lstStyle/>
          <a:p>
            <a:pPr eaLnBrk="1" hangingPunct="1"/>
            <a:r>
              <a:rPr lang="en-US" altLang="en-US" sz="2800"/>
              <a:t>Four Components of a Computer System</a:t>
            </a:r>
          </a:p>
        </p:txBody>
      </p:sp>
      <p:pic>
        <p:nvPicPr>
          <p:cNvPr id="27651" name="Picture 4">
            <a:extLst>
              <a:ext uri="{FF2B5EF4-FFF2-40B4-BE49-F238E27FC236}">
                <a16:creationId xmlns:a16="http://schemas.microsoft.com/office/drawing/2014/main" id="{874A228F-8ED5-1A2A-FAF7-75EB6BD96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363" y="1423988"/>
            <a:ext cx="5883275"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文本框 1">
            <a:extLst>
              <a:ext uri="{FF2B5EF4-FFF2-40B4-BE49-F238E27FC236}">
                <a16:creationId xmlns:a16="http://schemas.microsoft.com/office/drawing/2014/main" id="{0CCF246D-7115-137A-4F77-D67440EF613B}"/>
              </a:ext>
            </a:extLst>
          </p:cNvPr>
          <p:cNvSpPr txBox="1">
            <a:spLocks noChangeArrowheads="1"/>
          </p:cNvSpPr>
          <p:nvPr/>
        </p:nvSpPr>
        <p:spPr bwMode="auto">
          <a:xfrm>
            <a:off x="5403850" y="5621338"/>
            <a:ext cx="2586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latin typeface="Verdana" panose="020B0604030504040204" pitchFamily="34" charset="0"/>
              </a:rPr>
              <a:t>Resources like CPU, Memory, I/O devices</a:t>
            </a:r>
            <a:endParaRPr kumimoji="0" lang="zh-CN" altLang="en-US">
              <a:latin typeface="Verdana" panose="020B0604030504040204" pitchFamily="34" charset="0"/>
            </a:endParaRPr>
          </a:p>
        </p:txBody>
      </p:sp>
      <p:cxnSp>
        <p:nvCxnSpPr>
          <p:cNvPr id="4" name="直接箭头连接符 3">
            <a:extLst>
              <a:ext uri="{FF2B5EF4-FFF2-40B4-BE49-F238E27FC236}">
                <a16:creationId xmlns:a16="http://schemas.microsoft.com/office/drawing/2014/main" id="{955DC85B-AFEF-004E-1EB8-05DD83D52F03}"/>
              </a:ext>
            </a:extLst>
          </p:cNvPr>
          <p:cNvCxnSpPr>
            <a:cxnSpLocks/>
          </p:cNvCxnSpPr>
          <p:nvPr/>
        </p:nvCxnSpPr>
        <p:spPr bwMode="auto">
          <a:xfrm flipH="1">
            <a:off x="1154113" y="1943100"/>
            <a:ext cx="476250" cy="0"/>
          </a:xfrm>
          <a:prstGeom prst="straightConnector1">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8" name="直接箭头连接符 7">
            <a:extLst>
              <a:ext uri="{FF2B5EF4-FFF2-40B4-BE49-F238E27FC236}">
                <a16:creationId xmlns:a16="http://schemas.microsoft.com/office/drawing/2014/main" id="{F9350F86-9EDF-F6B9-F9BA-26C0732C7393}"/>
              </a:ext>
            </a:extLst>
          </p:cNvPr>
          <p:cNvCxnSpPr>
            <a:cxnSpLocks/>
          </p:cNvCxnSpPr>
          <p:nvPr/>
        </p:nvCxnSpPr>
        <p:spPr bwMode="auto">
          <a:xfrm flipH="1">
            <a:off x="1154113" y="1943100"/>
            <a:ext cx="6350" cy="3678238"/>
          </a:xfrm>
          <a:prstGeom prst="straightConnector1">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1" name="直接箭头连接符 10">
            <a:extLst>
              <a:ext uri="{FF2B5EF4-FFF2-40B4-BE49-F238E27FC236}">
                <a16:creationId xmlns:a16="http://schemas.microsoft.com/office/drawing/2014/main" id="{108B8964-93FA-FA43-4209-F15EA7F76C4C}"/>
              </a:ext>
            </a:extLst>
          </p:cNvPr>
          <p:cNvCxnSpPr>
            <a:cxnSpLocks/>
          </p:cNvCxnSpPr>
          <p:nvPr/>
        </p:nvCxnSpPr>
        <p:spPr bwMode="auto">
          <a:xfrm>
            <a:off x="1160463" y="5621338"/>
            <a:ext cx="2600325" cy="0"/>
          </a:xfrm>
          <a:prstGeom prst="straightConnector1">
            <a:avLst/>
          </a:prstGeom>
          <a:noFill/>
          <a:ln w="2857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2" name="文本框 11">
            <a:extLst>
              <a:ext uri="{FF2B5EF4-FFF2-40B4-BE49-F238E27FC236}">
                <a16:creationId xmlns:a16="http://schemas.microsoft.com/office/drawing/2014/main" id="{87BFC06E-00BC-7920-7431-1F74A65FA5BF}"/>
              </a:ext>
            </a:extLst>
          </p:cNvPr>
          <p:cNvSpPr txBox="1">
            <a:spLocks noChangeArrowheads="1"/>
          </p:cNvSpPr>
          <p:nvPr/>
        </p:nvSpPr>
        <p:spPr bwMode="auto">
          <a:xfrm>
            <a:off x="762000" y="5727700"/>
            <a:ext cx="31337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a:solidFill>
                  <a:srgbClr val="FF0000"/>
                </a:solidFill>
                <a:latin typeface="Verdana" panose="020B0604030504040204" pitchFamily="34" charset="0"/>
              </a:rPr>
              <a:t>Has to tell the hardware that he wants to do something!</a:t>
            </a:r>
            <a:endParaRPr kumimoji="0" lang="zh-CN" altLang="en-US">
              <a:solidFill>
                <a:srgbClr val="FF0000"/>
              </a:solidFill>
              <a:latin typeface="Verdana" panose="020B0604030504040204" pitchFamily="34" charset="0"/>
            </a:endParaRPr>
          </a:p>
        </p:txBody>
      </p:sp>
      <p:sp>
        <p:nvSpPr>
          <p:cNvPr id="13" name="文本框 12">
            <a:extLst>
              <a:ext uri="{FF2B5EF4-FFF2-40B4-BE49-F238E27FC236}">
                <a16:creationId xmlns:a16="http://schemas.microsoft.com/office/drawing/2014/main" id="{4407DCE2-52EA-8465-C9DF-09239CCD7C64}"/>
              </a:ext>
            </a:extLst>
          </p:cNvPr>
          <p:cNvSpPr txBox="1">
            <a:spLocks noChangeArrowheads="1"/>
          </p:cNvSpPr>
          <p:nvPr/>
        </p:nvSpPr>
        <p:spPr bwMode="auto">
          <a:xfrm>
            <a:off x="6697663" y="3881438"/>
            <a:ext cx="24463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zh-CN" b="1" dirty="0">
                <a:solidFill>
                  <a:srgbClr val="FF0000"/>
                </a:solidFill>
                <a:latin typeface="Verdana" panose="020B0604030504040204" pitchFamily="34" charset="0"/>
              </a:rPr>
              <a:t>If no OS, you must manually tell the computer hardware!</a:t>
            </a:r>
            <a:endParaRPr kumimoji="0" lang="zh-CN" altLang="en-US" b="1" dirty="0">
              <a:solidFill>
                <a:srgbClr val="FF0000"/>
              </a:solidFill>
              <a:latin typeface="Verdana" panose="020B0604030504040204" pitchFamily="34" charset="0"/>
            </a:endParaRPr>
          </a:p>
        </p:txBody>
      </p:sp>
      <p:pic>
        <p:nvPicPr>
          <p:cNvPr id="17" name="图片 16" descr="图片包含 徽标&#10;&#10;描述已自动生成">
            <a:extLst>
              <a:ext uri="{FF2B5EF4-FFF2-40B4-BE49-F238E27FC236}">
                <a16:creationId xmlns:a16="http://schemas.microsoft.com/office/drawing/2014/main" id="{1DF8B6F6-987C-BE67-347A-4BC334490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370" t="6807" r="7813" b="10129"/>
          <a:stretch>
            <a:fillRect/>
          </a:stretch>
        </p:blipFill>
        <p:spPr bwMode="auto">
          <a:xfrm>
            <a:off x="4292600" y="4375150"/>
            <a:ext cx="5191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DVSHAPEID" val="QaEgROsvYJr9WlM1wRei0f"/>
</p:tagLst>
</file>

<file path=ppt/tags/tag10.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11.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12.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13.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14.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15.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16.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17.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18.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19.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2.xml><?xml version="1.0" encoding="utf-8"?>
<p:tagLst xmlns:a="http://schemas.openxmlformats.org/drawingml/2006/main" xmlns:r="http://schemas.openxmlformats.org/officeDocument/2006/relationships" xmlns:p="http://schemas.openxmlformats.org/presentationml/2006/main">
  <p:tag name="DVSHAPEID" val="Eo2HWuJV9V0smEon833pS8"/>
</p:tagLst>
</file>

<file path=ppt/tags/tag20.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21.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22.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23.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24.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25.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26.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27.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28.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29.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0.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1.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32.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33.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3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36.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37.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38.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39.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4.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0.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41.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5.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6.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ags/tag7.xml><?xml version="1.0" encoding="utf-8"?>
<p:tagLst xmlns:a="http://schemas.openxmlformats.org/drawingml/2006/main" xmlns:r="http://schemas.openxmlformats.org/officeDocument/2006/relationships" xmlns:p="http://schemas.openxmlformats.org/presentationml/2006/main">
  <p:tag name="DVSHAPEID" val="8tY7C9JbeBmvHCbxp1qMTk"/>
</p:tagLst>
</file>

<file path=ppt/tags/tag8.xml><?xml version="1.0" encoding="utf-8"?>
<p:tagLst xmlns:a="http://schemas.openxmlformats.org/drawingml/2006/main" xmlns:r="http://schemas.openxmlformats.org/officeDocument/2006/relationships" xmlns:p="http://schemas.openxmlformats.org/presentationml/2006/main">
  <p:tag name="DVSHAPEID" val="tM879Xa5DQyah1pW5lDQqn"/>
</p:tagLst>
</file>

<file path=ppt/tags/tag9.xml><?xml version="1.0" encoding="utf-8"?>
<p:tagLst xmlns:a="http://schemas.openxmlformats.org/drawingml/2006/main" xmlns:r="http://schemas.openxmlformats.org/officeDocument/2006/relationships" xmlns:p="http://schemas.openxmlformats.org/presentationml/2006/main">
  <p:tag name="DVSHAPEID" val="Gqvo4Ium2FZAvgeaSXL2Av"/>
</p:tagLst>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OS-Introduction-20220224.ppt  -  兼容性模式" id="{29668FEB-6CD6-43C2-AA69-9886FC6B2473}" vid="{9FBDAF2C-9F9B-455D-A54C-1A01F10E9F41}"/>
    </a:ext>
  </a:extLst>
</a:theme>
</file>

<file path=ppt/theme/theme2.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28575" cap="rnd" cmpd="sng">
          <a:noFill/>
          <a:prstDash val="solid"/>
          <a:miter lim="800000"/>
        </a:ln>
        <a:effectLst/>
      </a:spPr>
      <a:bodyPr wrap="square" lIns="0" tIns="0" rIns="0" bIns="0" rtlCol="0" anchor="ctr" anchorCtr="1">
        <a:noAutofit/>
      </a:bodyPr>
      <a:lstStyle>
        <a:defPPr algn="ctr">
          <a:defRPr sz="24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28575" cap="rnd" cmpd="sng">
          <a:solidFill>
            <a:schemeClr val="tx1"/>
          </a:solidFill>
          <a:miter lim="800000"/>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nchor="t" anchorCtr="0">
        <a:spAutoFit/>
      </a:bodyPr>
      <a:lstStyle>
        <a:defPPr>
          <a:defRPr sz="3200" dirty="0" smtClean="0"/>
        </a:defPPr>
      </a:lstStyle>
    </a:txDef>
  </a:objectDefaults>
  <a:extraClrSchemeLst/>
  <a:extLst>
    <a:ext uri="{05A4C25C-085E-4340-85A3-A5531E510DB2}">
      <thm15:themeFamily xmlns:thm15="http://schemas.microsoft.com/office/thememl/2012/main" name="1-OS-Introduction-20220224.ppt  -  兼容性模式" id="{29668FEB-6CD6-43C2-AA69-9886FC6B2473}" vid="{EEDB729B-2058-4E23-A6DA-3AF7F9226D91}"/>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1-OS-Introduction-20220224</Template>
  <TotalTime>1316</TotalTime>
  <Words>7128</Words>
  <Application>Microsoft Office PowerPoint</Application>
  <PresentationFormat>全屏显示(4:3)</PresentationFormat>
  <Paragraphs>580</Paragraphs>
  <Slides>65</Slides>
  <Notes>65</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65</vt:i4>
      </vt:variant>
    </vt:vector>
  </HeadingPairs>
  <TitlesOfParts>
    <vt:vector size="83" baseType="lpstr">
      <vt:lpstr>-apple-system</vt:lpstr>
      <vt:lpstr>Monotype Sorts</vt:lpstr>
      <vt:lpstr>ＭＳ Ｐゴシック</vt:lpstr>
      <vt:lpstr>urw-din</vt:lpstr>
      <vt:lpstr>宋体</vt:lpstr>
      <vt:lpstr>Arial</vt:lpstr>
      <vt:lpstr>Calibri</vt:lpstr>
      <vt:lpstr>Cambria</vt:lpstr>
      <vt:lpstr>Helvetica</vt:lpstr>
      <vt:lpstr>Lato</vt:lpstr>
      <vt:lpstr>Tahoma</vt:lpstr>
      <vt:lpstr>Times New Roman</vt:lpstr>
      <vt:lpstr>Verdana</vt:lpstr>
      <vt:lpstr>Webdings</vt:lpstr>
      <vt:lpstr>Wingdings</vt:lpstr>
      <vt:lpstr>Wingdings 3</vt:lpstr>
      <vt:lpstr>os-8</vt:lpstr>
      <vt:lpstr>template</vt:lpstr>
      <vt:lpstr>Chapter 1:  Introduction</vt:lpstr>
      <vt:lpstr>Course References</vt:lpstr>
      <vt:lpstr>Workload</vt:lpstr>
      <vt:lpstr> What to expect</vt:lpstr>
      <vt:lpstr>What I expect of you</vt:lpstr>
      <vt:lpstr>Attendance Policy </vt:lpstr>
      <vt:lpstr>Late Homework Policy </vt:lpstr>
      <vt:lpstr>What is an Operating System?</vt:lpstr>
      <vt:lpstr>Four Components of a Computer System</vt:lpstr>
      <vt:lpstr>What is an Operating System?</vt:lpstr>
      <vt:lpstr>What Operating Systems Do — User view</vt:lpstr>
      <vt:lpstr>What Operating Systems Do — System view</vt:lpstr>
      <vt:lpstr>Computer Startup</vt:lpstr>
      <vt:lpstr>How a Modern Computer Works</vt:lpstr>
      <vt:lpstr>Computer System Organization</vt:lpstr>
      <vt:lpstr>Computer System Organization</vt:lpstr>
      <vt:lpstr>Storage Structure</vt:lpstr>
      <vt:lpstr>Storage Structure (Cont.)</vt:lpstr>
      <vt:lpstr>Storage Hierarchy</vt:lpstr>
      <vt:lpstr>I/O Operations</vt:lpstr>
      <vt:lpstr>Programmed I/O</vt:lpstr>
      <vt:lpstr>Programmed I/O</vt:lpstr>
      <vt:lpstr>Interrupted I/O</vt:lpstr>
      <vt:lpstr>Interrupted I/O</vt:lpstr>
      <vt:lpstr>Programmed I/O V.S. Interrupted I/O</vt:lpstr>
      <vt:lpstr>Direct Memory Access (DMA)</vt:lpstr>
      <vt:lpstr>Direct Memory Access (DMA)</vt:lpstr>
      <vt:lpstr>Direct Memory Access (DMA)</vt:lpstr>
      <vt:lpstr>Quiz</vt:lpstr>
      <vt:lpstr>Direct Memory Access (DMA)</vt:lpstr>
      <vt:lpstr>Direct Memory Access (DMA)</vt:lpstr>
      <vt:lpstr>Direct Memory Access (DMA)</vt:lpstr>
      <vt:lpstr>Direct Memory Access (DMA)</vt:lpstr>
      <vt:lpstr>Quiz</vt:lpstr>
      <vt:lpstr>Quiz</vt:lpstr>
      <vt:lpstr>Operating System Structure</vt:lpstr>
      <vt:lpstr>Operating System Structure (Cont.)</vt:lpstr>
      <vt:lpstr>Quiz</vt:lpstr>
      <vt:lpstr>Interrupts</vt:lpstr>
      <vt:lpstr>Quiz</vt:lpstr>
      <vt:lpstr>Interrupts (Cont.)</vt:lpstr>
      <vt:lpstr>Interrupts (Cont.)</vt:lpstr>
      <vt:lpstr>Interrupts (Cont.)</vt:lpstr>
      <vt:lpstr>Interrupts (Cont.)</vt:lpstr>
      <vt:lpstr>Operating-System Operations (cont.)</vt:lpstr>
      <vt:lpstr>Operating-System Operations (cont.)</vt:lpstr>
      <vt:lpstr>Operating-System Operations (cont.)</vt:lpstr>
      <vt:lpstr>Operating-System Operations (cont.)</vt:lpstr>
      <vt:lpstr>System Call</vt:lpstr>
      <vt:lpstr>System Call</vt:lpstr>
      <vt:lpstr>Transition from User to Kernel Mode</vt:lpstr>
      <vt:lpstr>User mode</vt:lpstr>
      <vt:lpstr>User mode</vt:lpstr>
      <vt:lpstr>Kernel mode</vt:lpstr>
      <vt:lpstr>Quiz</vt:lpstr>
      <vt:lpstr>Quiz</vt:lpstr>
      <vt:lpstr>Process Management Activities</vt:lpstr>
      <vt:lpstr>Memory Management</vt:lpstr>
      <vt:lpstr>Storage Management</vt:lpstr>
      <vt:lpstr>Mass-Storage Management</vt:lpstr>
      <vt:lpstr>Performance of Various Levels of Storage</vt:lpstr>
      <vt:lpstr>Migration of data “A” from Disk to Register</vt:lpstr>
      <vt:lpstr>Migration of data “A” from Disk to Register</vt:lpstr>
      <vt:lpstr>Migration of data “A” from Disk to Register</vt:lpstr>
      <vt:lpstr>End of Chapter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n</dc:creator>
  <cp:lastModifiedBy>Shrimp Yusi</cp:lastModifiedBy>
  <cp:revision>49</cp:revision>
  <cp:lastPrinted>2001-06-14T13:58:17Z</cp:lastPrinted>
  <dcterms:created xsi:type="dcterms:W3CDTF">2023-02-23T01:45:03Z</dcterms:created>
  <dcterms:modified xsi:type="dcterms:W3CDTF">2024-06-30T05:35:16Z</dcterms:modified>
</cp:coreProperties>
</file>