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9"/>
  </p:notesMasterIdLst>
  <p:handoutMasterIdLst>
    <p:handoutMasterId r:id="rId60"/>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9" r:id="rId35"/>
    <p:sldId id="408" r:id="rId36"/>
    <p:sldId id="372" r:id="rId37"/>
    <p:sldId id="373" r:id="rId38"/>
    <p:sldId id="374" r:id="rId39"/>
    <p:sldId id="375" r:id="rId40"/>
    <p:sldId id="377" r:id="rId41"/>
    <p:sldId id="350" r:id="rId42"/>
    <p:sldId id="379" r:id="rId43"/>
    <p:sldId id="403" r:id="rId44"/>
    <p:sldId id="380" r:id="rId45"/>
    <p:sldId id="383" r:id="rId46"/>
    <p:sldId id="352" r:id="rId47"/>
    <p:sldId id="384" r:id="rId48"/>
    <p:sldId id="354" r:id="rId49"/>
    <p:sldId id="406" r:id="rId50"/>
    <p:sldId id="385" r:id="rId51"/>
    <p:sldId id="405" r:id="rId52"/>
    <p:sldId id="386" r:id="rId53"/>
    <p:sldId id="382" r:id="rId54"/>
    <p:sldId id="387" r:id="rId55"/>
    <p:sldId id="389" r:id="rId56"/>
    <p:sldId id="392" r:id="rId57"/>
    <p:sldId id="355" r:id="rId58"/>
  </p:sldIdLst>
  <p:sldSz cx="9144000" cy="6858000" type="screen4x3"/>
  <p:notesSz cx="6858000" cy="9144000"/>
  <p:embeddedFontLst>
    <p:embeddedFont>
      <p:font typeface="Calibri" panose="020F0502020204030204" pitchFamily="34" charset="0"/>
      <p:regular r:id="rId61"/>
      <p:bold r:id="rId62"/>
      <p:italic r:id="rId63"/>
      <p:boldItalic r:id="rId64"/>
    </p:embeddedFont>
    <p:embeddedFont>
      <p:font typeface="Cambria Math" panose="02040503050406030204" pitchFamily="18" charset="0"/>
      <p:regular r:id="rId65"/>
    </p:embeddedFont>
    <p:embeddedFont>
      <p:font typeface="Constantia" panose="02030602050306030303" pitchFamily="18" charset="0"/>
      <p:regular r:id="rId66"/>
      <p:bold r:id="rId67"/>
      <p:italic r:id="rId68"/>
      <p:boldItalic r:id="rId69"/>
    </p:embeddedFont>
    <p:embeddedFont>
      <p:font typeface="Lucida Sans Typewriter" panose="020B0509030504030204" pitchFamily="49" charset="0"/>
      <p:regular r:id="rId70"/>
      <p:bold r:id="rId71"/>
      <p:italic r:id="rId72"/>
      <p:boldItalic r:id="rId73"/>
    </p:embeddedFont>
    <p:embeddedFont>
      <p:font typeface="Wingdings 2" pitchFamily="2" charset="2"/>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p:cViewPr varScale="1">
        <p:scale>
          <a:sx n="88" d="100"/>
          <a:sy n="88" d="100"/>
        </p:scale>
        <p:origin x="17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97A78985-BD5F-CC45-913E-47409AB70154}"/>
    <pc:docChg chg="modSld">
      <pc:chgData name="huang zhan" userId="a67b9b2eaa87b568" providerId="LiveId" clId="{97A78985-BD5F-CC45-913E-47409AB70154}" dt="2023-02-25T01:41:24.076" v="0" actId="20577"/>
      <pc:docMkLst>
        <pc:docMk/>
      </pc:docMkLst>
      <pc:sldChg chg="modSp mod">
        <pc:chgData name="huang zhan" userId="a67b9b2eaa87b568" providerId="LiveId" clId="{97A78985-BD5F-CC45-913E-47409AB70154}" dt="2023-02-25T01:41:24.076" v="0" actId="20577"/>
        <pc:sldMkLst>
          <pc:docMk/>
          <pc:sldMk cId="0" sldId="256"/>
        </pc:sldMkLst>
        <pc:spChg chg="mod">
          <ac:chgData name="huang zhan" userId="a67b9b2eaa87b568" providerId="LiveId" clId="{97A78985-BD5F-CC45-913E-47409AB70154}" dt="2023-02-25T01:41:24.076" v="0" actId="20577"/>
          <ac:spMkLst>
            <pc:docMk/>
            <pc:sldMk cId="0"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2/25/23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38273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extLst>
      <p:ext uri="{BB962C8B-B14F-4D97-AF65-F5344CB8AC3E}">
        <p14:creationId xmlns:p14="http://schemas.microsoft.com/office/powerpoint/2010/main" val="50680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2.png"/><Relationship Id="rId5" Type="http://schemas.openxmlformats.org/officeDocument/2006/relationships/tags" Target="../tags/tag26.xml"/><Relationship Id="rId10"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31.xml"/><Relationship Id="rId16" Type="http://schemas.openxmlformats.org/officeDocument/2006/relationships/image" Target="../media/image3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slideLayout" Target="../slideLayouts/slideLayout2.xml"/><Relationship Id="rId1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3.xml"/><Relationship Id="rId7" Type="http://schemas.openxmlformats.org/officeDocument/2006/relationships/image" Target="../media/image3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8.png"/><Relationship Id="rId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 and Proofs</a:t>
            </a:r>
          </a:p>
        </p:txBody>
      </p:sp>
      <p:sp>
        <p:nvSpPr>
          <p:cNvPr id="3" name="Subtitle 2"/>
          <p:cNvSpPr>
            <a:spLocks noGrp="1"/>
          </p:cNvSpPr>
          <p:nvPr>
            <p:ph type="subTitle" idx="1"/>
          </p:nvPr>
        </p:nvSpPr>
        <p:spPr/>
        <p:txBody>
          <a:bodyPr/>
          <a:lstStyle/>
          <a:p>
            <a:r>
              <a:rPr lang="zh-CN" altLang="en-US" dirty="0"/>
              <a:t> </a:t>
            </a:r>
            <a:r>
              <a:rPr lang="en-US" dirty="0"/>
              <a:t>Chapter 1, Part II: Predicate Logic</a:t>
            </a:r>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Uniqueness Quantifier (</a:t>
            </a:r>
            <a:r>
              <a:rPr lang="en-US" i="1" dirty="0"/>
              <a:t>optional</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a:t>
            </a:r>
            <a:r>
              <a:rPr lang="en-US" i="1" dirty="0"/>
              <a:t>x</a:t>
            </a:r>
            <a:r>
              <a:rPr lang="en-US" dirty="0"/>
              <a:t>)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4267201" y="3276600"/>
            <a:ext cx="364807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Predicate Logic (First-Order Logic (FOL), Predicate Calculus)</a:t>
            </a:r>
          </a:p>
          <a:p>
            <a:pPr lvl="1"/>
            <a:r>
              <a:rPr lang="en-US" dirty="0"/>
              <a:t>The Language of Quantifiers</a:t>
            </a:r>
          </a:p>
          <a:p>
            <a:pPr lvl="1"/>
            <a:r>
              <a:rPr lang="en-US" dirty="0"/>
              <a:t>Logical Equivalences</a:t>
            </a:r>
          </a:p>
          <a:p>
            <a:pPr lvl="1"/>
            <a:r>
              <a:rPr lang="en-US" dirty="0"/>
              <a:t>Nested Quantifiers</a:t>
            </a:r>
          </a:p>
          <a:p>
            <a:pPr lvl="1"/>
            <a:r>
              <a:rPr lang="en-US" dirty="0"/>
              <a:t>Translation from Predicate Logic to English</a:t>
            </a:r>
          </a:p>
          <a:p>
            <a:pPr lvl="1"/>
            <a:r>
              <a:rPr lang="en-US" dirty="0"/>
              <a:t>Translation from English to Predicate Logic</a:t>
            </a:r>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lnSpcReduction="10000"/>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Predicate Calculus Definitions (</a:t>
            </a:r>
            <a:r>
              <a:rPr lang="en-US" i="1" dirty="0"/>
              <a:t>optional</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An assertion involving predicates and quantifiers is </a:t>
            </a:r>
            <a:r>
              <a:rPr lang="en-US" i="1" dirty="0"/>
              <a:t>valid</a:t>
            </a:r>
            <a:r>
              <a:rPr lang="en-US" dirty="0"/>
              <a:t> if it is true </a:t>
            </a:r>
          </a:p>
          <a:p>
            <a:pPr lvl="2"/>
            <a:r>
              <a:rPr lang="en-US" dirty="0"/>
              <a:t>for all domains </a:t>
            </a:r>
          </a:p>
          <a:p>
            <a:pPr lvl="2"/>
            <a:r>
              <a:rPr lang="en-US" dirty="0"/>
              <a:t>every propositional function  substituted for the predicates in the assertion.</a:t>
            </a:r>
          </a:p>
          <a:p>
            <a:pPr lvl="1">
              <a:buNone/>
            </a:pPr>
            <a:r>
              <a:rPr lang="en-US" b="1" dirty="0"/>
              <a:t>Example</a:t>
            </a:r>
            <a:r>
              <a:rPr lang="en-US" dirty="0"/>
              <a:t>:  </a:t>
            </a:r>
          </a:p>
          <a:p>
            <a:r>
              <a:rPr lang="en-US" dirty="0"/>
              <a:t>An assertion involving predicates is </a:t>
            </a:r>
            <a:r>
              <a:rPr lang="en-US" i="1" dirty="0" err="1"/>
              <a:t>satisfiable</a:t>
            </a:r>
            <a:r>
              <a:rPr lang="en-US" dirty="0"/>
              <a:t> if it is true </a:t>
            </a:r>
          </a:p>
          <a:p>
            <a:pPr lvl="2"/>
            <a:r>
              <a:rPr lang="en-US" dirty="0"/>
              <a:t>for some domains </a:t>
            </a:r>
          </a:p>
          <a:p>
            <a:pPr lvl="2"/>
            <a:r>
              <a:rPr lang="en-US" dirty="0"/>
              <a:t>some propositional functions that can be substituted for  the predicates in the assertion. </a:t>
            </a:r>
          </a:p>
          <a:p>
            <a:pPr>
              <a:buNone/>
            </a:pPr>
            <a:r>
              <a:rPr lang="en-US" dirty="0"/>
              <a:t>    Otherwise it is </a:t>
            </a:r>
            <a:r>
              <a:rPr lang="en-US" i="1" dirty="0" err="1"/>
              <a:t>unsatisfiable</a:t>
            </a:r>
            <a:r>
              <a:rPr lang="en-US" dirty="0"/>
              <a:t>.</a:t>
            </a:r>
          </a:p>
          <a:p>
            <a:pPr>
              <a:buNone/>
            </a:pPr>
            <a:r>
              <a:rPr lang="en-US" dirty="0"/>
              <a:t>    </a:t>
            </a:r>
            <a:r>
              <a:rPr lang="en-US" b="1" dirty="0"/>
              <a:t>Example:</a:t>
            </a:r>
            <a:r>
              <a:rPr lang="en-US" dirty="0"/>
              <a:t>                                     not valid but </a:t>
            </a:r>
            <a:r>
              <a:rPr lang="en-US" dirty="0" err="1"/>
              <a:t>satisfiable</a:t>
            </a:r>
            <a:r>
              <a:rPr lang="en-US" dirty="0"/>
              <a:t> </a:t>
            </a:r>
          </a:p>
          <a:p>
            <a:pPr>
              <a:buNone/>
            </a:pPr>
            <a:r>
              <a:rPr lang="en-US" dirty="0"/>
              <a:t>    </a:t>
            </a:r>
            <a:r>
              <a:rPr lang="en-US" b="1" dirty="0"/>
              <a:t>Example:                                        </a:t>
            </a:r>
            <a:r>
              <a:rPr lang="en-US" dirty="0" err="1"/>
              <a:t>unsatisfiable</a:t>
            </a:r>
            <a:endParaRPr lang="en-US" dirty="0"/>
          </a:p>
          <a:p>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438400" y="3429000"/>
            <a:ext cx="2301240" cy="255270"/>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2590800" y="5334000"/>
            <a:ext cx="1918335" cy="25527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715000"/>
            <a:ext cx="1988820" cy="2552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MorePredicate</a:t>
            </a:r>
            <a:r>
              <a:rPr lang="en-US" dirty="0"/>
              <a:t> Calculus Definitions (</a:t>
            </a:r>
            <a:r>
              <a:rPr lang="en-US" i="1" dirty="0"/>
              <a:t>optional</a:t>
            </a:r>
            <a:r>
              <a:rPr lang="en-US" dirty="0"/>
              <a:t>)</a:t>
            </a:r>
          </a:p>
        </p:txBody>
      </p:sp>
      <p:sp>
        <p:nvSpPr>
          <p:cNvPr id="3" name="Content Placeholder 2"/>
          <p:cNvSpPr>
            <a:spLocks noGrp="1"/>
          </p:cNvSpPr>
          <p:nvPr>
            <p:ph idx="1"/>
          </p:nvPr>
        </p:nvSpPr>
        <p:spPr/>
        <p:txBody>
          <a:bodyPr>
            <a:normAutofit/>
          </a:bodyPr>
          <a:lstStyle/>
          <a:p>
            <a:r>
              <a:rPr lang="en-US" dirty="0"/>
              <a:t>The </a:t>
            </a:r>
            <a:r>
              <a:rPr lang="en-US" i="1" dirty="0"/>
              <a:t>scope </a:t>
            </a:r>
            <a:r>
              <a:rPr lang="en-US" dirty="0"/>
              <a:t>of a quantifier is the part of an assertion in which variables are bound by the quantifier.</a:t>
            </a:r>
          </a:p>
          <a:p>
            <a:pPr lvl="1">
              <a:buNone/>
            </a:pPr>
            <a:r>
              <a:rPr lang="en-US" b="1" dirty="0"/>
              <a:t>Example</a:t>
            </a:r>
            <a:r>
              <a:rPr lang="en-US" dirty="0"/>
              <a:t>:                                      </a:t>
            </a:r>
            <a:r>
              <a:rPr lang="en-US" i="1" dirty="0"/>
              <a:t>x</a:t>
            </a:r>
            <a:r>
              <a:rPr lang="en-US" dirty="0"/>
              <a:t> has wide scope</a:t>
            </a:r>
          </a:p>
          <a:p>
            <a:pPr lvl="1">
              <a:buNone/>
            </a:pPr>
            <a:r>
              <a:rPr lang="en-US" dirty="0"/>
              <a:t> </a:t>
            </a:r>
          </a:p>
          <a:p>
            <a:pPr lvl="1">
              <a:buNone/>
            </a:pPr>
            <a:r>
              <a:rPr lang="en-US" b="1" dirty="0"/>
              <a:t>Example</a:t>
            </a:r>
            <a:r>
              <a:rPr lang="en-US" dirty="0"/>
              <a:t>:                                      </a:t>
            </a:r>
            <a:r>
              <a:rPr lang="en-US" i="1" dirty="0"/>
              <a:t>x</a:t>
            </a:r>
            <a:r>
              <a:rPr lang="en-US" dirty="0"/>
              <a:t> has narrow scope</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514600" y="2971800"/>
            <a:ext cx="1792605" cy="25527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438400" y="3810000"/>
            <a:ext cx="2249805" cy="2552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Programming (optional)</a:t>
            </a:r>
          </a:p>
        </p:txBody>
      </p:sp>
      <p:sp>
        <p:nvSpPr>
          <p:cNvPr id="3" name="Content Placeholder 2"/>
          <p:cNvSpPr>
            <a:spLocks noGrp="1"/>
          </p:cNvSpPr>
          <p:nvPr>
            <p:ph idx="1"/>
          </p:nvPr>
        </p:nvSpPr>
        <p:spPr/>
        <p:txBody>
          <a:bodyPr>
            <a:normAutofit fontScale="92500" lnSpcReduction="20000"/>
          </a:bodyPr>
          <a:lstStyle/>
          <a:p>
            <a:r>
              <a:rPr lang="en-US" dirty="0"/>
              <a:t>Prolog (from </a:t>
            </a:r>
            <a:r>
              <a:rPr lang="en-US" i="1" dirty="0"/>
              <a:t>Pro</a:t>
            </a:r>
            <a:r>
              <a:rPr lang="en-US" dirty="0"/>
              <a:t>gramming in </a:t>
            </a:r>
            <a:r>
              <a:rPr lang="en-US" i="1" dirty="0"/>
              <a:t>Log</a:t>
            </a:r>
            <a:r>
              <a:rPr lang="en-US" dirty="0"/>
              <a:t>ic) is a programming language developed in the </a:t>
            </a:r>
            <a:r>
              <a:rPr lang="en-US" dirty="0">
                <a:latin typeface="Cambria Math" pitchFamily="18" charset="0"/>
                <a:ea typeface="Cambria Math" pitchFamily="18" charset="0"/>
              </a:rPr>
              <a:t>1970</a:t>
            </a:r>
            <a:r>
              <a:rPr lang="en-US" dirty="0"/>
              <a:t>s by researchers in artificial intelligence (AI).</a:t>
            </a:r>
          </a:p>
          <a:p>
            <a:r>
              <a:rPr lang="en-US" dirty="0"/>
              <a:t>Prolog programs include </a:t>
            </a:r>
            <a:r>
              <a:rPr lang="en-US" i="1" dirty="0"/>
              <a:t>Prolog facts </a:t>
            </a:r>
            <a:r>
              <a:rPr lang="en-US" dirty="0"/>
              <a:t>and </a:t>
            </a:r>
            <a:r>
              <a:rPr lang="en-US" i="1" dirty="0"/>
              <a:t>Prolog rules</a:t>
            </a:r>
            <a:r>
              <a:rPr lang="en-US" dirty="0"/>
              <a:t>.</a:t>
            </a:r>
          </a:p>
          <a:p>
            <a:r>
              <a:rPr lang="en-US" dirty="0"/>
              <a:t>As an example of a set of Prolog facts consider the following:</a:t>
            </a:r>
          </a:p>
          <a:p>
            <a:pPr lvl="1">
              <a:buNone/>
            </a:pPr>
            <a:r>
              <a:rPr lang="en-US" sz="1200" dirty="0">
                <a:latin typeface="Lucida Sans Typewriter" pitchFamily="49" charset="0"/>
              </a:rPr>
              <a:t>   instructor(</a:t>
            </a:r>
            <a:r>
              <a:rPr lang="en-US" sz="1200" dirty="0" err="1">
                <a:latin typeface="Lucida Sans Typewriter" pitchFamily="49" charset="0"/>
              </a:rPr>
              <a:t>chan</a:t>
            </a:r>
            <a:r>
              <a:rPr lang="en-US" sz="1200" dirty="0">
                <a:latin typeface="Lucida Sans Typewriter" pitchFamily="49" charset="0"/>
              </a:rPr>
              <a:t>, math273).</a:t>
            </a:r>
          </a:p>
          <a:p>
            <a:pPr lvl="1">
              <a:buNone/>
            </a:pPr>
            <a:r>
              <a:rPr lang="en-US" sz="1200" dirty="0">
                <a:latin typeface="Lucida Sans Typewriter" pitchFamily="49" charset="0"/>
              </a:rPr>
              <a:t>   instructor(</a:t>
            </a:r>
            <a:r>
              <a:rPr lang="en-US" sz="1200" dirty="0" err="1">
                <a:latin typeface="Lucida Sans Typewriter" pitchFamily="49" charset="0"/>
              </a:rPr>
              <a:t>patel</a:t>
            </a:r>
            <a:r>
              <a:rPr lang="en-US" sz="1200" dirty="0">
                <a:latin typeface="Lucida Sans Typewriter" pitchFamily="49" charset="0"/>
              </a:rPr>
              <a:t>, ee222).</a:t>
            </a:r>
          </a:p>
          <a:p>
            <a:pPr lvl="1">
              <a:buNone/>
            </a:pPr>
            <a:r>
              <a:rPr lang="en-US" sz="1200" dirty="0">
                <a:latin typeface="Lucida Sans Typewriter" pitchFamily="49" charset="0"/>
              </a:rPr>
              <a:t>   instructor(</a:t>
            </a:r>
            <a:r>
              <a:rPr lang="en-US" sz="1200" dirty="0" err="1">
                <a:latin typeface="Lucida Sans Typewriter" pitchFamily="49" charset="0"/>
              </a:rPr>
              <a:t>grossman</a:t>
            </a:r>
            <a:r>
              <a:rPr lang="en-US" sz="1200" dirty="0">
                <a:latin typeface="Lucida Sans Typewriter" pitchFamily="49" charset="0"/>
              </a:rPr>
              <a:t>, cs301).</a:t>
            </a:r>
          </a:p>
          <a:p>
            <a:pPr lvl="1">
              <a:buNone/>
            </a:pPr>
            <a:r>
              <a:rPr lang="en-US" sz="1200" dirty="0">
                <a:latin typeface="Lucida Sans Typewriter" pitchFamily="49" charset="0"/>
              </a:rPr>
              <a:t>   enrolled(</a:t>
            </a:r>
            <a:r>
              <a:rPr lang="en-US" sz="1200" dirty="0" err="1">
                <a:latin typeface="Lucida Sans Typewriter" pitchFamily="49" charset="0"/>
              </a:rPr>
              <a:t>kevin</a:t>
            </a:r>
            <a:r>
              <a:rPr lang="en-US" sz="1200" dirty="0">
                <a:latin typeface="Lucida Sans Typewriter" pitchFamily="49" charset="0"/>
              </a:rPr>
              <a:t>, math273).</a:t>
            </a:r>
          </a:p>
          <a:p>
            <a:pPr lvl="1">
              <a:buNone/>
            </a:pPr>
            <a:r>
              <a:rPr lang="en-US" sz="1200" dirty="0">
                <a:latin typeface="Lucida Sans Typewriter" pitchFamily="49" charset="0"/>
              </a:rPr>
              <a:t>   </a:t>
            </a:r>
            <a:r>
              <a:rPr lang="en-US" sz="1200" dirty="0" err="1">
                <a:latin typeface="Lucida Sans Typewriter" pitchFamily="49" charset="0"/>
              </a:rPr>
              <a:t>enrolled(juana</a:t>
            </a:r>
            <a:r>
              <a:rPr lang="en-US" sz="1200" dirty="0">
                <a:latin typeface="Lucida Sans Typewriter" pitchFamily="49" charset="0"/>
              </a:rPr>
              <a:t>, ee222).</a:t>
            </a:r>
          </a:p>
          <a:p>
            <a:pPr lvl="1">
              <a:buNone/>
            </a:pPr>
            <a:r>
              <a:rPr lang="en-US" sz="1200" dirty="0">
                <a:latin typeface="Lucida Sans Typewriter" pitchFamily="49" charset="0"/>
              </a:rPr>
              <a:t>   enrolled(</a:t>
            </a:r>
            <a:r>
              <a:rPr lang="en-US" sz="1200" dirty="0" err="1">
                <a:latin typeface="Lucida Sans Typewriter" pitchFamily="49" charset="0"/>
              </a:rPr>
              <a:t>juana</a:t>
            </a:r>
            <a:r>
              <a:rPr lang="en-US" sz="1200" dirty="0">
                <a:latin typeface="Lucida Sans Typewriter" pitchFamily="49" charset="0"/>
              </a:rPr>
              <a:t>, cs301).</a:t>
            </a:r>
          </a:p>
          <a:p>
            <a:pPr lvl="1">
              <a:buNone/>
            </a:pPr>
            <a:r>
              <a:rPr lang="en-US" sz="1200" dirty="0">
                <a:latin typeface="Lucida Sans Typewriter" pitchFamily="49" charset="0"/>
              </a:rPr>
              <a:t>   enrolled(</a:t>
            </a:r>
            <a:r>
              <a:rPr lang="en-US" sz="1200" dirty="0" err="1">
                <a:latin typeface="Lucida Sans Typewriter" pitchFamily="49" charset="0"/>
              </a:rPr>
              <a:t>kiko</a:t>
            </a:r>
            <a:r>
              <a:rPr lang="en-US" sz="1200" dirty="0">
                <a:latin typeface="Lucida Sans Typewriter" pitchFamily="49" charset="0"/>
              </a:rPr>
              <a:t>, math273).</a:t>
            </a:r>
          </a:p>
          <a:p>
            <a:pPr lvl="1">
              <a:buNone/>
            </a:pPr>
            <a:r>
              <a:rPr lang="en-US" sz="1200" dirty="0">
                <a:latin typeface="Lucida Sans Typewriter" pitchFamily="49" charset="0"/>
              </a:rPr>
              <a:t>   enrolled(</a:t>
            </a:r>
            <a:r>
              <a:rPr lang="en-US" sz="1200" dirty="0" err="1">
                <a:latin typeface="Lucida Sans Typewriter" pitchFamily="49" charset="0"/>
              </a:rPr>
              <a:t>kiko</a:t>
            </a:r>
            <a:r>
              <a:rPr lang="en-US" sz="1200" dirty="0">
                <a:latin typeface="Lucida Sans Typewriter" pitchFamily="49" charset="0"/>
              </a:rPr>
              <a:t>, cs301).</a:t>
            </a:r>
          </a:p>
          <a:p>
            <a:r>
              <a:rPr lang="en-US" dirty="0"/>
              <a:t>Here the predicates </a:t>
            </a:r>
            <a:r>
              <a:rPr lang="en-US" i="1" dirty="0"/>
              <a:t>instructor(</a:t>
            </a:r>
            <a:r>
              <a:rPr lang="en-US" i="1" dirty="0" err="1"/>
              <a:t>p,c</a:t>
            </a:r>
            <a:r>
              <a:rPr lang="en-US" i="1" dirty="0"/>
              <a:t>)</a:t>
            </a:r>
            <a:r>
              <a:rPr lang="en-US" dirty="0"/>
              <a:t> and </a:t>
            </a:r>
            <a:r>
              <a:rPr lang="en-US" i="1" dirty="0"/>
              <a:t>enrolled(</a:t>
            </a:r>
            <a:r>
              <a:rPr lang="en-US" i="1" dirty="0" err="1"/>
              <a:t>s,c</a:t>
            </a:r>
            <a:r>
              <a:rPr lang="en-US" i="1" dirty="0"/>
              <a:t>)</a:t>
            </a:r>
            <a:r>
              <a:rPr lang="en-US" dirty="0"/>
              <a:t> represent that professor </a:t>
            </a:r>
            <a:r>
              <a:rPr lang="en-US" i="1" dirty="0"/>
              <a:t>p </a:t>
            </a:r>
            <a:r>
              <a:rPr lang="en-US" dirty="0"/>
              <a:t>is the instructor of course </a:t>
            </a:r>
            <a:r>
              <a:rPr lang="en-US" i="1" dirty="0"/>
              <a:t>c</a:t>
            </a:r>
            <a:r>
              <a:rPr lang="en-US" dirty="0"/>
              <a:t> and that student </a:t>
            </a:r>
            <a:r>
              <a:rPr lang="en-US" i="1" dirty="0"/>
              <a:t>s </a:t>
            </a:r>
            <a:r>
              <a:rPr lang="en-US" dirty="0"/>
              <a:t>is enrolled in course </a:t>
            </a:r>
            <a:r>
              <a:rPr lang="en-US" i="1" dirty="0"/>
              <a:t>c</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Programming (cont)</a:t>
            </a:r>
          </a:p>
        </p:txBody>
      </p:sp>
      <p:sp>
        <p:nvSpPr>
          <p:cNvPr id="3" name="Content Placeholder 2"/>
          <p:cNvSpPr>
            <a:spLocks noGrp="1"/>
          </p:cNvSpPr>
          <p:nvPr>
            <p:ph idx="1"/>
          </p:nvPr>
        </p:nvSpPr>
        <p:spPr/>
        <p:txBody>
          <a:bodyPr>
            <a:normAutofit/>
          </a:bodyPr>
          <a:lstStyle/>
          <a:p>
            <a:r>
              <a:rPr lang="en-US" dirty="0"/>
              <a:t>In Prolog, names beginning with an uppercase letter are variables. </a:t>
            </a:r>
          </a:p>
          <a:p>
            <a:r>
              <a:rPr lang="en-US" dirty="0"/>
              <a:t>If we have </a:t>
            </a:r>
            <a:r>
              <a:rPr lang="en-US" dirty="0" err="1"/>
              <a:t>apredicate</a:t>
            </a:r>
            <a:r>
              <a:rPr lang="en-US" dirty="0"/>
              <a:t> </a:t>
            </a:r>
            <a:r>
              <a:rPr lang="en-US" i="1" dirty="0"/>
              <a:t>teaches(</a:t>
            </a:r>
            <a:r>
              <a:rPr lang="en-US" i="1" dirty="0" err="1"/>
              <a:t>p,s</a:t>
            </a:r>
            <a:r>
              <a:rPr lang="en-US" i="1" dirty="0"/>
              <a:t>) </a:t>
            </a:r>
            <a:r>
              <a:rPr lang="en-US" dirty="0"/>
              <a:t>representing “professor </a:t>
            </a:r>
            <a:r>
              <a:rPr lang="en-US" i="1" dirty="0"/>
              <a:t>p</a:t>
            </a:r>
            <a:r>
              <a:rPr lang="en-US" dirty="0"/>
              <a:t> teaches student </a:t>
            </a:r>
            <a:r>
              <a:rPr lang="en-US" i="1" dirty="0"/>
              <a:t>s</a:t>
            </a:r>
            <a:r>
              <a:rPr lang="en-US" dirty="0"/>
              <a:t>,” we can write the rule:</a:t>
            </a:r>
          </a:p>
          <a:p>
            <a:pPr>
              <a:buNone/>
            </a:pPr>
            <a:r>
              <a:rPr lang="en-US" dirty="0"/>
              <a:t>   </a:t>
            </a:r>
            <a:r>
              <a:rPr lang="en-US" sz="2000" i="1" dirty="0">
                <a:latin typeface="Lucida Sans Typewriter" pitchFamily="49" charset="0"/>
              </a:rPr>
              <a:t>teaches(P,S)</a:t>
            </a:r>
            <a:r>
              <a:rPr lang="en-US" sz="2000" dirty="0">
                <a:latin typeface="Lucida Sans Typewriter" pitchFamily="49" charset="0"/>
              </a:rPr>
              <a:t> :- </a:t>
            </a:r>
            <a:r>
              <a:rPr lang="en-US" sz="2000" i="1" dirty="0">
                <a:latin typeface="Lucida Sans Typewriter" pitchFamily="49" charset="0"/>
              </a:rPr>
              <a:t>instructor(P,C)</a:t>
            </a:r>
            <a:r>
              <a:rPr lang="en-US" sz="2000" dirty="0">
                <a:latin typeface="Lucida Sans Typewriter" pitchFamily="49" charset="0"/>
              </a:rPr>
              <a:t>, </a:t>
            </a:r>
            <a:r>
              <a:rPr lang="en-US" sz="2000" i="1" dirty="0">
                <a:latin typeface="Lucida Sans Typewriter" pitchFamily="49" charset="0"/>
              </a:rPr>
              <a:t>enrolled(S,C)</a:t>
            </a:r>
            <a:r>
              <a:rPr lang="en-US" sz="2000" dirty="0">
                <a:latin typeface="Lucida Sans Typewriter" pitchFamily="49" charset="0"/>
              </a:rPr>
              <a:t>.</a:t>
            </a:r>
          </a:p>
          <a:p>
            <a:r>
              <a:rPr lang="en-US" dirty="0"/>
              <a:t>This Prolog rule can be viewed as equivalent to the following statement in logic (using our conventions for logical statements).</a:t>
            </a:r>
          </a:p>
          <a:p>
            <a:pPr marL="850392" lvl="1" indent="-457200">
              <a:buNone/>
            </a:pPr>
            <a:r>
              <a:rPr lang="en-US" i="1" dirty="0">
                <a:latin typeface="Cambria Math" pitchFamily="18" charset="0"/>
                <a:ea typeface="Cambria Math" pitchFamily="18" charset="0"/>
                <a:sym typeface="Symbol"/>
              </a:rPr>
              <a:t>p c s(I(</a:t>
            </a:r>
            <a:r>
              <a:rPr lang="en-US" i="1" dirty="0" err="1">
                <a:latin typeface="Cambria Math" pitchFamily="18" charset="0"/>
                <a:ea typeface="Cambria Math" pitchFamily="18" charset="0"/>
                <a:sym typeface="Symbol"/>
              </a:rPr>
              <a:t>p,c</a:t>
            </a:r>
            <a:r>
              <a:rPr lang="en-US" i="1" dirty="0">
                <a:latin typeface="Cambria Math" pitchFamily="18" charset="0"/>
                <a:ea typeface="Cambria Math" pitchFamily="18" charset="0"/>
                <a:sym typeface="Symbol"/>
              </a:rPr>
              <a:t>) </a:t>
            </a:r>
            <a:r>
              <a:rPr lang="en-US" dirty="0">
                <a:latin typeface="Cambria Math"/>
                <a:ea typeface="Cambria Math"/>
                <a:sym typeface="Symbol"/>
              </a:rPr>
              <a:t>∧ </a:t>
            </a:r>
            <a:r>
              <a:rPr lang="en-US" i="1" dirty="0">
                <a:latin typeface="Cambria Math" pitchFamily="18" charset="0"/>
                <a:ea typeface="Cambria Math" pitchFamily="18" charset="0"/>
                <a:sym typeface="Symbol"/>
              </a:rPr>
              <a:t>E(</a:t>
            </a:r>
            <a:r>
              <a:rPr lang="en-US" i="1" dirty="0" err="1">
                <a:latin typeface="Cambria Math" pitchFamily="18" charset="0"/>
                <a:ea typeface="Cambria Math" pitchFamily="18" charset="0"/>
                <a:sym typeface="Symbol"/>
              </a:rPr>
              <a:t>s,c</a:t>
            </a:r>
            <a:r>
              <a:rPr lang="en-US" i="1" dirty="0">
                <a:latin typeface="Cambria Math" pitchFamily="18" charset="0"/>
                <a:ea typeface="Cambria Math" pitchFamily="18" charset="0"/>
                <a:sym typeface="Symbol"/>
              </a:rPr>
              <a:t>)) </a:t>
            </a:r>
            <a:r>
              <a:rPr lang="en-US" i="1" dirty="0">
                <a:latin typeface="Cambria Math"/>
                <a:ea typeface="Cambria Math"/>
                <a:sym typeface="Symbol"/>
              </a:rPr>
              <a:t>→ T(</a:t>
            </a:r>
            <a:r>
              <a:rPr lang="en-US" i="1" dirty="0" err="1">
                <a:latin typeface="Cambria Math"/>
                <a:ea typeface="Cambria Math"/>
                <a:sym typeface="Symbol"/>
              </a:rPr>
              <a:t>p,s</a:t>
            </a:r>
            <a:r>
              <a:rPr lang="en-US" i="1" dirty="0">
                <a:latin typeface="Cambria Math"/>
                <a:ea typeface="Cambria Math"/>
                <a:sym typeface="Symbol"/>
              </a:rPr>
              <a: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Programming (cont)</a:t>
            </a:r>
          </a:p>
        </p:txBody>
      </p:sp>
      <p:sp>
        <p:nvSpPr>
          <p:cNvPr id="3" name="Content Placeholder 2"/>
          <p:cNvSpPr>
            <a:spLocks noGrp="1"/>
          </p:cNvSpPr>
          <p:nvPr>
            <p:ph idx="1"/>
          </p:nvPr>
        </p:nvSpPr>
        <p:spPr/>
        <p:txBody>
          <a:bodyPr>
            <a:normAutofit fontScale="92500"/>
          </a:bodyPr>
          <a:lstStyle/>
          <a:p>
            <a:r>
              <a:rPr lang="en-US" dirty="0"/>
              <a:t>Prolog programs are loaded into a </a:t>
            </a:r>
            <a:r>
              <a:rPr lang="en-US" i="1" dirty="0"/>
              <a:t>Prolog interpreter</a:t>
            </a:r>
            <a:r>
              <a:rPr lang="en-US" dirty="0"/>
              <a:t>. The interpreter receives</a:t>
            </a:r>
            <a:r>
              <a:rPr lang="en-US" i="1" dirty="0"/>
              <a:t> queries </a:t>
            </a:r>
            <a:r>
              <a:rPr lang="en-US" dirty="0"/>
              <a:t>and returns answers using the Prolog program. </a:t>
            </a:r>
          </a:p>
          <a:p>
            <a:r>
              <a:rPr lang="en-US" dirty="0"/>
              <a:t>For example, using our program, the following query may be given:</a:t>
            </a:r>
          </a:p>
          <a:p>
            <a:pPr>
              <a:buNone/>
            </a:pPr>
            <a:r>
              <a:rPr lang="en-US" dirty="0"/>
              <a:t>          </a:t>
            </a:r>
            <a:r>
              <a:rPr lang="en-US" dirty="0">
                <a:latin typeface="Lucida Sans Typewriter" pitchFamily="49" charset="0"/>
              </a:rPr>
              <a:t>?enrolled(kevin,math273).</a:t>
            </a:r>
          </a:p>
          <a:p>
            <a:r>
              <a:rPr lang="en-US" dirty="0"/>
              <a:t>Prolog produces the response:</a:t>
            </a:r>
          </a:p>
          <a:p>
            <a:pPr>
              <a:buNone/>
            </a:pPr>
            <a:r>
              <a:rPr lang="en-US" dirty="0"/>
              <a:t>            </a:t>
            </a:r>
            <a:r>
              <a:rPr lang="en-US" dirty="0">
                <a:latin typeface="Lucida Sans Typewriter" pitchFamily="49" charset="0"/>
              </a:rPr>
              <a:t>yes</a:t>
            </a:r>
          </a:p>
          <a:p>
            <a:r>
              <a:rPr lang="en-US" dirty="0"/>
              <a:t>Note that the </a:t>
            </a:r>
            <a:r>
              <a:rPr lang="en-US" dirty="0">
                <a:latin typeface="Lucida Sans Typewriter" pitchFamily="49" charset="0"/>
              </a:rPr>
              <a:t>? </a:t>
            </a:r>
            <a:r>
              <a:rPr lang="en-US" dirty="0"/>
              <a:t>is the prompt given by the Prolog interpreter indicating that it is ready to receive a query.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Programming (cont)</a:t>
            </a:r>
          </a:p>
        </p:txBody>
      </p:sp>
      <p:sp>
        <p:nvSpPr>
          <p:cNvPr id="3" name="Content Placeholder 2"/>
          <p:cNvSpPr>
            <a:spLocks noGrp="1"/>
          </p:cNvSpPr>
          <p:nvPr>
            <p:ph idx="1"/>
          </p:nvPr>
        </p:nvSpPr>
        <p:spPr/>
        <p:txBody>
          <a:bodyPr>
            <a:normAutofit fontScale="92500" lnSpcReduction="10000"/>
          </a:bodyPr>
          <a:lstStyle/>
          <a:p>
            <a:r>
              <a:rPr lang="en-US" dirty="0"/>
              <a:t>The query:</a:t>
            </a:r>
          </a:p>
          <a:p>
            <a:pPr>
              <a:buNone/>
            </a:pPr>
            <a:r>
              <a:rPr lang="en-US" dirty="0"/>
              <a:t>          </a:t>
            </a:r>
            <a:r>
              <a:rPr lang="en-US" sz="1600" dirty="0">
                <a:latin typeface="Lucida Sans Typewriter" pitchFamily="49" charset="0"/>
              </a:rPr>
              <a:t>?enrolled(X,math273).</a:t>
            </a:r>
          </a:p>
          <a:p>
            <a:pPr>
              <a:buNone/>
            </a:pPr>
            <a:r>
              <a:rPr lang="en-US" dirty="0"/>
              <a:t>   produces the response:</a:t>
            </a:r>
          </a:p>
          <a:p>
            <a:pPr>
              <a:buNone/>
            </a:pPr>
            <a:r>
              <a:rPr lang="en-US" dirty="0"/>
              <a:t>          </a:t>
            </a:r>
            <a:r>
              <a:rPr lang="en-US" sz="1600" dirty="0">
                <a:latin typeface="Lucida Sans Typewriter" pitchFamily="49" charset="0"/>
              </a:rPr>
              <a:t>X = </a:t>
            </a:r>
            <a:r>
              <a:rPr lang="en-US" sz="1600" dirty="0" err="1">
                <a:latin typeface="Lucida Sans Typewriter" pitchFamily="49" charset="0"/>
              </a:rPr>
              <a:t>kevin</a:t>
            </a:r>
            <a:r>
              <a:rPr lang="en-US" sz="1600" dirty="0">
                <a:latin typeface="Lucida Sans Typewriter" pitchFamily="49" charset="0"/>
              </a:rPr>
              <a:t>;</a:t>
            </a:r>
          </a:p>
          <a:p>
            <a:pPr>
              <a:buNone/>
            </a:pPr>
            <a:r>
              <a:rPr lang="en-US" sz="1600" dirty="0">
                <a:latin typeface="Lucida Sans Typewriter" pitchFamily="49" charset="0"/>
              </a:rPr>
              <a:t>       X = </a:t>
            </a:r>
            <a:r>
              <a:rPr lang="en-US" sz="1600" dirty="0" err="1">
                <a:latin typeface="Lucida Sans Typewriter" pitchFamily="49" charset="0"/>
              </a:rPr>
              <a:t>kiko</a:t>
            </a:r>
            <a:r>
              <a:rPr lang="en-US" sz="1600" dirty="0">
                <a:latin typeface="Lucida Sans Typewriter" pitchFamily="49" charset="0"/>
              </a:rPr>
              <a:t>;</a:t>
            </a:r>
          </a:p>
          <a:p>
            <a:pPr>
              <a:buNone/>
            </a:pPr>
            <a:r>
              <a:rPr lang="en-US" sz="1600" dirty="0">
                <a:latin typeface="Lucida Sans Typewriter" pitchFamily="49" charset="0"/>
              </a:rPr>
              <a:t>       no</a:t>
            </a:r>
          </a:p>
          <a:p>
            <a:r>
              <a:rPr lang="en-US" dirty="0"/>
              <a:t>The query:</a:t>
            </a:r>
          </a:p>
          <a:p>
            <a:pPr>
              <a:buNone/>
            </a:pPr>
            <a:r>
              <a:rPr lang="en-US" sz="1600" dirty="0">
                <a:latin typeface="Lucida Sans Typewriter" pitchFamily="49" charset="0"/>
              </a:rPr>
              <a:t>       ?teaches(</a:t>
            </a:r>
            <a:r>
              <a:rPr lang="en-US" sz="1600" dirty="0" err="1">
                <a:latin typeface="Lucida Sans Typewriter" pitchFamily="49" charset="0"/>
              </a:rPr>
              <a:t>X,juana</a:t>
            </a:r>
            <a:r>
              <a:rPr lang="en-US" sz="1600" dirty="0">
                <a:latin typeface="Lucida Sans Typewriter" pitchFamily="49" charset="0"/>
              </a:rPr>
              <a:t>).</a:t>
            </a:r>
          </a:p>
          <a:p>
            <a:pPr>
              <a:buNone/>
            </a:pPr>
            <a:r>
              <a:rPr lang="en-US" dirty="0"/>
              <a:t>    produces the response:</a:t>
            </a:r>
          </a:p>
          <a:p>
            <a:pPr>
              <a:buNone/>
            </a:pPr>
            <a:r>
              <a:rPr lang="en-US" dirty="0"/>
              <a:t>          </a:t>
            </a:r>
            <a:r>
              <a:rPr lang="en-US" sz="1600" dirty="0">
                <a:latin typeface="Lucida Sans Typewriter" pitchFamily="49" charset="0"/>
              </a:rPr>
              <a:t>X = </a:t>
            </a:r>
            <a:r>
              <a:rPr lang="en-US" sz="1600" dirty="0" err="1">
                <a:latin typeface="Lucida Sans Typewriter" pitchFamily="49" charset="0"/>
              </a:rPr>
              <a:t>patel</a:t>
            </a:r>
            <a:r>
              <a:rPr lang="en-US" sz="1600" dirty="0">
                <a:latin typeface="Lucida Sans Typewriter" pitchFamily="49" charset="0"/>
              </a:rPr>
              <a:t>;</a:t>
            </a:r>
          </a:p>
          <a:p>
            <a:pPr>
              <a:buNone/>
            </a:pPr>
            <a:r>
              <a:rPr lang="en-US" sz="1600" dirty="0">
                <a:latin typeface="Lucida Sans Typewriter" pitchFamily="49" charset="0"/>
              </a:rPr>
              <a:t>       X = </a:t>
            </a:r>
            <a:r>
              <a:rPr lang="en-US" sz="1600" dirty="0" err="1">
                <a:latin typeface="Lucida Sans Typewriter" pitchFamily="49" charset="0"/>
              </a:rPr>
              <a:t>grossman</a:t>
            </a:r>
            <a:r>
              <a:rPr lang="en-US" sz="1600" dirty="0">
                <a:latin typeface="Lucida Sans Typewriter" pitchFamily="49" charset="0"/>
              </a:rPr>
              <a:t>;</a:t>
            </a:r>
          </a:p>
          <a:p>
            <a:pPr>
              <a:buNone/>
            </a:pPr>
            <a:r>
              <a:rPr lang="en-US" sz="1600" dirty="0">
                <a:latin typeface="Lucida Sans Typewriter" pitchFamily="49" charset="0"/>
              </a:rPr>
              <a:t>       no</a:t>
            </a:r>
          </a:p>
          <a:p>
            <a:endParaRPr lang="en-US" dirty="0"/>
          </a:p>
        </p:txBody>
      </p:sp>
      <p:sp>
        <p:nvSpPr>
          <p:cNvPr id="4" name="TextBox 3"/>
          <p:cNvSpPr txBox="1"/>
          <p:nvPr/>
        </p:nvSpPr>
        <p:spPr>
          <a:xfrm>
            <a:off x="4800600" y="2895600"/>
            <a:ext cx="3505200" cy="2031325"/>
          </a:xfrm>
          <a:prstGeom prst="rect">
            <a:avLst/>
          </a:prstGeom>
          <a:noFill/>
        </p:spPr>
        <p:txBody>
          <a:bodyPr wrap="square" rtlCol="0">
            <a:spAutoFit/>
          </a:bodyPr>
          <a:lstStyle/>
          <a:p>
            <a:r>
              <a:rPr lang="en-US" dirty="0"/>
              <a:t>The Prolog interpreter tries to find an instantiation for </a:t>
            </a:r>
            <a:r>
              <a:rPr lang="en-US" dirty="0">
                <a:latin typeface="Lucida Sans Typewriter" pitchFamily="49" charset="0"/>
              </a:rPr>
              <a:t>X</a:t>
            </a:r>
            <a:r>
              <a:rPr lang="en-US" dirty="0"/>
              <a:t>. It does so and returns</a:t>
            </a:r>
            <a:r>
              <a:rPr lang="en-US" dirty="0">
                <a:latin typeface="Lucida Sans Typewriter" pitchFamily="49" charset="0"/>
              </a:rPr>
              <a:t> X = </a:t>
            </a:r>
            <a:r>
              <a:rPr lang="en-US" dirty="0" err="1">
                <a:latin typeface="Lucida Sans Typewriter" pitchFamily="49" charset="0"/>
              </a:rPr>
              <a:t>kevin</a:t>
            </a:r>
            <a:r>
              <a:rPr lang="en-US" dirty="0">
                <a:latin typeface="Lucida Sans Typewriter" pitchFamily="49" charset="0"/>
              </a:rPr>
              <a:t>. </a:t>
            </a:r>
            <a:r>
              <a:rPr lang="en-US" dirty="0"/>
              <a:t>Then the user types the </a:t>
            </a:r>
            <a:r>
              <a:rPr lang="en-US" dirty="0">
                <a:latin typeface="Lucida Sans Typewriter" pitchFamily="49" charset="0"/>
              </a:rPr>
              <a:t>; </a:t>
            </a:r>
            <a:r>
              <a:rPr lang="en-US" dirty="0"/>
              <a:t>indicating a request for another answer. When Prolog is unable to find another answer it returns </a:t>
            </a:r>
            <a:r>
              <a:rPr lang="en-US" dirty="0">
                <a:latin typeface="Lucida Sans Typewriter" pitchFamily="49" charset="0"/>
              </a:rPr>
              <a:t>no</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Predicates </a:t>
            </a:r>
          </a:p>
          <a:p>
            <a:r>
              <a:rPr lang="en-US" dirty="0"/>
              <a:t>Variables</a:t>
            </a:r>
          </a:p>
          <a:p>
            <a:r>
              <a:rPr lang="en-US" dirty="0"/>
              <a:t>Quantifiers</a:t>
            </a:r>
          </a:p>
          <a:p>
            <a:pPr lvl="1"/>
            <a:r>
              <a:rPr lang="en-US" dirty="0"/>
              <a:t>Universal Quantifier</a:t>
            </a:r>
          </a:p>
          <a:p>
            <a:pPr lvl="1"/>
            <a:r>
              <a:rPr lang="en-US" dirty="0"/>
              <a:t>Existential Quantifier</a:t>
            </a:r>
          </a:p>
          <a:p>
            <a:r>
              <a:rPr lang="en-US" dirty="0"/>
              <a:t>Negating Quantifiers</a:t>
            </a:r>
          </a:p>
          <a:p>
            <a:pPr lvl="1"/>
            <a:r>
              <a:rPr lang="en-US" dirty="0"/>
              <a:t>De Morgan’s Laws for Quantifiers</a:t>
            </a:r>
          </a:p>
          <a:p>
            <a:r>
              <a:rPr lang="en-US" dirty="0"/>
              <a:t>Translating English to Logic</a:t>
            </a:r>
          </a:p>
          <a:p>
            <a:r>
              <a:rPr lang="en-US" dirty="0"/>
              <a:t>Logic Programming (</a:t>
            </a:r>
            <a:r>
              <a:rPr lang="en-US" i="1" dirty="0"/>
              <a:t>optional</a:t>
            </a:r>
            <a:r>
              <a:rPr lang="en-US" dirty="0"/>
              <a:t>)</a:t>
            </a:r>
          </a:p>
          <a:p>
            <a:endParaRPr lang="en-US" dirty="0"/>
          </a:p>
          <a:p>
            <a:pPr lvl="1">
              <a:buNone/>
            </a:pP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Programming (cont)</a:t>
            </a:r>
          </a:p>
        </p:txBody>
      </p:sp>
      <p:sp>
        <p:nvSpPr>
          <p:cNvPr id="3" name="Content Placeholder 2"/>
          <p:cNvSpPr>
            <a:spLocks noGrp="1"/>
          </p:cNvSpPr>
          <p:nvPr>
            <p:ph idx="1"/>
          </p:nvPr>
        </p:nvSpPr>
        <p:spPr/>
        <p:txBody>
          <a:bodyPr>
            <a:normAutofit fontScale="92500" lnSpcReduction="10000"/>
          </a:bodyPr>
          <a:lstStyle/>
          <a:p>
            <a:endParaRPr lang="en-US" sz="1600" dirty="0">
              <a:latin typeface="Lucida Sans Typewriter" pitchFamily="49" charset="0"/>
            </a:endParaRPr>
          </a:p>
          <a:p>
            <a:r>
              <a:rPr lang="en-US" dirty="0"/>
              <a:t>The query:</a:t>
            </a:r>
          </a:p>
          <a:p>
            <a:pPr>
              <a:buNone/>
            </a:pPr>
            <a:r>
              <a:rPr lang="en-US" sz="1600" dirty="0">
                <a:latin typeface="Lucida Sans Typewriter" pitchFamily="49" charset="0"/>
              </a:rPr>
              <a:t>       ?teaches(</a:t>
            </a:r>
            <a:r>
              <a:rPr lang="en-US" sz="1600" dirty="0" err="1">
                <a:latin typeface="Lucida Sans Typewriter" pitchFamily="49" charset="0"/>
              </a:rPr>
              <a:t>chan,X</a:t>
            </a:r>
            <a:r>
              <a:rPr lang="en-US" sz="1600" dirty="0">
                <a:latin typeface="Lucida Sans Typewriter" pitchFamily="49" charset="0"/>
              </a:rPr>
              <a:t>).</a:t>
            </a:r>
          </a:p>
          <a:p>
            <a:pPr>
              <a:buNone/>
            </a:pPr>
            <a:r>
              <a:rPr lang="en-US" dirty="0"/>
              <a:t>    produces the response:</a:t>
            </a:r>
          </a:p>
          <a:p>
            <a:pPr>
              <a:buNone/>
            </a:pPr>
            <a:r>
              <a:rPr lang="en-US" dirty="0"/>
              <a:t>           </a:t>
            </a:r>
            <a:r>
              <a:rPr lang="en-US" sz="1600" dirty="0">
                <a:latin typeface="Lucida Sans Typewriter" pitchFamily="49" charset="0"/>
              </a:rPr>
              <a:t>X = </a:t>
            </a:r>
            <a:r>
              <a:rPr lang="en-US" sz="1600" dirty="0" err="1">
                <a:latin typeface="Lucida Sans Typewriter" pitchFamily="49" charset="0"/>
              </a:rPr>
              <a:t>kevin</a:t>
            </a:r>
            <a:r>
              <a:rPr lang="en-US" sz="1600" dirty="0">
                <a:latin typeface="Lucida Sans Typewriter" pitchFamily="49" charset="0"/>
              </a:rPr>
              <a:t>;</a:t>
            </a:r>
          </a:p>
          <a:p>
            <a:pPr>
              <a:buNone/>
            </a:pPr>
            <a:r>
              <a:rPr lang="en-US" sz="1600" dirty="0">
                <a:latin typeface="Lucida Sans Typewriter" pitchFamily="49" charset="0"/>
              </a:rPr>
              <a:t>       X = </a:t>
            </a:r>
            <a:r>
              <a:rPr lang="en-US" sz="1600" dirty="0" err="1">
                <a:latin typeface="Lucida Sans Typewriter" pitchFamily="49" charset="0"/>
              </a:rPr>
              <a:t>kiko</a:t>
            </a:r>
            <a:r>
              <a:rPr lang="en-US" sz="1600" dirty="0">
                <a:latin typeface="Lucida Sans Typewriter" pitchFamily="49" charset="0"/>
              </a:rPr>
              <a:t>;</a:t>
            </a:r>
          </a:p>
          <a:p>
            <a:pPr>
              <a:buNone/>
            </a:pPr>
            <a:r>
              <a:rPr lang="en-US" sz="1600" dirty="0">
                <a:latin typeface="Lucida Sans Typewriter" pitchFamily="49" charset="0"/>
              </a:rPr>
              <a:t>       no</a:t>
            </a:r>
          </a:p>
          <a:p>
            <a:pPr>
              <a:buNone/>
            </a:pPr>
            <a:endParaRPr lang="en-US" sz="1600" dirty="0">
              <a:latin typeface="Lucida Sans Typewriter" pitchFamily="49" charset="0"/>
            </a:endParaRPr>
          </a:p>
          <a:p>
            <a:r>
              <a:rPr lang="en-US" dirty="0"/>
              <a:t>A number of very good Prolog texts are available.  </a:t>
            </a:r>
            <a:r>
              <a:rPr lang="en-US" i="1" dirty="0"/>
              <a:t>Learn Prolog Now! </a:t>
            </a:r>
            <a:r>
              <a:rPr lang="en-US" dirty="0"/>
              <a:t>is one such text with a free online version at  </a:t>
            </a:r>
            <a:r>
              <a:rPr lang="en-US" dirty="0">
                <a:hlinkClick r:id="rId2"/>
              </a:rPr>
              <a:t>http://www.learnprolognow.org/</a:t>
            </a:r>
            <a:endParaRPr lang="en-US" dirty="0"/>
          </a:p>
          <a:p>
            <a:r>
              <a:rPr lang="en-US" dirty="0"/>
              <a:t>There is much more to Prolog and to the entire field of logic programming.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Quantifiers</a:t>
            </a:r>
          </a:p>
        </p:txBody>
      </p:sp>
      <p:sp>
        <p:nvSpPr>
          <p:cNvPr id="3" name="Subtitle 2"/>
          <p:cNvSpPr>
            <a:spLocks noGrp="1"/>
          </p:cNvSpPr>
          <p:nvPr>
            <p:ph type="subTitle" idx="1"/>
          </p:nvPr>
        </p:nvSpPr>
        <p:spPr/>
        <p:txBody>
          <a:bodyPr/>
          <a:lstStyle/>
          <a:p>
            <a:r>
              <a:rPr lang="en-US" dirty="0"/>
              <a:t>Section 1.4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Nested Quantifiers </a:t>
            </a:r>
          </a:p>
          <a:p>
            <a:r>
              <a:rPr lang="en-US" dirty="0"/>
              <a:t>Order of Quantifiers</a:t>
            </a:r>
          </a:p>
          <a:p>
            <a:r>
              <a:rPr lang="en-US" dirty="0"/>
              <a:t>Translating from Nested Quantifiers into English</a:t>
            </a:r>
          </a:p>
          <a:p>
            <a:r>
              <a:rPr lang="en-US" dirty="0"/>
              <a:t>Translating Mathematical Statements into Statements involving Nested Quantifiers.</a:t>
            </a:r>
          </a:p>
          <a:p>
            <a:r>
              <a:rPr lang="en-US" dirty="0"/>
              <a:t>Translated English Sentences into Logical Expressions.</a:t>
            </a:r>
          </a:p>
          <a:p>
            <a:r>
              <a:rPr lang="en-US" dirty="0"/>
              <a:t>Negating Nested Quantifiers.</a:t>
            </a:r>
          </a:p>
          <a:p>
            <a:endParaRPr lang="en-US" dirty="0"/>
          </a:p>
          <a:p>
            <a:pPr lvl="1">
              <a:buNone/>
            </a:pP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Quantifiers</a:t>
            </a:r>
          </a:p>
        </p:txBody>
      </p:sp>
      <p:sp>
        <p:nvSpPr>
          <p:cNvPr id="3" name="Content Placeholder 2"/>
          <p:cNvSpPr>
            <a:spLocks noGrp="1"/>
          </p:cNvSpPr>
          <p:nvPr>
            <p:ph idx="1"/>
          </p:nvPr>
        </p:nvSpPr>
        <p:spPr/>
        <p:txBody>
          <a:bodyPr>
            <a:normAutofit/>
          </a:bodyPr>
          <a:lstStyle/>
          <a:p>
            <a:r>
              <a:rPr lang="en-US" dirty="0"/>
              <a:t>Nested quantifiers are often necessary to express the meaning of sentences in English as well as important concepts in computer science and mathematics. </a:t>
            </a:r>
          </a:p>
          <a:p>
            <a:pPr>
              <a:buNone/>
            </a:pPr>
            <a:r>
              <a:rPr lang="en-US" dirty="0"/>
              <a:t>    </a:t>
            </a:r>
            <a:r>
              <a:rPr lang="en-US" b="1" dirty="0"/>
              <a:t>Example</a:t>
            </a:r>
            <a:r>
              <a:rPr lang="en-US" dirty="0"/>
              <a:t>: “Every real number has an inverse” is   </a:t>
            </a:r>
          </a:p>
          <a:p>
            <a:pPr>
              <a:buNone/>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p>
          <a:p>
            <a:pPr>
              <a:buNone/>
            </a:pPr>
            <a:r>
              <a:rPr lang="en-US" i="1" dirty="0">
                <a:latin typeface="Cambria Math"/>
                <a:ea typeface="Cambria Math"/>
                <a:sym typeface="Symbol"/>
              </a:rPr>
              <a:t>      </a:t>
            </a:r>
            <a:r>
              <a:rPr lang="en-US" dirty="0">
                <a:latin typeface="Cambria Math"/>
                <a:ea typeface="Cambria Math"/>
                <a:sym typeface="Symbol"/>
              </a:rPr>
              <a:t>where the domains of x and y are the real numbers.</a:t>
            </a:r>
            <a:endParaRPr lang="en-US" dirty="0"/>
          </a:p>
          <a:p>
            <a:r>
              <a:rPr lang="en-US" dirty="0"/>
              <a:t>We can also think of nested propositional functions:</a:t>
            </a:r>
          </a:p>
          <a:p>
            <a:pPr lvl="1">
              <a:buNone/>
            </a:pPr>
            <a:r>
              <a:rPr lang="en-US" i="1" dirty="0">
                <a:latin typeface="Cambria Math" pitchFamily="18" charset="0"/>
                <a:ea typeface="Cambria Math" pitchFamily="18" charset="0"/>
                <a:sym typeface="Symbol"/>
              </a:rPr>
              <a:t>x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r>
              <a:rPr lang="en-US" dirty="0">
                <a:ea typeface="Cambria Math"/>
                <a:sym typeface="Symbol"/>
              </a:rPr>
              <a:t>can be viewed as </a:t>
            </a:r>
            <a:r>
              <a:rPr lang="en-US" i="1" dirty="0">
                <a:latin typeface="Cambria Math" pitchFamily="18" charset="0"/>
                <a:ea typeface="Cambria Math" pitchFamily="18" charset="0"/>
                <a:sym typeface="Symbol"/>
              </a:rPr>
              <a:t>x Q</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r>
              <a:rPr lang="en-US" dirty="0">
                <a:ea typeface="Cambria Math"/>
                <a:sym typeface="Symbol"/>
              </a:rPr>
              <a:t>where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r>
              <a:rPr lang="en-US" dirty="0">
                <a:ea typeface="Cambria Math"/>
                <a:sym typeface="Symbol"/>
              </a:rPr>
              <a:t>is           </a:t>
            </a:r>
            <a:r>
              <a:rPr lang="en-US" dirty="0">
                <a:sym typeface="Symbol"/>
              </a:rPr>
              <a:t></a:t>
            </a:r>
            <a:r>
              <a:rPr lang="en-US" i="1" dirty="0">
                <a:latin typeface="Cambria Math" pitchFamily="18" charset="0"/>
                <a:ea typeface="Cambria Math" pitchFamily="18" charset="0"/>
                <a:sym typeface="Symbol"/>
              </a:rPr>
              <a:t>y P(x, y) </a:t>
            </a:r>
            <a:r>
              <a:rPr lang="en-US" dirty="0">
                <a:ea typeface="Cambria Math" pitchFamily="18" charset="0"/>
                <a:sym typeface="Symbol"/>
              </a:rPr>
              <a:t>where </a:t>
            </a:r>
            <a:r>
              <a:rPr lang="en-US" i="1" dirty="0">
                <a:latin typeface="Cambria Math" pitchFamily="18" charset="0"/>
                <a:ea typeface="Cambria Math" pitchFamily="18" charset="0"/>
                <a:sym typeface="Symbol"/>
              </a:rPr>
              <a:t>P(x, y) </a:t>
            </a:r>
            <a:r>
              <a:rPr lang="en-US" i="1" dirty="0">
                <a:ea typeface="Cambria Math" pitchFamily="18" charset="0"/>
                <a:sym typeface="Symbol"/>
              </a:rPr>
              <a:t>is</a:t>
            </a:r>
            <a:r>
              <a:rPr lang="en-US" i="1" dirty="0">
                <a:latin typeface="Cambria Math" pitchFamily="18" charset="0"/>
                <a:ea typeface="Cambria Math" pitchFamily="18" charset="0"/>
                <a:sym typeface="Symbol"/>
              </a:rPr>
              <a:t> (x + y = 0</a:t>
            </a:r>
            <a:r>
              <a:rPr lang="en-US" i="1" dirty="0">
                <a:latin typeface="Cambria Math"/>
                <a:ea typeface="Cambria Math"/>
                <a:sym typeface="Symbol"/>
              </a:rPr>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of Nested Quantification</a:t>
            </a:r>
          </a:p>
        </p:txBody>
      </p:sp>
      <p:sp>
        <p:nvSpPr>
          <p:cNvPr id="3" name="Content Placeholder 2"/>
          <p:cNvSpPr>
            <a:spLocks noGrp="1"/>
          </p:cNvSpPr>
          <p:nvPr>
            <p:ph idx="1"/>
          </p:nvPr>
        </p:nvSpPr>
        <p:spPr/>
        <p:txBody>
          <a:bodyPr>
            <a:normAutofit fontScale="77500" lnSpcReduction="20000"/>
          </a:bodyPr>
          <a:lstStyle/>
          <a:p>
            <a:r>
              <a:rPr lang="en-US" dirty="0">
                <a:ea typeface="Cambria Math"/>
                <a:sym typeface="Symbol"/>
              </a:rPr>
              <a:t>Nested Loops</a:t>
            </a:r>
          </a:p>
          <a:p>
            <a:pPr lvl="1"/>
            <a:r>
              <a:rPr lang="en-US" dirty="0">
                <a:ea typeface="Cambria Math"/>
                <a:sym typeface="Symbol"/>
              </a:rPr>
              <a:t>To see if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 (</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 </a:t>
            </a:r>
            <a:r>
              <a:rPr lang="en-US" dirty="0">
                <a:latin typeface="Cambria Math" pitchFamily="18" charset="0"/>
                <a:ea typeface="Cambria Math" pitchFamily="18" charset="0"/>
                <a:sym typeface="Symbol"/>
              </a:rPr>
              <a:t>:</a:t>
            </a:r>
          </a:p>
          <a:p>
            <a:pPr lvl="2"/>
            <a:r>
              <a:rPr lang="en-US" dirty="0">
                <a:latin typeface="Cambria Math" pitchFamily="18" charset="0"/>
                <a:ea typeface="Cambria Math" pitchFamily="18" charset="0"/>
                <a:sym typeface="Symbol"/>
              </a:rPr>
              <a:t> At each step, loop through the values for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a:t>
            </a:r>
          </a:p>
          <a:p>
            <a:pPr lvl="2"/>
            <a:r>
              <a:rPr lang="en-US" dirty="0">
                <a:ea typeface="Cambria Math" pitchFamily="18" charset="0"/>
                <a:sym typeface="Symbol"/>
              </a:rPr>
              <a:t> If for some pair of </a:t>
            </a:r>
            <a:r>
              <a:rPr lang="en-US" i="1" dirty="0">
                <a:latin typeface="Cambria Math" pitchFamily="18" charset="0"/>
                <a:ea typeface="Cambria Math" pitchFamily="18" charset="0"/>
                <a:sym typeface="Symbol"/>
              </a:rPr>
              <a:t>x </a:t>
            </a:r>
            <a:r>
              <a:rPr lang="en-US" dirty="0" err="1">
                <a:ea typeface="Cambria Math" pitchFamily="18" charset="0"/>
                <a:sym typeface="Symbol"/>
              </a:rPr>
              <a:t>and</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and both the outer and inner loop terminate.</a:t>
            </a:r>
            <a:endParaRPr lang="en-US" dirty="0">
              <a:latin typeface="Cambria Math" pitchFamily="18" charset="0"/>
              <a:ea typeface="Cambria Math" pitchFamily="18" charset="0"/>
              <a:sym typeface="Symbol"/>
            </a:endParaRPr>
          </a:p>
          <a:p>
            <a:pPr lvl="1">
              <a:buNone/>
            </a:pPr>
            <a:r>
              <a:rPr lang="en-US" i="1" dirty="0">
                <a:latin typeface="Cambria Math" pitchFamily="18" charset="0"/>
                <a:ea typeface="Cambria Math" pitchFamily="18" charset="0"/>
                <a:sym typeface="Symbol"/>
              </a:rPr>
              <a:t>    x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a:sym typeface="Symbol"/>
            </a:endParaRPr>
          </a:p>
          <a:p>
            <a:pPr lvl="1"/>
            <a:r>
              <a:rPr lang="en-US" dirty="0">
                <a:ea typeface="Cambria Math"/>
                <a:sym typeface="Symbol"/>
              </a:rPr>
              <a:t>To see if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a:t>
            </a:r>
          </a:p>
          <a:p>
            <a:pPr lvl="2"/>
            <a:r>
              <a:rPr lang="en-US" dirty="0">
                <a:latin typeface="Cambria Math" pitchFamily="18" charset="0"/>
                <a:ea typeface="Cambria Math" pitchFamily="18" charset="0"/>
                <a:sym typeface="Symbol"/>
              </a:rPr>
              <a:t>At each step, loop through the values for </a:t>
            </a:r>
            <a:r>
              <a:rPr lang="en-US" i="1" dirty="0">
                <a:latin typeface="Cambria Math" pitchFamily="18" charset="0"/>
                <a:ea typeface="Cambria Math" pitchFamily="18" charset="0"/>
                <a:sym typeface="Symbol"/>
              </a:rPr>
              <a:t>y.</a:t>
            </a:r>
          </a:p>
          <a:p>
            <a:pPr lvl="2"/>
            <a:r>
              <a:rPr lang="en-US" dirty="0">
                <a:latin typeface="Cambria Math" pitchFamily="18" charset="0"/>
                <a:ea typeface="Cambria Math" pitchFamily="18" charset="0"/>
                <a:sym typeface="Symbol"/>
              </a:rPr>
              <a:t>The inner loop ends when a pair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and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a:t>
            </a:r>
          </a:p>
          <a:p>
            <a:pPr lvl="2"/>
            <a:r>
              <a:rPr lang="en-US" dirty="0">
                <a:latin typeface="Cambria Math" pitchFamily="18" charset="0"/>
                <a:ea typeface="Cambria Math" pitchFamily="18" charset="0"/>
                <a:sym typeface="Symbol"/>
              </a:rPr>
              <a:t>If no </a:t>
            </a:r>
            <a:r>
              <a:rPr lang="en-US" i="1" dirty="0">
                <a:latin typeface="Cambria Math" pitchFamily="18" charset="0"/>
                <a:ea typeface="Cambria Math" pitchFamily="18" charset="0"/>
                <a:sym typeface="Symbol"/>
              </a:rPr>
              <a:t>y </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 the outer loop terminates as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ea typeface="Cambria Math" pitchFamily="18" charset="0"/>
                <a:sym typeface="Symbol"/>
              </a:rPr>
              <a:t>  has been shown to be false. </a:t>
            </a:r>
            <a:endParaRPr lang="en-US" dirty="0">
              <a:latin typeface="Cambria Math" pitchFamily="18" charset="0"/>
              <a:ea typeface="Cambria Math" pitchFamily="18" charset="0"/>
              <a:sym typeface="Symbol"/>
            </a:endParaRPr>
          </a:p>
          <a:p>
            <a:pPr lvl="1">
              <a:buNone/>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pitchFamily="18" charset="0"/>
              <a:sym typeface="Symbol"/>
            </a:endParaRPr>
          </a:p>
          <a:p>
            <a:r>
              <a:rPr lang="en-US" dirty="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p:sp>
        <p:nvSpPr>
          <p:cNvPr id="3" name="Content Placeholder 2"/>
          <p:cNvSpPr>
            <a:spLocks noGrp="1"/>
          </p:cNvSpPr>
          <p:nvPr>
            <p:ph idx="1"/>
          </p:nvPr>
        </p:nvSpPr>
        <p:spPr/>
        <p:txBody>
          <a:bodyPr/>
          <a:lstStyle/>
          <a:p>
            <a:pPr>
              <a:buNone/>
            </a:pPr>
            <a:r>
              <a:rPr lang="en-US" b="1" dirty="0"/>
              <a:t>Examples</a:t>
            </a:r>
            <a:r>
              <a:rPr lang="en-US" dirty="0"/>
              <a:t>:</a:t>
            </a:r>
          </a:p>
          <a:p>
            <a:pPr marL="514350" indent="-514350">
              <a:buFont typeface="+mj-lt"/>
              <a:buAutoNum type="arabicPeriod"/>
            </a:pPr>
            <a:r>
              <a:rPr lang="en-US" dirty="0"/>
              <a:t>Let </a:t>
            </a:r>
            <a:r>
              <a:rPr lang="en-US" i="1" dirty="0">
                <a:latin typeface="Cambria Math" pitchFamily="18" charset="0"/>
                <a:ea typeface="Cambria Math" pitchFamily="18" charset="0"/>
              </a:rPr>
              <a:t>P(</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y + x</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and     </a:t>
            </a:r>
            <a:r>
              <a:rPr lang="en-US" i="1" dirty="0">
                <a:latin typeface="Cambria Math" pitchFamily="18" charset="0"/>
                <a:ea typeface="Cambria Math" pitchFamily="18" charset="0"/>
                <a:sym typeface="Symbol"/>
              </a:rPr>
              <a:t>y </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have the same truth value.</a:t>
            </a:r>
          </a:p>
          <a:p>
            <a:pPr marL="514350" indent="-514350">
              <a:buFont typeface="+mj-lt"/>
              <a:buAutoNum type="arabicPeriod"/>
            </a:pPr>
            <a:r>
              <a:rPr lang="en-US" dirty="0"/>
              <a:t>Let </a:t>
            </a:r>
            <a:r>
              <a:rPr lang="en-US" i="1" dirty="0">
                <a:latin typeface="Cambria Math" pitchFamily="18" charset="0"/>
                <a:ea typeface="Cambria Math" pitchFamily="18" charset="0"/>
              </a:rPr>
              <a:t>Q(</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a:t>
            </a:r>
            <a:r>
              <a:rPr lang="en-US" dirty="0">
                <a:latin typeface="Cambria Math" pitchFamily="18" charset="0"/>
                <a:ea typeface="Cambria Math" pitchFamily="18" charset="0"/>
              </a:rPr>
              <a:t>0</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yQ</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ea typeface="Cambria Math" pitchFamily="18" charset="0"/>
                <a:sym typeface="Symbol"/>
              </a:rPr>
              <a:t>, </a:t>
            </a:r>
            <a:r>
              <a:rPr lang="en-US" dirty="0">
                <a:ea typeface="Cambria Math" pitchFamily="18" charset="0"/>
                <a:sym typeface="Symbol"/>
              </a:rPr>
              <a:t>but</a:t>
            </a:r>
            <a:r>
              <a:rPr lang="en-US" i="1" dirty="0">
                <a:ea typeface="Cambria Math" pitchFamily="18" charset="0"/>
                <a:sym typeface="Symbol"/>
              </a:rPr>
              <a:t>     </a:t>
            </a:r>
            <a:r>
              <a:rPr lang="en-US" dirty="0">
                <a:ea typeface="Cambria Math" pitchFamily="18" charset="0"/>
                <a:sym typeface="Symbol"/>
              </a:rPr>
              <a:t> </a:t>
            </a:r>
            <a:r>
              <a:rPr lang="en-US" dirty="0">
                <a:sym typeface="Symbol"/>
              </a:rPr>
              <a:t></a:t>
            </a:r>
            <a:r>
              <a:rPr lang="en-US" i="1" dirty="0">
                <a:latin typeface="Cambria Math" pitchFamily="18" charset="0"/>
                <a:ea typeface="Cambria Math" pitchFamily="18" charset="0"/>
                <a:sym typeface="Symbol"/>
              </a:rPr>
              <a:t>y</a:t>
            </a:r>
            <a:r>
              <a:rPr lang="en-US" dirty="0">
                <a:sym typeface="Symbol"/>
              </a:rPr>
              <a:t> </a:t>
            </a:r>
            <a:r>
              <a:rPr lang="en-US" i="1" dirty="0">
                <a:latin typeface="Cambria Math" pitchFamily="18" charset="0"/>
                <a:ea typeface="Cambria Math" pitchFamily="18" charset="0"/>
                <a:sym typeface="Symbol"/>
              </a:rPr>
              <a:t></a:t>
            </a:r>
            <a:r>
              <a:rPr lang="en-US" i="1">
                <a:latin typeface="Cambria Math" pitchFamily="18" charset="0"/>
                <a:ea typeface="Cambria Math" pitchFamily="18" charset="0"/>
                <a:sym typeface="Symbol"/>
              </a:rPr>
              <a:t>xQ(</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Order of Quantifiers </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U</a:t>
            </a:r>
            <a:r>
              <a:rPr lang="en-US" dirty="0"/>
              <a:t> be the real numbers,</a:t>
            </a:r>
          </a:p>
          <a:p>
            <a:pPr>
              <a:buNone/>
            </a:pPr>
            <a:r>
              <a:rPr lang="en-US" dirty="0"/>
              <a:t>    Define </a:t>
            </a:r>
            <a:r>
              <a:rPr lang="en-US" i="1" dirty="0"/>
              <a:t>P(</a:t>
            </a:r>
            <a:r>
              <a:rPr lang="en-US" i="1" dirty="0" err="1"/>
              <a:t>x,y</a:t>
            </a:r>
            <a:r>
              <a:rPr lang="en-US" i="1" dirty="0"/>
              <a:t>) : x ∙ y </a:t>
            </a:r>
            <a:r>
              <a:rPr lang="en-US" dirty="0"/>
              <a:t>= </a:t>
            </a:r>
            <a:r>
              <a:rPr lang="en-US" dirty="0">
                <a:latin typeface="Cambria Math" pitchFamily="18" charset="0"/>
                <a:ea typeface="Cambria Math" pitchFamily="18" charset="0"/>
              </a:rPr>
              <a:t>0</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endParaRPr lang="en-US" b="1"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914400" lvl="1" indent="-514350">
              <a:buNone/>
            </a:pPr>
            <a:r>
              <a:rPr lang="en-US" b="1" dirty="0"/>
              <a:t>       Answer: </a:t>
            </a:r>
            <a:r>
              <a:rPr lang="en-US" dirty="0"/>
              <a:t>True</a:t>
            </a:r>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Order of Quantifiers</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2</a:t>
            </a:r>
            <a:r>
              <a:rPr lang="en-US" dirty="0"/>
              <a:t>: Let </a:t>
            </a:r>
            <a:r>
              <a:rPr lang="en-US" i="1" dirty="0"/>
              <a:t>U</a:t>
            </a:r>
            <a:r>
              <a:rPr lang="en-US" dirty="0"/>
              <a:t> be the real numbers,</a:t>
            </a:r>
          </a:p>
          <a:p>
            <a:pPr>
              <a:buNone/>
            </a:pPr>
            <a:r>
              <a:rPr lang="en-US" dirty="0"/>
              <a:t>   Define </a:t>
            </a:r>
            <a:r>
              <a:rPr lang="en-US" i="1" dirty="0"/>
              <a:t>P(</a:t>
            </a:r>
            <a:r>
              <a:rPr lang="en-US" i="1" dirty="0" err="1"/>
              <a:t>x,y</a:t>
            </a:r>
            <a:r>
              <a:rPr lang="en-US" i="1" dirty="0"/>
              <a:t>) </a:t>
            </a:r>
            <a:r>
              <a:rPr lang="en-US" dirty="0"/>
              <a:t>:</a:t>
            </a:r>
            <a:r>
              <a:rPr lang="en-US" i="1" dirty="0"/>
              <a:t> x / y </a:t>
            </a:r>
            <a:r>
              <a:rPr lang="en-US" dirty="0"/>
              <a:t>= </a:t>
            </a:r>
            <a:r>
              <a:rPr lang="en-US" dirty="0">
                <a:latin typeface="Cambria Math" pitchFamily="18" charset="0"/>
                <a:ea typeface="Cambria Math" pitchFamily="18" charset="0"/>
              </a:rPr>
              <a:t>1</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endParaRPr lang="en-US" b="1"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a:t>
            </a:r>
            <a:r>
              <a:rPr lang="en-US" b="1"/>
              <a:t>: </a:t>
            </a:r>
            <a:r>
              <a:rPr lang="en-US"/>
              <a:t>False</a:t>
            </a:r>
            <a:endParaRPr lang="en-US"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dirty="0"/>
              <a:t>   </a:t>
            </a:r>
            <a:r>
              <a:rPr lang="en-US" b="1" dirty="0"/>
              <a:t>Answer: </a:t>
            </a:r>
            <a:r>
              <a:rPr lang="en-US" dirty="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Quantifications of Two Variables</a:t>
            </a:r>
          </a:p>
        </p:txBody>
      </p:sp>
      <p:graphicFrame>
        <p:nvGraphicFramePr>
          <p:cNvPr id="4" name="Content Placeholder 3"/>
          <p:cNvGraphicFramePr>
            <a:graphicFrameLocks noGrp="1"/>
          </p:cNvGraphicFramePr>
          <p:nvPr>
            <p:ph idx="1"/>
          </p:nvPr>
        </p:nvGraphicFramePr>
        <p:xfrm>
          <a:off x="533400" y="2514600"/>
          <a:ext cx="8229600" cy="347979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Statement</a:t>
                      </a:r>
                    </a:p>
                  </a:txBody>
                  <a:tcPr/>
                </a:tc>
                <a:tc>
                  <a:txBody>
                    <a:bodyPr/>
                    <a:lstStyle/>
                    <a:p>
                      <a:r>
                        <a:rPr lang="en-US" dirty="0"/>
                        <a:t>When True?</a:t>
                      </a:r>
                    </a:p>
                  </a:txBody>
                  <a:tcPr/>
                </a:tc>
                <a:tc>
                  <a:txBody>
                    <a:bodyPr/>
                    <a:lstStyle/>
                    <a:p>
                      <a:r>
                        <a:rPr lang="en-US" dirty="0"/>
                        <a:t>When False</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txBody>
                  <a:tcPr/>
                </a:tc>
                <a:tc>
                  <a:txBody>
                    <a:bodyPr/>
                    <a:lstStyle/>
                    <a:p>
                      <a:r>
                        <a:rPr lang="en-US" i="1" dirty="0"/>
                        <a:t>P</a:t>
                      </a:r>
                      <a:r>
                        <a:rPr lang="en-US" dirty="0"/>
                        <a:t>(</a:t>
                      </a:r>
                      <a:r>
                        <a:rPr lang="en-US" i="1" dirty="0" err="1"/>
                        <a:t>x</a:t>
                      </a:r>
                      <a:r>
                        <a:rPr lang="en-US" dirty="0" err="1"/>
                        <a:t>,</a:t>
                      </a:r>
                      <a:r>
                        <a:rPr lang="en-US" i="1" dirty="0" err="1"/>
                        <a:t>y</a:t>
                      </a:r>
                      <a:r>
                        <a:rPr lang="en-US" dirty="0"/>
                        <a:t>) is true for every pair </a:t>
                      </a:r>
                      <a:r>
                        <a:rPr lang="en-US" i="1" dirty="0" err="1"/>
                        <a:t>x</a:t>
                      </a:r>
                      <a:r>
                        <a:rPr lang="en-US" dirty="0" err="1"/>
                        <a:t>,</a:t>
                      </a:r>
                      <a:r>
                        <a:rPr lang="en-US" i="1" dirty="0" err="1"/>
                        <a:t>y</a:t>
                      </a:r>
                      <a:r>
                        <a:rPr lang="en-US" dirty="0"/>
                        <a:t>.</a:t>
                      </a:r>
                    </a:p>
                  </a:txBody>
                  <a:tcPr/>
                </a:tc>
                <a:tc>
                  <a:txBody>
                    <a:bodyPr/>
                    <a:lstStyle/>
                    <a:p>
                      <a:r>
                        <a:rPr lang="en-US" dirty="0"/>
                        <a:t>There is a pair </a:t>
                      </a:r>
                      <a:r>
                        <a:rPr lang="en-US" i="1" dirty="0"/>
                        <a:t>x, y </a:t>
                      </a:r>
                      <a:r>
                        <a:rPr lang="en-US" dirty="0"/>
                        <a:t>for</a:t>
                      </a:r>
                      <a:r>
                        <a:rPr lang="en-US" baseline="0" dirty="0"/>
                        <a:t> which </a:t>
                      </a:r>
                      <a:r>
                        <a:rPr lang="en-US" i="1" baseline="0" dirty="0"/>
                        <a:t>P</a:t>
                      </a:r>
                      <a:r>
                        <a:rPr lang="en-US" baseline="0" dirty="0"/>
                        <a:t>(</a:t>
                      </a:r>
                      <a:r>
                        <a:rPr lang="en-US" i="1" baseline="0" dirty="0" err="1"/>
                        <a:t>x,y</a:t>
                      </a:r>
                      <a:r>
                        <a:rPr lang="en-US" baseline="0" dirty="0"/>
                        <a:t>) is false.</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txBody>
                  <a:tcPr/>
                </a:tc>
                <a:tc>
                  <a:txBody>
                    <a:bodyPr/>
                    <a:lstStyle/>
                    <a:p>
                      <a:r>
                        <a:rPr lang="en-US" dirty="0"/>
                        <a:t>For every </a:t>
                      </a:r>
                      <a:r>
                        <a:rPr lang="en-US" i="1" dirty="0"/>
                        <a:t>x </a:t>
                      </a:r>
                      <a:r>
                        <a:rPr lang="en-US" dirty="0"/>
                        <a:t>there is a </a:t>
                      </a:r>
                      <a:r>
                        <a:rPr lang="en-US" i="1" dirty="0"/>
                        <a:t>y</a:t>
                      </a:r>
                      <a:r>
                        <a:rPr lang="en-US" dirty="0"/>
                        <a:t> for which </a:t>
                      </a:r>
                      <a:r>
                        <a:rPr lang="en-US" i="1" dirty="0"/>
                        <a:t>P</a:t>
                      </a:r>
                      <a:r>
                        <a:rPr lang="en-US" dirty="0"/>
                        <a:t>(</a:t>
                      </a:r>
                      <a:r>
                        <a:rPr lang="en-US" i="1" dirty="0" err="1"/>
                        <a:t>x,y</a:t>
                      </a:r>
                      <a:r>
                        <a:rPr lang="en-US" dirty="0"/>
                        <a:t>) is true.</a:t>
                      </a:r>
                    </a:p>
                  </a:txBody>
                  <a:tcPr/>
                </a:tc>
                <a:tc>
                  <a:txBody>
                    <a:bodyPr/>
                    <a:lstStyle/>
                    <a:p>
                      <a:r>
                        <a:rPr lang="en-US" dirty="0"/>
                        <a:t>There is an x such that </a:t>
                      </a:r>
                      <a:r>
                        <a:rPr lang="en-US" i="1" dirty="0"/>
                        <a:t>P</a:t>
                      </a:r>
                      <a:r>
                        <a:rPr lang="en-US" dirty="0"/>
                        <a:t>(</a:t>
                      </a:r>
                      <a:r>
                        <a:rPr lang="en-US" i="1" dirty="0" err="1"/>
                        <a:t>x,y</a:t>
                      </a:r>
                      <a:r>
                        <a:rPr lang="en-US" dirty="0"/>
                        <a:t>) is false for every </a:t>
                      </a:r>
                      <a:r>
                        <a:rPr lang="en-US" i="1" dirty="0"/>
                        <a:t>y</a:t>
                      </a:r>
                      <a:r>
                        <a:rPr lang="en-US" dirty="0"/>
                        <a:t>.</a:t>
                      </a:r>
                    </a:p>
                  </a:txBody>
                  <a:tcPr/>
                </a:tc>
                <a:extLst>
                  <a:ext uri="{0D108BD9-81ED-4DB2-BD59-A6C34878D82A}">
                    <a16:rowId xmlns:a16="http://schemas.microsoft.com/office/drawing/2014/main" val="10002"/>
                  </a:ext>
                </a:extLst>
              </a:tr>
              <a:tr h="370840">
                <a:tc>
                  <a:txBody>
                    <a:bodyPr/>
                    <a:lstStyle/>
                    <a:p>
                      <a:endParaRPr lang="en-US" dirty="0"/>
                    </a:p>
                    <a:p>
                      <a:endParaRPr lang="en-US" dirty="0"/>
                    </a:p>
                  </a:txBody>
                  <a:tcPr/>
                </a:tc>
                <a:tc>
                  <a:txBody>
                    <a:bodyPr/>
                    <a:lstStyle/>
                    <a:p>
                      <a:r>
                        <a:rPr lang="en-US" dirty="0"/>
                        <a:t>There is an </a:t>
                      </a:r>
                      <a:r>
                        <a:rPr lang="en-US" i="1" dirty="0"/>
                        <a:t>x</a:t>
                      </a:r>
                      <a:r>
                        <a:rPr lang="en-US" dirty="0"/>
                        <a:t> for which </a:t>
                      </a:r>
                      <a:r>
                        <a:rPr lang="en-US" i="1" dirty="0"/>
                        <a:t>P</a:t>
                      </a:r>
                      <a:r>
                        <a:rPr lang="en-US" dirty="0"/>
                        <a:t>(</a:t>
                      </a:r>
                      <a:r>
                        <a:rPr lang="en-US" i="1" dirty="0" err="1"/>
                        <a:t>x,y</a:t>
                      </a:r>
                      <a:r>
                        <a:rPr lang="en-US" dirty="0"/>
                        <a:t>) is true for every </a:t>
                      </a:r>
                      <a:r>
                        <a:rPr lang="en-US" i="1" dirty="0"/>
                        <a:t>y</a:t>
                      </a:r>
                      <a:r>
                        <a:rPr lang="en-US" dirty="0"/>
                        <a:t>.</a:t>
                      </a:r>
                    </a:p>
                  </a:txBody>
                  <a:tcPr/>
                </a:tc>
                <a:tc>
                  <a:txBody>
                    <a:bodyPr/>
                    <a:lstStyle/>
                    <a:p>
                      <a:r>
                        <a:rPr lang="en-US" dirty="0"/>
                        <a:t>For every </a:t>
                      </a:r>
                      <a:r>
                        <a:rPr lang="en-US" i="1" dirty="0"/>
                        <a:t>x</a:t>
                      </a:r>
                      <a:r>
                        <a:rPr lang="en-US" dirty="0"/>
                        <a:t> there is a y for which </a:t>
                      </a:r>
                      <a:r>
                        <a:rPr lang="en-US" i="1" dirty="0"/>
                        <a:t>P</a:t>
                      </a:r>
                      <a:r>
                        <a:rPr lang="en-US" dirty="0"/>
                        <a:t>(</a:t>
                      </a:r>
                      <a:r>
                        <a:rPr lang="en-US" dirty="0" err="1"/>
                        <a:t>x,y</a:t>
                      </a:r>
                      <a:r>
                        <a:rPr lang="en-US" dirty="0"/>
                        <a:t>) is false.</a:t>
                      </a:r>
                    </a:p>
                  </a:txBody>
                  <a:tcPr/>
                </a:tc>
                <a:extLst>
                  <a:ext uri="{0D108BD9-81ED-4DB2-BD59-A6C34878D82A}">
                    <a16:rowId xmlns:a16="http://schemas.microsoft.com/office/drawing/2014/main" val="10003"/>
                  </a:ext>
                </a:extLst>
              </a:tr>
              <a:tr h="370840">
                <a:tc>
                  <a:txBody>
                    <a:bodyPr/>
                    <a:lstStyle/>
                    <a:p>
                      <a:endParaRPr lang="en-US" dirty="0"/>
                    </a:p>
                    <a:p>
                      <a:endParaRPr lang="en-US" dirty="0"/>
                    </a:p>
                    <a:p>
                      <a:endParaRPr lang="en-US" dirty="0"/>
                    </a:p>
                  </a:txBody>
                  <a:tcPr/>
                </a:tc>
                <a:tc>
                  <a:txBody>
                    <a:bodyPr/>
                    <a:lstStyle/>
                    <a:p>
                      <a:r>
                        <a:rPr lang="en-US" dirty="0"/>
                        <a:t>There is a pair </a:t>
                      </a:r>
                      <a:r>
                        <a:rPr lang="en-US" i="1" dirty="0"/>
                        <a:t>x, y </a:t>
                      </a:r>
                      <a:r>
                        <a:rPr lang="en-US" dirty="0"/>
                        <a:t>for which </a:t>
                      </a:r>
                      <a:r>
                        <a:rPr lang="en-US" i="1" dirty="0"/>
                        <a:t>P</a:t>
                      </a:r>
                      <a:r>
                        <a:rPr lang="en-US" dirty="0"/>
                        <a:t>(</a:t>
                      </a:r>
                      <a:r>
                        <a:rPr lang="en-US" i="1" dirty="0" err="1"/>
                        <a:t>x,y</a:t>
                      </a:r>
                      <a:r>
                        <a:rPr lang="en-US" dirty="0"/>
                        <a:t>) is true.</a:t>
                      </a:r>
                    </a:p>
                  </a:txBody>
                  <a:tcPr/>
                </a:tc>
                <a:tc>
                  <a:txBody>
                    <a:bodyPr/>
                    <a:lstStyle/>
                    <a:p>
                      <a:r>
                        <a:rPr lang="en-US" i="1" dirty="0"/>
                        <a:t>P</a:t>
                      </a:r>
                      <a:r>
                        <a:rPr lang="en-US" dirty="0"/>
                        <a:t>(</a:t>
                      </a:r>
                      <a:r>
                        <a:rPr lang="en-US" dirty="0" err="1"/>
                        <a:t>x,y</a:t>
                      </a:r>
                      <a:r>
                        <a:rPr lang="en-US" dirty="0"/>
                        <a:t>) is false for every pair </a:t>
                      </a:r>
                      <a:r>
                        <a:rPr lang="en-US" i="1" dirty="0" err="1"/>
                        <a:t>x,y</a:t>
                      </a:r>
                      <a:endParaRPr lang="en-US" i="1" dirty="0"/>
                    </a:p>
                  </a:txBody>
                  <a:tcPr/>
                </a:tc>
                <a:extLst>
                  <a:ext uri="{0D108BD9-81ED-4DB2-BD59-A6C34878D82A}">
                    <a16:rowId xmlns:a16="http://schemas.microsoft.com/office/drawing/2014/main" val="10004"/>
                  </a:ext>
                </a:extLst>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Nested Quantifiers into English</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1</a:t>
            </a:r>
            <a:r>
              <a:rPr lang="en-US" dirty="0"/>
              <a:t>: Translate the statement </a:t>
            </a:r>
          </a:p>
          <a:p>
            <a:pPr marL="274320" lvl="1" indent="-274320">
              <a:buClr>
                <a:schemeClr val="accent3"/>
              </a:buClr>
              <a:buSzPct val="95000"/>
              <a:buNone/>
            </a:pPr>
            <a:r>
              <a:rPr lang="en-US" i="1" dirty="0">
                <a:latin typeface="Cambria Math" pitchFamily="18" charset="0"/>
                <a:ea typeface="Cambria Math" pitchFamily="18" charset="0"/>
                <a:sym typeface="Symbol"/>
              </a:rPr>
              <a:t>                x  (C(x )</a:t>
            </a:r>
            <a:r>
              <a:rPr lang="en-US" i="1" dirty="0">
                <a:latin typeface="Cambria Math"/>
                <a:ea typeface="Cambria Math"/>
                <a:sym typeface="Symbol"/>
              </a:rPr>
              <a:t>∨</a:t>
            </a:r>
            <a:r>
              <a:rPr lang="en-US" i="1" dirty="0">
                <a:latin typeface="Cambria Math" pitchFamily="18" charset="0"/>
                <a:ea typeface="Cambria Math" pitchFamily="18" charset="0"/>
                <a:sym typeface="Symbol"/>
              </a:rPr>
              <a:t> y (C(y ) </a:t>
            </a:r>
            <a:r>
              <a:rPr lang="en-US" i="1" dirty="0">
                <a:latin typeface="Cambria Math"/>
                <a:ea typeface="Cambria Math"/>
                <a:sym typeface="Symbol"/>
              </a:rPr>
              <a:t>∧ F(x, y)))</a:t>
            </a:r>
            <a:r>
              <a:rPr lang="en-US" i="1" dirty="0">
                <a:latin typeface="Cambria Math" pitchFamily="18" charset="0"/>
                <a:ea typeface="Cambria Math" pitchFamily="18" charset="0"/>
                <a:sym typeface="Symbol"/>
              </a:rPr>
              <a:t> </a:t>
            </a:r>
            <a:endParaRPr lang="en-US" i="1" dirty="0">
              <a:latin typeface="Cambria Math"/>
              <a:ea typeface="Cambria Math"/>
              <a:sym typeface="Symbol"/>
            </a:endParaRPr>
          </a:p>
          <a:p>
            <a:pPr marL="274320" lvl="1" indent="-274320">
              <a:buClr>
                <a:schemeClr val="accent3"/>
              </a:buClr>
              <a:buSzPct val="95000"/>
              <a:buNone/>
            </a:pPr>
            <a:r>
              <a:rPr lang="en-US" dirty="0"/>
              <a:t>     where C(x) is “</a:t>
            </a:r>
            <a:r>
              <a:rPr lang="en-US" i="1" dirty="0"/>
              <a:t>x</a:t>
            </a:r>
            <a:r>
              <a:rPr lang="en-US" dirty="0"/>
              <a:t> has a computer,” and </a:t>
            </a:r>
            <a:r>
              <a:rPr lang="en-US" i="1" dirty="0"/>
              <a:t>F</a:t>
            </a:r>
            <a:r>
              <a:rPr lang="en-US" dirty="0"/>
              <a:t>(</a:t>
            </a:r>
            <a:r>
              <a:rPr lang="en-US" i="1" dirty="0" err="1"/>
              <a:t>x</a:t>
            </a:r>
            <a:r>
              <a:rPr lang="en-US" dirty="0" err="1"/>
              <a:t>,</a:t>
            </a:r>
            <a:r>
              <a:rPr lang="en-US" i="1" dirty="0" err="1"/>
              <a:t>y</a:t>
            </a:r>
            <a:r>
              <a:rPr lang="en-US" dirty="0"/>
              <a:t>) is “</a:t>
            </a:r>
            <a:r>
              <a:rPr lang="en-US" i="1" dirty="0"/>
              <a:t>x</a:t>
            </a:r>
            <a:r>
              <a:rPr lang="en-US" dirty="0"/>
              <a:t> and </a:t>
            </a:r>
            <a:r>
              <a:rPr lang="en-US" i="1" dirty="0"/>
              <a:t>y</a:t>
            </a:r>
            <a:r>
              <a:rPr lang="en-US" dirty="0"/>
              <a:t> are friends,” and the domain for both </a:t>
            </a:r>
            <a:r>
              <a:rPr lang="en-US" i="1" dirty="0"/>
              <a:t>x</a:t>
            </a:r>
            <a:r>
              <a:rPr lang="en-US" dirty="0"/>
              <a:t> and </a:t>
            </a:r>
            <a:r>
              <a:rPr lang="en-US" i="1" dirty="0"/>
              <a:t>y</a:t>
            </a:r>
            <a:r>
              <a:rPr lang="en-US" dirty="0"/>
              <a:t> consists of all students in your school. </a:t>
            </a:r>
          </a:p>
          <a:p>
            <a:pPr marL="274320" lvl="1" indent="-274320">
              <a:buClr>
                <a:schemeClr val="accent3"/>
              </a:buClr>
              <a:buSzPct val="95000"/>
              <a:buNone/>
            </a:pPr>
            <a:r>
              <a:rPr lang="en-US" dirty="0"/>
              <a:t>    </a:t>
            </a:r>
            <a:r>
              <a:rPr lang="en-US" b="1" dirty="0"/>
              <a:t>Solution</a:t>
            </a:r>
            <a:r>
              <a:rPr lang="en-US" dirty="0"/>
              <a:t>: Every student in your school has a computer or has a friend who has a computer. </a:t>
            </a:r>
          </a:p>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2</a:t>
            </a:r>
            <a:r>
              <a:rPr lang="en-US" dirty="0"/>
              <a:t>:  </a:t>
            </a:r>
            <a:r>
              <a:rPr lang="en-US" dirty="0">
                <a:sym typeface="Symbol"/>
              </a:rPr>
              <a:t>Translate the statement</a:t>
            </a:r>
            <a:endParaRPr lang="en-US" i="1" dirty="0">
              <a:latin typeface="Cambria Math"/>
              <a:ea typeface="Cambria Math"/>
              <a:sym typeface="Symbol"/>
            </a:endParaRPr>
          </a:p>
          <a:p>
            <a:pPr>
              <a:buNone/>
            </a:pPr>
            <a:r>
              <a:rPr lang="en-US" dirty="0"/>
              <a:t>        </a:t>
            </a:r>
            <a:r>
              <a:rPr lang="en-US" dirty="0">
                <a:sym typeface="Symbol"/>
              </a:rPr>
              <a:t></a:t>
            </a:r>
            <a:r>
              <a:rPr lang="en-US" dirty="0" err="1">
                <a:sym typeface="Symbol"/>
              </a:rPr>
              <a:t>x</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z ((</a:t>
            </a:r>
            <a:r>
              <a:rPr lang="en-US" i="1" dirty="0">
                <a:latin typeface="Cambria Math"/>
                <a:ea typeface="Cambria Math"/>
                <a:sym typeface="Symbol"/>
              </a:rPr>
              <a:t>F(x, y)∧ F(</a:t>
            </a:r>
            <a:r>
              <a:rPr lang="en-US" i="1" dirty="0" err="1">
                <a:latin typeface="Cambria Math"/>
                <a:ea typeface="Cambria Math"/>
                <a:sym typeface="Symbol"/>
              </a:rPr>
              <a:t>x,z</a:t>
            </a:r>
            <a:r>
              <a:rPr lang="en-US" i="1" dirty="0">
                <a:latin typeface="Cambria Math"/>
                <a:ea typeface="Cambria Math"/>
                <a:sym typeface="Symbol"/>
              </a:rPr>
              <a:t>) ∧ (y ≠z))→¬F(</a:t>
            </a:r>
            <a:r>
              <a:rPr lang="en-US" i="1" dirty="0" err="1">
                <a:latin typeface="Cambria Math"/>
                <a:ea typeface="Cambria Math"/>
                <a:sym typeface="Symbol"/>
              </a:rPr>
              <a:t>y,z</a:t>
            </a:r>
            <a:r>
              <a:rPr lang="en-US" i="1" dirty="0">
                <a:latin typeface="Cambria Math"/>
                <a:ea typeface="Cambria Math"/>
                <a:sym typeface="Symbol"/>
              </a:rPr>
              <a:t>))</a:t>
            </a:r>
          </a:p>
          <a:p>
            <a:pPr>
              <a:buNone/>
            </a:pPr>
            <a:r>
              <a:rPr lang="en-US" i="1" dirty="0">
                <a:latin typeface="Cambria Math"/>
                <a:ea typeface="Cambria Math"/>
                <a:sym typeface="Symbol"/>
              </a:rPr>
              <a:t>   </a:t>
            </a:r>
            <a:r>
              <a:rPr lang="en-US" b="1" dirty="0"/>
              <a:t>Solution</a:t>
            </a:r>
            <a:r>
              <a:rPr lang="en-US" dirty="0"/>
              <a:t>: There is a student none of whose friends are also friends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Mathematical Statements into Predicate Logic </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dirty="0">
                <a:latin typeface="Cambria Math" pitchFamily="18" charset="0"/>
                <a:ea typeface="Cambria Math" pitchFamily="18" charset="0"/>
              </a:rPr>
              <a:t>:</a:t>
            </a:r>
            <a:r>
              <a:rPr lang="en-US" dirty="0"/>
              <a:t> Translate “The sum of two positive integers is always positive” into a logical expression.</a:t>
            </a:r>
          </a:p>
          <a:p>
            <a:pPr>
              <a:buNone/>
            </a:pPr>
            <a:r>
              <a:rPr lang="en-US" b="1" dirty="0"/>
              <a:t>  Solution</a:t>
            </a:r>
            <a:r>
              <a:rPr lang="en-US" dirty="0"/>
              <a:t>:</a:t>
            </a:r>
          </a:p>
          <a:p>
            <a:pPr marL="850392" lvl="1" indent="-457200">
              <a:buFont typeface="+mj-lt"/>
              <a:buAutoNum type="arabicPeriod"/>
            </a:pPr>
            <a:r>
              <a:rPr lang="en-US" dirty="0"/>
              <a:t>Rewrite the statement to make the implied quantifiers and domains explicit:</a:t>
            </a:r>
          </a:p>
          <a:p>
            <a:pPr marL="1124712" lvl="2" indent="-457200">
              <a:buNone/>
            </a:pPr>
            <a:r>
              <a:rPr lang="en-US" dirty="0"/>
              <a:t>“For every two integers, if these integers are both positive, then the sum of these integers is positive.”</a:t>
            </a:r>
          </a:p>
          <a:p>
            <a:pPr marL="850392" lvl="1" indent="-457200">
              <a:buFont typeface="+mj-lt"/>
              <a:buAutoNum type="arabicPeriod"/>
            </a:pPr>
            <a:r>
              <a:rPr lang="en-US" dirty="0"/>
              <a:t>Introduce the variables </a:t>
            </a:r>
            <a:r>
              <a:rPr lang="en-US" i="1" dirty="0"/>
              <a:t>x</a:t>
            </a:r>
            <a:r>
              <a:rPr lang="en-US" dirty="0"/>
              <a:t> and </a:t>
            </a:r>
            <a:r>
              <a:rPr lang="en-US" i="1" dirty="0"/>
              <a:t>y</a:t>
            </a:r>
            <a:r>
              <a:rPr lang="en-US" dirty="0"/>
              <a:t>, and specify the domain, to obtain:</a:t>
            </a:r>
          </a:p>
          <a:p>
            <a:pPr marL="1124712" lvl="2" indent="-457200">
              <a:buNone/>
            </a:pPr>
            <a:r>
              <a:rPr lang="en-US" dirty="0"/>
              <a:t>“For all positive integers </a:t>
            </a:r>
            <a:r>
              <a:rPr lang="en-US" i="1" dirty="0"/>
              <a:t>x</a:t>
            </a:r>
            <a:r>
              <a:rPr lang="en-US" dirty="0"/>
              <a:t> and </a:t>
            </a:r>
            <a:r>
              <a:rPr lang="en-US" i="1" dirty="0"/>
              <a:t>y</a:t>
            </a:r>
            <a:r>
              <a:rPr lang="en-US" dirty="0"/>
              <a:t>, </a:t>
            </a:r>
            <a:r>
              <a:rPr lang="en-US" i="1" dirty="0"/>
              <a:t>x</a:t>
            </a:r>
            <a:r>
              <a:rPr lang="en-US" dirty="0"/>
              <a:t> </a:t>
            </a:r>
            <a:r>
              <a:rPr lang="en-US" i="1" dirty="0"/>
              <a:t>+ y</a:t>
            </a:r>
            <a:r>
              <a:rPr lang="en-US" dirty="0"/>
              <a:t> is positive.”</a:t>
            </a:r>
          </a:p>
          <a:p>
            <a:pPr marL="850392" lvl="1" indent="-457200">
              <a:buFont typeface="+mj-lt"/>
              <a:buAutoNum type="arabicPeriod"/>
            </a:pPr>
            <a:r>
              <a:rPr lang="en-US" dirty="0"/>
              <a:t>The result is:</a:t>
            </a:r>
          </a:p>
          <a:p>
            <a:pPr marL="1124712" lvl="2" indent="-457200">
              <a:buNone/>
            </a:pPr>
            <a:r>
              <a:rPr lang="en-US" dirty="0">
                <a:latin typeface="Cambria Math"/>
                <a:ea typeface="Cambria Math"/>
                <a:sym typeface="Symbol"/>
              </a:rPr>
              <a:t>            </a:t>
            </a:r>
            <a:r>
              <a:rPr lang="en-US" i="1" dirty="0">
                <a:ea typeface="Cambria Math"/>
                <a:sym typeface="Symbol"/>
              </a:rPr>
              <a:t>x</a:t>
            </a:r>
            <a:r>
              <a:rPr lang="en-US" dirty="0">
                <a:latin typeface="Cambria Math"/>
                <a:ea typeface="Cambria Math"/>
                <a:sym typeface="Symbol"/>
              </a:rPr>
              <a:t>  </a:t>
            </a:r>
            <a:r>
              <a:rPr lang="en-US" i="1" dirty="0">
                <a:latin typeface="Cambria Math"/>
                <a:ea typeface="Cambria Math"/>
                <a:sym typeface="Symbol"/>
              </a:rPr>
              <a:t>y </a:t>
            </a:r>
            <a:r>
              <a:rPr lang="en-US" dirty="0">
                <a:latin typeface="Cambria Math"/>
                <a:ea typeface="Cambria Math"/>
                <a:sym typeface="Symbol"/>
              </a:rPr>
              <a:t>((</a:t>
            </a:r>
            <a:r>
              <a:rPr lang="en-US" i="1" dirty="0">
                <a:ea typeface="Cambria Math"/>
                <a:sym typeface="Symbol"/>
              </a:rPr>
              <a:t>x</a:t>
            </a:r>
            <a:r>
              <a:rPr lang="en-US" dirty="0">
                <a:latin typeface="Cambria Math"/>
                <a:ea typeface="Cambria Math"/>
                <a:sym typeface="Symbol"/>
              </a:rPr>
              <a:t> &gt; 0)∧ (</a:t>
            </a:r>
            <a:r>
              <a:rPr lang="en-US" i="1" dirty="0">
                <a:ea typeface="Cambria Math"/>
                <a:sym typeface="Symbol"/>
              </a:rPr>
              <a:t>y </a:t>
            </a:r>
            <a:r>
              <a:rPr lang="en-US" dirty="0">
                <a:latin typeface="Cambria Math"/>
                <a:ea typeface="Cambria Math"/>
                <a:sym typeface="Symbol"/>
              </a:rPr>
              <a:t>&gt; 0)</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 </a:t>
            </a:r>
            <a:r>
              <a:rPr lang="en-US" dirty="0">
                <a:latin typeface="Cambria Math"/>
                <a:ea typeface="Cambria Math"/>
              </a:rPr>
              <a:t>&gt; 0))</a:t>
            </a:r>
          </a:p>
          <a:p>
            <a:pPr marL="1124712" lvl="2" indent="-457200">
              <a:buNone/>
            </a:pPr>
            <a:r>
              <a:rPr lang="en-US" dirty="0">
                <a:latin typeface="Cambria Math"/>
                <a:ea typeface="Cambria Math"/>
              </a:rPr>
              <a:t> where the domain of both variables consists of all integers</a:t>
            </a:r>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English into Logical Expressions Example</a:t>
            </a:r>
          </a:p>
        </p:txBody>
      </p:sp>
      <p:sp>
        <p:nvSpPr>
          <p:cNvPr id="3" name="Content Placeholder 2"/>
          <p:cNvSpPr>
            <a:spLocks noGrp="1"/>
          </p:cNvSpPr>
          <p:nvPr>
            <p:ph idx="1"/>
          </p:nvPr>
        </p:nvSpPr>
        <p:spPr/>
        <p:txBody>
          <a:bodyPr/>
          <a:lstStyle/>
          <a:p>
            <a:pPr>
              <a:buNone/>
            </a:pPr>
            <a:r>
              <a:rPr lang="en-US" b="1" dirty="0"/>
              <a:t>Example</a:t>
            </a:r>
            <a:r>
              <a:rPr lang="en-US" dirty="0"/>
              <a:t>: Use quantifiers to express the statement “There is a woman who has taken a flight on every airline in the world.”</a:t>
            </a:r>
          </a:p>
          <a:p>
            <a:pPr>
              <a:buNone/>
            </a:pPr>
            <a:r>
              <a:rPr lang="en-US" b="1" dirty="0"/>
              <a:t>Solution</a:t>
            </a:r>
            <a:r>
              <a:rPr lang="en-US" dirty="0"/>
              <a:t>:</a:t>
            </a:r>
          </a:p>
          <a:p>
            <a:pPr marL="850392" lvl="1" indent="-457200">
              <a:buFont typeface="+mj-lt"/>
              <a:buAutoNum type="arabicPeriod"/>
            </a:pPr>
            <a:r>
              <a:rPr lang="en-US" dirty="0"/>
              <a:t>Let </a:t>
            </a:r>
            <a:r>
              <a:rPr lang="en-US" i="1" dirty="0">
                <a:latin typeface="Cambria Math" pitchFamily="18" charset="0"/>
                <a:ea typeface="Cambria Math" pitchFamily="18" charset="0"/>
              </a:rPr>
              <a:t>P(</a:t>
            </a:r>
            <a:r>
              <a:rPr lang="en-US" i="1" dirty="0" err="1">
                <a:ea typeface="Cambria Math" pitchFamily="18" charset="0"/>
              </a:rPr>
              <a:t>w,f</a:t>
            </a:r>
            <a:r>
              <a:rPr lang="en-US" i="1" dirty="0">
                <a:latin typeface="Cambria Math" pitchFamily="18" charset="0"/>
                <a:ea typeface="Cambria Math" pitchFamily="18" charset="0"/>
              </a:rPr>
              <a:t>)</a:t>
            </a:r>
            <a:r>
              <a:rPr lang="en-US" dirty="0"/>
              <a:t> be “</a:t>
            </a:r>
            <a:r>
              <a:rPr lang="en-US" i="1" dirty="0">
                <a:ea typeface="Cambria Math" pitchFamily="18" charset="0"/>
              </a:rPr>
              <a:t>w</a:t>
            </a:r>
            <a:r>
              <a:rPr lang="en-US" dirty="0"/>
              <a:t> has taken </a:t>
            </a:r>
            <a:r>
              <a:rPr lang="en-US" i="1" dirty="0">
                <a:latin typeface="Cambria Math" pitchFamily="18" charset="0"/>
                <a:ea typeface="Cambria Math" pitchFamily="18" charset="0"/>
              </a:rPr>
              <a:t>f  </a:t>
            </a:r>
            <a:r>
              <a:rPr lang="en-US" dirty="0"/>
              <a:t>” and </a:t>
            </a:r>
            <a:r>
              <a:rPr lang="en-US" i="1" dirty="0">
                <a:latin typeface="Cambria Math" pitchFamily="18" charset="0"/>
                <a:ea typeface="Cambria Math" pitchFamily="18" charset="0"/>
              </a:rPr>
              <a:t>Q</a:t>
            </a:r>
            <a:r>
              <a:rPr lang="en-US" dirty="0">
                <a:latin typeface="Cambria Math" pitchFamily="18" charset="0"/>
                <a:ea typeface="Cambria Math" pitchFamily="18" charset="0"/>
              </a:rPr>
              <a:t>(</a:t>
            </a:r>
            <a:r>
              <a:rPr lang="en-US" i="1" dirty="0" err="1">
                <a:ea typeface="Cambria Math" pitchFamily="18" charset="0"/>
              </a:rPr>
              <a:t>f,a</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t>
            </a:r>
            <a:r>
              <a:rPr lang="en-US" i="1" dirty="0">
                <a:ea typeface="Cambria Math" pitchFamily="18" charset="0"/>
              </a:rPr>
              <a:t>f</a:t>
            </a:r>
            <a:r>
              <a:rPr lang="en-US" dirty="0"/>
              <a:t>  is a flight on </a:t>
            </a:r>
            <a:r>
              <a:rPr lang="en-US" i="1" dirty="0">
                <a:ea typeface="Cambria Math" pitchFamily="18" charset="0"/>
              </a:rPr>
              <a:t>a</a:t>
            </a:r>
            <a:r>
              <a:rPr lang="en-US" i="1" dirty="0">
                <a:latin typeface="Cambria Math" pitchFamily="18" charset="0"/>
                <a:ea typeface="Cambria Math" pitchFamily="18" charset="0"/>
              </a:rPr>
              <a:t> .</a:t>
            </a:r>
            <a:r>
              <a:rPr lang="en-US" dirty="0"/>
              <a:t>” </a:t>
            </a:r>
          </a:p>
          <a:p>
            <a:pPr marL="850392" lvl="1" indent="-457200">
              <a:buFont typeface="+mj-lt"/>
              <a:buAutoNum type="arabicPeriod"/>
            </a:pPr>
            <a:r>
              <a:rPr lang="en-US" dirty="0"/>
              <a:t>The domain of </a:t>
            </a:r>
            <a:r>
              <a:rPr lang="en-US" i="1" dirty="0"/>
              <a:t>w</a:t>
            </a:r>
            <a:r>
              <a:rPr lang="en-US" dirty="0"/>
              <a:t> is all women, the domain of </a:t>
            </a:r>
            <a:r>
              <a:rPr lang="en-US" i="1" dirty="0"/>
              <a:t>f</a:t>
            </a:r>
            <a:r>
              <a:rPr lang="en-US" dirty="0"/>
              <a:t> is all flights, and the domain of </a:t>
            </a:r>
            <a:r>
              <a:rPr lang="en-US" i="1" dirty="0"/>
              <a:t>a</a:t>
            </a:r>
            <a:r>
              <a:rPr lang="en-US" dirty="0"/>
              <a:t> is all airlines.</a:t>
            </a:r>
          </a:p>
          <a:p>
            <a:pPr marL="850392" lvl="1" indent="-457200">
              <a:buFont typeface="+mj-lt"/>
              <a:buAutoNum type="arabicPeriod"/>
            </a:pPr>
            <a:r>
              <a:rPr lang="en-US" dirty="0"/>
              <a:t>Then the statement can be expressed as:</a:t>
            </a:r>
          </a:p>
          <a:p>
            <a:pPr marL="850392" lvl="1" indent="-457200">
              <a:buNone/>
            </a:pPr>
            <a:r>
              <a:rPr lang="en-US" dirty="0"/>
              <a:t>             </a:t>
            </a:r>
            <a:r>
              <a:rPr lang="en-US" dirty="0">
                <a:latin typeface="Cambria Math" pitchFamily="18" charset="0"/>
                <a:ea typeface="Cambria Math" pitchFamily="18" charset="0"/>
                <a:sym typeface="Symbol"/>
              </a:rPr>
              <a:t></a:t>
            </a:r>
            <a:r>
              <a:rPr lang="en-US" i="1" dirty="0">
                <a:ea typeface="Cambria Math" pitchFamily="18" charset="0"/>
                <a:sym typeface="Symbol"/>
              </a:rPr>
              <a:t>w</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ea typeface="Cambria Math" pitchFamily="18" charset="0"/>
                <a:sym typeface="Symbol"/>
              </a:rPr>
              <a:t>a</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ea typeface="Cambria Math" pitchFamily="18" charset="0"/>
                <a:sym typeface="Symbol"/>
              </a:rPr>
              <a:t>w,f</a:t>
            </a:r>
            <a:r>
              <a:rPr lang="en-US" i="1" dirty="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ea typeface="Cambria Math" pitchFamily="18" charset="0"/>
                <a:sym typeface="Symbol"/>
              </a:rPr>
              <a:t>f,a</a:t>
            </a:r>
            <a:r>
              <a:rPr lang="en-US" dirty="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Calculus in Logic (</a:t>
            </a:r>
            <a:r>
              <a:rPr lang="en-US" i="1" dirty="0"/>
              <a:t>optional</a:t>
            </a:r>
            <a:r>
              <a:rPr lang="en-US" dirty="0"/>
              <a:t>)</a:t>
            </a:r>
          </a:p>
        </p:txBody>
      </p:sp>
      <p:sp>
        <p:nvSpPr>
          <p:cNvPr id="3" name="Content Placeholder 2"/>
          <p:cNvSpPr>
            <a:spLocks noGrp="1"/>
          </p:cNvSpPr>
          <p:nvPr>
            <p:ph idx="1"/>
          </p:nvPr>
        </p:nvSpPr>
        <p:spPr/>
        <p:txBody>
          <a:bodyPr>
            <a:normAutofit fontScale="85000" lnSpcReduction="20000"/>
          </a:bodyPr>
          <a:lstStyle/>
          <a:p>
            <a:pPr>
              <a:buNone/>
            </a:pPr>
            <a:r>
              <a:rPr lang="en-US" b="1" dirty="0"/>
              <a:t>Example</a:t>
            </a:r>
            <a:r>
              <a:rPr lang="en-US" dirty="0"/>
              <a:t>: Use quantifiers to express the definition of the limit of </a:t>
            </a:r>
            <a:r>
              <a:rPr lang="en-US" i="1" dirty="0"/>
              <a:t>a</a:t>
            </a:r>
            <a:r>
              <a:rPr lang="en-US" dirty="0"/>
              <a:t> real-valued function </a:t>
            </a:r>
            <a:r>
              <a:rPr lang="en-US" i="1" dirty="0"/>
              <a:t>f(x)</a:t>
            </a:r>
            <a:r>
              <a:rPr lang="en-US" dirty="0"/>
              <a:t> of a real variable </a:t>
            </a:r>
            <a:r>
              <a:rPr lang="en-US" i="1" dirty="0"/>
              <a:t>x</a:t>
            </a:r>
            <a:r>
              <a:rPr lang="en-US" dirty="0"/>
              <a:t> at a point </a:t>
            </a:r>
            <a:r>
              <a:rPr lang="en-US" i="1" dirty="0"/>
              <a:t>a</a:t>
            </a:r>
            <a:r>
              <a:rPr lang="en-US" dirty="0"/>
              <a:t> in its domain.</a:t>
            </a:r>
          </a:p>
          <a:p>
            <a:pPr>
              <a:buNone/>
            </a:pPr>
            <a:r>
              <a:rPr lang="en-US" b="1" dirty="0"/>
              <a:t>Solution</a:t>
            </a:r>
            <a:r>
              <a:rPr lang="en-US" dirty="0"/>
              <a:t>: Recall the definition of the statement</a:t>
            </a:r>
          </a:p>
          <a:p>
            <a:endParaRPr lang="en-US" dirty="0"/>
          </a:p>
          <a:p>
            <a:pPr>
              <a:buNone/>
            </a:pPr>
            <a:r>
              <a:rPr lang="en-US" dirty="0"/>
              <a:t>    is “For every real number </a:t>
            </a:r>
            <a:r>
              <a:rPr lang="el-GR" dirty="0">
                <a:latin typeface="Cambria Math"/>
                <a:ea typeface="Cambria Math"/>
              </a:rPr>
              <a:t>ε</a:t>
            </a:r>
            <a:r>
              <a:rPr lang="en-US" dirty="0">
                <a:latin typeface="Cambria Math"/>
                <a:ea typeface="Cambria Math"/>
              </a:rPr>
              <a:t> &gt; 0, there exists a real number   </a:t>
            </a:r>
            <a:r>
              <a:rPr lang="el-GR" dirty="0">
                <a:latin typeface="Cambria Math"/>
                <a:ea typeface="Cambria Math"/>
              </a:rPr>
              <a:t>δ</a:t>
            </a:r>
            <a:r>
              <a:rPr lang="en-US" dirty="0">
                <a:latin typeface="Cambria Math"/>
                <a:ea typeface="Cambria Math"/>
              </a:rPr>
              <a:t> &gt; 0 such that |f(x) – L| &lt; </a:t>
            </a:r>
            <a:r>
              <a:rPr lang="el-GR" dirty="0">
                <a:latin typeface="Cambria Math"/>
                <a:ea typeface="Cambria Math"/>
              </a:rPr>
              <a:t>ε</a:t>
            </a:r>
            <a:r>
              <a:rPr lang="en-US" dirty="0">
                <a:latin typeface="Cambria Math"/>
                <a:ea typeface="Cambria Math"/>
              </a:rPr>
              <a:t> whenever   0 &lt; |x –a| &lt; </a:t>
            </a:r>
            <a:r>
              <a:rPr lang="el-GR" dirty="0">
                <a:latin typeface="Cambria Math"/>
                <a:ea typeface="Cambria Math"/>
              </a:rPr>
              <a:t>δ</a:t>
            </a:r>
            <a:r>
              <a:rPr lang="en-US" dirty="0">
                <a:latin typeface="Cambria Math"/>
                <a:ea typeface="Cambria Math"/>
              </a:rPr>
              <a:t>.”</a:t>
            </a:r>
          </a:p>
          <a:p>
            <a:pPr>
              <a:buNone/>
            </a:pPr>
            <a:r>
              <a:rPr lang="en-US" dirty="0">
                <a:latin typeface="Cambria Math"/>
                <a:ea typeface="Cambria Math"/>
              </a:rPr>
              <a:t>     Using quantifiers:</a:t>
            </a:r>
          </a:p>
          <a:p>
            <a:endParaRPr lang="en-US" dirty="0">
              <a:latin typeface="Cambria Math"/>
              <a:ea typeface="Cambria Math"/>
            </a:endParaRPr>
          </a:p>
          <a:p>
            <a:endParaRPr lang="en-US" dirty="0">
              <a:latin typeface="Cambria Math"/>
              <a:ea typeface="Cambria Math"/>
            </a:endParaRPr>
          </a:p>
          <a:p>
            <a:pPr>
              <a:buNone/>
            </a:pPr>
            <a:r>
              <a:rPr lang="en-US" dirty="0">
                <a:latin typeface="Cambria Math"/>
                <a:ea typeface="Cambria Math"/>
              </a:rPr>
              <a:t>     Where the domain for the variables </a:t>
            </a:r>
            <a:r>
              <a:rPr lang="el-GR" dirty="0">
                <a:latin typeface="Cambria Math"/>
                <a:ea typeface="Cambria Math"/>
              </a:rPr>
              <a:t>ε </a:t>
            </a:r>
            <a:r>
              <a:rPr lang="en-US" dirty="0">
                <a:latin typeface="Cambria Math"/>
                <a:ea typeface="Cambria Math"/>
              </a:rPr>
              <a:t>and </a:t>
            </a:r>
            <a:r>
              <a:rPr lang="el-GR" dirty="0">
                <a:latin typeface="Cambria Math"/>
                <a:ea typeface="Cambria Math"/>
              </a:rPr>
              <a:t>δ</a:t>
            </a:r>
            <a:r>
              <a:rPr lang="en-US" dirty="0">
                <a:latin typeface="Cambria Math"/>
                <a:ea typeface="Cambria Math"/>
              </a:rPr>
              <a:t> consists of all positive real numbers and the domain for </a:t>
            </a:r>
            <a:r>
              <a:rPr lang="en-US" i="1" dirty="0">
                <a:latin typeface="Cambria Math"/>
                <a:ea typeface="Cambria Math"/>
              </a:rPr>
              <a:t>x</a:t>
            </a:r>
            <a:r>
              <a:rPr lang="en-US" dirty="0">
                <a:latin typeface="Cambria Math"/>
                <a:ea typeface="Cambria Math"/>
              </a:rPr>
              <a:t> consists of all real numbers.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514600" y="3200400"/>
            <a:ext cx="2309813"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447800" y="4572000"/>
            <a:ext cx="5969794" cy="31908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Translation from English</a:t>
            </a:r>
          </a:p>
        </p:txBody>
      </p:sp>
      <p:sp>
        <p:nvSpPr>
          <p:cNvPr id="3" name="Content Placeholder 2"/>
          <p:cNvSpPr>
            <a:spLocks noGrp="1"/>
          </p:cNvSpPr>
          <p:nvPr>
            <p:ph idx="1"/>
          </p:nvPr>
        </p:nvSpPr>
        <p:spPr/>
        <p:txBody>
          <a:bodyPr>
            <a:normAutofit fontScale="85000" lnSpcReduction="20000"/>
          </a:bodyPr>
          <a:lstStyle/>
          <a:p>
            <a:pPr>
              <a:buNone/>
            </a:pPr>
            <a:r>
              <a:rPr lang="en-US" dirty="0"/>
              <a:t>  Choose the obvious predicates and express in predicate logic.</a:t>
            </a:r>
          </a:p>
          <a:p>
            <a:pPr marL="514350" indent="-514350">
              <a:buNone/>
            </a:pPr>
            <a:r>
              <a:rPr lang="en-US" b="1" dirty="0"/>
              <a:t>Example </a:t>
            </a:r>
            <a:r>
              <a:rPr lang="en-US" b="1" dirty="0">
                <a:latin typeface="Cambria Math" pitchFamily="18" charset="0"/>
                <a:ea typeface="Cambria Math" pitchFamily="18" charset="0"/>
              </a:rPr>
              <a:t>1</a:t>
            </a:r>
            <a:r>
              <a:rPr lang="en-US" dirty="0"/>
              <a:t>: “Brothers are siblings.”</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B</a:t>
            </a:r>
            <a:r>
              <a:rPr lang="en-US" dirty="0">
                <a:sym typeface="Symbol"/>
              </a:rPr>
              <a:t>(</a:t>
            </a:r>
            <a:r>
              <a:rPr lang="en-US" dirty="0" err="1">
                <a:sym typeface="Symbol"/>
              </a:rPr>
              <a:t>x,y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S</a:t>
            </a:r>
            <a:r>
              <a:rPr lang="en-US" dirty="0">
                <a:latin typeface="Cambria Math"/>
                <a:ea typeface="Cambria Math"/>
                <a:sym typeface="Symbol"/>
              </a:rPr>
              <a:t>(</a:t>
            </a:r>
            <a:r>
              <a:rPr lang="en-US" dirty="0" err="1">
                <a:latin typeface="Cambria Math"/>
                <a:ea typeface="Cambria Math"/>
                <a:sym typeface="Symbol"/>
              </a:rPr>
              <a:t>x,y</a:t>
            </a:r>
            <a:r>
              <a:rPr lang="en-US" dirty="0">
                <a:latin typeface="Cambria Math"/>
                <a:ea typeface="Cambria Math"/>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2</a:t>
            </a:r>
            <a:r>
              <a:rPr lang="en-US" dirty="0"/>
              <a:t>: “Siblinghood is symmetric.”</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S</a:t>
            </a:r>
            <a:r>
              <a:rPr lang="en-US" dirty="0">
                <a:sym typeface="Symbol"/>
              </a:rPr>
              <a:t>(</a:t>
            </a:r>
            <a:r>
              <a:rPr lang="en-US" i="1" dirty="0" err="1">
                <a:sym typeface="Symbol"/>
              </a:rPr>
              <a:t>x,y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S</a:t>
            </a:r>
            <a:r>
              <a:rPr lang="en-US" dirty="0">
                <a:latin typeface="Cambria Math"/>
                <a:ea typeface="Cambria Math"/>
                <a:sym typeface="Symbol"/>
              </a:rPr>
              <a:t>(</a:t>
            </a:r>
            <a:r>
              <a:rPr lang="en-US" i="1" dirty="0" err="1">
                <a:latin typeface="Cambria Math"/>
                <a:ea typeface="Cambria Math"/>
                <a:sym typeface="Symbol"/>
              </a:rPr>
              <a:t>y,x</a:t>
            </a:r>
            <a:r>
              <a:rPr lang="en-US" dirty="0">
                <a:latin typeface="Cambria Math"/>
                <a:ea typeface="Cambria Math"/>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3</a:t>
            </a:r>
            <a:r>
              <a:rPr lang="en-US" dirty="0"/>
              <a:t>: “Everybody loves somebody.”</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4</a:t>
            </a:r>
            <a:r>
              <a:rPr lang="en-US" dirty="0"/>
              <a:t>: “There is someone who is loved by everyone.”</a:t>
            </a:r>
          </a:p>
          <a:p>
            <a:pPr marL="514350" indent="-514350">
              <a:buNone/>
            </a:pPr>
            <a:r>
              <a:rPr lang="en-US" b="1" dirty="0">
                <a:sym typeface="Symbol"/>
              </a:rPr>
              <a:t>            Solution</a:t>
            </a:r>
            <a:r>
              <a:rPr lang="en-US" dirty="0">
                <a:sym typeface="Symbol"/>
              </a:rPr>
              <a:t>: </a:t>
            </a:r>
            <a:r>
              <a:rPr lang="en-US" i="1" dirty="0">
                <a:sym typeface="Symbol"/>
              </a:rPr>
              <a:t>y</a:t>
            </a:r>
            <a:r>
              <a:rPr lang="en-US" dirty="0">
                <a:sym typeface="Symbol"/>
              </a:rPr>
              <a:t> </a:t>
            </a:r>
            <a:r>
              <a:rPr lang="en-US" i="1" dirty="0">
                <a:sym typeface="Symbol"/>
              </a:rPr>
              <a:t>x</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5</a:t>
            </a:r>
            <a:r>
              <a:rPr lang="en-US" dirty="0"/>
              <a:t>: “There is someone who loves someone.”</a:t>
            </a:r>
          </a:p>
          <a:p>
            <a:pPr marL="514350" indent="-514350">
              <a:buNone/>
            </a:pPr>
            <a:r>
              <a:rPr lang="en-US" b="1" dirty="0">
                <a:sym typeface="Symbol"/>
              </a:rPr>
              <a:t>            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buNone/>
            </a:pPr>
            <a:r>
              <a:rPr lang="en-US" b="1" dirty="0"/>
              <a:t>Example </a:t>
            </a:r>
            <a:r>
              <a:rPr lang="en-US" b="1" dirty="0">
                <a:latin typeface="Cambria Math" pitchFamily="18" charset="0"/>
                <a:ea typeface="Cambria Math" pitchFamily="18" charset="0"/>
              </a:rPr>
              <a:t>6</a:t>
            </a:r>
            <a:r>
              <a:rPr lang="en-US" dirty="0"/>
              <a:t>: “Everyone loves himself”</a:t>
            </a:r>
          </a:p>
          <a:p>
            <a:pPr marL="514350" indent="-514350">
              <a:buNone/>
            </a:pPr>
            <a:r>
              <a:rPr lang="en-US" b="1" dirty="0">
                <a:sym typeface="Symbol"/>
              </a:rPr>
              <a:t>            Solution</a:t>
            </a:r>
            <a:r>
              <a:rPr lang="en-US" dirty="0">
                <a:sym typeface="Symbol"/>
              </a:rPr>
              <a:t>: </a:t>
            </a:r>
            <a:r>
              <a:rPr lang="en-US" i="1" dirty="0">
                <a:sym typeface="Symbol"/>
              </a:rPr>
              <a:t>x</a:t>
            </a:r>
            <a:r>
              <a:rPr lang="en-US" dirty="0">
                <a:sym typeface="Symbol"/>
              </a:rPr>
              <a:t> </a:t>
            </a:r>
            <a:r>
              <a:rPr lang="en-US" i="1" dirty="0">
                <a:sym typeface="Symbol"/>
              </a:rPr>
              <a:t>L</a:t>
            </a:r>
            <a:r>
              <a:rPr lang="en-US" dirty="0">
                <a:sym typeface="Symbol"/>
              </a:rPr>
              <a:t>(</a:t>
            </a:r>
            <a:r>
              <a:rPr lang="en-US" i="1" dirty="0" err="1">
                <a:sym typeface="Symbol"/>
              </a:rPr>
              <a:t>x</a:t>
            </a:r>
            <a:r>
              <a:rPr lang="en-US" dirty="0" err="1">
                <a:sym typeface="Symbol"/>
              </a:rPr>
              <a:t>,</a:t>
            </a:r>
            <a:r>
              <a:rPr lang="en-US" i="1" dirty="0" err="1">
                <a:sym typeface="Symbol"/>
              </a:rPr>
              <a:t>x</a:t>
            </a:r>
            <a:r>
              <a:rPr lang="en-US" dirty="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Negating Nested Quantifiers</a:t>
            </a:r>
          </a:p>
        </p:txBody>
      </p:sp>
      <p:sp>
        <p:nvSpPr>
          <p:cNvPr id="3" name="Content Placeholder 2"/>
          <p:cNvSpPr>
            <a:spLocks noGrp="1"/>
          </p:cNvSpPr>
          <p:nvPr>
            <p:ph idx="1"/>
          </p:nvPr>
        </p:nvSpPr>
        <p:spPr/>
        <p:txBody>
          <a:bodyPr>
            <a:normAutofit fontScale="62500" lnSpcReduction="20000"/>
          </a:bodyPr>
          <a:lstStyle/>
          <a:p>
            <a:pPr>
              <a:buNone/>
            </a:pPr>
            <a:r>
              <a:rPr lang="en-US" b="1" dirty="0"/>
              <a:t>Example </a:t>
            </a:r>
            <a:r>
              <a:rPr lang="en-US" b="1" dirty="0">
                <a:latin typeface="Cambria Math" pitchFamily="18" charset="0"/>
                <a:ea typeface="Cambria Math" pitchFamily="18" charset="0"/>
              </a:rPr>
              <a:t>1</a:t>
            </a:r>
            <a:r>
              <a:rPr lang="en-US" dirty="0"/>
              <a:t>: Recall the logical expression developed three slides back:</a:t>
            </a:r>
          </a:p>
          <a:p>
            <a:pPr>
              <a:buNone/>
            </a:pPr>
            <a:r>
              <a:rPr lang="en-US" dirty="0"/>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a:t>
            </a:r>
            <a:endParaRPr lang="en-US" dirty="0"/>
          </a:p>
          <a:p>
            <a:pPr>
              <a:buNone/>
            </a:pPr>
            <a:r>
              <a:rPr lang="en-US" b="1" dirty="0"/>
              <a:t>   Part </a:t>
            </a:r>
            <a:r>
              <a:rPr lang="en-US" b="1" dirty="0">
                <a:latin typeface="Cambria Math" pitchFamily="18" charset="0"/>
                <a:ea typeface="Cambria Math" pitchFamily="18" charset="0"/>
              </a:rPr>
              <a:t>1</a:t>
            </a:r>
            <a:r>
              <a:rPr lang="en-US" dirty="0"/>
              <a:t>: Use quantifiers to express the statement that “There does not exist a woman who has taken a flight on every airline in the world.”</a:t>
            </a:r>
          </a:p>
          <a:p>
            <a:pPr>
              <a:buNone/>
            </a:pPr>
            <a:r>
              <a:rPr lang="en-US" dirty="0"/>
              <a:t>    </a:t>
            </a:r>
            <a:r>
              <a:rPr lang="en-US" b="1" dirty="0"/>
              <a:t>Solution</a:t>
            </a:r>
            <a:r>
              <a:rPr lang="en-US" dirty="0"/>
              <a:t>: </a:t>
            </a:r>
            <a:r>
              <a:rPr lang="en-US" dirty="0">
                <a:latin typeface="Cambria Math"/>
                <a:ea typeface="Cambria Math"/>
              </a:rPr>
              <a:t>¬</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a:t>
            </a:r>
          </a:p>
          <a:p>
            <a:pPr>
              <a:buNone/>
            </a:pPr>
            <a:r>
              <a:rPr lang="en-US" dirty="0"/>
              <a:t> </a:t>
            </a:r>
            <a:r>
              <a:rPr lang="en-US" b="1" dirty="0"/>
              <a:t>Part </a:t>
            </a:r>
            <a:r>
              <a:rPr lang="en-US" b="1" dirty="0">
                <a:latin typeface="Cambria Math" pitchFamily="18" charset="0"/>
                <a:ea typeface="Cambria Math" pitchFamily="18" charset="0"/>
              </a:rPr>
              <a:t>2</a:t>
            </a:r>
            <a:r>
              <a:rPr lang="en-US" dirty="0"/>
              <a:t>: Now use De Morgan’s Laws to move the negation as far inwards as possible.</a:t>
            </a:r>
          </a:p>
          <a:p>
            <a:pPr>
              <a:buNone/>
            </a:pPr>
            <a:r>
              <a:rPr lang="en-US" dirty="0"/>
              <a:t>     </a:t>
            </a:r>
            <a:r>
              <a:rPr lang="en-US" b="1" dirty="0"/>
              <a:t>Solution</a:t>
            </a:r>
            <a:r>
              <a:rPr lang="en-US" dirty="0"/>
              <a:t>:</a:t>
            </a:r>
          </a:p>
          <a:p>
            <a:pPr marL="514350" indent="-514350">
              <a:buFont typeface="+mj-lt"/>
              <a:buAutoNum type="arabicPeriod"/>
            </a:pPr>
            <a:r>
              <a:rPr lang="en-US" dirty="0"/>
              <a:t> </a:t>
            </a:r>
            <a:r>
              <a:rPr lang="en-US" dirty="0">
                <a:latin typeface="Cambria Math"/>
                <a:ea typeface="Cambria Math"/>
              </a:rPr>
              <a:t>¬</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a:t>
            </a:r>
          </a:p>
          <a:p>
            <a:pPr marL="514350" indent="-514350">
              <a:buFont typeface="+mj-lt"/>
              <a:buAutoNum type="arabicPeriod"/>
            </a:pP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w</a:t>
            </a:r>
            <a:r>
              <a:rPr lang="en-US" dirty="0">
                <a:latin typeface="Cambria Math"/>
                <a:ea typeface="Cambria Math"/>
              </a:rPr>
              <a:t> ¬</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p>
          <a:p>
            <a:pPr marL="514350" indent="-514350">
              <a:buFont typeface="+mj-lt"/>
              <a:buAutoNum type="arabicPeriod"/>
            </a:pP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w</a:t>
            </a:r>
            <a:r>
              <a:rPr lang="en-US" dirty="0">
                <a:latin typeface="Cambria Math"/>
                <a:ea typeface="Cambria Math"/>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a </a:t>
            </a:r>
            <a:r>
              <a:rPr lang="en-US" dirty="0">
                <a:latin typeface="Cambria Math"/>
                <a:ea typeface="Cambria Math"/>
              </a:rPr>
              <a:t>¬</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p>
          <a:p>
            <a:pPr marL="514350" indent="-514350">
              <a:buFont typeface="+mj-lt"/>
              <a:buAutoNum type="arabicPeriod"/>
            </a:pP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a:t>
            </a:r>
            <a:r>
              <a:rPr lang="en-US" dirty="0">
                <a:latin typeface="Cambria Math"/>
                <a:ea typeface="Cambria Math"/>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dirty="0">
                <a:latin typeface="Cambria Math"/>
                <a:ea typeface="Cambria Math"/>
              </a:rPr>
              <a:t>¬</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p>
          <a:p>
            <a:pPr marL="514350" indent="-514350">
              <a:buFont typeface="+mj-lt"/>
              <a:buAutoNum type="arabicPeriod"/>
            </a:pP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a:t>
            </a:r>
            <a:r>
              <a:rPr lang="en-US" dirty="0">
                <a:latin typeface="Cambria Math"/>
                <a:ea typeface="Cambria Math"/>
              </a:rPr>
              <a:t> </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dirty="0">
                <a:latin typeface="Cambria Math"/>
                <a:ea typeface="Cambria Math"/>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a:t>
            </a:r>
            <a:r>
              <a:rPr lang="en-US" dirty="0">
                <a:latin typeface="Cambria Math"/>
                <a:ea typeface="Cambria Math"/>
                <a:sym typeface="Symbol"/>
              </a:rPr>
              <a:t>∨</a:t>
            </a:r>
            <a:r>
              <a:rPr lang="en-US" dirty="0">
                <a:latin typeface="Cambria Math" pitchFamily="18" charset="0"/>
                <a:ea typeface="Cambria Math" pitchFamily="18" charset="0"/>
                <a:sym typeface="Symbol"/>
              </a:rPr>
              <a:t> </a:t>
            </a:r>
            <a:r>
              <a:rPr lang="en-US" dirty="0">
                <a:latin typeface="Cambria Math"/>
                <a:ea typeface="Cambria Math"/>
              </a:rPr>
              <a:t>¬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by De Morgan’s for ∧</a:t>
            </a:r>
            <a:r>
              <a:rPr lang="en-US" dirty="0"/>
              <a:t>.</a:t>
            </a:r>
          </a:p>
          <a:p>
            <a:pPr marL="514350" indent="-514350">
              <a:buNone/>
            </a:pPr>
            <a:r>
              <a:rPr lang="en-US" b="1" dirty="0"/>
              <a:t>Part </a:t>
            </a:r>
            <a:r>
              <a:rPr lang="en-US" b="1" dirty="0">
                <a:latin typeface="Cambria Math" pitchFamily="18" charset="0"/>
                <a:ea typeface="Cambria Math" pitchFamily="18" charset="0"/>
              </a:rPr>
              <a:t>3</a:t>
            </a:r>
            <a:r>
              <a:rPr lang="en-US" dirty="0"/>
              <a:t>: Can you translate the result back into English?</a:t>
            </a:r>
          </a:p>
          <a:p>
            <a:pPr marL="514350" indent="-514350">
              <a:buNone/>
            </a:pPr>
            <a:r>
              <a:rPr lang="en-US" dirty="0"/>
              <a:t>       </a:t>
            </a:r>
            <a:r>
              <a:rPr lang="en-US" b="1" dirty="0"/>
              <a:t>Solution</a:t>
            </a:r>
            <a:r>
              <a:rPr lang="en-US" dirty="0"/>
              <a:t>:</a:t>
            </a:r>
          </a:p>
          <a:p>
            <a:pPr marL="514350" indent="-514350">
              <a:buNone/>
            </a:pPr>
            <a:r>
              <a:rPr lang="en-US" dirty="0"/>
              <a:t>        “For every woman there is an airline such that for all flights, this woman has not taken that flight or that flight is not on this airline”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 to Calculus  and Logic (</a:t>
            </a:r>
            <a:r>
              <a:rPr lang="en-US" i="1" dirty="0"/>
              <a:t>Opt</a:t>
            </a:r>
            <a:r>
              <a:rPr lang="en-US" dirty="0"/>
              <a:t>)</a:t>
            </a:r>
          </a:p>
        </p:txBody>
      </p:sp>
      <p:sp>
        <p:nvSpPr>
          <p:cNvPr id="3" name="Content Placeholder 2"/>
          <p:cNvSpPr>
            <a:spLocks noGrp="1"/>
          </p:cNvSpPr>
          <p:nvPr>
            <p:ph idx="1"/>
          </p:nvPr>
        </p:nvSpPr>
        <p:spPr/>
        <p:txBody>
          <a:bodyPr>
            <a:normAutofit fontScale="55000" lnSpcReduction="20000"/>
          </a:bodyPr>
          <a:lstStyle/>
          <a:p>
            <a:pPr>
              <a:buNone/>
            </a:pPr>
            <a:r>
              <a:rPr lang="en-US" b="1" dirty="0"/>
              <a:t>Example </a:t>
            </a:r>
            <a:r>
              <a:rPr lang="en-US" dirty="0"/>
              <a:t>: Recall the logical expression developed in the calculus example three slides back.</a:t>
            </a:r>
          </a:p>
          <a:p>
            <a:pPr>
              <a:buNone/>
            </a:pPr>
            <a:r>
              <a:rPr lang="en-US" dirty="0"/>
              <a:t>Use quantifiers and predicates to express that                               does not exist.</a:t>
            </a:r>
          </a:p>
          <a:p>
            <a:pPr>
              <a:buNone/>
            </a:pPr>
            <a:endParaRPr lang="en-US" dirty="0"/>
          </a:p>
          <a:p>
            <a:pPr marL="514350" indent="-514350">
              <a:buFont typeface="+mj-lt"/>
              <a:buAutoNum type="arabicPeriod"/>
            </a:pPr>
            <a:r>
              <a:rPr lang="en-US" dirty="0"/>
              <a:t>We need to say that for all real numbers </a:t>
            </a:r>
            <a:r>
              <a:rPr lang="en-US" i="1" dirty="0"/>
              <a:t>L</a:t>
            </a:r>
            <a:r>
              <a:rPr lang="en-US" dirty="0"/>
              <a:t>,  </a:t>
            </a:r>
          </a:p>
          <a:p>
            <a:pPr marL="514350" indent="-514350">
              <a:buFont typeface="+mj-lt"/>
              <a:buAutoNum type="arabicPeriod"/>
            </a:pPr>
            <a:endParaRPr lang="en-US" dirty="0"/>
          </a:p>
          <a:p>
            <a:pPr marL="514350" indent="-514350">
              <a:buFont typeface="+mj-lt"/>
              <a:buAutoNum type="arabicPeriod"/>
            </a:pPr>
            <a:r>
              <a:rPr lang="en-US" dirty="0"/>
              <a:t>The result from the previous example can be negated to yield:</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Now we can repeatedly apply the rules for negating quantified expressions: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pPr>
              <a:buNone/>
            </a:pPr>
            <a:r>
              <a:rPr lang="en-US" dirty="0"/>
              <a:t>The last step uses the equivalence </a:t>
            </a:r>
            <a:r>
              <a:rPr lang="en-US" dirty="0">
                <a:latin typeface="Cambria Math"/>
                <a:ea typeface="Cambria Math"/>
              </a:rPr>
              <a:t>¬(</a:t>
            </a:r>
            <a:r>
              <a:rPr lang="en-US" i="1" dirty="0" err="1">
                <a:latin typeface="Cambria Math"/>
                <a:ea typeface="Cambria Math"/>
              </a:rPr>
              <a:t>p</a:t>
            </a:r>
            <a:r>
              <a:rPr lang="en-US" dirty="0" err="1">
                <a:latin typeface="Cambria Math"/>
                <a:ea typeface="Cambria Math"/>
              </a:rPr>
              <a:t>→</a:t>
            </a:r>
            <a:r>
              <a:rPr lang="en-US" i="1" dirty="0" err="1">
                <a:latin typeface="Cambria Math"/>
                <a:ea typeface="Cambria Math"/>
              </a:rPr>
              <a:t>q</a:t>
            </a:r>
            <a:r>
              <a:rPr lang="en-US" dirty="0">
                <a:latin typeface="Cambria Math"/>
                <a:ea typeface="Cambria Math"/>
              </a:rPr>
              <a:t>) ≡ </a:t>
            </a:r>
            <a:r>
              <a:rPr lang="en-US" i="1" dirty="0">
                <a:latin typeface="Cambria Math"/>
                <a:ea typeface="Cambria Math"/>
              </a:rPr>
              <a:t>p</a:t>
            </a:r>
            <a:r>
              <a:rPr lang="en-US" dirty="0">
                <a:latin typeface="Cambria Math"/>
                <a:ea typeface="Cambria Math"/>
              </a:rPr>
              <a:t>∧¬</a:t>
            </a:r>
            <a:r>
              <a:rPr lang="en-US" i="1" dirty="0">
                <a:latin typeface="Cambria Math"/>
                <a:ea typeface="Cambria Math"/>
              </a:rPr>
              <a:t>q</a:t>
            </a:r>
            <a:endParaRPr lang="en-US" i="1" dirty="0"/>
          </a:p>
          <a:p>
            <a:endParaRPr lang="en-US" dirty="0"/>
          </a:p>
          <a:p>
            <a:endParaRPr lang="en-US" dirty="0"/>
          </a:p>
          <a:p>
            <a:endParaRPr lang="en-US" dirty="0"/>
          </a:p>
        </p:txBody>
      </p:sp>
      <p:pic>
        <p:nvPicPr>
          <p:cNvPr id="12" name="Picture 11" descr="addin_tmp.png"/>
          <p:cNvPicPr>
            <a:picLocks noChangeAspect="1"/>
          </p:cNvPicPr>
          <p:nvPr>
            <p:custDataLst>
              <p:tags r:id="rId1"/>
            </p:custDataLst>
          </p:nvPr>
        </p:nvPicPr>
        <p:blipFill>
          <a:blip r:embed="rId10" cstate="print"/>
          <a:stretch>
            <a:fillRect/>
          </a:stretch>
        </p:blipFill>
        <p:spPr>
          <a:xfrm>
            <a:off x="4267200" y="2209800"/>
            <a:ext cx="991553" cy="191453"/>
          </a:xfrm>
          <a:prstGeom prst="rect">
            <a:avLst/>
          </a:prstGeom>
        </p:spPr>
      </p:pic>
      <p:pic>
        <p:nvPicPr>
          <p:cNvPr id="17" name="Picture 16" descr="addin_tmp.png"/>
          <p:cNvPicPr>
            <a:picLocks noChangeAspect="1"/>
          </p:cNvPicPr>
          <p:nvPr>
            <p:custDataLst>
              <p:tags r:id="rId2"/>
            </p:custDataLst>
          </p:nvPr>
        </p:nvPicPr>
        <p:blipFill>
          <a:blip r:embed="rId11" cstate="print"/>
          <a:stretch>
            <a:fillRect/>
          </a:stretch>
        </p:blipFill>
        <p:spPr>
          <a:xfrm>
            <a:off x="1676400" y="3276600"/>
            <a:ext cx="4932045" cy="255270"/>
          </a:xfrm>
          <a:prstGeom prst="rect">
            <a:avLst/>
          </a:prstGeom>
        </p:spPr>
      </p:pic>
      <p:pic>
        <p:nvPicPr>
          <p:cNvPr id="13" name="Picture 12" descr="addin_tmp.png"/>
          <p:cNvPicPr>
            <a:picLocks noChangeAspect="1"/>
          </p:cNvPicPr>
          <p:nvPr>
            <p:custDataLst>
              <p:tags r:id="rId3"/>
            </p:custDataLst>
          </p:nvPr>
        </p:nvPicPr>
        <p:blipFill>
          <a:blip r:embed="rId12" cstate="print"/>
          <a:stretch>
            <a:fillRect/>
          </a:stretch>
        </p:blipFill>
        <p:spPr>
          <a:xfrm>
            <a:off x="4419600" y="2590800"/>
            <a:ext cx="1385888" cy="191453"/>
          </a:xfrm>
          <a:prstGeom prst="rect">
            <a:avLst/>
          </a:prstGeom>
        </p:spPr>
      </p:pic>
      <p:pic>
        <p:nvPicPr>
          <p:cNvPr id="18" name="Picture 17" descr="addin_tmp.png"/>
          <p:cNvPicPr>
            <a:picLocks noChangeAspect="1"/>
          </p:cNvPicPr>
          <p:nvPr>
            <p:custDataLst>
              <p:tags r:id="rId4"/>
            </p:custDataLst>
          </p:nvPr>
        </p:nvPicPr>
        <p:blipFill>
          <a:blip r:embed="rId13" cstate="print"/>
          <a:stretch>
            <a:fillRect/>
          </a:stretch>
        </p:blipFill>
        <p:spPr>
          <a:xfrm>
            <a:off x="990600" y="4038600"/>
            <a:ext cx="5002530" cy="255270"/>
          </a:xfrm>
          <a:prstGeom prst="rect">
            <a:avLst/>
          </a:prstGeom>
        </p:spPr>
      </p:pic>
      <p:pic>
        <p:nvPicPr>
          <p:cNvPr id="19" name="Picture 18" descr="addin_tmp.png"/>
          <p:cNvPicPr>
            <a:picLocks noChangeAspect="1"/>
          </p:cNvPicPr>
          <p:nvPr>
            <p:custDataLst>
              <p:tags r:id="rId5"/>
            </p:custDataLst>
          </p:nvPr>
        </p:nvPicPr>
        <p:blipFill>
          <a:blip r:embed="rId14" cstate="print"/>
          <a:stretch>
            <a:fillRect/>
          </a:stretch>
        </p:blipFill>
        <p:spPr>
          <a:xfrm>
            <a:off x="1981200" y="4419600"/>
            <a:ext cx="5269230" cy="255270"/>
          </a:xfrm>
          <a:prstGeom prst="rect">
            <a:avLst/>
          </a:prstGeom>
        </p:spPr>
      </p:pic>
      <p:pic>
        <p:nvPicPr>
          <p:cNvPr id="20" name="Picture 19" descr="addin_tmp.png"/>
          <p:cNvPicPr>
            <a:picLocks noChangeAspect="1"/>
          </p:cNvPicPr>
          <p:nvPr>
            <p:custDataLst>
              <p:tags r:id="rId6"/>
            </p:custDataLst>
          </p:nvPr>
        </p:nvPicPr>
        <p:blipFill>
          <a:blip r:embed="rId15" cstate="print"/>
          <a:stretch>
            <a:fillRect/>
          </a:stretch>
        </p:blipFill>
        <p:spPr>
          <a:xfrm>
            <a:off x="1981200" y="4724400"/>
            <a:ext cx="5339715" cy="255270"/>
          </a:xfrm>
          <a:prstGeom prst="rect">
            <a:avLst/>
          </a:prstGeom>
        </p:spPr>
      </p:pic>
      <p:pic>
        <p:nvPicPr>
          <p:cNvPr id="21" name="Picture 20" descr="addin_tmp.png"/>
          <p:cNvPicPr>
            <a:picLocks noChangeAspect="1"/>
          </p:cNvPicPr>
          <p:nvPr>
            <p:custDataLst>
              <p:tags r:id="rId7"/>
            </p:custDataLst>
          </p:nvPr>
        </p:nvPicPr>
        <p:blipFill>
          <a:blip r:embed="rId16" cstate="print"/>
          <a:stretch>
            <a:fillRect/>
          </a:stretch>
        </p:blipFill>
        <p:spPr>
          <a:xfrm>
            <a:off x="1981200" y="5029200"/>
            <a:ext cx="5339715" cy="255270"/>
          </a:xfrm>
          <a:prstGeom prst="rect">
            <a:avLst/>
          </a:prstGeom>
        </p:spPr>
      </p:pic>
      <p:pic>
        <p:nvPicPr>
          <p:cNvPr id="22" name="Picture 21" descr="addin_tmp.png"/>
          <p:cNvPicPr>
            <a:picLocks noChangeAspect="1"/>
          </p:cNvPicPr>
          <p:nvPr>
            <p:custDataLst>
              <p:tags r:id="rId8"/>
            </p:custDataLst>
          </p:nvPr>
        </p:nvPicPr>
        <p:blipFill>
          <a:blip r:embed="rId17" cstate="print"/>
          <a:stretch>
            <a:fillRect/>
          </a:stretch>
        </p:blipFill>
        <p:spPr>
          <a:xfrm>
            <a:off x="1981200" y="5410200"/>
            <a:ext cx="5326380" cy="2552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Calculus in Predicate Logic   (</a:t>
            </a:r>
            <a:r>
              <a:rPr lang="en-US" i="1" dirty="0"/>
              <a:t>optional</a:t>
            </a:r>
            <a:r>
              <a:rPr lang="en-US" dirty="0"/>
              <a:t>)</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Therefore, to say that                  does not exist means that for all real numbers </a:t>
            </a:r>
            <a:r>
              <a:rPr lang="en-US" i="1" dirty="0"/>
              <a:t>L</a:t>
            </a:r>
            <a:r>
              <a:rPr lang="en-US" dirty="0"/>
              <a:t>,                           can be expressed as:</a:t>
            </a:r>
          </a:p>
          <a:p>
            <a:pPr marL="514350" indent="-514350">
              <a:buNone/>
            </a:pPr>
            <a:endParaRPr lang="en-US" dirty="0"/>
          </a:p>
          <a:p>
            <a:pPr marL="514350" indent="-514350">
              <a:buNone/>
            </a:pPr>
            <a:r>
              <a:rPr lang="en-US" dirty="0"/>
              <a:t>      Remember that </a:t>
            </a:r>
            <a:r>
              <a:rPr lang="el-GR" dirty="0">
                <a:latin typeface="Cambria Math"/>
                <a:ea typeface="Cambria Math"/>
              </a:rPr>
              <a:t>ε</a:t>
            </a:r>
            <a:r>
              <a:rPr lang="en-US" dirty="0">
                <a:latin typeface="Cambria Math"/>
                <a:ea typeface="Cambria Math"/>
              </a:rPr>
              <a:t> and </a:t>
            </a:r>
            <a:r>
              <a:rPr lang="el-GR" dirty="0">
                <a:latin typeface="Cambria Math"/>
                <a:ea typeface="Cambria Math"/>
              </a:rPr>
              <a:t>δ</a:t>
            </a:r>
            <a:r>
              <a:rPr lang="en-US" dirty="0">
                <a:latin typeface="Cambria Math"/>
                <a:ea typeface="Cambria Math"/>
              </a:rPr>
              <a:t> range over all positive real numbers and </a:t>
            </a:r>
            <a:r>
              <a:rPr lang="en-US" i="1" dirty="0">
                <a:ea typeface="Cambria Math"/>
              </a:rPr>
              <a:t>x</a:t>
            </a:r>
            <a:r>
              <a:rPr lang="en-US" dirty="0">
                <a:latin typeface="Cambria Math"/>
                <a:ea typeface="Cambria Math"/>
              </a:rPr>
              <a:t> over all real numbers.</a:t>
            </a:r>
            <a:endParaRPr lang="en-US" dirty="0"/>
          </a:p>
          <a:p>
            <a:pPr marL="514350" indent="-514350">
              <a:buFont typeface="+mj-lt"/>
              <a:buAutoNum type="arabicPeriod" startAt="5"/>
            </a:pPr>
            <a:r>
              <a:rPr lang="en-US" dirty="0"/>
              <a:t>Translating back into English we have, for every real number L, there is a real number  </a:t>
            </a:r>
            <a:r>
              <a:rPr lang="el-GR" dirty="0">
                <a:latin typeface="Cambria Math"/>
                <a:ea typeface="Cambria Math"/>
              </a:rPr>
              <a:t>ε</a:t>
            </a:r>
            <a:r>
              <a:rPr lang="en-US" dirty="0">
                <a:latin typeface="Cambria Math"/>
                <a:ea typeface="Cambria Math"/>
              </a:rPr>
              <a:t> &gt; 0, such that for every  real number  </a:t>
            </a:r>
            <a:r>
              <a:rPr lang="el-GR" dirty="0">
                <a:latin typeface="Cambria Math"/>
                <a:ea typeface="Cambria Math"/>
              </a:rPr>
              <a:t>δ</a:t>
            </a:r>
            <a:r>
              <a:rPr lang="en-US" dirty="0">
                <a:latin typeface="Cambria Math"/>
                <a:ea typeface="Cambria Math"/>
              </a:rPr>
              <a:t> &gt; 0, there exists a real number </a:t>
            </a:r>
            <a:r>
              <a:rPr lang="en-US" i="1" dirty="0">
                <a:ea typeface="Cambria Math"/>
              </a:rPr>
              <a:t>x </a:t>
            </a:r>
            <a:r>
              <a:rPr lang="en-US" dirty="0">
                <a:latin typeface="Cambria Math"/>
                <a:ea typeface="Cambria Math"/>
              </a:rPr>
              <a:t> such that 0 &lt; | </a:t>
            </a:r>
            <a:r>
              <a:rPr lang="en-US" i="1" dirty="0">
                <a:latin typeface="Cambria Math"/>
                <a:ea typeface="Cambria Math"/>
              </a:rPr>
              <a:t>x – a </a:t>
            </a:r>
            <a:r>
              <a:rPr lang="en-US" dirty="0">
                <a:latin typeface="Cambria Math"/>
                <a:ea typeface="Cambria Math"/>
              </a:rPr>
              <a:t>| &lt; </a:t>
            </a:r>
            <a:r>
              <a:rPr lang="el-GR" i="1" dirty="0">
                <a:latin typeface="Cambria Math"/>
                <a:ea typeface="Cambria Math"/>
              </a:rPr>
              <a:t>δ</a:t>
            </a:r>
            <a:r>
              <a:rPr lang="en-US" dirty="0">
                <a:latin typeface="Cambria Math"/>
                <a:ea typeface="Cambria Math"/>
              </a:rPr>
              <a:t>  and |</a:t>
            </a:r>
            <a:r>
              <a:rPr lang="en-US" i="1" dirty="0">
                <a:latin typeface="Cambria Math"/>
                <a:ea typeface="Cambria Math"/>
              </a:rPr>
              <a:t>f(x) – L </a:t>
            </a:r>
            <a:r>
              <a:rPr lang="en-US" dirty="0">
                <a:latin typeface="Cambria Math"/>
                <a:ea typeface="Cambria Math"/>
              </a:rPr>
              <a:t>| </a:t>
            </a:r>
            <a:r>
              <a:rPr lang="en-US" i="1" dirty="0">
                <a:latin typeface="Cambria Math"/>
                <a:ea typeface="Cambria Math"/>
              </a:rPr>
              <a:t>≥ </a:t>
            </a:r>
            <a:r>
              <a:rPr lang="el-GR" i="1" dirty="0">
                <a:latin typeface="Cambria Math"/>
                <a:ea typeface="Cambria Math"/>
              </a:rPr>
              <a:t>ε</a:t>
            </a:r>
            <a:r>
              <a:rPr lang="en-US" i="1" dirty="0">
                <a:latin typeface="Cambria Math"/>
                <a:ea typeface="Cambria Math"/>
              </a:rPr>
              <a:t>    </a:t>
            </a:r>
            <a:r>
              <a:rPr lang="en-US" dirty="0">
                <a:latin typeface="Cambria Math"/>
                <a:ea typeface="Cambria Math"/>
              </a:rPr>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4114800" y="2057400"/>
            <a:ext cx="1322070" cy="255270"/>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5029200" y="2514600"/>
            <a:ext cx="1847850" cy="25527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1447800" y="3276600"/>
            <a:ext cx="5385435" cy="25527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a:t>
            </a:r>
            <a:r>
              <a:rPr lang="en-US"/>
              <a:t>Questions about </a:t>
            </a:r>
            <a:r>
              <a:rPr lang="en-US" dirty="0"/>
              <a:t>Quantifiers (</a:t>
            </a:r>
            <a:r>
              <a:rPr lang="en-US" i="1" dirty="0"/>
              <a:t>optional</a:t>
            </a:r>
            <a:r>
              <a:rPr lang="en-US" dirty="0"/>
              <a:t>)</a:t>
            </a:r>
          </a:p>
        </p:txBody>
      </p:sp>
      <p:sp>
        <p:nvSpPr>
          <p:cNvPr id="3" name="Content Placeholder 2"/>
          <p:cNvSpPr>
            <a:spLocks noGrp="1"/>
          </p:cNvSpPr>
          <p:nvPr>
            <p:ph idx="1"/>
          </p:nvPr>
        </p:nvSpPr>
        <p:spPr/>
        <p:txBody>
          <a:bodyPr>
            <a:normAutofit fontScale="70000" lnSpcReduction="20000"/>
          </a:bodyPr>
          <a:lstStyle/>
          <a:p>
            <a:r>
              <a:rPr lang="en-US" dirty="0"/>
              <a:t>Can you switch the order of quantifiers? </a:t>
            </a:r>
          </a:p>
          <a:p>
            <a:pPr lvl="1"/>
            <a:r>
              <a:rPr lang="en-US" dirty="0"/>
              <a:t> Is this a valid equivalence?</a:t>
            </a:r>
          </a:p>
          <a:p>
            <a:pPr lvl="1">
              <a:buNone/>
            </a:pPr>
            <a:r>
              <a:rPr lang="en-US" dirty="0"/>
              <a:t>         </a:t>
            </a:r>
            <a:r>
              <a:rPr lang="en-US" b="1" dirty="0"/>
              <a:t>Solution</a:t>
            </a:r>
            <a:r>
              <a:rPr lang="en-US" dirty="0"/>
              <a:t>: Yes! The left and the right side will always have the same truth value. The order in which </a:t>
            </a:r>
            <a:r>
              <a:rPr lang="en-US" i="1" dirty="0"/>
              <a:t>x</a:t>
            </a:r>
            <a:r>
              <a:rPr lang="en-US" dirty="0"/>
              <a:t> and </a:t>
            </a:r>
            <a:r>
              <a:rPr lang="en-US" i="1" dirty="0"/>
              <a:t>y</a:t>
            </a:r>
            <a:r>
              <a:rPr lang="en-US" dirty="0"/>
              <a:t> are picked does not matter.</a:t>
            </a:r>
          </a:p>
          <a:p>
            <a:pPr lvl="1"/>
            <a:r>
              <a:rPr lang="en-US" dirty="0"/>
              <a:t>Is this a valid equivalence?</a:t>
            </a:r>
          </a:p>
          <a:p>
            <a:pPr lvl="1">
              <a:buNone/>
            </a:pPr>
            <a:r>
              <a:rPr lang="en-US" dirty="0"/>
              <a:t>         </a:t>
            </a:r>
            <a:r>
              <a:rPr lang="en-US" b="1" dirty="0"/>
              <a:t>Solution</a:t>
            </a:r>
            <a:r>
              <a:rPr lang="en-US" dirty="0"/>
              <a:t>: No! The left and the right side may have different truth values for some propositional functions for </a:t>
            </a:r>
            <a:r>
              <a:rPr lang="en-US" i="1" dirty="0"/>
              <a:t>P</a:t>
            </a:r>
            <a:r>
              <a:rPr lang="en-US" dirty="0"/>
              <a:t>. Try “x + y = </a:t>
            </a:r>
            <a:r>
              <a:rPr lang="en-US" dirty="0">
                <a:latin typeface="Cambria Math" pitchFamily="18" charset="0"/>
                <a:ea typeface="Cambria Math" pitchFamily="18" charset="0"/>
              </a:rPr>
              <a:t>0</a:t>
            </a:r>
            <a:r>
              <a:rPr lang="en-US" dirty="0"/>
              <a:t>” for </a:t>
            </a:r>
            <a:r>
              <a:rPr lang="en-US" i="1" dirty="0"/>
              <a:t>P(</a:t>
            </a:r>
            <a:r>
              <a:rPr lang="en-US" i="1" dirty="0" err="1"/>
              <a:t>x,y</a:t>
            </a:r>
            <a:r>
              <a:rPr lang="en-US" i="1" dirty="0"/>
              <a:t>) </a:t>
            </a:r>
            <a:r>
              <a:rPr lang="en-US" dirty="0"/>
              <a:t>with</a:t>
            </a:r>
            <a:r>
              <a:rPr lang="en-US" i="1" dirty="0"/>
              <a:t> U </a:t>
            </a:r>
            <a:r>
              <a:rPr lang="en-US" dirty="0"/>
              <a:t>being the integers. The order in which the values of </a:t>
            </a:r>
            <a:r>
              <a:rPr lang="en-US" i="1" dirty="0"/>
              <a:t>x</a:t>
            </a:r>
            <a:r>
              <a:rPr lang="en-US" dirty="0"/>
              <a:t> and </a:t>
            </a:r>
            <a:r>
              <a:rPr lang="en-US" i="1" dirty="0"/>
              <a:t>y</a:t>
            </a:r>
            <a:r>
              <a:rPr lang="en-US" dirty="0"/>
              <a:t> are picked does matter.</a:t>
            </a:r>
          </a:p>
          <a:p>
            <a:r>
              <a:rPr lang="en-US" dirty="0"/>
              <a:t>Can you distribute quantifiers over logical connectives? </a:t>
            </a:r>
          </a:p>
          <a:p>
            <a:pPr lvl="1"/>
            <a:r>
              <a:rPr lang="en-US" dirty="0"/>
              <a:t>Is this a valid equivalence?</a:t>
            </a:r>
          </a:p>
          <a:p>
            <a:pPr lvl="1">
              <a:buNone/>
            </a:pPr>
            <a:r>
              <a:rPr lang="en-US" dirty="0"/>
              <a:t>         </a:t>
            </a:r>
            <a:r>
              <a:rPr lang="en-US" b="1" dirty="0"/>
              <a:t>Solution</a:t>
            </a:r>
            <a:r>
              <a:rPr lang="en-US" dirty="0"/>
              <a:t>: Yes! The left and the right side will always have the same truth value no matter what propositional functions are denoted by </a:t>
            </a:r>
            <a:r>
              <a:rPr lang="en-US" i="1" dirty="0"/>
              <a:t>P(x)</a:t>
            </a:r>
            <a:r>
              <a:rPr lang="en-US" dirty="0"/>
              <a:t> and </a:t>
            </a:r>
            <a:r>
              <a:rPr lang="en-US" i="1" dirty="0"/>
              <a:t>Q(x)</a:t>
            </a:r>
            <a:r>
              <a:rPr lang="en-US" dirty="0"/>
              <a:t>.</a:t>
            </a:r>
          </a:p>
          <a:p>
            <a:pPr lvl="1"/>
            <a:r>
              <a:rPr lang="en-US" dirty="0"/>
              <a:t>Is this a valid equivalence?</a:t>
            </a:r>
          </a:p>
          <a:p>
            <a:pPr lvl="1">
              <a:buNone/>
            </a:pPr>
            <a:r>
              <a:rPr lang="en-US" dirty="0"/>
              <a:t>         </a:t>
            </a:r>
            <a:r>
              <a:rPr lang="en-US" b="1" dirty="0"/>
              <a:t>Solution</a:t>
            </a:r>
            <a:r>
              <a:rPr lang="en-US" dirty="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 L\]&#10;&#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epsilon \exists \delta \forall x (0 &lt; \;\mid x - a \mid \;&lt; \delta \rightarrow \;\mid f(x) - L\mid &lt; \epsilon)$&#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1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neg \exists \delta \forall x (0 &lt; \;\mid x - a \mid \;&lt; \delta \rightarrow \;\mid f(x) - L\mid\; &lt; \epsilon)$&#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neg\forall x (0 &lt; \;\mid\; x - a \mid \;&lt; \delta \rightarrow \;\mid f(x) - L\mid\; &lt; \epsilon)$&#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rightarrow \;\mid f(x) - L\mid\; &lt; \epsilon)$&#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wedge \;\mid f(x) - L\mid\; \geq \epsilon)$&#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L \exists \epsilon \forall \delta \exists x \neg (0 &lt; \;\mid x - a \mid \;&lt; \;\delta\; \wedge \;\mid f(x) - L\mid \;\geq \epsilon)$&#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8395</TotalTime>
  <Words>6038</Words>
  <Application>Microsoft Macintosh PowerPoint</Application>
  <PresentationFormat>全屏显示(4:3)</PresentationFormat>
  <Paragraphs>522</Paragraphs>
  <Slides>57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Wingdings 2</vt:lpstr>
      <vt:lpstr>Constantia</vt:lpstr>
      <vt:lpstr>Arial</vt:lpstr>
      <vt:lpstr>Lucida Sans Typewriter</vt:lpstr>
      <vt:lpstr>Calibri</vt:lpstr>
      <vt:lpstr>Bookman</vt:lpstr>
      <vt:lpstr>Cambria Math</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Some Predicate Calculus Definitions (optional)</vt:lpstr>
      <vt:lpstr>MorePredicate Calculus Definitions (optional)</vt:lpstr>
      <vt:lpstr>Logic Programming (optional)</vt:lpstr>
      <vt:lpstr>Logic Programming (cont)</vt:lpstr>
      <vt:lpstr>Logic Programming (cont)</vt:lpstr>
      <vt:lpstr>Logic Programming (cont)</vt:lpstr>
      <vt:lpstr>Logic Programming (cont)</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MSoffice</cp:lastModifiedBy>
  <cp:revision>581</cp:revision>
  <dcterms:created xsi:type="dcterms:W3CDTF">2013-09-23T20:53:45Z</dcterms:created>
  <dcterms:modified xsi:type="dcterms:W3CDTF">2023-02-25T01:41:36Z</dcterms:modified>
</cp:coreProperties>
</file>