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73"/>
  </p:notesMasterIdLst>
  <p:handoutMasterIdLst>
    <p:handoutMasterId r:id="rId74"/>
  </p:handoutMasterIdLst>
  <p:sldIdLst>
    <p:sldId id="256" r:id="rId2"/>
    <p:sldId id="396" r:id="rId3"/>
    <p:sldId id="359" r:id="rId4"/>
    <p:sldId id="397" r:id="rId5"/>
    <p:sldId id="376" r:id="rId6"/>
    <p:sldId id="379" r:id="rId7"/>
    <p:sldId id="458" r:id="rId8"/>
    <p:sldId id="438" r:id="rId9"/>
    <p:sldId id="363" r:id="rId10"/>
    <p:sldId id="364" r:id="rId11"/>
    <p:sldId id="365" r:id="rId12"/>
    <p:sldId id="366" r:id="rId13"/>
    <p:sldId id="368" r:id="rId14"/>
    <p:sldId id="369" r:id="rId15"/>
    <p:sldId id="370" r:id="rId16"/>
    <p:sldId id="371" r:id="rId17"/>
    <p:sldId id="380" r:id="rId18"/>
    <p:sldId id="439" r:id="rId19"/>
    <p:sldId id="373" r:id="rId20"/>
    <p:sldId id="367" r:id="rId21"/>
    <p:sldId id="459" r:id="rId22"/>
    <p:sldId id="385" r:id="rId23"/>
    <p:sldId id="386" r:id="rId24"/>
    <p:sldId id="387" r:id="rId25"/>
    <p:sldId id="388" r:id="rId26"/>
    <p:sldId id="389" r:id="rId27"/>
    <p:sldId id="391" r:id="rId28"/>
    <p:sldId id="393" r:id="rId29"/>
    <p:sldId id="394" r:id="rId30"/>
    <p:sldId id="395" r:id="rId31"/>
    <p:sldId id="440" r:id="rId32"/>
    <p:sldId id="398" r:id="rId33"/>
    <p:sldId id="460" r:id="rId34"/>
    <p:sldId id="399" r:id="rId35"/>
    <p:sldId id="401" r:id="rId36"/>
    <p:sldId id="443" r:id="rId37"/>
    <p:sldId id="442" r:id="rId38"/>
    <p:sldId id="402" r:id="rId39"/>
    <p:sldId id="476" r:id="rId40"/>
    <p:sldId id="466" r:id="rId41"/>
    <p:sldId id="406" r:id="rId42"/>
    <p:sldId id="468" r:id="rId43"/>
    <p:sldId id="474" r:id="rId44"/>
    <p:sldId id="411" r:id="rId45"/>
    <p:sldId id="412" r:id="rId46"/>
    <p:sldId id="414" r:id="rId47"/>
    <p:sldId id="445" r:id="rId48"/>
    <p:sldId id="415" r:id="rId49"/>
    <p:sldId id="444" r:id="rId50"/>
    <p:sldId id="416" r:id="rId51"/>
    <p:sldId id="462" r:id="rId52"/>
    <p:sldId id="417" r:id="rId53"/>
    <p:sldId id="419" r:id="rId54"/>
    <p:sldId id="420" r:id="rId55"/>
    <p:sldId id="463" r:id="rId56"/>
    <p:sldId id="421" r:id="rId57"/>
    <p:sldId id="426" r:id="rId58"/>
    <p:sldId id="428" r:id="rId59"/>
    <p:sldId id="454" r:id="rId60"/>
    <p:sldId id="455" r:id="rId61"/>
    <p:sldId id="456" r:id="rId62"/>
    <p:sldId id="434" r:id="rId63"/>
    <p:sldId id="436" r:id="rId64"/>
    <p:sldId id="437" r:id="rId65"/>
    <p:sldId id="470" r:id="rId66"/>
    <p:sldId id="475" r:id="rId67"/>
    <p:sldId id="471" r:id="rId68"/>
    <p:sldId id="472" r:id="rId69"/>
    <p:sldId id="450" r:id="rId70"/>
    <p:sldId id="451" r:id="rId71"/>
    <p:sldId id="452" r:id="rId7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75"/>
      <p:bold r:id="rId76"/>
      <p:italic r:id="rId77"/>
      <p:boldItalic r:id="rId78"/>
    </p:embeddedFont>
    <p:embeddedFont>
      <p:font typeface="Cambria Math" panose="02040503050406030204" pitchFamily="18" charset="0"/>
      <p:regular r:id="rId79"/>
    </p:embeddedFont>
    <p:embeddedFont>
      <p:font typeface="Constantia" panose="02030602050306030303" pitchFamily="18" charset="0"/>
      <p:regular r:id="rId80"/>
      <p:bold r:id="rId81"/>
      <p:italic r:id="rId82"/>
      <p:boldItalic r:id="rId83"/>
    </p:embeddedFont>
    <p:embeddedFont>
      <p:font typeface="Wingdings 2" panose="05020102010507070707" pitchFamily="18" charset="2"/>
      <p:regular r:id="rId8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6" autoAdjust="0"/>
    <p:restoredTop sz="94617"/>
  </p:normalViewPr>
  <p:slideViewPr>
    <p:cSldViewPr>
      <p:cViewPr varScale="1">
        <p:scale>
          <a:sx n="90" d="100"/>
          <a:sy n="90" d="100"/>
        </p:scale>
        <p:origin x="170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font" Target="fonts/font2.fntdata"/><Relationship Id="rId84" Type="http://schemas.openxmlformats.org/officeDocument/2006/relationships/font" Target="fonts/font10.fntdata"/><Relationship Id="rId89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79" Type="http://schemas.openxmlformats.org/officeDocument/2006/relationships/font" Target="fonts/font5.fntdata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font" Target="fonts/font8.fntdata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6.fntdata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1.fntdata"/><Relationship Id="rId83" Type="http://schemas.openxmlformats.org/officeDocument/2006/relationships/font" Target="fonts/font9.fntdata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font" Target="fonts/font4.fntdata"/><Relationship Id="rId81" Type="http://schemas.openxmlformats.org/officeDocument/2006/relationships/font" Target="fonts/font7.fntdata"/><Relationship Id="rId86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ang zhan" userId="a67b9b2eaa87b568" providerId="LiveId" clId="{C1C96A7D-801D-ED42-881E-E86128CCC612}"/>
    <pc:docChg chg="modSld">
      <pc:chgData name="huang zhan" userId="a67b9b2eaa87b568" providerId="LiveId" clId="{C1C96A7D-801D-ED42-881E-E86128CCC612}" dt="2023-02-25T01:41:02.724" v="0" actId="20577"/>
      <pc:docMkLst>
        <pc:docMk/>
      </pc:docMkLst>
      <pc:sldChg chg="modSp mod">
        <pc:chgData name="huang zhan" userId="a67b9b2eaa87b568" providerId="LiveId" clId="{C1C96A7D-801D-ED42-881E-E86128CCC612}" dt="2023-02-25T01:41:02.724" v="0" actId="20577"/>
        <pc:sldMkLst>
          <pc:docMk/>
          <pc:sldMk cId="0" sldId="256"/>
        </pc:sldMkLst>
        <pc:spChg chg="mod">
          <ac:chgData name="huang zhan" userId="a67b9b2eaa87b568" providerId="LiveId" clId="{C1C96A7D-801D-ED42-881E-E86128CCC612}" dt="2023-02-25T01:41:02.724" v="0" actId="20577"/>
          <ac:spMkLst>
            <pc:docMk/>
            <pc:sldMk cId="0" sldId="256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EF7AE-0C30-4EA7-B74D-470A9C33048D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01582-F5A8-41ED-8946-57B4D8BFA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81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51A1F-924C-4BCD-AE4C-3A5DD90B2C9D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12B00-BF9F-4C8A-8D33-EED5BFD17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04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that a truth table would have 32 rows since we have 5 propositional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12B00-BF9F-4C8A-8D33-EED5BFD1711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D15220D-0BB5-4C71-B862-812B075D02FE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image" Target="../media/image4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7" Type="http://schemas.openxmlformats.org/officeDocument/2006/relationships/image" Target="../media/image29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tags" Target="../tags/tag36.xml"/><Relationship Id="rId7" Type="http://schemas.openxmlformats.org/officeDocument/2006/relationships/image" Target="../media/image33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3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7.xml"/><Relationship Id="rId9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40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43.jpeg"/><Relationship Id="rId5" Type="http://schemas.openxmlformats.org/officeDocument/2006/relationships/image" Target="../media/image42.jpeg"/><Relationship Id="rId4" Type="http://schemas.openxmlformats.org/officeDocument/2006/relationships/image" Target="../media/image41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tags" Target="../tags/tag47.xml"/><Relationship Id="rId7" Type="http://schemas.openxmlformats.org/officeDocument/2006/relationships/image" Target="../media/image45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4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tags" Target="../tags/tag51.xml"/><Relationship Id="rId7" Type="http://schemas.openxmlformats.org/officeDocument/2006/relationships/image" Target="../media/image47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4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jpe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Foundations: Logic </a:t>
            </a:r>
            <a:r>
              <a:rPr lang="zh-CN" altLang="en-US" dirty="0"/>
              <a:t> </a:t>
            </a:r>
            <a:r>
              <a:rPr lang="en-US" dirty="0"/>
              <a:t>and Proofs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1, Part III: Proofs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0" y="46482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Question/Answer Animations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0" y="6324600"/>
            <a:ext cx="91440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33" tIns="51417" rIns="102833" bIns="51417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000" dirty="0"/>
              <a:t>Copyright ©  McGraw-Hill Education.  All rights reserved. No reproduction or distribution without the prior written consent of McGraw-Hill Education.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Modus </a:t>
            </a:r>
            <a:r>
              <a:rPr lang="en-US" dirty="0" err="1"/>
              <a:t>Tollens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       </a:t>
            </a:r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295400" y="2362200"/>
            <a:ext cx="1345883" cy="11944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7000" y="4114800"/>
            <a:ext cx="5943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r>
              <a:rPr lang="en-US" dirty="0"/>
              <a:t>Let </a:t>
            </a:r>
            <a:r>
              <a:rPr lang="en-US" i="1" dirty="0"/>
              <a:t>p</a:t>
            </a:r>
            <a:r>
              <a:rPr lang="en-US" dirty="0"/>
              <a:t> be “it is snowing.”</a:t>
            </a:r>
          </a:p>
          <a:p>
            <a:r>
              <a:rPr lang="en-US" dirty="0"/>
              <a:t>Let </a:t>
            </a:r>
            <a:r>
              <a:rPr lang="en-US" i="1" dirty="0"/>
              <a:t>q</a:t>
            </a:r>
            <a:r>
              <a:rPr lang="en-US" dirty="0"/>
              <a:t> be “I will study discrete math.”</a:t>
            </a:r>
          </a:p>
          <a:p>
            <a:endParaRPr lang="en-US" dirty="0"/>
          </a:p>
          <a:p>
            <a:r>
              <a:rPr lang="en-US" dirty="0"/>
              <a:t>“If it is snowing,  then I will study discrete math.”</a:t>
            </a:r>
          </a:p>
          <a:p>
            <a:r>
              <a:rPr lang="en-US" dirty="0"/>
              <a:t>“I will not study discrete math.”</a:t>
            </a:r>
          </a:p>
          <a:p>
            <a:endParaRPr lang="en-US" dirty="0"/>
          </a:p>
          <a:p>
            <a:r>
              <a:rPr lang="en-US" dirty="0"/>
              <a:t>“Therefore , it is not snowing.”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22098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Corresponding Tautology:</a:t>
            </a:r>
            <a:r>
              <a:rPr lang="en-US" dirty="0"/>
              <a:t> </a:t>
            </a:r>
          </a:p>
          <a:p>
            <a:r>
              <a:rPr lang="en-US" dirty="0"/>
              <a:t>       (</a:t>
            </a:r>
            <a:r>
              <a:rPr lang="en-US" dirty="0">
                <a:latin typeface="Cambria Math"/>
                <a:ea typeface="Cambria Math"/>
              </a:rPr>
              <a:t>¬</a:t>
            </a:r>
            <a:r>
              <a:rPr lang="en-US" i="1" dirty="0"/>
              <a:t>q</a:t>
            </a:r>
            <a:r>
              <a:rPr lang="en-US" dirty="0">
                <a:latin typeface="Cambria Math"/>
                <a:ea typeface="Cambria Math"/>
              </a:rPr>
              <a:t>∧(</a:t>
            </a:r>
            <a:r>
              <a:rPr lang="en-US" i="1" dirty="0">
                <a:latin typeface="Cambria Math"/>
                <a:ea typeface="Cambria Math"/>
              </a:rPr>
              <a:t>p </a:t>
            </a:r>
            <a:r>
              <a:rPr lang="en-US" dirty="0">
                <a:latin typeface="Cambria Math"/>
                <a:ea typeface="Cambria Math"/>
              </a:rPr>
              <a:t>→</a:t>
            </a:r>
            <a:r>
              <a:rPr lang="en-US" i="1" dirty="0">
                <a:latin typeface="Cambria Math"/>
                <a:ea typeface="Cambria Math"/>
              </a:rPr>
              <a:t>q</a:t>
            </a:r>
            <a:r>
              <a:rPr lang="en-US" dirty="0">
                <a:latin typeface="Cambria Math"/>
                <a:ea typeface="Cambria Math"/>
              </a:rPr>
              <a:t>))→¬</a:t>
            </a:r>
            <a:r>
              <a:rPr lang="en-US" i="1" dirty="0">
                <a:latin typeface="Cambria Math"/>
                <a:ea typeface="Cambria Math"/>
              </a:rPr>
              <a:t>p</a:t>
            </a:r>
            <a:endParaRPr lang="en-US" i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Hypothetical Syllogism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       </a:t>
            </a:r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990600" y="2514600"/>
            <a:ext cx="1703070" cy="11944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67000" y="3886200"/>
            <a:ext cx="5638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r>
              <a:rPr lang="en-US" dirty="0"/>
              <a:t>Let </a:t>
            </a:r>
            <a:r>
              <a:rPr lang="en-US" i="1" dirty="0"/>
              <a:t>p</a:t>
            </a:r>
            <a:r>
              <a:rPr lang="en-US" dirty="0"/>
              <a:t> be “it snows.”</a:t>
            </a:r>
          </a:p>
          <a:p>
            <a:r>
              <a:rPr lang="en-US" dirty="0"/>
              <a:t>Let </a:t>
            </a:r>
            <a:r>
              <a:rPr lang="en-US" i="1" dirty="0"/>
              <a:t>q</a:t>
            </a:r>
            <a:r>
              <a:rPr lang="en-US" dirty="0"/>
              <a:t> be “I will study discrete math.”</a:t>
            </a:r>
          </a:p>
          <a:p>
            <a:r>
              <a:rPr lang="en-US" dirty="0"/>
              <a:t>Let </a:t>
            </a:r>
            <a:r>
              <a:rPr lang="en-US" i="1" dirty="0"/>
              <a:t>r </a:t>
            </a:r>
            <a:r>
              <a:rPr lang="en-US" dirty="0"/>
              <a:t>be “I will get an A.”</a:t>
            </a:r>
          </a:p>
          <a:p>
            <a:endParaRPr lang="en-US" dirty="0"/>
          </a:p>
          <a:p>
            <a:r>
              <a:rPr lang="en-US" dirty="0"/>
              <a:t>“If it snows,  then I will study discrete math.”</a:t>
            </a:r>
          </a:p>
          <a:p>
            <a:r>
              <a:rPr lang="en-US" dirty="0"/>
              <a:t>“If I study discrete math, I will get an A.”</a:t>
            </a:r>
          </a:p>
          <a:p>
            <a:endParaRPr lang="en-US" dirty="0"/>
          </a:p>
          <a:p>
            <a:r>
              <a:rPr lang="en-US" dirty="0"/>
              <a:t>“Therefore , If it snows, I will get an A.”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7200" y="2286000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Corresponding Tautology:</a:t>
            </a:r>
            <a:r>
              <a:rPr lang="en-US" dirty="0"/>
              <a:t> </a:t>
            </a:r>
          </a:p>
          <a:p>
            <a:r>
              <a:rPr lang="en-US" dirty="0"/>
              <a:t>(</a:t>
            </a:r>
            <a:r>
              <a:rPr lang="en-US" dirty="0">
                <a:latin typeface="Cambria Math"/>
                <a:ea typeface="Cambria Math"/>
              </a:rPr>
              <a:t>(</a:t>
            </a:r>
            <a:r>
              <a:rPr lang="en-US" i="1" dirty="0">
                <a:latin typeface="Cambria Math"/>
                <a:ea typeface="Cambria Math"/>
              </a:rPr>
              <a:t>p </a:t>
            </a:r>
            <a:r>
              <a:rPr lang="en-US" dirty="0">
                <a:latin typeface="Cambria Math"/>
                <a:ea typeface="Cambria Math"/>
              </a:rPr>
              <a:t>→</a:t>
            </a:r>
            <a:r>
              <a:rPr lang="en-US" i="1" dirty="0">
                <a:latin typeface="Cambria Math"/>
                <a:ea typeface="Cambria Math"/>
              </a:rPr>
              <a:t>q</a:t>
            </a:r>
            <a:r>
              <a:rPr lang="en-US" dirty="0">
                <a:latin typeface="Cambria Math"/>
                <a:ea typeface="Cambria Math"/>
              </a:rPr>
              <a:t>) ∧</a:t>
            </a:r>
            <a:r>
              <a:rPr lang="en-US" dirty="0"/>
              <a:t> (</a:t>
            </a:r>
            <a:r>
              <a:rPr lang="en-US" dirty="0" err="1">
                <a:latin typeface="Cambria Math"/>
                <a:ea typeface="Cambria Math"/>
              </a:rPr>
              <a:t>q→</a:t>
            </a:r>
            <a:r>
              <a:rPr lang="en-US" i="1" dirty="0" err="1">
                <a:latin typeface="Cambria Math"/>
                <a:ea typeface="Cambria Math"/>
              </a:rPr>
              <a:t>r</a:t>
            </a:r>
            <a:r>
              <a:rPr lang="en-US" dirty="0">
                <a:latin typeface="Cambria Math"/>
                <a:ea typeface="Cambria Math"/>
              </a:rPr>
              <a:t>))→(</a:t>
            </a:r>
            <a:r>
              <a:rPr lang="en-US" i="1" dirty="0">
                <a:latin typeface="Cambria Math"/>
                <a:ea typeface="Cambria Math"/>
              </a:rPr>
              <a:t>p</a:t>
            </a:r>
            <a:r>
              <a:rPr lang="en-US" dirty="0">
                <a:latin typeface="Cambria Math"/>
                <a:ea typeface="Cambria Math"/>
              </a:rPr>
              <a:t>→ </a:t>
            </a:r>
            <a:r>
              <a:rPr lang="en-US" i="1" dirty="0">
                <a:latin typeface="Cambria Math"/>
                <a:ea typeface="Cambria Math"/>
              </a:rPr>
              <a:t>r</a:t>
            </a:r>
            <a:r>
              <a:rPr lang="en-US" dirty="0">
                <a:latin typeface="Cambria Math"/>
                <a:ea typeface="Cambria Math"/>
              </a:rPr>
              <a:t>)</a:t>
            </a:r>
            <a:endParaRPr lang="en-US" i="1" dirty="0"/>
          </a:p>
          <a:p>
            <a:r>
              <a:rPr lang="en-US" dirty="0">
                <a:latin typeface="Cambria Math"/>
                <a:ea typeface="Cambria Math"/>
              </a:rPr>
              <a:t> </a:t>
            </a:r>
            <a:endParaRPr lang="en-US" i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Disjunctive Syllogism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       </a:t>
            </a:r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676400" y="2514600"/>
            <a:ext cx="1177290" cy="12258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0" y="3962400"/>
            <a:ext cx="64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r>
              <a:rPr lang="en-US" dirty="0"/>
              <a:t>Let </a:t>
            </a:r>
            <a:r>
              <a:rPr lang="en-US" i="1" dirty="0"/>
              <a:t>p</a:t>
            </a:r>
            <a:r>
              <a:rPr lang="en-US" dirty="0"/>
              <a:t> be “I will study discrete math.”</a:t>
            </a:r>
          </a:p>
          <a:p>
            <a:r>
              <a:rPr lang="en-US" dirty="0"/>
              <a:t>Let </a:t>
            </a:r>
            <a:r>
              <a:rPr lang="en-US" i="1" dirty="0"/>
              <a:t>q</a:t>
            </a:r>
            <a:r>
              <a:rPr lang="en-US" dirty="0"/>
              <a:t> be “I will study English literature.”</a:t>
            </a:r>
          </a:p>
          <a:p>
            <a:endParaRPr lang="en-US" dirty="0"/>
          </a:p>
          <a:p>
            <a:r>
              <a:rPr lang="en-US" dirty="0"/>
              <a:t>“I will study discrete math or I will study English literature.”</a:t>
            </a:r>
          </a:p>
          <a:p>
            <a:r>
              <a:rPr lang="en-US" dirty="0"/>
              <a:t>“I will not study discrete math.”</a:t>
            </a:r>
          </a:p>
          <a:p>
            <a:endParaRPr lang="en-US" dirty="0"/>
          </a:p>
          <a:p>
            <a:r>
              <a:rPr lang="en-US" dirty="0"/>
              <a:t>“Therefore , I will study English literature.”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62400" y="25908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Corresponding Tautology:</a:t>
            </a:r>
            <a:r>
              <a:rPr lang="en-US" dirty="0"/>
              <a:t> </a:t>
            </a:r>
          </a:p>
          <a:p>
            <a:r>
              <a:rPr lang="en-US" dirty="0"/>
              <a:t>(</a:t>
            </a:r>
            <a:r>
              <a:rPr lang="en-US" dirty="0">
                <a:latin typeface="Cambria Math"/>
                <a:ea typeface="Cambria Math"/>
              </a:rPr>
              <a:t>¬</a:t>
            </a:r>
            <a:r>
              <a:rPr lang="en-US" i="1" dirty="0"/>
              <a:t>p</a:t>
            </a:r>
            <a:r>
              <a:rPr lang="en-US" dirty="0">
                <a:latin typeface="Cambria Math"/>
                <a:ea typeface="Cambria Math"/>
              </a:rPr>
              <a:t>∧(</a:t>
            </a:r>
            <a:r>
              <a:rPr lang="en-US" i="1" dirty="0">
                <a:latin typeface="Cambria Math"/>
                <a:ea typeface="Cambria Math"/>
              </a:rPr>
              <a:t>p </a:t>
            </a:r>
            <a:r>
              <a:rPr lang="en-US" dirty="0">
                <a:latin typeface="Cambria Math"/>
                <a:ea typeface="Cambria Math"/>
              </a:rPr>
              <a:t>∨</a:t>
            </a:r>
            <a:r>
              <a:rPr lang="en-US" i="1" dirty="0">
                <a:latin typeface="Cambria Math"/>
                <a:ea typeface="Cambria Math"/>
              </a:rPr>
              <a:t>q</a:t>
            </a:r>
            <a:r>
              <a:rPr lang="en-US" dirty="0">
                <a:latin typeface="Cambria Math"/>
                <a:ea typeface="Cambria Math"/>
              </a:rPr>
              <a:t>))→</a:t>
            </a:r>
            <a:r>
              <a:rPr lang="en-US" i="1" dirty="0">
                <a:latin typeface="Cambria Math"/>
                <a:ea typeface="Cambria Math"/>
              </a:rPr>
              <a:t>q</a:t>
            </a:r>
            <a:endParaRPr lang="en-US" i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       </a:t>
            </a: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828800" y="2667000"/>
            <a:ext cx="1534478" cy="71437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971800" y="3810000"/>
            <a:ext cx="5638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r>
              <a:rPr lang="en-US" dirty="0"/>
              <a:t>Let </a:t>
            </a:r>
            <a:r>
              <a:rPr lang="en-US" i="1" dirty="0"/>
              <a:t>p</a:t>
            </a:r>
            <a:r>
              <a:rPr lang="en-US" dirty="0"/>
              <a:t> be “I will study discrete math.”</a:t>
            </a:r>
          </a:p>
          <a:p>
            <a:r>
              <a:rPr lang="en-US" dirty="0"/>
              <a:t>Let </a:t>
            </a:r>
            <a:r>
              <a:rPr lang="en-US" i="1" dirty="0"/>
              <a:t>q</a:t>
            </a:r>
            <a:r>
              <a:rPr lang="en-US" dirty="0"/>
              <a:t> be “I will visit Las Vegas.”</a:t>
            </a:r>
          </a:p>
          <a:p>
            <a:endParaRPr lang="en-US" dirty="0"/>
          </a:p>
          <a:p>
            <a:r>
              <a:rPr lang="en-US" dirty="0"/>
              <a:t>“I will study discrete math.”</a:t>
            </a:r>
          </a:p>
          <a:p>
            <a:endParaRPr lang="en-US" dirty="0"/>
          </a:p>
          <a:p>
            <a:r>
              <a:rPr lang="en-US" dirty="0"/>
              <a:t>“Therefore, I will  study discrete math or I will visit </a:t>
            </a:r>
          </a:p>
          <a:p>
            <a:r>
              <a:rPr lang="en-US" dirty="0"/>
              <a:t>Las Vegas.”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8200" y="25146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Corresponding Tautology:</a:t>
            </a:r>
            <a:r>
              <a:rPr lang="en-US" dirty="0"/>
              <a:t> </a:t>
            </a:r>
          </a:p>
          <a:p>
            <a:r>
              <a:rPr lang="en-US" i="1" dirty="0"/>
              <a:t>            p</a:t>
            </a:r>
            <a:r>
              <a:rPr lang="en-US" dirty="0">
                <a:latin typeface="Cambria Math"/>
                <a:ea typeface="Cambria Math"/>
              </a:rPr>
              <a:t> →(</a:t>
            </a:r>
            <a:r>
              <a:rPr lang="en-US" i="1" dirty="0">
                <a:latin typeface="Cambria Math"/>
                <a:ea typeface="Cambria Math"/>
              </a:rPr>
              <a:t>p </a:t>
            </a:r>
            <a:r>
              <a:rPr lang="en-US" dirty="0">
                <a:latin typeface="Cambria Math"/>
                <a:ea typeface="Cambria Math"/>
              </a:rPr>
              <a:t>∨</a:t>
            </a:r>
            <a:r>
              <a:rPr lang="en-US" i="1" dirty="0">
                <a:latin typeface="Cambria Math"/>
                <a:ea typeface="Cambria Math"/>
              </a:rPr>
              <a:t>q</a:t>
            </a:r>
            <a:r>
              <a:rPr lang="en-US" dirty="0">
                <a:latin typeface="Cambria Math"/>
                <a:ea typeface="Cambria Math"/>
              </a:rPr>
              <a:t>)</a:t>
            </a:r>
            <a:endParaRPr lang="en-US" i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      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09800" y="3962400"/>
            <a:ext cx="5257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r>
              <a:rPr lang="en-US" dirty="0"/>
              <a:t>Let </a:t>
            </a:r>
            <a:r>
              <a:rPr lang="en-US" i="1" dirty="0"/>
              <a:t>p</a:t>
            </a:r>
            <a:r>
              <a:rPr lang="en-US" dirty="0"/>
              <a:t> be “I will study discrete math.”</a:t>
            </a:r>
          </a:p>
          <a:p>
            <a:r>
              <a:rPr lang="en-US" dirty="0"/>
              <a:t>Let </a:t>
            </a:r>
            <a:r>
              <a:rPr lang="en-US" i="1" dirty="0"/>
              <a:t>q</a:t>
            </a:r>
            <a:r>
              <a:rPr lang="en-US" dirty="0"/>
              <a:t> be “I will study English literature.”</a:t>
            </a:r>
          </a:p>
          <a:p>
            <a:endParaRPr lang="en-US" dirty="0"/>
          </a:p>
          <a:p>
            <a:r>
              <a:rPr lang="en-US" dirty="0"/>
              <a:t>“I will study discrete math and English literature”</a:t>
            </a:r>
          </a:p>
          <a:p>
            <a:endParaRPr lang="en-US" dirty="0"/>
          </a:p>
          <a:p>
            <a:r>
              <a:rPr lang="en-US" dirty="0"/>
              <a:t>“Therefore, I will study discrete math.”</a:t>
            </a:r>
          </a:p>
          <a:p>
            <a:endParaRPr lang="en-US" dirty="0"/>
          </a:p>
        </p:txBody>
      </p:sp>
      <p:pic>
        <p:nvPicPr>
          <p:cNvPr id="10" name="Picture 9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447800" y="2667000"/>
            <a:ext cx="1177290" cy="7715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43400" y="27432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Corresponding Tautology: </a:t>
            </a:r>
          </a:p>
          <a:p>
            <a:r>
              <a:rPr lang="en-US" dirty="0"/>
              <a:t>         (</a:t>
            </a:r>
            <a:r>
              <a:rPr lang="en-US" i="1" dirty="0" err="1"/>
              <a:t>p</a:t>
            </a:r>
            <a:r>
              <a:rPr lang="en-US" dirty="0" err="1">
                <a:latin typeface="Cambria Math"/>
                <a:ea typeface="Cambria Math"/>
              </a:rPr>
              <a:t>∧</a:t>
            </a:r>
            <a:r>
              <a:rPr lang="en-US" i="1" dirty="0" err="1">
                <a:latin typeface="Cambria Math"/>
                <a:ea typeface="Cambria Math"/>
              </a:rPr>
              <a:t>q</a:t>
            </a:r>
            <a:r>
              <a:rPr lang="en-US" dirty="0">
                <a:latin typeface="Cambria Math"/>
                <a:ea typeface="Cambria Math"/>
              </a:rPr>
              <a:t>) →</a:t>
            </a:r>
            <a:r>
              <a:rPr lang="en-US" i="1" dirty="0">
                <a:latin typeface="Cambria Math"/>
                <a:ea typeface="Cambria Math"/>
              </a:rPr>
              <a:t>p</a:t>
            </a:r>
            <a:endParaRPr lang="en-US" i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Conjunction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      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62200" y="3581400"/>
            <a:ext cx="6019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r>
              <a:rPr lang="en-US" dirty="0"/>
              <a:t>Let </a:t>
            </a:r>
            <a:r>
              <a:rPr lang="en-US" i="1" dirty="0"/>
              <a:t>p</a:t>
            </a:r>
            <a:r>
              <a:rPr lang="en-US" dirty="0"/>
              <a:t> be “I will study discrete math.”</a:t>
            </a:r>
          </a:p>
          <a:p>
            <a:r>
              <a:rPr lang="en-US" dirty="0"/>
              <a:t>Let </a:t>
            </a:r>
            <a:r>
              <a:rPr lang="en-US" i="1" dirty="0"/>
              <a:t>q</a:t>
            </a:r>
            <a:r>
              <a:rPr lang="en-US" dirty="0"/>
              <a:t> be “I will study English literature.”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“I will study discrete math.”</a:t>
            </a:r>
          </a:p>
          <a:p>
            <a:r>
              <a:rPr lang="en-US" dirty="0"/>
              <a:t>“I will study  English literature.”</a:t>
            </a:r>
          </a:p>
          <a:p>
            <a:endParaRPr lang="en-US" dirty="0"/>
          </a:p>
          <a:p>
            <a:r>
              <a:rPr lang="en-US" dirty="0"/>
              <a:t>“Therefore, I will study discrete math and I will study English literature.”</a:t>
            </a: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371600" y="2133600"/>
            <a:ext cx="1534478" cy="11687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00600" y="23622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Corresponding Tautology:</a:t>
            </a:r>
          </a:p>
          <a:p>
            <a:r>
              <a:rPr lang="en-US" dirty="0"/>
              <a:t> (</a:t>
            </a:r>
            <a:r>
              <a:rPr lang="en-US" dirty="0">
                <a:latin typeface="Cambria Math"/>
                <a:ea typeface="Cambria Math"/>
              </a:rPr>
              <a:t>(</a:t>
            </a:r>
            <a:r>
              <a:rPr lang="en-US" i="1" dirty="0"/>
              <a:t>p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>
                <a:latin typeface="Cambria Math"/>
                <a:ea typeface="Cambria Math"/>
              </a:rPr>
              <a:t>∧ (</a:t>
            </a:r>
            <a:r>
              <a:rPr lang="en-US" i="1" dirty="0">
                <a:latin typeface="Cambria Math"/>
                <a:ea typeface="Cambria Math"/>
              </a:rPr>
              <a:t>q</a:t>
            </a:r>
            <a:r>
              <a:rPr lang="en-US" dirty="0">
                <a:latin typeface="Cambria Math"/>
                <a:ea typeface="Cambria Math"/>
              </a:rPr>
              <a:t>)) →(</a:t>
            </a:r>
            <a:r>
              <a:rPr lang="en-US" i="1" dirty="0">
                <a:latin typeface="Cambria Math"/>
                <a:ea typeface="Cambria Math"/>
              </a:rPr>
              <a:t>p </a:t>
            </a:r>
            <a:r>
              <a:rPr lang="en-US" dirty="0">
                <a:latin typeface="Cambria Math"/>
                <a:ea typeface="Cambria Math"/>
              </a:rPr>
              <a:t>∧ </a:t>
            </a:r>
            <a:r>
              <a:rPr lang="en-US" i="1" dirty="0">
                <a:latin typeface="Cambria Math"/>
                <a:ea typeface="Cambria Math"/>
              </a:rPr>
              <a:t>q</a:t>
            </a:r>
            <a:r>
              <a:rPr lang="en-US" dirty="0">
                <a:latin typeface="Cambria Math"/>
                <a:ea typeface="Cambria Math"/>
              </a:rPr>
              <a:t>)</a:t>
            </a:r>
            <a:endParaRPr lang="en-US" i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      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81200" y="3657600"/>
            <a:ext cx="6477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r>
              <a:rPr lang="en-US" dirty="0"/>
              <a:t>Let </a:t>
            </a:r>
            <a:r>
              <a:rPr lang="en-US" i="1" dirty="0"/>
              <a:t>p</a:t>
            </a:r>
            <a:r>
              <a:rPr lang="en-US" dirty="0"/>
              <a:t> be “I will study discrete math.”</a:t>
            </a:r>
          </a:p>
          <a:p>
            <a:r>
              <a:rPr lang="en-US" dirty="0"/>
              <a:t>Let </a:t>
            </a:r>
            <a:r>
              <a:rPr lang="en-US" i="1" dirty="0"/>
              <a:t>r</a:t>
            </a:r>
            <a:r>
              <a:rPr lang="en-US" dirty="0"/>
              <a:t> be “I will study English literature.”</a:t>
            </a:r>
          </a:p>
          <a:p>
            <a:r>
              <a:rPr lang="en-US" dirty="0"/>
              <a:t>Let q be “I will study databases.”</a:t>
            </a:r>
          </a:p>
          <a:p>
            <a:endParaRPr lang="en-US" dirty="0"/>
          </a:p>
          <a:p>
            <a:r>
              <a:rPr lang="en-US" dirty="0"/>
              <a:t>“I will not study discrete math or I will study English literature.”</a:t>
            </a:r>
          </a:p>
          <a:p>
            <a:r>
              <a:rPr lang="en-US" dirty="0"/>
              <a:t>“I will study  discrete math or I will study databases.”</a:t>
            </a:r>
          </a:p>
          <a:p>
            <a:endParaRPr lang="en-US" dirty="0"/>
          </a:p>
          <a:p>
            <a:r>
              <a:rPr lang="en-US" dirty="0"/>
              <a:t>“Therefore, I will study databases or I </a:t>
            </a:r>
            <a:r>
              <a:rPr lang="en-US"/>
              <a:t>will study English </a:t>
            </a:r>
            <a:r>
              <a:rPr lang="en-US" dirty="0"/>
              <a:t>literature.”</a:t>
            </a: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990600" y="2209800"/>
            <a:ext cx="1525905" cy="122586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14800" y="24384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Corresponding Tautology:</a:t>
            </a:r>
            <a:r>
              <a:rPr lang="en-US" dirty="0"/>
              <a:t> </a:t>
            </a:r>
          </a:p>
          <a:p>
            <a:r>
              <a:rPr lang="en-US" dirty="0"/>
              <a:t> ((</a:t>
            </a:r>
            <a:r>
              <a:rPr lang="en-US" dirty="0">
                <a:latin typeface="Cambria Math"/>
                <a:ea typeface="Cambria Math"/>
              </a:rPr>
              <a:t>¬</a:t>
            </a:r>
            <a:r>
              <a:rPr lang="en-US" i="1" dirty="0"/>
              <a:t>p </a:t>
            </a:r>
            <a:r>
              <a:rPr lang="en-US" dirty="0">
                <a:latin typeface="Cambria Math"/>
                <a:ea typeface="Cambria Math"/>
              </a:rPr>
              <a:t>∨ </a:t>
            </a:r>
            <a:r>
              <a:rPr lang="en-US" i="1" dirty="0">
                <a:latin typeface="Cambria Math"/>
                <a:ea typeface="Cambria Math"/>
              </a:rPr>
              <a:t>r</a:t>
            </a:r>
            <a:r>
              <a:rPr lang="en-US" dirty="0">
                <a:latin typeface="Cambria Math"/>
                <a:ea typeface="Cambria Math"/>
              </a:rPr>
              <a:t> )</a:t>
            </a:r>
            <a:r>
              <a:rPr lang="en-US" i="1" dirty="0">
                <a:latin typeface="Cambria Math"/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∧ (</a:t>
            </a:r>
            <a:r>
              <a:rPr lang="en-US" i="1" dirty="0">
                <a:latin typeface="Cambria Math"/>
                <a:ea typeface="Cambria Math"/>
              </a:rPr>
              <a:t>p </a:t>
            </a:r>
            <a:r>
              <a:rPr lang="en-US" dirty="0">
                <a:latin typeface="Cambria Math"/>
                <a:ea typeface="Cambria Math"/>
              </a:rPr>
              <a:t>∨ </a:t>
            </a:r>
            <a:r>
              <a:rPr lang="en-US" i="1" dirty="0">
                <a:latin typeface="Cambria Math"/>
                <a:ea typeface="Cambria Math"/>
              </a:rPr>
              <a:t>q</a:t>
            </a:r>
            <a:r>
              <a:rPr lang="en-US" dirty="0">
                <a:latin typeface="Cambria Math"/>
                <a:ea typeface="Cambria Math"/>
              </a:rPr>
              <a:t>)) →(</a:t>
            </a:r>
            <a:r>
              <a:rPr lang="en-US" i="1" dirty="0">
                <a:latin typeface="Cambria Math"/>
                <a:ea typeface="Cambria Math"/>
              </a:rPr>
              <a:t>q </a:t>
            </a:r>
            <a:r>
              <a:rPr lang="en-US" dirty="0">
                <a:latin typeface="Cambria Math"/>
                <a:ea typeface="Cambria Math"/>
              </a:rPr>
              <a:t>∨ </a:t>
            </a:r>
            <a:r>
              <a:rPr lang="en-US" i="1" dirty="0">
                <a:latin typeface="Cambria Math"/>
                <a:ea typeface="Cambria Math"/>
              </a:rPr>
              <a:t>r</a:t>
            </a:r>
            <a:r>
              <a:rPr lang="en-US" dirty="0">
                <a:latin typeface="Cambria Math"/>
                <a:ea typeface="Cambria Math"/>
              </a:rPr>
              <a:t>)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19600" y="13716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Resolution plays an important role in AI and is used in Prolog.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the Rules of Inference to Build Valid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 </a:t>
            </a:r>
            <a:r>
              <a:rPr lang="en-US" i="1" dirty="0"/>
              <a:t>valid argument </a:t>
            </a:r>
            <a:r>
              <a:rPr lang="en-US" dirty="0"/>
              <a:t>is a sequence of statements. Each statement is either a premise or follows from previous statements by  rules of inference. The last statement is called conclusion.</a:t>
            </a:r>
          </a:p>
          <a:p>
            <a:r>
              <a:rPr lang="en-US" dirty="0"/>
              <a:t>A valid argument takes the following form:</a:t>
            </a:r>
          </a:p>
          <a:p>
            <a:pPr>
              <a:buNone/>
            </a:pPr>
            <a:r>
              <a:rPr lang="en-US" dirty="0"/>
              <a:t>              	         S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pPr>
              <a:buNone/>
            </a:pPr>
            <a:r>
              <a:rPr lang="en-US" sz="2400" dirty="0"/>
              <a:t>			</a:t>
            </a:r>
            <a:r>
              <a:rPr lang="en-US" dirty="0"/>
              <a:t>         S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</a:t>
            </a:r>
          </a:p>
          <a:p>
            <a:pPr>
              <a:buNone/>
            </a:pPr>
            <a:r>
              <a:rPr lang="en-US" sz="2400" dirty="0"/>
              <a:t>                                       .</a:t>
            </a:r>
          </a:p>
          <a:p>
            <a:pPr>
              <a:buNone/>
            </a:pPr>
            <a:r>
              <a:rPr lang="en-US" sz="2400" dirty="0"/>
              <a:t>                                       .</a:t>
            </a:r>
          </a:p>
          <a:p>
            <a:pPr>
              <a:buNone/>
            </a:pPr>
            <a:r>
              <a:rPr lang="en-US" sz="2400" dirty="0"/>
              <a:t>                                       .</a:t>
            </a:r>
          </a:p>
          <a:p>
            <a:pPr>
              <a:buNone/>
            </a:pPr>
            <a:r>
              <a:rPr lang="en-US" dirty="0"/>
              <a:t>                                  </a:t>
            </a:r>
            <a:r>
              <a:rPr lang="en-US" dirty="0" err="1"/>
              <a:t>S</a:t>
            </a:r>
            <a:r>
              <a:rPr lang="en-US" sz="2800" i="1" baseline="-25000" dirty="0" err="1"/>
              <a:t>n</a:t>
            </a:r>
            <a:endParaRPr lang="en-US" sz="2800" i="1" baseline="-250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                               C</a:t>
            </a:r>
            <a:r>
              <a:rPr lang="en-US" sz="2400" dirty="0"/>
              <a:t> </a:t>
            </a:r>
          </a:p>
          <a:p>
            <a:pPr>
              <a:buNone/>
            </a:pPr>
            <a:r>
              <a:rPr lang="en-US" sz="2400" dirty="0"/>
              <a:t>                                      </a:t>
            </a:r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514600" y="5486400"/>
            <a:ext cx="231458" cy="2057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Arguments</a:t>
            </a:r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457200" y="3962401"/>
            <a:ext cx="8126730" cy="218027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7200" y="1905000"/>
            <a:ext cx="6553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Example </a:t>
            </a:r>
            <a:r>
              <a:rPr lang="en-US" sz="2400" b="1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/>
              <a:t>: From the single proposition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 </a:t>
            </a:r>
            <a:r>
              <a:rPr lang="en-US" sz="2400" dirty="0"/>
              <a:t>Show that </a:t>
            </a:r>
            <a:r>
              <a:rPr lang="en-US" sz="2400" i="1" dirty="0"/>
              <a:t>q</a:t>
            </a:r>
            <a:r>
              <a:rPr lang="en-US" sz="2400" dirty="0"/>
              <a:t> is a conclusion.</a:t>
            </a:r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819400" y="2362200"/>
            <a:ext cx="1848803" cy="3829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32766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Solution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Valid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500" b="1" dirty="0"/>
              <a:t>Example </a:t>
            </a:r>
            <a:r>
              <a:rPr lang="en-US" sz="1500" b="1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500" b="1" dirty="0"/>
              <a:t>:</a:t>
            </a:r>
            <a:r>
              <a:rPr lang="en-US" sz="1500" dirty="0"/>
              <a:t> </a:t>
            </a:r>
          </a:p>
          <a:p>
            <a:r>
              <a:rPr lang="en-US" sz="1500" dirty="0"/>
              <a:t>With these hypotheses:</a:t>
            </a:r>
          </a:p>
          <a:p>
            <a:pPr lvl="1">
              <a:buNone/>
            </a:pPr>
            <a:r>
              <a:rPr lang="en-US" sz="1500" dirty="0"/>
              <a:t>“It is not sunny this afternoon and it is colder than yesterday.”</a:t>
            </a:r>
          </a:p>
          <a:p>
            <a:pPr lvl="1">
              <a:buNone/>
            </a:pPr>
            <a:r>
              <a:rPr lang="en-US" sz="1500" dirty="0"/>
              <a:t>“We will go swimming only if it is sunny.”</a:t>
            </a:r>
          </a:p>
          <a:p>
            <a:pPr lvl="1">
              <a:buNone/>
            </a:pPr>
            <a:r>
              <a:rPr lang="en-US" sz="1500" dirty="0"/>
              <a:t>“If we do not go swimming, then we will take a canoe trip.”</a:t>
            </a:r>
          </a:p>
          <a:p>
            <a:pPr lvl="1">
              <a:buNone/>
            </a:pPr>
            <a:r>
              <a:rPr lang="en-US" sz="1500" dirty="0"/>
              <a:t>“If we take a canoe trip, then we will be home by sunset.”</a:t>
            </a:r>
          </a:p>
          <a:p>
            <a:r>
              <a:rPr lang="en-US" sz="1500" dirty="0"/>
              <a:t>Using the inference rules, construct a valid argument for the conclusion:</a:t>
            </a:r>
          </a:p>
          <a:p>
            <a:pPr lvl="1">
              <a:buNone/>
            </a:pPr>
            <a:r>
              <a:rPr lang="en-US" sz="1500" dirty="0"/>
              <a:t>“We will be home by sunset.”</a:t>
            </a:r>
          </a:p>
          <a:p>
            <a:pPr>
              <a:buNone/>
            </a:pPr>
            <a:r>
              <a:rPr lang="en-US" sz="1500" b="1" dirty="0"/>
              <a:t>Solution</a:t>
            </a:r>
            <a:r>
              <a:rPr lang="en-US" sz="1500" dirty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/>
              <a:t>  Choose propositional variables:</a:t>
            </a:r>
          </a:p>
          <a:p>
            <a:pPr lvl="1">
              <a:buNone/>
            </a:pPr>
            <a:r>
              <a:rPr lang="en-US" sz="1500" i="1" dirty="0"/>
              <a:t>p</a:t>
            </a:r>
            <a:r>
              <a:rPr lang="en-US" sz="1500" dirty="0"/>
              <a:t> : “It is sunny this afternoon.”      </a:t>
            </a:r>
            <a:r>
              <a:rPr lang="en-US" sz="1500" i="1" dirty="0"/>
              <a:t>r</a:t>
            </a:r>
            <a:r>
              <a:rPr lang="en-US" sz="1500" dirty="0"/>
              <a:t>  : “We will go swimming.”  </a:t>
            </a:r>
            <a:r>
              <a:rPr lang="en-US" sz="1500" i="1" dirty="0"/>
              <a:t>t : </a:t>
            </a:r>
            <a:r>
              <a:rPr lang="en-US" sz="1500" dirty="0"/>
              <a:t>“We will be home by sunset.”</a:t>
            </a:r>
          </a:p>
          <a:p>
            <a:pPr lvl="1">
              <a:buNone/>
            </a:pPr>
            <a:r>
              <a:rPr lang="en-US" sz="1500" i="1" dirty="0"/>
              <a:t>q</a:t>
            </a:r>
            <a:r>
              <a:rPr lang="en-US" sz="1500" dirty="0"/>
              <a:t>  : “It is colder than yesterday.”     </a:t>
            </a:r>
            <a:r>
              <a:rPr lang="en-US" sz="1500" i="1" dirty="0"/>
              <a:t>s  : </a:t>
            </a:r>
            <a:r>
              <a:rPr lang="en-US" sz="1500" dirty="0"/>
              <a:t>“We will take a canoe trip.” </a:t>
            </a:r>
            <a:endParaRPr lang="en-US" sz="1500" i="1" dirty="0"/>
          </a:p>
          <a:p>
            <a:pPr marL="342900" indent="-342900">
              <a:buFont typeface="+mj-lt"/>
              <a:buAutoNum type="arabicPeriod"/>
            </a:pPr>
            <a:r>
              <a:rPr lang="en-US" sz="1500" dirty="0"/>
              <a:t>Translation into propositional logic:</a:t>
            </a:r>
          </a:p>
          <a:p>
            <a:endParaRPr lang="en-US" dirty="0"/>
          </a:p>
          <a:p>
            <a:endParaRPr lang="en-US" dirty="0"/>
          </a:p>
          <a:p>
            <a:pPr lvl="1">
              <a:buNone/>
            </a:pPr>
            <a:endParaRPr lang="en-US" i="1" dirty="0"/>
          </a:p>
          <a:p>
            <a:pPr lvl="1">
              <a:buNone/>
            </a:pPr>
            <a:endParaRPr lang="en-US" i="1" dirty="0"/>
          </a:p>
          <a:p>
            <a:pPr lvl="1">
              <a:buNone/>
            </a:pPr>
            <a:endParaRPr lang="en-US" i="1" dirty="0"/>
          </a:p>
          <a:p>
            <a:pPr lvl="1">
              <a:buNone/>
            </a:pPr>
            <a:endParaRPr lang="en-US" i="1" dirty="0"/>
          </a:p>
          <a:p>
            <a:pPr lvl="1">
              <a:buNone/>
            </a:pPr>
            <a:endParaRPr lang="en-US" i="1" dirty="0"/>
          </a:p>
          <a:p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514600" y="5715000"/>
            <a:ext cx="4640580" cy="4876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53000" y="6248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Continued on next slide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 Arguments and Rules of Inference</a:t>
            </a:r>
          </a:p>
          <a:p>
            <a:r>
              <a:rPr lang="en-US" dirty="0"/>
              <a:t>Proof Methods</a:t>
            </a:r>
          </a:p>
          <a:p>
            <a:r>
              <a:rPr lang="en-US" dirty="0"/>
              <a:t>Proof Strategies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Arguments</a:t>
            </a: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914400" y="2362200"/>
            <a:ext cx="7432358" cy="40090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0" y="1905000"/>
            <a:ext cx="351038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3.  </a:t>
            </a:r>
            <a:r>
              <a:rPr lang="en-US" dirty="0"/>
              <a:t>Construct the Valid Argument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Handling Quantified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 arguments for quantified statements are a sequence of statements. Each statement is either a premise or follows from previous statements by  rules of inference which include:</a:t>
            </a:r>
          </a:p>
          <a:p>
            <a:pPr lvl="1"/>
            <a:r>
              <a:rPr lang="en-US" dirty="0"/>
              <a:t>Rules of Inference for Propositional Logic</a:t>
            </a:r>
          </a:p>
          <a:p>
            <a:pPr lvl="1"/>
            <a:r>
              <a:rPr lang="en-US" dirty="0"/>
              <a:t>Rules of Inference for Quantified Statements</a:t>
            </a:r>
          </a:p>
          <a:p>
            <a:r>
              <a:rPr lang="en-US" dirty="0"/>
              <a:t>The rules of inference for quantified statements are introduced in the next several slides.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Universal Instantiation (UI)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         </a:t>
            </a:r>
            <a:endParaRPr lang="en-US" sz="3200" dirty="0"/>
          </a:p>
          <a:p>
            <a:pPr>
              <a:buNone/>
            </a:pPr>
            <a:r>
              <a:rPr lang="en-US" dirty="0"/>
              <a:t>                       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76400" y="4038600"/>
            <a:ext cx="701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Our domain consists of all dogs and Fido is a dog.</a:t>
            </a:r>
          </a:p>
          <a:p>
            <a:endParaRPr lang="en-US" dirty="0"/>
          </a:p>
          <a:p>
            <a:r>
              <a:rPr lang="en-US" dirty="0"/>
              <a:t>“All dogs are cuddly.”</a:t>
            </a:r>
          </a:p>
          <a:p>
            <a:endParaRPr lang="en-US" dirty="0"/>
          </a:p>
          <a:p>
            <a:r>
              <a:rPr lang="en-US" dirty="0"/>
              <a:t>“Therefore,  Fido is cuddly.”</a:t>
            </a:r>
          </a:p>
          <a:p>
            <a:endParaRPr lang="en-US" dirty="0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048001" y="2667000"/>
            <a:ext cx="1617345" cy="85439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Universal Generalization (UG)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120"/>
          </a:xfrm>
        </p:spPr>
        <p:txBody>
          <a:bodyPr/>
          <a:lstStyle/>
          <a:p>
            <a:pPr>
              <a:buNone/>
            </a:pPr>
            <a:endParaRPr lang="en-US" sz="3200" dirty="0"/>
          </a:p>
          <a:p>
            <a:pPr>
              <a:buNone/>
            </a:pPr>
            <a:r>
              <a:rPr lang="en-US" dirty="0"/>
              <a:t>                        </a:t>
            </a:r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048001" y="2667000"/>
            <a:ext cx="4154805" cy="8543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14600" y="4419600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Used often implicitly in Mathematical Proofs.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Existential Instantiation (EI)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200" dirty="0"/>
              <a:t>       </a:t>
            </a:r>
          </a:p>
          <a:p>
            <a:pPr>
              <a:buNone/>
            </a:pPr>
            <a:r>
              <a:rPr lang="en-US" dirty="0"/>
              <a:t>                       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52600" y="4419600"/>
            <a:ext cx="701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“There is someone who got an A in the course.”</a:t>
            </a:r>
          </a:p>
          <a:p>
            <a:r>
              <a:rPr lang="en-US" dirty="0"/>
              <a:t>“Let’s call her </a:t>
            </a:r>
            <a:r>
              <a:rPr lang="en-US" i="1" dirty="0"/>
              <a:t>a</a:t>
            </a:r>
            <a:r>
              <a:rPr lang="en-US" dirty="0"/>
              <a:t> and say that </a:t>
            </a:r>
            <a:r>
              <a:rPr lang="en-US" i="1" dirty="0"/>
              <a:t>a</a:t>
            </a:r>
            <a:r>
              <a:rPr lang="en-US" dirty="0"/>
              <a:t> got an A”</a:t>
            </a:r>
          </a:p>
          <a:p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971800" y="2438401"/>
            <a:ext cx="4723448" cy="85439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Existential Generalization (EG)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      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52600" y="4419600"/>
            <a:ext cx="701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“Michelle got an A in the class.”</a:t>
            </a:r>
          </a:p>
          <a:p>
            <a:r>
              <a:rPr lang="en-US" dirty="0"/>
              <a:t>“Therefore,  someone got an A in the class.”</a:t>
            </a:r>
          </a:p>
          <a:p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048001" y="2667000"/>
            <a:ext cx="4363403" cy="85439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Rules of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/>
              <a:t>Example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: Using the rules of inference, construct a valid argument to show that</a:t>
            </a:r>
          </a:p>
          <a:p>
            <a:pPr lvl="1">
              <a:buNone/>
            </a:pPr>
            <a:r>
              <a:rPr lang="en-US" dirty="0"/>
              <a:t>“John Smith has two legs”</a:t>
            </a:r>
          </a:p>
          <a:p>
            <a:pPr>
              <a:buNone/>
            </a:pPr>
            <a:r>
              <a:rPr lang="en-US" dirty="0"/>
              <a:t>    is a consequence of the premises:</a:t>
            </a:r>
          </a:p>
          <a:p>
            <a:pPr lvl="1">
              <a:buNone/>
            </a:pPr>
            <a:r>
              <a:rPr lang="en-US" dirty="0"/>
              <a:t>“Every man has two legs.” “John Smith is a man.”</a:t>
            </a:r>
          </a:p>
          <a:p>
            <a:pPr>
              <a:buNone/>
            </a:pPr>
            <a:r>
              <a:rPr lang="en-US" b="1" dirty="0"/>
              <a:t>Solution</a:t>
            </a:r>
            <a:r>
              <a:rPr lang="en-US" dirty="0"/>
              <a:t>: Let </a:t>
            </a:r>
            <a:r>
              <a:rPr lang="en-US" i="1" dirty="0"/>
              <a:t>M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denote  “</a:t>
            </a:r>
            <a:r>
              <a:rPr lang="en-US" i="1" dirty="0"/>
              <a:t>x</a:t>
            </a:r>
            <a:r>
              <a:rPr lang="en-US" dirty="0"/>
              <a:t> is a man” and </a:t>
            </a:r>
            <a:r>
              <a:rPr lang="en-US" i="1" dirty="0"/>
              <a:t>L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“ </a:t>
            </a:r>
            <a:r>
              <a:rPr lang="en-US" i="1" dirty="0"/>
              <a:t>x</a:t>
            </a:r>
            <a:r>
              <a:rPr lang="en-US" dirty="0"/>
              <a:t> has two legs” and let John Smith be a member of the domain. </a:t>
            </a:r>
          </a:p>
          <a:p>
            <a:pPr lvl="1">
              <a:buNone/>
            </a:pPr>
            <a:r>
              <a:rPr lang="en-US" b="1" dirty="0"/>
              <a:t>Valid Argument</a:t>
            </a:r>
            <a:r>
              <a:rPr lang="en-US" dirty="0"/>
              <a:t>:</a:t>
            </a:r>
          </a:p>
          <a:p>
            <a:pPr lvl="1">
              <a:buNone/>
            </a:pPr>
            <a:r>
              <a:rPr lang="en-US" b="1" dirty="0"/>
              <a:t>   </a:t>
            </a:r>
          </a:p>
          <a:p>
            <a:pPr lvl="1">
              <a:buNone/>
            </a:pPr>
            <a:r>
              <a:rPr lang="en-US" b="1" dirty="0"/>
              <a:t>   </a:t>
            </a:r>
          </a:p>
          <a:p>
            <a:pPr lvl="1">
              <a:buNone/>
            </a:pPr>
            <a:r>
              <a:rPr lang="en-US" b="1" dirty="0"/>
              <a:t>    </a:t>
            </a:r>
          </a:p>
          <a:p>
            <a:pPr lvl="1">
              <a:buNone/>
            </a:pPr>
            <a:r>
              <a:rPr lang="en-US" b="1" dirty="0"/>
              <a:t>   </a:t>
            </a:r>
          </a:p>
          <a:p>
            <a:pPr lvl="1">
              <a:buNone/>
            </a:pPr>
            <a:r>
              <a:rPr lang="en-US" b="1" dirty="0"/>
              <a:t>    </a:t>
            </a:r>
          </a:p>
          <a:p>
            <a:pPr lvl="1">
              <a:buNone/>
            </a:pPr>
            <a:r>
              <a:rPr lang="en-US" b="1" dirty="0"/>
              <a:t>  </a:t>
            </a:r>
          </a:p>
          <a:p>
            <a:pPr lvl="1"/>
            <a:endParaRPr lang="en-US" b="1" dirty="0"/>
          </a:p>
          <a:p>
            <a:pPr lvl="1">
              <a:buNone/>
            </a:pPr>
            <a:endParaRPr lang="en-US" b="1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124200" y="4495800"/>
            <a:ext cx="4888230" cy="175641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Rules of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/>
              <a:t>   Example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: Use the rules of inference to construct a valid argument showing that the conclusion</a:t>
            </a:r>
          </a:p>
          <a:p>
            <a:pPr lvl="1">
              <a:buNone/>
            </a:pPr>
            <a:r>
              <a:rPr lang="en-US" dirty="0"/>
              <a:t>“Someone who passed the first exam has not read the book.”</a:t>
            </a:r>
          </a:p>
          <a:p>
            <a:pPr>
              <a:buNone/>
            </a:pPr>
            <a:r>
              <a:rPr lang="en-US" dirty="0"/>
              <a:t>    follows from the premises</a:t>
            </a:r>
          </a:p>
          <a:p>
            <a:pPr lvl="1">
              <a:buNone/>
            </a:pPr>
            <a:r>
              <a:rPr lang="en-US" dirty="0"/>
              <a:t>“A student in this class has not read the book.”</a:t>
            </a:r>
          </a:p>
          <a:p>
            <a:pPr lvl="1">
              <a:buNone/>
            </a:pPr>
            <a:r>
              <a:rPr lang="en-US" dirty="0"/>
              <a:t>“Everyone in this class passed the first exam.”</a:t>
            </a:r>
          </a:p>
          <a:p>
            <a:pPr>
              <a:buNone/>
            </a:pPr>
            <a:r>
              <a:rPr lang="en-US" b="1" dirty="0"/>
              <a:t>    Solution</a:t>
            </a:r>
            <a:r>
              <a:rPr lang="en-US" dirty="0"/>
              <a:t>: Let </a:t>
            </a:r>
            <a:r>
              <a:rPr lang="en-US" i="1" dirty="0"/>
              <a:t>C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denote  “</a:t>
            </a:r>
            <a:r>
              <a:rPr lang="en-US" i="1" dirty="0"/>
              <a:t>x</a:t>
            </a:r>
            <a:r>
              <a:rPr lang="en-US" dirty="0"/>
              <a:t> is in this class,” </a:t>
            </a:r>
            <a:r>
              <a:rPr lang="en-US" i="1" dirty="0"/>
              <a:t>B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denote  “ </a:t>
            </a:r>
            <a:r>
              <a:rPr lang="en-US" i="1" dirty="0"/>
              <a:t>x</a:t>
            </a:r>
            <a:r>
              <a:rPr lang="en-US" dirty="0"/>
              <a:t> has  read the book,” and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denote   “</a:t>
            </a:r>
            <a:r>
              <a:rPr lang="en-US" i="1" dirty="0"/>
              <a:t>x</a:t>
            </a:r>
            <a:r>
              <a:rPr lang="en-US" dirty="0"/>
              <a:t> passed the first exam.”</a:t>
            </a:r>
          </a:p>
          <a:p>
            <a:pPr lvl="1">
              <a:buNone/>
            </a:pPr>
            <a:r>
              <a:rPr lang="en-US" dirty="0"/>
              <a:t> First we translate the</a:t>
            </a:r>
          </a:p>
          <a:p>
            <a:pPr lvl="1">
              <a:buNone/>
            </a:pPr>
            <a:r>
              <a:rPr lang="en-US" dirty="0"/>
              <a:t> premises and conclusion </a:t>
            </a:r>
          </a:p>
          <a:p>
            <a:pPr lvl="1">
              <a:buNone/>
            </a:pPr>
            <a:r>
              <a:rPr lang="en-US" dirty="0"/>
              <a:t> into symbolic form.</a:t>
            </a:r>
          </a:p>
          <a:p>
            <a:pPr lvl="1">
              <a:buNone/>
            </a:pPr>
            <a:r>
              <a:rPr lang="en-US" dirty="0"/>
              <a:t> </a:t>
            </a:r>
          </a:p>
          <a:p>
            <a:pPr lvl="1">
              <a:buNone/>
            </a:pPr>
            <a:r>
              <a:rPr lang="en-US" dirty="0"/>
              <a:t> </a:t>
            </a:r>
          </a:p>
          <a:p>
            <a:pPr lvl="1">
              <a:buNone/>
            </a:pPr>
            <a:r>
              <a:rPr lang="en-US" dirty="0"/>
              <a:t> </a:t>
            </a:r>
          </a:p>
          <a:p>
            <a:pPr lvl="1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810001" y="4724402"/>
            <a:ext cx="3290888" cy="10906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05000" y="6019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Continued on next slide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Using Rules of Inference</a:t>
            </a:r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371600" y="2514600"/>
            <a:ext cx="6407944" cy="37147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3400" y="1905000"/>
            <a:ext cx="2411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None/>
            </a:pPr>
            <a:r>
              <a:rPr lang="en-US" b="1" dirty="0"/>
              <a:t>Valid Argument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Returning to  the Socrates Example</a:t>
            </a:r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540000" y="2540001"/>
            <a:ext cx="4377690" cy="382905"/>
          </a:xfrm>
          <a:prstGeom prst="rect">
            <a:avLst/>
          </a:prstGeom>
        </p:spPr>
      </p:pic>
      <p:pic>
        <p:nvPicPr>
          <p:cNvPr id="11" name="Content Placeholder 10" descr="addin_tmp.png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819400" y="3429001"/>
            <a:ext cx="2560320" cy="382905"/>
          </a:xfrm>
        </p:spPr>
      </p:pic>
      <p:cxnSp>
        <p:nvCxnSpPr>
          <p:cNvPr id="9" name="Straight Connector 8"/>
          <p:cNvCxnSpPr/>
          <p:nvPr/>
        </p:nvCxnSpPr>
        <p:spPr>
          <a:xfrm>
            <a:off x="2057400" y="4038600"/>
            <a:ext cx="457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6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286000" y="4267200"/>
            <a:ext cx="3743325" cy="3829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Rules of Inference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Section 1.6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 for Socrates Example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0"/>
            <a:ext cx="8278464" cy="23711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0" y="22098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Valid Argument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Modus Ponens</a:t>
            </a:r>
          </a:p>
        </p:txBody>
      </p:sp>
      <p:pic>
        <p:nvPicPr>
          <p:cNvPr id="7" name="Content Placeholder 6" descr="addin_tmp.png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981200" y="3886200"/>
            <a:ext cx="5092065" cy="1765935"/>
          </a:xfrm>
        </p:spPr>
      </p:pic>
      <p:sp>
        <p:nvSpPr>
          <p:cNvPr id="8" name="TextBox 7"/>
          <p:cNvSpPr txBox="1"/>
          <p:nvPr/>
        </p:nvSpPr>
        <p:spPr>
          <a:xfrm>
            <a:off x="1752600" y="2362200"/>
            <a:ext cx="632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Universal Modus Ponens combines universal instantiation and modus ponens into one rule.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0200" y="5791200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This rule could be used in the Socrates example.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Proofs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1.7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Mathematical Proofs</a:t>
            </a:r>
          </a:p>
          <a:p>
            <a:r>
              <a:rPr lang="en-US" dirty="0"/>
              <a:t>Forms of Theorems</a:t>
            </a:r>
          </a:p>
          <a:p>
            <a:r>
              <a:rPr lang="en-US" dirty="0"/>
              <a:t>Direct Proofs</a:t>
            </a:r>
          </a:p>
          <a:p>
            <a:r>
              <a:rPr lang="en-US" dirty="0"/>
              <a:t>Indirect Proofs</a:t>
            </a:r>
          </a:p>
          <a:p>
            <a:pPr lvl="1"/>
            <a:r>
              <a:rPr lang="en-US" dirty="0"/>
              <a:t>Proof of the </a:t>
            </a:r>
            <a:r>
              <a:rPr lang="en-US" dirty="0" err="1"/>
              <a:t>Contrapositive</a:t>
            </a:r>
            <a:endParaRPr lang="en-US" dirty="0"/>
          </a:p>
          <a:p>
            <a:pPr lvl="1"/>
            <a:r>
              <a:rPr lang="en-US" dirty="0"/>
              <a:t>Proof by Contradiction</a:t>
            </a:r>
          </a:p>
          <a:p>
            <a:pPr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Proofs of Mathematical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</a:t>
            </a:r>
            <a:r>
              <a:rPr lang="en-US" i="1" dirty="0"/>
              <a:t>proof</a:t>
            </a:r>
            <a:r>
              <a:rPr lang="en-US" dirty="0"/>
              <a:t> is a valid argument that establishes the truth of a statement.</a:t>
            </a:r>
          </a:p>
          <a:p>
            <a:r>
              <a:rPr lang="en-US" dirty="0"/>
              <a:t>In math, CS,  and other disciplines, informal proofs  which are generally shorter, are generally used.</a:t>
            </a:r>
          </a:p>
          <a:p>
            <a:pPr lvl="1"/>
            <a:r>
              <a:rPr lang="en-US" dirty="0"/>
              <a:t>More than one rule of inference are often used in a step. </a:t>
            </a:r>
          </a:p>
          <a:p>
            <a:pPr lvl="1"/>
            <a:r>
              <a:rPr lang="en-US" dirty="0"/>
              <a:t>Steps may be skipped.</a:t>
            </a:r>
          </a:p>
          <a:p>
            <a:pPr lvl="1"/>
            <a:r>
              <a:rPr lang="en-US" dirty="0"/>
              <a:t>The rules of inference used are not explicitly stated. </a:t>
            </a:r>
          </a:p>
          <a:p>
            <a:pPr lvl="1"/>
            <a:r>
              <a:rPr lang="en-US" dirty="0"/>
              <a:t>Easier for to understand and to explain to people. </a:t>
            </a:r>
          </a:p>
          <a:p>
            <a:pPr lvl="1"/>
            <a:r>
              <a:rPr lang="en-US" dirty="0"/>
              <a:t>But it is also easier to introduce errors. </a:t>
            </a:r>
          </a:p>
          <a:p>
            <a:r>
              <a:rPr lang="en-US" dirty="0"/>
              <a:t>Proofs have many practical applications:</a:t>
            </a:r>
          </a:p>
          <a:p>
            <a:pPr lvl="1"/>
            <a:r>
              <a:rPr lang="en-US" dirty="0"/>
              <a:t>verification that computer programs are correct </a:t>
            </a:r>
          </a:p>
          <a:p>
            <a:pPr lvl="1"/>
            <a:r>
              <a:rPr lang="en-US" dirty="0"/>
              <a:t>establishing that operating systems are secure </a:t>
            </a:r>
          </a:p>
          <a:p>
            <a:pPr lvl="1"/>
            <a:r>
              <a:rPr lang="en-US" dirty="0"/>
              <a:t>enabling programs to make inferences in artificial intelligence </a:t>
            </a:r>
          </a:p>
          <a:p>
            <a:pPr lvl="1"/>
            <a:r>
              <a:rPr lang="en-US" dirty="0"/>
              <a:t>showing that system specifications are consistent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</a:t>
            </a:r>
            <a:r>
              <a:rPr lang="en-US" i="1" dirty="0"/>
              <a:t>theorem</a:t>
            </a:r>
            <a:r>
              <a:rPr lang="en-US" dirty="0"/>
              <a:t> is a statement that can be shown to be true using:</a:t>
            </a:r>
          </a:p>
          <a:p>
            <a:pPr lvl="1"/>
            <a:r>
              <a:rPr lang="en-US" dirty="0"/>
              <a:t>definitions</a:t>
            </a:r>
          </a:p>
          <a:p>
            <a:pPr lvl="1"/>
            <a:r>
              <a:rPr lang="en-US" dirty="0"/>
              <a:t>other theorems</a:t>
            </a:r>
          </a:p>
          <a:p>
            <a:pPr lvl="1"/>
            <a:r>
              <a:rPr lang="en-US" i="1" dirty="0"/>
              <a:t>axioms</a:t>
            </a:r>
            <a:r>
              <a:rPr lang="en-US" dirty="0"/>
              <a:t> (statements which are given as true) </a:t>
            </a:r>
          </a:p>
          <a:p>
            <a:pPr lvl="1"/>
            <a:r>
              <a:rPr lang="en-US" dirty="0"/>
              <a:t>rules of inference</a:t>
            </a:r>
          </a:p>
          <a:p>
            <a:r>
              <a:rPr lang="en-US" dirty="0"/>
              <a:t>A </a:t>
            </a:r>
            <a:r>
              <a:rPr lang="en-US" i="1" dirty="0"/>
              <a:t>lemma</a:t>
            </a:r>
            <a:r>
              <a:rPr lang="en-US" dirty="0"/>
              <a:t> is a ‘helping theorem’ or a result which is needed to prove a theorem.</a:t>
            </a:r>
          </a:p>
          <a:p>
            <a:r>
              <a:rPr lang="en-US" dirty="0"/>
              <a:t>A </a:t>
            </a:r>
            <a:r>
              <a:rPr lang="en-US" i="1" dirty="0"/>
              <a:t>corollary</a:t>
            </a:r>
            <a:r>
              <a:rPr lang="en-US" dirty="0"/>
              <a:t> is a result which follows directly from a theorem.</a:t>
            </a:r>
          </a:p>
          <a:p>
            <a:r>
              <a:rPr lang="en-US" dirty="0"/>
              <a:t>Less important theorems are sometimes called </a:t>
            </a:r>
            <a:r>
              <a:rPr lang="en-US" i="1" dirty="0"/>
              <a:t>propositions</a:t>
            </a:r>
            <a:r>
              <a:rPr lang="en-US" dirty="0"/>
              <a:t>. </a:t>
            </a:r>
          </a:p>
          <a:p>
            <a:r>
              <a:rPr lang="en-US" dirty="0"/>
              <a:t>A </a:t>
            </a:r>
            <a:r>
              <a:rPr lang="en-US" i="1" dirty="0"/>
              <a:t>conjecture</a:t>
            </a:r>
            <a:r>
              <a:rPr lang="en-US" dirty="0"/>
              <a:t> is a statement that is being proposed to be true. Once a proof of a conjecture is found, it becomes a theorem. It may turn out to be false.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of  Theorems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Many theorems assert that a property holds for all elements in a domain, such as the integers, the real numbers, or some of the discrete structures that we will study in this class. </a:t>
            </a:r>
          </a:p>
          <a:p>
            <a:r>
              <a:rPr lang="en-US" dirty="0"/>
              <a:t>Often the universal quantifier (needed for a precise statement of a theorem) is omitted by standard mathematical convention. </a:t>
            </a:r>
          </a:p>
          <a:p>
            <a:pPr>
              <a:buNone/>
            </a:pPr>
            <a:r>
              <a:rPr lang="en-US" dirty="0"/>
              <a:t>    For example, the statement: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sz="2200" dirty="0"/>
              <a:t>“If </a:t>
            </a:r>
            <a:r>
              <a:rPr lang="en-US" sz="2200" i="1" dirty="0"/>
              <a:t>x</a:t>
            </a:r>
            <a:r>
              <a:rPr lang="en-US" sz="2200" dirty="0"/>
              <a:t> &gt; </a:t>
            </a:r>
            <a:r>
              <a:rPr lang="en-US" sz="2200" i="1" dirty="0"/>
              <a:t>y</a:t>
            </a:r>
            <a:r>
              <a:rPr lang="en-US" sz="2200" dirty="0"/>
              <a:t>, where </a:t>
            </a:r>
            <a:r>
              <a:rPr lang="en-US" sz="2200" i="1" dirty="0"/>
              <a:t>x</a:t>
            </a:r>
            <a:r>
              <a:rPr lang="en-US" sz="2200" dirty="0"/>
              <a:t> and </a:t>
            </a:r>
            <a:r>
              <a:rPr lang="en-US" sz="2200" i="1" dirty="0"/>
              <a:t>y</a:t>
            </a:r>
            <a:r>
              <a:rPr lang="en-US" sz="2200" dirty="0"/>
              <a:t> are positive real numbers, then </a:t>
            </a:r>
            <a:r>
              <a:rPr lang="en-US" sz="2200" i="1" dirty="0"/>
              <a:t>x</a:t>
            </a:r>
            <a:r>
              <a:rPr lang="en-US" sz="2200" baseline="30000" dirty="0"/>
              <a:t>2</a:t>
            </a:r>
            <a:r>
              <a:rPr lang="en-US" sz="2200" dirty="0"/>
              <a:t> &gt; </a:t>
            </a:r>
            <a:r>
              <a:rPr lang="en-US" sz="2200" i="1" dirty="0"/>
              <a:t>y</a:t>
            </a:r>
            <a:r>
              <a:rPr lang="en-US" sz="2200" baseline="30000" dirty="0"/>
              <a:t>2</a:t>
            </a:r>
            <a:r>
              <a:rPr lang="en-US" sz="2200" dirty="0"/>
              <a:t> ”</a:t>
            </a:r>
          </a:p>
          <a:p>
            <a:pPr>
              <a:buNone/>
            </a:pPr>
            <a:r>
              <a:rPr lang="en-US" dirty="0"/>
              <a:t>   really means</a:t>
            </a:r>
          </a:p>
          <a:p>
            <a:pPr>
              <a:buNone/>
            </a:pPr>
            <a:r>
              <a:rPr lang="en-US" dirty="0"/>
              <a:t>       </a:t>
            </a:r>
            <a:r>
              <a:rPr lang="en-US" sz="2200" dirty="0"/>
              <a:t>“For all positive real numbers </a:t>
            </a:r>
            <a:r>
              <a:rPr lang="en-US" sz="2200" i="1" dirty="0"/>
              <a:t>x</a:t>
            </a:r>
            <a:r>
              <a:rPr lang="en-US" sz="2200" dirty="0"/>
              <a:t> and </a:t>
            </a:r>
            <a:r>
              <a:rPr lang="en-US" sz="2200" i="1" dirty="0"/>
              <a:t>y</a:t>
            </a:r>
            <a:r>
              <a:rPr lang="en-US" sz="2200" dirty="0"/>
              <a:t>, if </a:t>
            </a:r>
            <a:r>
              <a:rPr lang="en-US" sz="2200" i="1" dirty="0"/>
              <a:t>x</a:t>
            </a:r>
            <a:r>
              <a:rPr lang="en-US" sz="2200" dirty="0"/>
              <a:t> &gt; </a:t>
            </a:r>
            <a:r>
              <a:rPr lang="en-US" sz="2200" i="1" dirty="0"/>
              <a:t>y</a:t>
            </a:r>
            <a:r>
              <a:rPr lang="en-US" sz="2200" dirty="0"/>
              <a:t>, then </a:t>
            </a:r>
            <a:r>
              <a:rPr lang="en-US" sz="2200" i="1" dirty="0"/>
              <a:t>x</a:t>
            </a:r>
            <a:r>
              <a:rPr lang="en-US" sz="2200" baseline="30000" dirty="0"/>
              <a:t>2</a:t>
            </a:r>
            <a:r>
              <a:rPr lang="en-US" sz="2200" dirty="0"/>
              <a:t> &gt; </a:t>
            </a:r>
            <a:r>
              <a:rPr lang="en-US" sz="2200" i="1" dirty="0"/>
              <a:t>y</a:t>
            </a:r>
            <a:r>
              <a:rPr lang="en-US" sz="2200" baseline="30000" dirty="0"/>
              <a:t>2</a:t>
            </a:r>
            <a:r>
              <a:rPr lang="en-US" sz="2200" dirty="0"/>
              <a:t> .”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Theorems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theorems have the form:  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To prove them, we show that where </a:t>
            </a:r>
            <a:r>
              <a:rPr lang="en-US" i="1" dirty="0"/>
              <a:t>c</a:t>
            </a:r>
            <a:r>
              <a:rPr lang="en-US" dirty="0"/>
              <a:t> is an arbitrary element of the domain, </a:t>
            </a:r>
          </a:p>
          <a:p>
            <a:r>
              <a:rPr lang="en-US" dirty="0"/>
              <a:t>By universal generalization the truth of the original formula follows.</a:t>
            </a:r>
          </a:p>
          <a:p>
            <a:r>
              <a:rPr lang="en-US" dirty="0"/>
              <a:t>So, we must prove something of the form: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733800" y="2438400"/>
            <a:ext cx="2416969" cy="319088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4572000" y="3429000"/>
            <a:ext cx="1714500" cy="319088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6934200" y="4800600"/>
            <a:ext cx="965835" cy="26860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Proving Conditional Statements: </a:t>
            </a:r>
            <a:r>
              <a:rPr lang="en-US" sz="4000" i="1" dirty="0"/>
              <a:t>p </a:t>
            </a:r>
            <a:r>
              <a:rPr lang="en-US" sz="4000" dirty="0">
                <a:latin typeface="Cambria Math"/>
                <a:ea typeface="Cambria Math"/>
              </a:rPr>
              <a:t>→ </a:t>
            </a:r>
            <a:r>
              <a:rPr lang="en-US" sz="4000" i="1" dirty="0">
                <a:latin typeface="Cambria Math"/>
                <a:ea typeface="Cambria Math"/>
              </a:rPr>
              <a:t>q</a:t>
            </a:r>
            <a:r>
              <a:rPr lang="en-US" sz="40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dirty="0"/>
          </a:p>
          <a:p>
            <a:r>
              <a:rPr lang="en-US" i="1" dirty="0"/>
              <a:t>Trivial Proof</a:t>
            </a:r>
            <a:r>
              <a:rPr lang="en-US" dirty="0"/>
              <a:t>: If we know </a:t>
            </a:r>
            <a:r>
              <a:rPr lang="en-US" i="1" dirty="0"/>
              <a:t>q</a:t>
            </a:r>
            <a:r>
              <a:rPr lang="en-US" dirty="0"/>
              <a:t> is true, then</a:t>
            </a:r>
          </a:p>
          <a:p>
            <a:pPr>
              <a:buNone/>
            </a:pPr>
            <a:r>
              <a:rPr lang="en-US" dirty="0"/>
              <a:t>         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→ </a:t>
            </a:r>
            <a:r>
              <a:rPr lang="en-US" i="1" dirty="0">
                <a:latin typeface="Cambria Math"/>
                <a:ea typeface="Cambria Math"/>
              </a:rPr>
              <a:t>q</a:t>
            </a:r>
            <a:r>
              <a:rPr lang="en-US" dirty="0"/>
              <a:t>   is true as well.   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“If it is raining  then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1=1</a:t>
            </a:r>
            <a:r>
              <a:rPr lang="en-US" dirty="0"/>
              <a:t>.”</a:t>
            </a:r>
          </a:p>
          <a:p>
            <a:pPr>
              <a:buNone/>
            </a:pPr>
            <a:r>
              <a:rPr lang="en-US" dirty="0"/>
              <a:t>       </a:t>
            </a:r>
          </a:p>
          <a:p>
            <a:r>
              <a:rPr lang="en-US" dirty="0"/>
              <a:t> </a:t>
            </a:r>
            <a:r>
              <a:rPr lang="en-US" i="1" dirty="0"/>
              <a:t>Vacuous Proof</a:t>
            </a:r>
            <a:r>
              <a:rPr lang="en-US" dirty="0"/>
              <a:t>: If we know </a:t>
            </a:r>
            <a:r>
              <a:rPr lang="en-US" i="1" dirty="0"/>
              <a:t>p</a:t>
            </a:r>
            <a:r>
              <a:rPr lang="en-US" dirty="0"/>
              <a:t> is false then</a:t>
            </a:r>
          </a:p>
          <a:p>
            <a:pPr>
              <a:buNone/>
            </a:pPr>
            <a:r>
              <a:rPr lang="en-US" dirty="0"/>
              <a:t>          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→ </a:t>
            </a:r>
            <a:r>
              <a:rPr lang="en-US" i="1" dirty="0">
                <a:latin typeface="Cambria Math"/>
                <a:ea typeface="Cambria Math"/>
              </a:rPr>
              <a:t>q</a:t>
            </a:r>
            <a:r>
              <a:rPr lang="en-US" dirty="0"/>
              <a:t>   is true as well.</a:t>
            </a:r>
          </a:p>
          <a:p>
            <a:pPr>
              <a:buNone/>
            </a:pPr>
            <a:r>
              <a:rPr lang="en-US" dirty="0"/>
              <a:t>“If I am both rich and poor then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 + 2 = 5</a:t>
            </a:r>
            <a:r>
              <a:rPr lang="en-US" dirty="0"/>
              <a:t>.”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[ Even though these examples seem silly, both trivial and vacuous proofs are often used in mathematical induction, as we will see in Chapter 5) ]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and Odd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   Definition</a:t>
            </a:r>
            <a:r>
              <a:rPr lang="en-US" dirty="0"/>
              <a:t>:  The integer </a:t>
            </a:r>
            <a:r>
              <a:rPr lang="en-US" i="1" dirty="0"/>
              <a:t>n</a:t>
            </a:r>
            <a:r>
              <a:rPr lang="en-US" dirty="0"/>
              <a:t> is even if there exists an integer </a:t>
            </a:r>
            <a:r>
              <a:rPr lang="en-US" i="1" dirty="0"/>
              <a:t>k</a:t>
            </a:r>
            <a:r>
              <a:rPr lang="en-US" dirty="0"/>
              <a:t> such that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k</a:t>
            </a:r>
            <a:r>
              <a:rPr lang="en-US" dirty="0"/>
              <a:t>, and </a:t>
            </a:r>
            <a:r>
              <a:rPr lang="en-US" i="1" dirty="0"/>
              <a:t>n</a:t>
            </a:r>
            <a:r>
              <a:rPr lang="en-US" dirty="0"/>
              <a:t> is odd if there exists an integer </a:t>
            </a:r>
            <a:r>
              <a:rPr lang="en-US" i="1" dirty="0"/>
              <a:t>k</a:t>
            </a:r>
            <a:r>
              <a:rPr lang="en-US" dirty="0"/>
              <a:t>, such that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k</a:t>
            </a:r>
            <a:r>
              <a:rPr lang="en-US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. Note that every integer is either even or odd and no integer is both even and odd.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   We will need this basic fact about the integers in some of the example proofs to follow. We will learn more about the integers in Chapter 4.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Valid Arguments</a:t>
            </a:r>
          </a:p>
          <a:p>
            <a:r>
              <a:rPr lang="en-US" dirty="0"/>
              <a:t>Inference Rules for Propositional Logic</a:t>
            </a:r>
          </a:p>
          <a:p>
            <a:r>
              <a:rPr lang="en-US" dirty="0"/>
              <a:t>Using Rules of Inference to Build Arguments</a:t>
            </a:r>
          </a:p>
          <a:p>
            <a:r>
              <a:rPr lang="en-US" dirty="0"/>
              <a:t>Rules of Inference for Quantified Statements</a:t>
            </a:r>
          </a:p>
          <a:p>
            <a:r>
              <a:rPr lang="en-US" dirty="0"/>
              <a:t>Building Arguments for Quantified Statements</a:t>
            </a:r>
          </a:p>
          <a:p>
            <a:endParaRPr lang="en-US" dirty="0"/>
          </a:p>
          <a:p>
            <a:pPr lvl="1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Proving Conditional Statements: </a:t>
            </a:r>
            <a:r>
              <a:rPr lang="en-US" sz="4000" i="1" dirty="0"/>
              <a:t>p </a:t>
            </a:r>
            <a:r>
              <a:rPr lang="en-US" sz="4000" dirty="0">
                <a:latin typeface="Cambria Math"/>
                <a:ea typeface="Cambria Math"/>
              </a:rPr>
              <a:t>→ </a:t>
            </a:r>
            <a:r>
              <a:rPr lang="en-US" sz="4000" i="1" dirty="0">
                <a:latin typeface="Cambria Math"/>
                <a:ea typeface="Cambria Math"/>
              </a:rPr>
              <a:t>q</a:t>
            </a:r>
            <a:r>
              <a:rPr lang="en-US" sz="40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574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/>
              <a:t>Direct Proof</a:t>
            </a:r>
            <a:r>
              <a:rPr lang="en-US" dirty="0"/>
              <a:t>: Assume that 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dirty="0"/>
              <a:t>  is true. Use rules of inference, axioms, and logical equivalences to show that   </a:t>
            </a:r>
            <a:r>
              <a:rPr lang="en-US" i="1" dirty="0"/>
              <a:t>q</a:t>
            </a:r>
            <a:r>
              <a:rPr lang="en-US" dirty="0"/>
              <a:t>  must also be true.</a:t>
            </a:r>
          </a:p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Give a direct proof of the theorem “If </a:t>
            </a:r>
            <a:r>
              <a:rPr lang="en-US" i="1" dirty="0"/>
              <a:t>n</a:t>
            </a:r>
            <a:r>
              <a:rPr lang="en-US" dirty="0"/>
              <a:t> is an odd integer, then </a:t>
            </a:r>
            <a:r>
              <a:rPr lang="en-US" i="1" dirty="0"/>
              <a:t>n</a:t>
            </a:r>
            <a:r>
              <a:rPr lang="en-US" baseline="30000" dirty="0"/>
              <a:t>2 </a:t>
            </a:r>
            <a:r>
              <a:rPr lang="en-US" dirty="0"/>
              <a:t> is odd.”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b="1" dirty="0"/>
              <a:t>Solution</a:t>
            </a:r>
            <a:r>
              <a:rPr lang="en-US" dirty="0"/>
              <a:t>: Assume that </a:t>
            </a:r>
            <a:r>
              <a:rPr lang="en-US" i="1" dirty="0"/>
              <a:t>n</a:t>
            </a:r>
            <a:r>
              <a:rPr lang="en-US" dirty="0"/>
              <a:t> is odd. Then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k</a:t>
            </a:r>
            <a:r>
              <a:rPr lang="en-US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for an integer </a:t>
            </a:r>
            <a:r>
              <a:rPr lang="en-US" i="1" dirty="0"/>
              <a:t>k</a:t>
            </a:r>
            <a:r>
              <a:rPr lang="en-US" dirty="0"/>
              <a:t>. Squaring both sides of the equation, we get: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i="1" dirty="0"/>
              <a:t>n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/>
              <a:t>  </a:t>
            </a:r>
            <a:r>
              <a:rPr lang="en-US" dirty="0"/>
              <a:t> =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k</a:t>
            </a:r>
            <a:r>
              <a:rPr lang="en-US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1)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  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i="1" dirty="0"/>
              <a:t>k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+ 4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+1 = 2(2</a:t>
            </a:r>
            <a:r>
              <a:rPr lang="en-US" i="1" dirty="0"/>
              <a:t>k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+ 2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 + 1= 2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r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+ 1,</a:t>
            </a: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  where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r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= 2</a:t>
            </a:r>
            <a:r>
              <a:rPr lang="en-US" i="1" dirty="0"/>
              <a:t>k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+ 2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, an integer.                                  </a:t>
            </a: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 </a:t>
            </a:r>
            <a:r>
              <a:rPr lang="en-US" dirty="0"/>
              <a:t>We have proved that if n</a:t>
            </a:r>
            <a:r>
              <a:rPr lang="en-US" i="1" dirty="0"/>
              <a:t> </a:t>
            </a:r>
            <a:r>
              <a:rPr lang="en-US" dirty="0"/>
              <a:t>is an odd integer, then </a:t>
            </a:r>
            <a:r>
              <a:rPr lang="en-US" i="1" dirty="0"/>
              <a:t>n</a:t>
            </a:r>
            <a:r>
              <a:rPr lang="en-US" baseline="30000" dirty="0"/>
              <a:t>2 </a:t>
            </a:r>
            <a:r>
              <a:rPr lang="en-US" dirty="0"/>
              <a:t> is an odd integer.    </a:t>
            </a:r>
          </a:p>
          <a:p>
            <a:pPr>
              <a:buNone/>
            </a:pPr>
            <a:r>
              <a:rPr lang="en-US" dirty="0"/>
              <a:t>   </a:t>
            </a:r>
            <a:endParaRPr lang="en-US" b="1" dirty="0"/>
          </a:p>
          <a:p>
            <a:pPr>
              <a:buNone/>
            </a:pPr>
            <a:endParaRPr lang="en-US" b="1" dirty="0"/>
          </a:p>
          <a:p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153400" y="58674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0" y="6096000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      marks the  end of  the proof. Sometimes </a:t>
            </a:r>
            <a:r>
              <a:rPr lang="en-US" b="1" dirty="0"/>
              <a:t>QED </a:t>
            </a:r>
            <a:r>
              <a:rPr lang="en-US" dirty="0"/>
              <a:t>is used instead. )  </a:t>
            </a:r>
          </a:p>
        </p:txBody>
      </p:sp>
      <p:sp>
        <p:nvSpPr>
          <p:cNvPr id="9" name="Isosceles Triangle 8"/>
          <p:cNvSpPr/>
          <p:nvPr/>
        </p:nvSpPr>
        <p:spPr>
          <a:xfrm rot="5400000" flipV="1">
            <a:off x="2514600" y="61722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Proving Conditional Statements: </a:t>
            </a:r>
            <a:r>
              <a:rPr lang="en-US" sz="4000" i="1" dirty="0"/>
              <a:t>p </a:t>
            </a:r>
            <a:r>
              <a:rPr lang="en-US" sz="4000" dirty="0">
                <a:latin typeface="Cambria Math"/>
                <a:ea typeface="Cambria Math"/>
              </a:rPr>
              <a:t>→ </a:t>
            </a:r>
            <a:r>
              <a:rPr lang="en-US" sz="4000" i="1" dirty="0">
                <a:latin typeface="Cambria Math"/>
                <a:ea typeface="Cambria Math"/>
              </a:rPr>
              <a:t>q</a:t>
            </a:r>
            <a:r>
              <a:rPr lang="en-US" sz="40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   Definition: </a:t>
            </a:r>
            <a:r>
              <a:rPr lang="en-US" dirty="0"/>
              <a:t>The real number </a:t>
            </a:r>
            <a:r>
              <a:rPr lang="en-US" i="1" dirty="0"/>
              <a:t>r </a:t>
            </a:r>
            <a:r>
              <a:rPr lang="en-US" dirty="0"/>
              <a:t>is </a:t>
            </a:r>
            <a:r>
              <a:rPr lang="en-US" i="1" dirty="0"/>
              <a:t>rational </a:t>
            </a:r>
            <a:r>
              <a:rPr lang="en-US" dirty="0"/>
              <a:t>if there exist integers </a:t>
            </a:r>
            <a:r>
              <a:rPr lang="en-US" i="1" dirty="0"/>
              <a:t>p</a:t>
            </a:r>
            <a:r>
              <a:rPr lang="en-US" dirty="0"/>
              <a:t> and </a:t>
            </a:r>
            <a:r>
              <a:rPr lang="en-US" i="1" dirty="0"/>
              <a:t>q</a:t>
            </a:r>
            <a:r>
              <a:rPr lang="en-US" dirty="0"/>
              <a:t> where  </a:t>
            </a:r>
            <a:r>
              <a:rPr lang="en-US" i="1" dirty="0"/>
              <a:t>q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≠0</a:t>
            </a:r>
            <a:r>
              <a:rPr lang="en-US" dirty="0"/>
              <a:t>  such that </a:t>
            </a:r>
            <a:r>
              <a:rPr lang="en-US" i="1" dirty="0"/>
              <a:t>r </a:t>
            </a:r>
            <a:r>
              <a:rPr lang="en-US" dirty="0"/>
              <a:t>= </a:t>
            </a:r>
            <a:r>
              <a:rPr lang="en-US" i="1" dirty="0"/>
              <a:t>p</a:t>
            </a:r>
            <a:r>
              <a:rPr lang="en-US" dirty="0"/>
              <a:t>/</a:t>
            </a:r>
            <a:r>
              <a:rPr lang="en-US" i="1" dirty="0"/>
              <a:t>q</a:t>
            </a:r>
            <a:endParaRPr lang="en-US" b="1" dirty="0"/>
          </a:p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Prove that the sum of two rational numbers is rational.</a:t>
            </a:r>
          </a:p>
          <a:p>
            <a:pPr>
              <a:buNone/>
            </a:pPr>
            <a:r>
              <a:rPr lang="en-US" b="1" dirty="0"/>
              <a:t>   Solution</a:t>
            </a:r>
            <a:r>
              <a:rPr lang="en-US" i="1" dirty="0"/>
              <a:t>: </a:t>
            </a:r>
            <a:r>
              <a:rPr lang="en-US" dirty="0"/>
              <a:t>Assume </a:t>
            </a:r>
            <a:r>
              <a:rPr lang="en-US" i="1" dirty="0"/>
              <a:t>r </a:t>
            </a:r>
            <a:r>
              <a:rPr lang="en-US" dirty="0"/>
              <a:t>and </a:t>
            </a:r>
            <a:r>
              <a:rPr lang="en-US" i="1" dirty="0"/>
              <a:t>s</a:t>
            </a:r>
            <a:r>
              <a:rPr lang="en-US" dirty="0"/>
              <a:t> are two rational numbers. Then there must be integers </a:t>
            </a:r>
            <a:r>
              <a:rPr lang="en-US" i="1" dirty="0"/>
              <a:t>p, q </a:t>
            </a:r>
            <a:r>
              <a:rPr lang="en-US" dirty="0"/>
              <a:t>and also </a:t>
            </a:r>
            <a:r>
              <a:rPr lang="en-US" i="1" dirty="0"/>
              <a:t>t, u  </a:t>
            </a:r>
            <a:r>
              <a:rPr lang="en-US" dirty="0"/>
              <a:t>such that</a:t>
            </a:r>
          </a:p>
          <a:p>
            <a:pPr>
              <a:buNone/>
            </a:pPr>
            <a:endParaRPr lang="en-US" i="1" dirty="0"/>
          </a:p>
          <a:p>
            <a:pPr>
              <a:buNone/>
            </a:pP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    Thus the sum is rational. </a:t>
            </a:r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990600" y="4572000"/>
            <a:ext cx="5283518" cy="382905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990600" y="4953001"/>
            <a:ext cx="4514850" cy="520065"/>
          </a:xfrm>
          <a:prstGeom prst="rect">
            <a:avLst/>
          </a:prstGeom>
        </p:spPr>
      </p:pic>
      <p:sp>
        <p:nvSpPr>
          <p:cNvPr id="7" name="Isosceles Triangle 6"/>
          <p:cNvSpPr/>
          <p:nvPr/>
        </p:nvSpPr>
        <p:spPr>
          <a:xfrm rot="5400000" flipV="1">
            <a:off x="8229600" y="56388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67400" y="49530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v = </a:t>
            </a:r>
            <a:r>
              <a:rPr lang="en-US" i="1" dirty="0" err="1">
                <a:latin typeface="Cambria Math" pitchFamily="18" charset="0"/>
                <a:ea typeface="Cambria Math" pitchFamily="18" charset="0"/>
              </a:rPr>
              <a:t>pu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+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qt </a:t>
            </a:r>
          </a:p>
          <a:p>
            <a:r>
              <a:rPr lang="en-US" i="1" dirty="0">
                <a:latin typeface="Cambria Math" pitchFamily="18" charset="0"/>
                <a:ea typeface="Cambria Math" pitchFamily="18" charset="0"/>
              </a:rPr>
              <a:t>             w </a:t>
            </a:r>
            <a:r>
              <a:rPr lang="en-US" dirty="0"/>
              <a:t>= 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qu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≠ 0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/>
              <a:t>Proving Conditional Statements: </a:t>
            </a:r>
            <a:r>
              <a:rPr lang="en-US" sz="4000" i="1" dirty="0"/>
              <a:t>p </a:t>
            </a:r>
            <a:r>
              <a:rPr lang="en-US" sz="4000" dirty="0">
                <a:latin typeface="Cambria Math"/>
                <a:ea typeface="Cambria Math"/>
              </a:rPr>
              <a:t>→ </a:t>
            </a:r>
            <a:r>
              <a:rPr lang="en-US" sz="4000" i="1" dirty="0">
                <a:latin typeface="Cambria Math"/>
                <a:ea typeface="Cambria Math"/>
              </a:rPr>
              <a:t>q</a:t>
            </a:r>
            <a:r>
              <a:rPr lang="en-US" sz="40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5740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/>
              <a:t> </a:t>
            </a:r>
            <a:r>
              <a:rPr lang="en-US" i="1" dirty="0"/>
              <a:t>Proof by Contraposition</a:t>
            </a:r>
            <a:r>
              <a:rPr lang="en-US" dirty="0"/>
              <a:t>: Assume </a:t>
            </a:r>
            <a:r>
              <a:rPr lang="en-US" dirty="0">
                <a:latin typeface="Cambria Math"/>
                <a:ea typeface="Cambria Math"/>
              </a:rPr>
              <a:t>¬</a:t>
            </a:r>
            <a:r>
              <a:rPr lang="en-US" i="1" dirty="0"/>
              <a:t>q</a:t>
            </a:r>
            <a:r>
              <a:rPr lang="en-US" dirty="0"/>
              <a:t>  and show </a:t>
            </a:r>
            <a:r>
              <a:rPr lang="en-US" dirty="0">
                <a:latin typeface="Cambria Math"/>
                <a:ea typeface="Cambria Math"/>
              </a:rPr>
              <a:t>¬</a:t>
            </a:r>
            <a:r>
              <a:rPr lang="en-US" i="1" dirty="0">
                <a:latin typeface="Cambria Math"/>
                <a:ea typeface="Cambria Math"/>
              </a:rPr>
              <a:t>p</a:t>
            </a:r>
            <a:r>
              <a:rPr lang="en-US" dirty="0"/>
              <a:t>  is true also. This is sometimes called an </a:t>
            </a:r>
            <a:r>
              <a:rPr lang="en-US" i="1" dirty="0"/>
              <a:t>indirect proof </a:t>
            </a:r>
            <a:r>
              <a:rPr lang="en-US" dirty="0"/>
              <a:t>method. If we give a direct proof of </a:t>
            </a:r>
            <a:r>
              <a:rPr lang="en-US" dirty="0">
                <a:latin typeface="Cambria Math"/>
                <a:ea typeface="Cambria Math"/>
              </a:rPr>
              <a:t>¬</a:t>
            </a:r>
            <a:r>
              <a:rPr lang="en-US" i="1" dirty="0"/>
              <a:t>q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→ ¬</a:t>
            </a:r>
            <a:r>
              <a:rPr lang="en-US" i="1" dirty="0">
                <a:latin typeface="Cambria Math"/>
                <a:ea typeface="Cambria Math"/>
              </a:rPr>
              <a:t>p </a:t>
            </a:r>
            <a:r>
              <a:rPr lang="en-US" dirty="0">
                <a:latin typeface="Cambria Math"/>
                <a:ea typeface="Cambria Math"/>
              </a:rPr>
              <a:t>then we have a proof of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→ q</a:t>
            </a:r>
            <a:r>
              <a:rPr lang="en-US" i="1" dirty="0">
                <a:latin typeface="Cambria Math"/>
                <a:ea typeface="Cambria Math"/>
              </a:rPr>
              <a:t>.</a:t>
            </a:r>
          </a:p>
          <a:p>
            <a:pPr marL="548640" lvl="2" indent="-274320">
              <a:buClr>
                <a:schemeClr val="accent3"/>
              </a:buClr>
              <a:buSzPct val="95000"/>
              <a:buNone/>
            </a:pPr>
            <a:r>
              <a:rPr lang="en-US" i="1" dirty="0">
                <a:ea typeface="Cambria Math"/>
              </a:rPr>
              <a:t>     Why does this work?</a:t>
            </a:r>
            <a:endParaRPr lang="en-US" dirty="0"/>
          </a:p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Prove that if </a:t>
            </a:r>
            <a:r>
              <a:rPr lang="en-US" i="1" dirty="0"/>
              <a:t>n </a:t>
            </a:r>
            <a:r>
              <a:rPr lang="en-US" dirty="0"/>
              <a:t>is an integer and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/>
              <a:t>n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 </a:t>
            </a:r>
            <a:r>
              <a:rPr lang="en-US" dirty="0"/>
              <a:t>is odd</a:t>
            </a:r>
            <a:r>
              <a:rPr lang="en-US" i="1" dirty="0"/>
              <a:t>, </a:t>
            </a:r>
            <a:r>
              <a:rPr lang="en-US" dirty="0"/>
              <a:t>then</a:t>
            </a:r>
            <a:r>
              <a:rPr lang="en-US" i="1" dirty="0"/>
              <a:t> n </a:t>
            </a:r>
            <a:r>
              <a:rPr lang="en-US" dirty="0"/>
              <a:t>is odd.</a:t>
            </a:r>
          </a:p>
          <a:p>
            <a:pPr>
              <a:buNone/>
            </a:pPr>
            <a:r>
              <a:rPr lang="en-US" b="1" dirty="0"/>
              <a:t>   Solution</a:t>
            </a:r>
            <a:r>
              <a:rPr lang="en-US" i="1" dirty="0"/>
              <a:t>: </a:t>
            </a:r>
            <a:r>
              <a:rPr lang="en-US" dirty="0"/>
              <a:t>Assume </a:t>
            </a:r>
            <a:r>
              <a:rPr lang="en-US" i="1" dirty="0"/>
              <a:t>n</a:t>
            </a:r>
            <a:r>
              <a:rPr lang="en-US" dirty="0"/>
              <a:t> is even. So, </a:t>
            </a:r>
            <a:r>
              <a:rPr lang="en-US" i="1" dirty="0"/>
              <a:t>n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k </a:t>
            </a:r>
            <a:r>
              <a:rPr lang="en-US" dirty="0"/>
              <a:t>for some integer </a:t>
            </a:r>
            <a:r>
              <a:rPr lang="en-US" i="1" dirty="0"/>
              <a:t>k</a:t>
            </a:r>
            <a:r>
              <a:rPr lang="en-US" dirty="0"/>
              <a:t>. Thus </a:t>
            </a: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  3</a:t>
            </a:r>
            <a:r>
              <a:rPr lang="en-US" i="1" dirty="0"/>
              <a:t>n</a:t>
            </a:r>
            <a:r>
              <a:rPr lang="en-US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 = 3(2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 + 2 =6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+2 = 2(3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+ 1) = 2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j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for </a:t>
            </a:r>
            <a:r>
              <a:rPr lang="en-US" i="1" dirty="0"/>
              <a:t>j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/>
              <a:t>k</a:t>
            </a:r>
            <a:r>
              <a:rPr lang="en-US" dirty="0"/>
              <a:t> +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endParaRPr lang="en-US" i="1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dirty="0"/>
              <a:t>   Therefore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/>
              <a:t>n</a:t>
            </a:r>
            <a:r>
              <a:rPr lang="en-US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>
                <a:ea typeface="Cambria Math" pitchFamily="18" charset="0"/>
              </a:rPr>
              <a:t>is even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. Since we have shown ¬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→ ¬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, 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→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 must hold as well. </a:t>
            </a:r>
            <a:r>
              <a:rPr lang="en-US" dirty="0"/>
              <a:t>If </a:t>
            </a:r>
            <a:r>
              <a:rPr lang="en-US" i="1" dirty="0"/>
              <a:t>n </a:t>
            </a:r>
            <a:r>
              <a:rPr lang="en-US" dirty="0"/>
              <a:t>is an integer and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/>
              <a:t>n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 </a:t>
            </a:r>
            <a:r>
              <a:rPr lang="en-US" dirty="0"/>
              <a:t>is odd (not even) </a:t>
            </a:r>
            <a:r>
              <a:rPr lang="en-US" i="1" dirty="0"/>
              <a:t>, </a:t>
            </a:r>
            <a:r>
              <a:rPr lang="en-US" dirty="0"/>
              <a:t>then</a:t>
            </a:r>
            <a:r>
              <a:rPr lang="en-US" i="1" dirty="0"/>
              <a:t> n </a:t>
            </a:r>
            <a:r>
              <a:rPr lang="en-US" dirty="0"/>
              <a:t>is odd (not even).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dirty="0"/>
              <a:t>    </a:t>
            </a:r>
          </a:p>
          <a:p>
            <a:pPr>
              <a:buNone/>
            </a:pPr>
            <a:r>
              <a:rPr lang="en-US" dirty="0"/>
              <a:t>  </a:t>
            </a:r>
          </a:p>
        </p:txBody>
      </p:sp>
      <p:sp>
        <p:nvSpPr>
          <p:cNvPr id="5" name="Isosceles Triangle 4"/>
          <p:cNvSpPr/>
          <p:nvPr/>
        </p:nvSpPr>
        <p:spPr>
          <a:xfrm rot="5400000" flipV="1">
            <a:off x="8305800" y="53340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Proving Conditional Statements: </a:t>
            </a:r>
            <a:r>
              <a:rPr lang="en-US" sz="4000" i="1" dirty="0"/>
              <a:t>p </a:t>
            </a:r>
            <a:r>
              <a:rPr lang="en-US" sz="4000" dirty="0">
                <a:latin typeface="Cambria Math"/>
                <a:ea typeface="Cambria Math"/>
              </a:rPr>
              <a:t>→ </a:t>
            </a:r>
            <a:r>
              <a:rPr lang="en-US" sz="4000" i="1" dirty="0">
                <a:latin typeface="Cambria Math"/>
                <a:ea typeface="Cambria Math"/>
              </a:rPr>
              <a:t>q</a:t>
            </a:r>
            <a:r>
              <a:rPr lang="en-US" sz="40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Prove that for an integer </a:t>
            </a:r>
            <a:r>
              <a:rPr lang="en-US" i="1" dirty="0"/>
              <a:t>n,</a:t>
            </a:r>
            <a:r>
              <a:rPr lang="en-US" dirty="0"/>
              <a:t> if </a:t>
            </a:r>
            <a:r>
              <a:rPr lang="en-US" i="1" dirty="0"/>
              <a:t>n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/>
              <a:t> </a:t>
            </a:r>
            <a:r>
              <a:rPr lang="en-US" dirty="0"/>
              <a:t> is odd, then </a:t>
            </a:r>
            <a:r>
              <a:rPr lang="en-US" i="1" dirty="0"/>
              <a:t>n</a:t>
            </a:r>
            <a:r>
              <a:rPr lang="en-US" dirty="0"/>
              <a:t> is odd. 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b="1" dirty="0"/>
              <a:t>Solution</a:t>
            </a:r>
            <a:r>
              <a:rPr lang="en-US" dirty="0"/>
              <a:t>:  Use proof by contraposition. Assume </a:t>
            </a:r>
            <a:r>
              <a:rPr lang="en-US" i="1" dirty="0"/>
              <a:t>n</a:t>
            </a:r>
            <a:r>
              <a:rPr lang="en-US" dirty="0"/>
              <a:t> is even (i.e., not odd).  Therefore, there exists an integer </a:t>
            </a:r>
            <a:r>
              <a:rPr lang="en-US" i="1" dirty="0"/>
              <a:t>k</a:t>
            </a:r>
            <a:r>
              <a:rPr lang="en-US" dirty="0"/>
              <a:t> such that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k</a:t>
            </a:r>
            <a:r>
              <a:rPr lang="en-US" dirty="0"/>
              <a:t>. Hence,</a:t>
            </a:r>
          </a:p>
          <a:p>
            <a:pPr>
              <a:buNone/>
            </a:pPr>
            <a:r>
              <a:rPr lang="en-US" dirty="0"/>
              <a:t>               </a:t>
            </a:r>
            <a:r>
              <a:rPr lang="en-US" i="1" dirty="0"/>
              <a:t>n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/>
              <a:t>  </a:t>
            </a:r>
            <a:r>
              <a:rPr lang="en-US" dirty="0"/>
              <a:t> =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i="1" dirty="0"/>
              <a:t>k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k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ea typeface="Cambria Math" pitchFamily="18" charset="0"/>
              </a:rPr>
              <a:t>) </a:t>
            </a:r>
          </a:p>
          <a:p>
            <a:pPr>
              <a:buNone/>
            </a:pPr>
            <a:r>
              <a:rPr lang="en-US" dirty="0">
                <a:ea typeface="Cambria Math" pitchFamily="18" charset="0"/>
              </a:rPr>
              <a:t>    and </a:t>
            </a:r>
            <a:r>
              <a:rPr lang="en-US" i="1" dirty="0"/>
              <a:t>n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/>
              <a:t>   </a:t>
            </a:r>
            <a:r>
              <a:rPr lang="en-US" dirty="0"/>
              <a:t>is even(i.e., not odd).</a:t>
            </a:r>
          </a:p>
          <a:p>
            <a:pPr>
              <a:buNone/>
            </a:pPr>
            <a:r>
              <a:rPr lang="en-US" dirty="0"/>
              <a:t>    We have shown that if </a:t>
            </a:r>
            <a:r>
              <a:rPr lang="en-US" i="1" dirty="0"/>
              <a:t>n </a:t>
            </a:r>
            <a:r>
              <a:rPr lang="en-US" dirty="0"/>
              <a:t>is an even integer, then </a:t>
            </a:r>
            <a:r>
              <a:rPr lang="en-US" i="1" dirty="0"/>
              <a:t>n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/>
              <a:t>  </a:t>
            </a:r>
            <a:r>
              <a:rPr lang="en-US" dirty="0"/>
              <a:t>is even. Therefore by contraposition, for an integer</a:t>
            </a:r>
            <a:r>
              <a:rPr lang="en-US" i="1" dirty="0"/>
              <a:t> n,</a:t>
            </a:r>
            <a:r>
              <a:rPr lang="en-US" dirty="0"/>
              <a:t> if </a:t>
            </a:r>
            <a:r>
              <a:rPr lang="en-US" i="1" dirty="0"/>
              <a:t>n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/>
              <a:t> </a:t>
            </a:r>
            <a:r>
              <a:rPr lang="en-US" dirty="0"/>
              <a:t> is odd, then </a:t>
            </a:r>
            <a:r>
              <a:rPr lang="en-US" i="1" dirty="0"/>
              <a:t>n</a:t>
            </a:r>
            <a:r>
              <a:rPr lang="en-US" dirty="0"/>
              <a:t> is odd. </a:t>
            </a:r>
          </a:p>
          <a:p>
            <a:pPr>
              <a:buNone/>
            </a:pPr>
            <a:r>
              <a:rPr lang="en-US" dirty="0"/>
              <a:t>    </a:t>
            </a:r>
            <a:endParaRPr lang="en-US" b="1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305800" y="53340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Proving Conditional Statements: </a:t>
            </a:r>
            <a:r>
              <a:rPr lang="en-US" sz="4000" i="1" dirty="0"/>
              <a:t>p </a:t>
            </a:r>
            <a:r>
              <a:rPr lang="en-US" sz="4000" dirty="0">
                <a:latin typeface="Cambria Math"/>
                <a:ea typeface="Cambria Math"/>
              </a:rPr>
              <a:t>→ </a:t>
            </a:r>
            <a:r>
              <a:rPr lang="en-US" sz="4000" i="1" dirty="0">
                <a:latin typeface="Cambria Math"/>
                <a:ea typeface="Cambria Math"/>
              </a:rPr>
              <a:t>q</a:t>
            </a:r>
            <a:r>
              <a:rPr lang="en-US" sz="40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Proof by Contradiction</a:t>
            </a:r>
            <a:r>
              <a:rPr lang="en-US" dirty="0"/>
              <a:t>: (AKA </a:t>
            </a:r>
            <a:r>
              <a:rPr lang="en-US" i="1" dirty="0" err="1"/>
              <a:t>reductio</a:t>
            </a:r>
            <a:r>
              <a:rPr lang="en-US" i="1" dirty="0"/>
              <a:t> ad absurdum</a:t>
            </a:r>
            <a:r>
              <a:rPr lang="en-US" b="1" dirty="0"/>
              <a:t>)</a:t>
            </a:r>
            <a:r>
              <a:rPr lang="en-US" dirty="0"/>
              <a:t>.  </a:t>
            </a:r>
          </a:p>
          <a:p>
            <a:pPr>
              <a:buNone/>
            </a:pPr>
            <a:r>
              <a:rPr lang="en-US" dirty="0"/>
              <a:t>   To prove  </a:t>
            </a:r>
            <a:r>
              <a:rPr lang="en-US" i="1" dirty="0"/>
              <a:t>p</a:t>
            </a:r>
            <a:r>
              <a:rPr lang="en-US" dirty="0"/>
              <a:t>, assume  </a:t>
            </a:r>
            <a:r>
              <a:rPr lang="en-US" dirty="0">
                <a:latin typeface="Cambria Math"/>
                <a:ea typeface="Cambria Math"/>
              </a:rPr>
              <a:t>¬</a:t>
            </a:r>
            <a:r>
              <a:rPr lang="en-US" i="1" dirty="0">
                <a:latin typeface="Cambria Math"/>
                <a:ea typeface="Cambria Math"/>
              </a:rPr>
              <a:t>p</a:t>
            </a:r>
            <a:r>
              <a:rPr lang="en-US" dirty="0"/>
              <a:t>  and derive a contradiction such as    </a:t>
            </a:r>
            <a:r>
              <a:rPr lang="en-US" i="1" dirty="0"/>
              <a:t>p </a:t>
            </a:r>
            <a:r>
              <a:rPr lang="en-US" dirty="0">
                <a:latin typeface="Cambria Math"/>
                <a:ea typeface="Cambria Math"/>
              </a:rPr>
              <a:t>∧ ¬</a:t>
            </a:r>
            <a:r>
              <a:rPr lang="en-US" i="1" dirty="0">
                <a:latin typeface="Cambria Math"/>
                <a:ea typeface="Cambria Math"/>
              </a:rPr>
              <a:t>p. </a:t>
            </a:r>
            <a:r>
              <a:rPr lang="en-US" dirty="0">
                <a:latin typeface="Cambria Math"/>
                <a:ea typeface="Cambria Math"/>
              </a:rPr>
              <a:t>(an indirect form of proof).</a:t>
            </a:r>
            <a:r>
              <a:rPr lang="en-US" dirty="0"/>
              <a:t> Since we have shown that </a:t>
            </a:r>
            <a:r>
              <a:rPr lang="en-US" dirty="0">
                <a:latin typeface="Cambria Math"/>
                <a:ea typeface="Cambria Math"/>
              </a:rPr>
              <a:t>¬</a:t>
            </a:r>
            <a:r>
              <a:rPr lang="en-US" i="1" dirty="0">
                <a:latin typeface="Cambria Math"/>
                <a:ea typeface="Cambria Math"/>
              </a:rPr>
              <a:t>p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→</a:t>
            </a:r>
            <a:r>
              <a:rPr lang="en-US" b="1" dirty="0">
                <a:latin typeface="Cambria Math"/>
                <a:ea typeface="Cambria Math"/>
              </a:rPr>
              <a:t>F</a:t>
            </a:r>
            <a:r>
              <a:rPr lang="en-US" dirty="0"/>
              <a:t> is true , it follows that the </a:t>
            </a:r>
            <a:r>
              <a:rPr lang="en-US" dirty="0" err="1"/>
              <a:t>contrapositive</a:t>
            </a:r>
            <a:r>
              <a:rPr lang="en-US" dirty="0"/>
              <a:t>  </a:t>
            </a:r>
            <a:r>
              <a:rPr lang="en-US" b="1" dirty="0" err="1"/>
              <a:t>T</a:t>
            </a:r>
            <a:r>
              <a:rPr lang="en-US" dirty="0" err="1">
                <a:latin typeface="Cambria Math"/>
                <a:ea typeface="Cambria Math"/>
              </a:rPr>
              <a:t>→</a:t>
            </a:r>
            <a:r>
              <a:rPr lang="en-US" i="1" dirty="0" err="1">
                <a:latin typeface="Cambria Math"/>
                <a:ea typeface="Cambria Math"/>
              </a:rPr>
              <a:t>p</a:t>
            </a:r>
            <a:r>
              <a:rPr lang="en-US" dirty="0">
                <a:latin typeface="Cambria Math"/>
                <a:ea typeface="Cambria Math"/>
              </a:rPr>
              <a:t> also holds.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</a:t>
            </a:r>
            <a:r>
              <a:rPr lang="en-US" i="1" dirty="0"/>
              <a:t> </a:t>
            </a:r>
            <a:r>
              <a:rPr lang="en-US" dirty="0"/>
              <a:t>Prove that if you pick 22 days from the calendar, at least 4 must fall on the same day of the week.</a:t>
            </a:r>
          </a:p>
          <a:p>
            <a:pPr>
              <a:buNone/>
            </a:pPr>
            <a:r>
              <a:rPr lang="en-US" b="1" dirty="0"/>
              <a:t>    Solution</a:t>
            </a:r>
            <a:r>
              <a:rPr lang="en-US" dirty="0"/>
              <a:t>: Assume that no more than 3  of the 22 days fall on the same day of the week. Because there are 7 days of the week, we could only have picked 21 days. This contradicts the assumption that we have picked 22 days.</a:t>
            </a:r>
          </a:p>
          <a:p>
            <a:pPr>
              <a:buNone/>
            </a:pPr>
            <a:r>
              <a:rPr lang="en-US" dirty="0"/>
              <a:t>                 </a:t>
            </a:r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229600" y="56388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Contradiction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8229600" cy="4389120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/>
              <a:t>A preview of  Chapter 4.</a:t>
            </a:r>
          </a:p>
          <a:p>
            <a:pPr>
              <a:buNone/>
            </a:pPr>
            <a:r>
              <a:rPr lang="en-US" sz="8000" b="1" dirty="0"/>
              <a:t>    Example</a:t>
            </a:r>
            <a:r>
              <a:rPr lang="en-US" sz="8000" dirty="0"/>
              <a:t>: Use a proof by contradiction to give a proof that  </a:t>
            </a:r>
            <a:r>
              <a:rPr lang="en-US" sz="8000" dirty="0">
                <a:latin typeface="Cambria Math"/>
                <a:ea typeface="Cambria Math"/>
              </a:rPr>
              <a:t>√2 is irrational.</a:t>
            </a:r>
          </a:p>
          <a:p>
            <a:pPr>
              <a:buNone/>
            </a:pPr>
            <a:r>
              <a:rPr lang="en-US" sz="8000" b="1" dirty="0">
                <a:latin typeface="Cambria Math"/>
                <a:ea typeface="Cambria Math"/>
              </a:rPr>
              <a:t>     </a:t>
            </a:r>
            <a:r>
              <a:rPr lang="en-US" sz="8000" b="1" dirty="0">
                <a:ea typeface="Cambria Math"/>
              </a:rPr>
              <a:t>Solution</a:t>
            </a:r>
            <a:r>
              <a:rPr lang="en-US" sz="8000" b="1" dirty="0">
                <a:latin typeface="Cambria Math"/>
                <a:ea typeface="Cambria Math"/>
              </a:rPr>
              <a:t>: </a:t>
            </a:r>
            <a:r>
              <a:rPr lang="en-US" sz="8000" dirty="0">
                <a:latin typeface="Cambria Math"/>
                <a:ea typeface="Cambria Math"/>
              </a:rPr>
              <a:t>Suppose √2 is rational. Then there exists integers </a:t>
            </a:r>
            <a:r>
              <a:rPr lang="en-US" sz="8000" i="1" dirty="0">
                <a:latin typeface="Cambria Math"/>
                <a:ea typeface="Cambria Math"/>
              </a:rPr>
              <a:t>a</a:t>
            </a:r>
            <a:r>
              <a:rPr lang="en-US" sz="8000" dirty="0">
                <a:latin typeface="Cambria Math"/>
                <a:ea typeface="Cambria Math"/>
              </a:rPr>
              <a:t> and </a:t>
            </a:r>
            <a:r>
              <a:rPr lang="en-US" sz="8000" i="1" dirty="0">
                <a:latin typeface="Cambria Math"/>
                <a:ea typeface="Cambria Math"/>
              </a:rPr>
              <a:t>b</a:t>
            </a:r>
            <a:r>
              <a:rPr lang="en-US" sz="8000" dirty="0">
                <a:latin typeface="Cambria Math"/>
                <a:ea typeface="Cambria Math"/>
              </a:rPr>
              <a:t> with √2  </a:t>
            </a:r>
            <a:r>
              <a:rPr lang="en-US" sz="8000" i="1" dirty="0">
                <a:latin typeface="Cambria Math"/>
                <a:ea typeface="Cambria Math"/>
              </a:rPr>
              <a:t>= a/b</a:t>
            </a:r>
            <a:r>
              <a:rPr lang="en-US" sz="8000" dirty="0">
                <a:latin typeface="Cambria Math"/>
                <a:ea typeface="Cambria Math"/>
              </a:rPr>
              <a:t>, where </a:t>
            </a:r>
            <a:r>
              <a:rPr lang="en-US" sz="8000" i="1" dirty="0">
                <a:latin typeface="Cambria Math"/>
                <a:ea typeface="Cambria Math"/>
              </a:rPr>
              <a:t>b≠ 0 </a:t>
            </a:r>
            <a:r>
              <a:rPr lang="en-US" sz="8000" dirty="0">
                <a:latin typeface="Cambria Math"/>
                <a:ea typeface="Cambria Math"/>
              </a:rPr>
              <a:t>and </a:t>
            </a:r>
            <a:r>
              <a:rPr lang="en-US" sz="8000" i="1" dirty="0">
                <a:latin typeface="Cambria Math"/>
                <a:ea typeface="Cambria Math"/>
              </a:rPr>
              <a:t>a</a:t>
            </a:r>
            <a:r>
              <a:rPr lang="en-US" sz="8000" dirty="0">
                <a:latin typeface="Cambria Math"/>
                <a:ea typeface="Cambria Math"/>
              </a:rPr>
              <a:t> and </a:t>
            </a:r>
            <a:r>
              <a:rPr lang="en-US" sz="8000" i="1" dirty="0">
                <a:latin typeface="Cambria Math"/>
                <a:ea typeface="Cambria Math"/>
              </a:rPr>
              <a:t>b </a:t>
            </a:r>
            <a:r>
              <a:rPr lang="en-US" sz="8000" dirty="0">
                <a:latin typeface="Cambria Math"/>
                <a:ea typeface="Cambria Math"/>
              </a:rPr>
              <a:t>have no common factors (see Chapter 4). Then</a:t>
            </a:r>
          </a:p>
          <a:p>
            <a:pPr>
              <a:buNone/>
            </a:pPr>
            <a:r>
              <a:rPr lang="en-US" sz="8000" dirty="0">
                <a:latin typeface="Cambria Math"/>
                <a:ea typeface="Cambria Math"/>
              </a:rPr>
              <a:t>                                                  </a:t>
            </a:r>
          </a:p>
          <a:p>
            <a:pPr>
              <a:buNone/>
            </a:pPr>
            <a:r>
              <a:rPr lang="en-US" sz="8000" dirty="0">
                <a:latin typeface="Cambria Math"/>
                <a:ea typeface="Cambria Math"/>
              </a:rPr>
              <a:t>     Therefore </a:t>
            </a:r>
            <a:r>
              <a:rPr lang="en-US" sz="8000" i="1" dirty="0">
                <a:latin typeface="Cambria Math"/>
                <a:ea typeface="Cambria Math"/>
              </a:rPr>
              <a:t>a</a:t>
            </a:r>
            <a:r>
              <a:rPr lang="en-US" sz="8000" i="1" baseline="30000" dirty="0">
                <a:latin typeface="Cambria Math"/>
                <a:ea typeface="Cambria Math"/>
              </a:rPr>
              <a:t>2</a:t>
            </a:r>
            <a:r>
              <a:rPr lang="en-US" sz="8000" baseline="30000" dirty="0">
                <a:latin typeface="Cambria Math"/>
                <a:ea typeface="Cambria Math"/>
              </a:rPr>
              <a:t> </a:t>
            </a:r>
            <a:r>
              <a:rPr lang="en-US" sz="8000" dirty="0">
                <a:latin typeface="Cambria Math"/>
                <a:ea typeface="Cambria Math"/>
              </a:rPr>
              <a:t> must be even. If </a:t>
            </a:r>
            <a:r>
              <a:rPr lang="en-US" sz="8000" i="1" dirty="0">
                <a:latin typeface="Cambria Math"/>
                <a:ea typeface="Cambria Math"/>
              </a:rPr>
              <a:t>a</a:t>
            </a:r>
            <a:r>
              <a:rPr lang="en-US" sz="8000" i="1" baseline="30000" dirty="0">
                <a:latin typeface="Cambria Math"/>
                <a:ea typeface="Cambria Math"/>
              </a:rPr>
              <a:t>2</a:t>
            </a:r>
            <a:r>
              <a:rPr lang="en-US" sz="8000" baseline="30000" dirty="0">
                <a:latin typeface="Cambria Math"/>
                <a:ea typeface="Cambria Math"/>
              </a:rPr>
              <a:t> </a:t>
            </a:r>
            <a:r>
              <a:rPr lang="en-US" sz="8000" dirty="0">
                <a:latin typeface="Cambria Math"/>
                <a:ea typeface="Cambria Math"/>
              </a:rPr>
              <a:t> is even then </a:t>
            </a:r>
            <a:r>
              <a:rPr lang="en-US" sz="8000" i="1" dirty="0">
                <a:latin typeface="Cambria Math"/>
                <a:ea typeface="Cambria Math"/>
              </a:rPr>
              <a:t>a</a:t>
            </a:r>
            <a:r>
              <a:rPr lang="en-US" sz="8000" dirty="0">
                <a:latin typeface="Cambria Math"/>
                <a:ea typeface="Cambria Math"/>
              </a:rPr>
              <a:t> must be even (an exercise). Since </a:t>
            </a:r>
            <a:r>
              <a:rPr lang="en-US" sz="8000" i="1" dirty="0">
                <a:latin typeface="Cambria Math"/>
                <a:ea typeface="Cambria Math"/>
              </a:rPr>
              <a:t>a</a:t>
            </a:r>
            <a:r>
              <a:rPr lang="en-US" sz="8000" dirty="0">
                <a:latin typeface="Cambria Math"/>
                <a:ea typeface="Cambria Math"/>
              </a:rPr>
              <a:t> is even, </a:t>
            </a:r>
            <a:r>
              <a:rPr lang="en-US" sz="8000" i="1" dirty="0">
                <a:latin typeface="Cambria Math"/>
                <a:ea typeface="Cambria Math"/>
              </a:rPr>
              <a:t>a = </a:t>
            </a:r>
            <a:r>
              <a:rPr lang="en-US" sz="8000" dirty="0">
                <a:latin typeface="Cambria Math"/>
                <a:ea typeface="Cambria Math"/>
              </a:rPr>
              <a:t>2</a:t>
            </a:r>
            <a:r>
              <a:rPr lang="en-US" sz="8000" i="1" dirty="0">
                <a:latin typeface="Cambria Math"/>
                <a:ea typeface="Cambria Math"/>
              </a:rPr>
              <a:t>c  </a:t>
            </a:r>
            <a:r>
              <a:rPr lang="en-US" sz="8000" dirty="0">
                <a:latin typeface="Cambria Math"/>
                <a:ea typeface="Cambria Math"/>
              </a:rPr>
              <a:t>for some integer </a:t>
            </a:r>
            <a:r>
              <a:rPr lang="en-US" sz="8000" i="1" dirty="0">
                <a:latin typeface="Cambria Math"/>
                <a:ea typeface="Cambria Math"/>
              </a:rPr>
              <a:t>c</a:t>
            </a:r>
            <a:r>
              <a:rPr lang="en-US" sz="8000" dirty="0">
                <a:latin typeface="Cambria Math"/>
                <a:ea typeface="Cambria Math"/>
              </a:rPr>
              <a:t>. Thus,</a:t>
            </a:r>
          </a:p>
          <a:p>
            <a:pPr>
              <a:buNone/>
            </a:pPr>
            <a:endParaRPr lang="en-US" sz="8000" dirty="0">
              <a:latin typeface="Cambria Math"/>
              <a:ea typeface="Cambria Math"/>
            </a:endParaRPr>
          </a:p>
          <a:p>
            <a:pPr>
              <a:buNone/>
            </a:pPr>
            <a:r>
              <a:rPr lang="en-US" sz="8000" dirty="0">
                <a:latin typeface="Cambria Math"/>
                <a:ea typeface="Cambria Math"/>
              </a:rPr>
              <a:t>    Therefore </a:t>
            </a:r>
            <a:r>
              <a:rPr lang="en-US" sz="8000" i="1" dirty="0">
                <a:latin typeface="Cambria Math"/>
                <a:ea typeface="Cambria Math"/>
              </a:rPr>
              <a:t>b</a:t>
            </a:r>
            <a:r>
              <a:rPr lang="en-US" sz="8000" baseline="30000" dirty="0">
                <a:latin typeface="Cambria Math"/>
                <a:ea typeface="Cambria Math"/>
              </a:rPr>
              <a:t>2 </a:t>
            </a:r>
            <a:r>
              <a:rPr lang="en-US" sz="8000" dirty="0">
                <a:latin typeface="Cambria Math"/>
                <a:ea typeface="Cambria Math"/>
              </a:rPr>
              <a:t> is even.  Again then </a:t>
            </a:r>
            <a:r>
              <a:rPr lang="en-US" sz="8000" i="1" dirty="0">
                <a:latin typeface="Cambria Math"/>
                <a:ea typeface="Cambria Math"/>
              </a:rPr>
              <a:t>b</a:t>
            </a:r>
            <a:r>
              <a:rPr lang="en-US" sz="8000" dirty="0">
                <a:latin typeface="Cambria Math"/>
                <a:ea typeface="Cambria Math"/>
              </a:rPr>
              <a:t> must be even as well.</a:t>
            </a:r>
          </a:p>
          <a:p>
            <a:pPr>
              <a:buNone/>
            </a:pPr>
            <a:r>
              <a:rPr lang="en-US" sz="8000" dirty="0">
                <a:latin typeface="Cambria Math"/>
                <a:ea typeface="Cambria Math"/>
              </a:rPr>
              <a:t>     But then 2 must divide both </a:t>
            </a:r>
            <a:r>
              <a:rPr lang="en-US" sz="8000" i="1" dirty="0">
                <a:latin typeface="Cambria Math"/>
                <a:ea typeface="Cambria Math"/>
              </a:rPr>
              <a:t>a</a:t>
            </a:r>
            <a:r>
              <a:rPr lang="en-US" sz="8000" dirty="0">
                <a:latin typeface="Cambria Math"/>
                <a:ea typeface="Cambria Math"/>
              </a:rPr>
              <a:t> and </a:t>
            </a:r>
            <a:r>
              <a:rPr lang="en-US" sz="8000" i="1" dirty="0">
                <a:latin typeface="Cambria Math"/>
                <a:ea typeface="Cambria Math"/>
              </a:rPr>
              <a:t>b</a:t>
            </a:r>
            <a:r>
              <a:rPr lang="en-US" sz="8000" dirty="0">
                <a:latin typeface="Cambria Math"/>
                <a:ea typeface="Cambria Math"/>
              </a:rPr>
              <a:t>. This contradicts our assumption that </a:t>
            </a:r>
            <a:r>
              <a:rPr lang="en-US" sz="8000" i="1" dirty="0">
                <a:latin typeface="Cambria Math"/>
                <a:ea typeface="Cambria Math"/>
              </a:rPr>
              <a:t>a</a:t>
            </a:r>
            <a:r>
              <a:rPr lang="en-US" sz="8000" dirty="0">
                <a:latin typeface="Cambria Math"/>
                <a:ea typeface="Cambria Math"/>
              </a:rPr>
              <a:t> and </a:t>
            </a:r>
            <a:r>
              <a:rPr lang="en-US" sz="8000" i="1" dirty="0">
                <a:latin typeface="Cambria Math"/>
                <a:ea typeface="Cambria Math"/>
              </a:rPr>
              <a:t>b</a:t>
            </a:r>
            <a:r>
              <a:rPr lang="en-US" sz="8000" dirty="0">
                <a:latin typeface="Cambria Math"/>
                <a:ea typeface="Cambria Math"/>
              </a:rPr>
              <a:t> have no common factors. We have proved by contradiction  that our initial assumption must be false  and  therefore  √2 is  irrational . </a:t>
            </a:r>
          </a:p>
          <a:p>
            <a:pPr>
              <a:buNone/>
            </a:pPr>
            <a:r>
              <a:rPr lang="en-US" sz="8000" dirty="0">
                <a:latin typeface="Cambria Math"/>
                <a:ea typeface="Cambria Math"/>
              </a:rPr>
              <a:t>      </a:t>
            </a:r>
            <a:endParaRPr lang="en-US" sz="8000" b="1" dirty="0">
              <a:latin typeface="Cambria Math"/>
              <a:ea typeface="Cambria Math"/>
            </a:endParaRPr>
          </a:p>
          <a:p>
            <a:pPr>
              <a:buNone/>
            </a:pPr>
            <a:r>
              <a:rPr lang="en-US" dirty="0">
                <a:latin typeface="Cambria Math"/>
                <a:ea typeface="Cambria Math"/>
              </a:rPr>
              <a:t> </a:t>
            </a:r>
          </a:p>
          <a:p>
            <a:pPr>
              <a:buNone/>
            </a:pPr>
            <a:r>
              <a:rPr lang="en-US" dirty="0">
                <a:latin typeface="Cambria Math"/>
                <a:ea typeface="Cambria Math"/>
              </a:rPr>
              <a:t>           </a:t>
            </a:r>
            <a:endParaRPr lang="en-US" dirty="0"/>
          </a:p>
        </p:txBody>
      </p:sp>
      <p:pic>
        <p:nvPicPr>
          <p:cNvPr id="14" name="Picture 1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048000" y="3505200"/>
            <a:ext cx="866775" cy="438150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4953000" y="3581400"/>
            <a:ext cx="1121569" cy="266700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2971800" y="4495800"/>
            <a:ext cx="1250156" cy="266700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5029200" y="4495800"/>
            <a:ext cx="1092994" cy="266700"/>
          </a:xfrm>
          <a:prstGeom prst="rect">
            <a:avLst/>
          </a:prstGeom>
        </p:spPr>
      </p:pic>
      <p:sp>
        <p:nvSpPr>
          <p:cNvPr id="12" name="Isosceles Triangle 11"/>
          <p:cNvSpPr/>
          <p:nvPr/>
        </p:nvSpPr>
        <p:spPr>
          <a:xfrm rot="5400000" flipV="1">
            <a:off x="8382000" y="60960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 by Contradiction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preview of Chapter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Prove that there is no largest prime number.</a:t>
            </a:r>
          </a:p>
          <a:p>
            <a:pPr>
              <a:buNone/>
            </a:pPr>
            <a:r>
              <a:rPr lang="en-US" b="1" dirty="0"/>
              <a:t>   Solution</a:t>
            </a:r>
            <a:r>
              <a:rPr lang="en-US" dirty="0"/>
              <a:t>: Assume that there is a largest prime number. Call it </a:t>
            </a:r>
            <a:r>
              <a:rPr lang="en-US" i="1" dirty="0" err="1"/>
              <a:t>p</a:t>
            </a:r>
            <a:r>
              <a:rPr lang="en-US" i="1" baseline="-25000" dirty="0" err="1"/>
              <a:t>n</a:t>
            </a:r>
            <a:r>
              <a:rPr lang="en-US" dirty="0"/>
              <a:t>. Hence, we can list all the primes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,.., </a:t>
            </a:r>
            <a:r>
              <a:rPr lang="en-US" i="1" dirty="0" err="1"/>
              <a:t>p</a:t>
            </a:r>
            <a:r>
              <a:rPr lang="en-US" i="1" baseline="-25000" dirty="0" err="1"/>
              <a:t>n</a:t>
            </a:r>
            <a:r>
              <a:rPr lang="en-US" dirty="0"/>
              <a:t>. Form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   None of the prime numbers on the list divides </a:t>
            </a:r>
            <a:r>
              <a:rPr lang="en-US" i="1" dirty="0"/>
              <a:t>r</a:t>
            </a:r>
            <a:r>
              <a:rPr lang="en-US" dirty="0"/>
              <a:t>. Therefore, by a theorem in Chapter 4, either </a:t>
            </a:r>
            <a:r>
              <a:rPr lang="en-US" i="1" dirty="0"/>
              <a:t>r</a:t>
            </a:r>
            <a:r>
              <a:rPr lang="en-US" dirty="0"/>
              <a:t> is prime or there is a smaller prime that divides </a:t>
            </a:r>
            <a:r>
              <a:rPr lang="en-US" i="1" dirty="0"/>
              <a:t>r</a:t>
            </a:r>
            <a:r>
              <a:rPr lang="en-US" dirty="0"/>
              <a:t>. This contradicts the assumption that there is a largest prime. Therefore, there is no largest prime.</a:t>
            </a: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514600" y="3886200"/>
            <a:ext cx="4366260" cy="328613"/>
          </a:xfrm>
          <a:prstGeom prst="rect">
            <a:avLst/>
          </a:prstGeom>
        </p:spPr>
      </p:pic>
      <p:sp>
        <p:nvSpPr>
          <p:cNvPr id="6" name="Isosceles Triangle 5"/>
          <p:cNvSpPr/>
          <p:nvPr/>
        </p:nvSpPr>
        <p:spPr>
          <a:xfrm rot="5400000" flipV="1">
            <a:off x="8153400" y="59436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Theorems that are </a:t>
            </a:r>
            <a:r>
              <a:rPr lang="en-US" dirty="0" err="1"/>
              <a:t>Biconditional</a:t>
            </a:r>
            <a:r>
              <a:rPr lang="en-US" dirty="0"/>
              <a:t>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prove a theorem that is a </a:t>
            </a:r>
            <a:r>
              <a:rPr lang="en-US" dirty="0" err="1"/>
              <a:t>biconditional</a:t>
            </a:r>
            <a:r>
              <a:rPr lang="en-US" dirty="0"/>
              <a:t> statement, that is, a statement of the form </a:t>
            </a:r>
            <a:r>
              <a:rPr lang="en-US" i="1" dirty="0"/>
              <a:t>p </a:t>
            </a:r>
            <a:r>
              <a:rPr lang="en-US" dirty="0">
                <a:latin typeface="Cambria Math"/>
                <a:ea typeface="Cambria Math"/>
              </a:rPr>
              <a:t>↔ </a:t>
            </a:r>
            <a:r>
              <a:rPr lang="en-US" i="1" dirty="0">
                <a:latin typeface="Cambria Math"/>
                <a:ea typeface="Cambria Math"/>
              </a:rPr>
              <a:t>q</a:t>
            </a:r>
            <a:r>
              <a:rPr lang="en-US" dirty="0">
                <a:latin typeface="Cambria Math"/>
                <a:ea typeface="Cambria Math"/>
              </a:rPr>
              <a:t>, we show that     </a:t>
            </a:r>
            <a:r>
              <a:rPr lang="en-US" i="1" dirty="0">
                <a:latin typeface="Cambria Math"/>
                <a:ea typeface="Cambria Math"/>
              </a:rPr>
              <a:t>p </a:t>
            </a:r>
            <a:r>
              <a:rPr lang="en-US" dirty="0">
                <a:latin typeface="Cambria Math"/>
                <a:ea typeface="Cambria Math"/>
              </a:rPr>
              <a:t>→ </a:t>
            </a:r>
            <a:r>
              <a:rPr lang="en-US" i="1" dirty="0">
                <a:latin typeface="Cambria Math"/>
                <a:ea typeface="Cambria Math"/>
              </a:rPr>
              <a:t>q</a:t>
            </a:r>
            <a:r>
              <a:rPr lang="en-US" dirty="0">
                <a:latin typeface="Cambria Math"/>
                <a:ea typeface="Cambria Math"/>
              </a:rPr>
              <a:t> and </a:t>
            </a:r>
            <a:r>
              <a:rPr lang="en-US" i="1" dirty="0">
                <a:latin typeface="Cambria Math"/>
                <a:ea typeface="Cambria Math"/>
              </a:rPr>
              <a:t>q </a:t>
            </a:r>
            <a:r>
              <a:rPr lang="en-US" dirty="0">
                <a:latin typeface="Cambria Math"/>
                <a:ea typeface="Cambria Math"/>
              </a:rPr>
              <a:t>→</a:t>
            </a:r>
            <a:r>
              <a:rPr lang="en-US" i="1" dirty="0">
                <a:latin typeface="Cambria Math"/>
                <a:ea typeface="Cambria Math"/>
              </a:rPr>
              <a:t>p</a:t>
            </a:r>
            <a:r>
              <a:rPr lang="en-US" dirty="0">
                <a:latin typeface="Cambria Math"/>
                <a:ea typeface="Cambria Math"/>
              </a:rPr>
              <a:t> are both true. </a:t>
            </a:r>
          </a:p>
          <a:p>
            <a:pPr>
              <a:buNone/>
            </a:pPr>
            <a:r>
              <a:rPr lang="en-US" dirty="0">
                <a:latin typeface="Cambria Math"/>
                <a:ea typeface="Cambria Math"/>
              </a:rPr>
              <a:t>   </a:t>
            </a:r>
            <a:r>
              <a:rPr lang="en-US" b="1" dirty="0">
                <a:latin typeface="Cambria Math"/>
                <a:ea typeface="Cambria Math"/>
              </a:rPr>
              <a:t>Example</a:t>
            </a:r>
            <a:r>
              <a:rPr lang="en-US" dirty="0">
                <a:latin typeface="Cambria Math"/>
                <a:ea typeface="Cambria Math"/>
              </a:rPr>
              <a:t>: Prove the theorem: “If </a:t>
            </a:r>
            <a:r>
              <a:rPr lang="en-US" i="1" dirty="0">
                <a:latin typeface="Cambria Math"/>
                <a:ea typeface="Cambria Math"/>
              </a:rPr>
              <a:t>n</a:t>
            </a:r>
            <a:r>
              <a:rPr lang="en-US" dirty="0">
                <a:latin typeface="Cambria Math"/>
                <a:ea typeface="Cambria Math"/>
              </a:rPr>
              <a:t> is an integer, then </a:t>
            </a:r>
            <a:r>
              <a:rPr lang="en-US" i="1" dirty="0">
                <a:latin typeface="Cambria Math"/>
                <a:ea typeface="Cambria Math"/>
              </a:rPr>
              <a:t>n</a:t>
            </a:r>
            <a:r>
              <a:rPr lang="en-US" dirty="0">
                <a:latin typeface="Cambria Math"/>
                <a:ea typeface="Cambria Math"/>
              </a:rPr>
              <a:t> is odd if and only if </a:t>
            </a:r>
            <a:r>
              <a:rPr lang="en-US" i="1" dirty="0">
                <a:latin typeface="Cambria Math"/>
                <a:ea typeface="Cambria Math"/>
              </a:rPr>
              <a:t>n</a:t>
            </a:r>
            <a:r>
              <a:rPr lang="en-US" baseline="30000" dirty="0">
                <a:latin typeface="Cambria Math"/>
                <a:ea typeface="Cambria Math"/>
              </a:rPr>
              <a:t>2 </a:t>
            </a:r>
            <a:r>
              <a:rPr lang="en-US" dirty="0">
                <a:latin typeface="Cambria Math"/>
                <a:ea typeface="Cambria Math"/>
              </a:rPr>
              <a:t> is odd.”</a:t>
            </a:r>
          </a:p>
          <a:p>
            <a:pPr>
              <a:buNone/>
            </a:pPr>
            <a:r>
              <a:rPr lang="en-US" dirty="0">
                <a:latin typeface="Cambria Math"/>
                <a:ea typeface="Cambria Math"/>
              </a:rPr>
              <a:t>  </a:t>
            </a:r>
            <a:r>
              <a:rPr lang="en-US" b="1" dirty="0">
                <a:latin typeface="Cambria Math"/>
                <a:ea typeface="Cambria Math"/>
              </a:rPr>
              <a:t> Solution:  </a:t>
            </a:r>
            <a:r>
              <a:rPr lang="en-US" dirty="0">
                <a:latin typeface="Cambria Math"/>
                <a:ea typeface="Cambria Math"/>
              </a:rPr>
              <a:t>We have already shown (previous slides) that both </a:t>
            </a:r>
            <a:r>
              <a:rPr lang="en-US" i="1" dirty="0">
                <a:latin typeface="Cambria Math"/>
                <a:ea typeface="Cambria Math"/>
              </a:rPr>
              <a:t>p </a:t>
            </a:r>
            <a:r>
              <a:rPr lang="en-US" dirty="0">
                <a:latin typeface="Cambria Math"/>
                <a:ea typeface="Cambria Math"/>
              </a:rPr>
              <a:t>→</a:t>
            </a:r>
            <a:r>
              <a:rPr lang="en-US" i="1" dirty="0">
                <a:latin typeface="Cambria Math"/>
                <a:ea typeface="Cambria Math"/>
              </a:rPr>
              <a:t>q</a:t>
            </a:r>
            <a:r>
              <a:rPr lang="en-US" dirty="0">
                <a:latin typeface="Cambria Math"/>
                <a:ea typeface="Cambria Math"/>
              </a:rPr>
              <a:t> and </a:t>
            </a:r>
            <a:r>
              <a:rPr lang="en-US" i="1" dirty="0">
                <a:latin typeface="Cambria Math"/>
                <a:ea typeface="Cambria Math"/>
              </a:rPr>
              <a:t>q </a:t>
            </a:r>
            <a:r>
              <a:rPr lang="en-US" dirty="0">
                <a:latin typeface="Cambria Math"/>
                <a:ea typeface="Cambria Math"/>
              </a:rPr>
              <a:t>→</a:t>
            </a:r>
            <a:r>
              <a:rPr lang="en-US" i="1" dirty="0">
                <a:latin typeface="Cambria Math"/>
                <a:ea typeface="Cambria Math"/>
              </a:rPr>
              <a:t>p</a:t>
            </a:r>
            <a:r>
              <a:rPr lang="en-US" dirty="0">
                <a:latin typeface="Cambria Math"/>
                <a:ea typeface="Cambria Math"/>
              </a:rPr>
              <a:t>. Therefore we can conclude </a:t>
            </a:r>
            <a:r>
              <a:rPr lang="en-US" i="1" dirty="0"/>
              <a:t>p </a:t>
            </a:r>
            <a:r>
              <a:rPr lang="en-US" dirty="0">
                <a:latin typeface="Cambria Math"/>
                <a:ea typeface="Cambria Math"/>
              </a:rPr>
              <a:t>↔ </a:t>
            </a:r>
            <a:r>
              <a:rPr lang="en-US" i="1" dirty="0">
                <a:latin typeface="Cambria Math"/>
                <a:ea typeface="Cambria Math"/>
              </a:rPr>
              <a:t>q.</a:t>
            </a:r>
          </a:p>
          <a:p>
            <a:pPr>
              <a:buNone/>
            </a:pPr>
            <a:r>
              <a:rPr lang="en-US" dirty="0">
                <a:latin typeface="Cambria Math"/>
                <a:ea typeface="Cambria Math"/>
              </a:rPr>
              <a:t>  </a:t>
            </a:r>
          </a:p>
          <a:p>
            <a:pPr>
              <a:buNone/>
            </a:pPr>
            <a:r>
              <a:rPr lang="en-US" dirty="0">
                <a:latin typeface="Cambria Math"/>
                <a:ea typeface="Cambria Math"/>
              </a:rPr>
              <a:t>   </a:t>
            </a:r>
            <a:r>
              <a:rPr lang="en-US" sz="2000" dirty="0">
                <a:latin typeface="Cambria Math"/>
                <a:ea typeface="Cambria Math"/>
              </a:rPr>
              <a:t>Sometimes </a:t>
            </a:r>
            <a:r>
              <a:rPr lang="en-US" sz="2000" i="1" dirty="0" err="1">
                <a:latin typeface="Cambria Math"/>
                <a:ea typeface="Cambria Math"/>
              </a:rPr>
              <a:t>iff</a:t>
            </a:r>
            <a:r>
              <a:rPr lang="en-US" sz="2000" i="1" dirty="0">
                <a:latin typeface="Cambria Math"/>
                <a:ea typeface="Cambria Math"/>
              </a:rPr>
              <a:t>   </a:t>
            </a:r>
            <a:r>
              <a:rPr lang="en-US" sz="2000" dirty="0">
                <a:latin typeface="Cambria Math"/>
                <a:ea typeface="Cambria Math"/>
              </a:rPr>
              <a:t>is used as an abbreviation for “if an only if,” as in</a:t>
            </a:r>
          </a:p>
          <a:p>
            <a:pPr>
              <a:buNone/>
            </a:pPr>
            <a:r>
              <a:rPr lang="en-US" sz="2000" dirty="0">
                <a:latin typeface="Cambria Math"/>
                <a:ea typeface="Cambria Math"/>
              </a:rPr>
              <a:t>                  “If </a:t>
            </a:r>
            <a:r>
              <a:rPr lang="en-US" sz="2000" i="1" dirty="0">
                <a:latin typeface="Cambria Math"/>
                <a:ea typeface="Cambria Math"/>
              </a:rPr>
              <a:t>n</a:t>
            </a:r>
            <a:r>
              <a:rPr lang="en-US" sz="2000" dirty="0">
                <a:latin typeface="Cambria Math"/>
                <a:ea typeface="Cambria Math"/>
              </a:rPr>
              <a:t> is an integer, then </a:t>
            </a:r>
            <a:r>
              <a:rPr lang="en-US" sz="2000" i="1" dirty="0">
                <a:latin typeface="Cambria Math"/>
                <a:ea typeface="Cambria Math"/>
              </a:rPr>
              <a:t>n</a:t>
            </a:r>
            <a:r>
              <a:rPr lang="en-US" sz="2000" dirty="0">
                <a:latin typeface="Cambria Math"/>
                <a:ea typeface="Cambria Math"/>
              </a:rPr>
              <a:t> is odd </a:t>
            </a:r>
            <a:r>
              <a:rPr lang="en-US" sz="2000" dirty="0" err="1">
                <a:latin typeface="Cambria Math"/>
                <a:ea typeface="Cambria Math"/>
              </a:rPr>
              <a:t>iif</a:t>
            </a:r>
            <a:r>
              <a:rPr lang="en-US" sz="2000" dirty="0">
                <a:latin typeface="Cambria Math"/>
                <a:ea typeface="Cambria Math"/>
              </a:rPr>
              <a:t> </a:t>
            </a:r>
            <a:r>
              <a:rPr lang="en-US" sz="2000" i="1" dirty="0">
                <a:latin typeface="Cambria Math"/>
                <a:ea typeface="Cambria Math"/>
              </a:rPr>
              <a:t>n</a:t>
            </a:r>
            <a:r>
              <a:rPr lang="en-US" sz="2000" baseline="30000" dirty="0">
                <a:latin typeface="Cambria Math"/>
                <a:ea typeface="Cambria Math"/>
              </a:rPr>
              <a:t>2 </a:t>
            </a:r>
            <a:r>
              <a:rPr lang="en-US" sz="2000" dirty="0">
                <a:latin typeface="Cambria Math"/>
                <a:ea typeface="Cambria Math"/>
              </a:rPr>
              <a:t> is odd.”</a:t>
            </a:r>
            <a:endParaRPr lang="en-US" sz="2000" i="1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wrong with this?</a:t>
            </a:r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914400" y="3124200"/>
            <a:ext cx="7248525" cy="23679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2000" y="2133600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“Proof” that </a:t>
            </a:r>
            <a:r>
              <a:rPr lang="en-US" sz="2800" i="1" dirty="0"/>
              <a:t>1</a:t>
            </a:r>
            <a:r>
              <a:rPr lang="en-US" sz="2800" dirty="0"/>
              <a:t> = </a:t>
            </a:r>
            <a:r>
              <a:rPr lang="en-US" sz="2800" i="1" dirty="0"/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57150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</a:t>
            </a:r>
            <a:r>
              <a:rPr lang="en-US" dirty="0"/>
              <a:t>: Step 5.  a - b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 by the premise and division by 0 is undefined.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If direct methods of proof do not work: </a:t>
            </a:r>
          </a:p>
          <a:p>
            <a:pPr lvl="1"/>
            <a:r>
              <a:rPr lang="en-US" dirty="0"/>
              <a:t>We may need  a clever use of a proof by contraposition.</a:t>
            </a:r>
          </a:p>
          <a:p>
            <a:pPr lvl="1"/>
            <a:r>
              <a:rPr lang="en-US" dirty="0"/>
              <a:t> Or a proof by contradiction.</a:t>
            </a:r>
          </a:p>
          <a:p>
            <a:pPr lvl="1"/>
            <a:r>
              <a:rPr lang="en-US" dirty="0"/>
              <a:t> In the next section, we will see  strategies that can be used when straightforward approaches do not work.</a:t>
            </a:r>
          </a:p>
          <a:p>
            <a:pPr lvl="1"/>
            <a:r>
              <a:rPr lang="en-US" dirty="0"/>
              <a:t>In Chapter 5, we will see mathematical induction and related techniques.</a:t>
            </a:r>
          </a:p>
          <a:p>
            <a:pPr lvl="1"/>
            <a:r>
              <a:rPr lang="en-US" dirty="0"/>
              <a:t>In Chapter 6, we will see  combinatorial proofs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Revisiting the Socrates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the two premises:</a:t>
            </a:r>
          </a:p>
          <a:p>
            <a:pPr lvl="1"/>
            <a:r>
              <a:rPr lang="en-US" dirty="0"/>
              <a:t>“All men are mortal.”</a:t>
            </a:r>
          </a:p>
          <a:p>
            <a:pPr lvl="1"/>
            <a:r>
              <a:rPr lang="en-US" dirty="0"/>
              <a:t>“Socrates is a man.”</a:t>
            </a:r>
          </a:p>
          <a:p>
            <a:r>
              <a:rPr lang="en-US" dirty="0"/>
              <a:t>And the conclusion: </a:t>
            </a:r>
          </a:p>
          <a:p>
            <a:pPr lvl="1"/>
            <a:r>
              <a:rPr lang="en-US" dirty="0"/>
              <a:t>“Socrates is mortal.”</a:t>
            </a:r>
          </a:p>
          <a:p>
            <a:r>
              <a:rPr lang="en-US" dirty="0"/>
              <a:t>How do we get the conclusion from the premises?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Proof Methods and Strategy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Section 1.8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Proof by Cases</a:t>
            </a:r>
          </a:p>
          <a:p>
            <a:r>
              <a:rPr lang="en-US" dirty="0"/>
              <a:t>Existence Proofs</a:t>
            </a:r>
          </a:p>
          <a:p>
            <a:pPr lvl="1"/>
            <a:r>
              <a:rPr lang="en-US" dirty="0"/>
              <a:t>Constructive</a:t>
            </a:r>
          </a:p>
          <a:p>
            <a:pPr lvl="1"/>
            <a:r>
              <a:rPr lang="en-US" dirty="0" err="1"/>
              <a:t>Nonconstructive</a:t>
            </a:r>
            <a:endParaRPr lang="en-US" dirty="0"/>
          </a:p>
          <a:p>
            <a:r>
              <a:rPr lang="en-US" dirty="0"/>
              <a:t>Disproof by Counterexample</a:t>
            </a:r>
          </a:p>
          <a:p>
            <a:r>
              <a:rPr lang="en-US" dirty="0"/>
              <a:t>Nonexistence Proofs</a:t>
            </a:r>
          </a:p>
          <a:p>
            <a:r>
              <a:rPr lang="en-US" dirty="0"/>
              <a:t>Uniqueness Proofs</a:t>
            </a:r>
          </a:p>
          <a:p>
            <a:r>
              <a:rPr lang="en-US" dirty="0"/>
              <a:t>Proof Strategies</a:t>
            </a:r>
          </a:p>
          <a:p>
            <a:r>
              <a:rPr lang="en-US" dirty="0"/>
              <a:t>Proving Universally Quantified Assertions</a:t>
            </a:r>
          </a:p>
          <a:p>
            <a:r>
              <a:rPr lang="en-US" dirty="0"/>
              <a:t>Open Problems</a:t>
            </a:r>
          </a:p>
          <a:p>
            <a:pPr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prove a conditional statement of the form:</a:t>
            </a:r>
          </a:p>
          <a:p>
            <a:endParaRPr lang="en-US" dirty="0"/>
          </a:p>
          <a:p>
            <a:r>
              <a:rPr lang="en-US" dirty="0"/>
              <a:t>Use the tautology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Each of the implications                   is a </a:t>
            </a:r>
            <a:r>
              <a:rPr lang="en-US" i="1" dirty="0"/>
              <a:t>case</a:t>
            </a:r>
            <a:r>
              <a:rPr lang="en-US" dirty="0"/>
              <a:t>. </a:t>
            </a:r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1143000" y="3505200"/>
            <a:ext cx="6675120" cy="840105"/>
          </a:xfrm>
          <a:prstGeom prst="rect">
            <a:avLst/>
          </a:prstGeom>
        </p:spPr>
      </p:pic>
      <p:pic>
        <p:nvPicPr>
          <p:cNvPr id="5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133600" y="2514600"/>
            <a:ext cx="3849053" cy="382905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4572000" y="4953000"/>
            <a:ext cx="1094423" cy="268605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/>
              <a:t>Example</a:t>
            </a:r>
            <a:r>
              <a:rPr lang="en-US" dirty="0"/>
              <a:t>: Let  </a:t>
            </a:r>
            <a:r>
              <a:rPr lang="en-US" i="1" dirty="0"/>
              <a:t>a</a:t>
            </a:r>
            <a:r>
              <a:rPr lang="en-US" dirty="0">
                <a:sym typeface="Symbol"/>
              </a:rPr>
              <a:t> @ </a:t>
            </a:r>
            <a:r>
              <a:rPr lang="en-US" i="1" dirty="0">
                <a:sym typeface="Symbol"/>
              </a:rPr>
              <a:t>b</a:t>
            </a:r>
            <a:r>
              <a:rPr lang="en-US" dirty="0">
                <a:sym typeface="Symbol"/>
              </a:rPr>
              <a:t> = max{</a:t>
            </a:r>
            <a:r>
              <a:rPr lang="en-US" i="1" dirty="0">
                <a:sym typeface="Symbol"/>
              </a:rPr>
              <a:t>a</a:t>
            </a:r>
            <a:r>
              <a:rPr lang="en-US" dirty="0">
                <a:sym typeface="Symbol"/>
              </a:rPr>
              <a:t>, </a:t>
            </a:r>
            <a:r>
              <a:rPr lang="en-US" i="1" dirty="0">
                <a:sym typeface="Symbol"/>
              </a:rPr>
              <a:t>b</a:t>
            </a:r>
            <a:r>
              <a:rPr lang="en-US" dirty="0">
                <a:sym typeface="Symbol"/>
              </a:rPr>
              <a:t>} = a</a:t>
            </a:r>
            <a:r>
              <a:rPr lang="en-US" i="1" dirty="0">
                <a:sym typeface="Symbol"/>
              </a:rPr>
              <a:t>  </a:t>
            </a:r>
            <a:r>
              <a:rPr lang="en-US" dirty="0">
                <a:sym typeface="Symbol"/>
              </a:rPr>
              <a:t>if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>
                <a:latin typeface="Cambria Math"/>
                <a:ea typeface="Cambria Math"/>
              </a:rPr>
              <a:t> ≥ </a:t>
            </a:r>
            <a:r>
              <a:rPr lang="en-US" i="1" dirty="0"/>
              <a:t>b, 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otherwise                   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>
                <a:sym typeface="Symbol"/>
              </a:rPr>
              <a:t> @ </a:t>
            </a:r>
            <a:r>
              <a:rPr lang="en-US" i="1" dirty="0">
                <a:sym typeface="Symbol"/>
              </a:rPr>
              <a:t>b</a:t>
            </a:r>
            <a:r>
              <a:rPr lang="en-US" dirty="0">
                <a:sym typeface="Symbol"/>
              </a:rPr>
              <a:t> = max{</a:t>
            </a:r>
            <a:r>
              <a:rPr lang="en-US" i="1" dirty="0">
                <a:sym typeface="Symbol"/>
              </a:rPr>
              <a:t>a</a:t>
            </a:r>
            <a:r>
              <a:rPr lang="en-US" dirty="0">
                <a:sym typeface="Symbol"/>
              </a:rPr>
              <a:t>, </a:t>
            </a:r>
            <a:r>
              <a:rPr lang="en-US" i="1" dirty="0">
                <a:sym typeface="Symbol"/>
              </a:rPr>
              <a:t>b</a:t>
            </a:r>
            <a:r>
              <a:rPr lang="en-US" dirty="0">
                <a:sym typeface="Symbol"/>
              </a:rPr>
              <a:t>} = </a:t>
            </a:r>
            <a:r>
              <a:rPr lang="en-US" i="1" dirty="0">
                <a:sym typeface="Symbol"/>
              </a:rPr>
              <a:t>b.</a:t>
            </a:r>
            <a:r>
              <a:rPr lang="en-US" dirty="0">
                <a:sym typeface="Symbol"/>
              </a:rPr>
              <a:t> </a:t>
            </a:r>
            <a:endParaRPr lang="en-US" i="1" dirty="0">
              <a:sym typeface="Symbol"/>
            </a:endParaRPr>
          </a:p>
          <a:p>
            <a:pPr>
              <a:buNone/>
            </a:pPr>
            <a:r>
              <a:rPr lang="en-US" dirty="0">
                <a:sym typeface="Symbol"/>
              </a:rPr>
              <a:t>Show that for all  real numbers </a:t>
            </a:r>
            <a:r>
              <a:rPr lang="en-US" i="1" dirty="0">
                <a:sym typeface="Symbol"/>
              </a:rPr>
              <a:t>a</a:t>
            </a:r>
            <a:r>
              <a:rPr lang="en-US" dirty="0">
                <a:sym typeface="Symbol"/>
              </a:rPr>
              <a:t>, </a:t>
            </a:r>
            <a:r>
              <a:rPr lang="en-US" i="1" dirty="0">
                <a:sym typeface="Symbol"/>
              </a:rPr>
              <a:t>b</a:t>
            </a:r>
            <a:r>
              <a:rPr lang="en-US" dirty="0">
                <a:sym typeface="Symbol"/>
              </a:rPr>
              <a:t>, </a:t>
            </a:r>
            <a:r>
              <a:rPr lang="en-US" i="1" dirty="0">
                <a:sym typeface="Symbol"/>
              </a:rPr>
              <a:t>c</a:t>
            </a:r>
            <a:r>
              <a:rPr lang="en-US" dirty="0">
                <a:sym typeface="Symbol"/>
              </a:rPr>
              <a:t> </a:t>
            </a:r>
          </a:p>
          <a:p>
            <a:pPr>
              <a:buNone/>
            </a:pPr>
            <a:r>
              <a:rPr lang="en-US" dirty="0">
                <a:sym typeface="Symbol"/>
              </a:rPr>
              <a:t>                (a @b) @ c = a @ (b @ c)</a:t>
            </a:r>
          </a:p>
          <a:p>
            <a:pPr>
              <a:buNone/>
            </a:pPr>
            <a:r>
              <a:rPr lang="en-US" dirty="0">
                <a:sym typeface="Symbol"/>
              </a:rPr>
              <a:t>(This means the operation @ is associative.)</a:t>
            </a:r>
          </a:p>
          <a:p>
            <a:pPr>
              <a:buNone/>
            </a:pPr>
            <a:r>
              <a:rPr lang="en-US" b="1" dirty="0">
                <a:sym typeface="Symbol"/>
              </a:rPr>
              <a:t>Proof</a:t>
            </a:r>
            <a:r>
              <a:rPr lang="en-US" dirty="0">
                <a:sym typeface="Symbol"/>
              </a:rPr>
              <a:t>: Let </a:t>
            </a:r>
            <a:r>
              <a:rPr lang="en-US" i="1" dirty="0">
                <a:sym typeface="Symbol"/>
              </a:rPr>
              <a:t>a</a:t>
            </a:r>
            <a:r>
              <a:rPr lang="en-US" dirty="0">
                <a:sym typeface="Symbol"/>
              </a:rPr>
              <a:t>, </a:t>
            </a:r>
            <a:r>
              <a:rPr lang="en-US" i="1" dirty="0">
                <a:sym typeface="Symbol"/>
              </a:rPr>
              <a:t>b</a:t>
            </a:r>
            <a:r>
              <a:rPr lang="en-US" dirty="0">
                <a:sym typeface="Symbol"/>
              </a:rPr>
              <a:t>, and </a:t>
            </a:r>
            <a:r>
              <a:rPr lang="en-US" i="1" dirty="0">
                <a:sym typeface="Symbol"/>
              </a:rPr>
              <a:t>c</a:t>
            </a:r>
            <a:r>
              <a:rPr lang="en-US" dirty="0">
                <a:sym typeface="Symbol"/>
              </a:rPr>
              <a:t> be arbitrary real numbers.</a:t>
            </a:r>
          </a:p>
          <a:p>
            <a:pPr>
              <a:buNone/>
            </a:pPr>
            <a:r>
              <a:rPr lang="en-US" dirty="0">
                <a:sym typeface="Symbol"/>
              </a:rPr>
              <a:t>Then one of the following 6 cases must hold. 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>
                <a:sym typeface="Symbol"/>
              </a:rPr>
              <a:t>a</a:t>
            </a:r>
            <a:r>
              <a:rPr lang="en-US" dirty="0">
                <a:sym typeface="Symbol"/>
              </a:rPr>
              <a:t> </a:t>
            </a:r>
            <a:r>
              <a:rPr lang="en-US" dirty="0">
                <a:latin typeface="Cambria Math"/>
                <a:ea typeface="Cambria Math"/>
                <a:sym typeface="Symbol"/>
              </a:rPr>
              <a:t>≥ </a:t>
            </a:r>
            <a:r>
              <a:rPr lang="en-US" i="1" dirty="0">
                <a:latin typeface="Cambria Math"/>
                <a:ea typeface="Cambria Math"/>
                <a:sym typeface="Symbol"/>
              </a:rPr>
              <a:t>b</a:t>
            </a:r>
            <a:r>
              <a:rPr lang="en-US" dirty="0">
                <a:latin typeface="Cambria Math"/>
                <a:ea typeface="Cambria Math"/>
                <a:sym typeface="Symbol"/>
              </a:rPr>
              <a:t> ≥ </a:t>
            </a:r>
            <a:r>
              <a:rPr lang="en-US" i="1" dirty="0">
                <a:latin typeface="Cambria Math"/>
                <a:ea typeface="Cambria Math"/>
                <a:sym typeface="Symbol"/>
              </a:rPr>
              <a:t>c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>
                <a:sym typeface="Symbol"/>
              </a:rPr>
              <a:t>a</a:t>
            </a:r>
            <a:r>
              <a:rPr lang="en-US" dirty="0">
                <a:sym typeface="Symbol"/>
              </a:rPr>
              <a:t> </a:t>
            </a:r>
            <a:r>
              <a:rPr lang="en-US" dirty="0">
                <a:latin typeface="Cambria Math"/>
                <a:ea typeface="Cambria Math"/>
                <a:sym typeface="Symbol"/>
              </a:rPr>
              <a:t>≥ </a:t>
            </a:r>
            <a:r>
              <a:rPr lang="en-US" i="1" dirty="0">
                <a:latin typeface="Cambria Math"/>
                <a:ea typeface="Cambria Math"/>
                <a:sym typeface="Symbol"/>
              </a:rPr>
              <a:t>c</a:t>
            </a:r>
            <a:r>
              <a:rPr lang="en-US" dirty="0">
                <a:latin typeface="Cambria Math"/>
                <a:ea typeface="Cambria Math"/>
                <a:sym typeface="Symbol"/>
              </a:rPr>
              <a:t> ≥ </a:t>
            </a:r>
            <a:r>
              <a:rPr lang="en-US" i="1" dirty="0">
                <a:latin typeface="Cambria Math"/>
                <a:ea typeface="Cambria Math"/>
                <a:sym typeface="Symbol"/>
              </a:rPr>
              <a:t>b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>
                <a:sym typeface="Symbol"/>
              </a:rPr>
              <a:t>b</a:t>
            </a:r>
            <a:r>
              <a:rPr lang="en-US" dirty="0">
                <a:sym typeface="Symbol"/>
              </a:rPr>
              <a:t> </a:t>
            </a:r>
            <a:r>
              <a:rPr lang="en-US" dirty="0">
                <a:latin typeface="Cambria Math"/>
                <a:ea typeface="Cambria Math"/>
                <a:sym typeface="Symbol"/>
              </a:rPr>
              <a:t>≥ </a:t>
            </a:r>
            <a:r>
              <a:rPr lang="en-US" i="1" dirty="0">
                <a:latin typeface="Cambria Math"/>
                <a:ea typeface="Cambria Math"/>
                <a:sym typeface="Symbol"/>
              </a:rPr>
              <a:t>a</a:t>
            </a:r>
            <a:r>
              <a:rPr lang="en-US" dirty="0">
                <a:latin typeface="Cambria Math"/>
                <a:ea typeface="Cambria Math"/>
                <a:sym typeface="Symbol"/>
              </a:rPr>
              <a:t> ≥</a:t>
            </a:r>
            <a:r>
              <a:rPr lang="en-US" i="1" dirty="0">
                <a:latin typeface="Cambria Math"/>
                <a:ea typeface="Cambria Math"/>
                <a:sym typeface="Symbol"/>
              </a:rPr>
              <a:t>c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>
                <a:sym typeface="Symbol"/>
              </a:rPr>
              <a:t>b</a:t>
            </a:r>
            <a:r>
              <a:rPr lang="en-US" dirty="0">
                <a:sym typeface="Symbol"/>
              </a:rPr>
              <a:t> </a:t>
            </a:r>
            <a:r>
              <a:rPr lang="en-US" dirty="0">
                <a:latin typeface="Cambria Math"/>
                <a:ea typeface="Cambria Math"/>
                <a:sym typeface="Symbol"/>
              </a:rPr>
              <a:t>≥ </a:t>
            </a:r>
            <a:r>
              <a:rPr lang="en-US" i="1" dirty="0">
                <a:latin typeface="Cambria Math"/>
                <a:ea typeface="Cambria Math"/>
                <a:sym typeface="Symbol"/>
              </a:rPr>
              <a:t>c</a:t>
            </a:r>
            <a:r>
              <a:rPr lang="en-US" dirty="0">
                <a:latin typeface="Cambria Math"/>
                <a:ea typeface="Cambria Math"/>
                <a:sym typeface="Symbol"/>
              </a:rPr>
              <a:t> ≥</a:t>
            </a:r>
            <a:r>
              <a:rPr lang="en-US" i="1" dirty="0">
                <a:latin typeface="Cambria Math"/>
                <a:ea typeface="Cambria Math"/>
                <a:sym typeface="Symbol"/>
              </a:rPr>
              <a:t>a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>
                <a:sym typeface="Symbol"/>
              </a:rPr>
              <a:t>c</a:t>
            </a:r>
            <a:r>
              <a:rPr lang="en-US" dirty="0">
                <a:sym typeface="Symbol"/>
              </a:rPr>
              <a:t> </a:t>
            </a:r>
            <a:r>
              <a:rPr lang="en-US" dirty="0">
                <a:latin typeface="Cambria Math"/>
                <a:ea typeface="Cambria Math"/>
                <a:sym typeface="Symbol"/>
              </a:rPr>
              <a:t>≥ </a:t>
            </a:r>
            <a:r>
              <a:rPr lang="en-US" i="1" dirty="0">
                <a:latin typeface="Cambria Math"/>
                <a:ea typeface="Cambria Math"/>
                <a:sym typeface="Symbol"/>
              </a:rPr>
              <a:t>a</a:t>
            </a:r>
            <a:r>
              <a:rPr lang="en-US" dirty="0">
                <a:latin typeface="Cambria Math"/>
                <a:ea typeface="Cambria Math"/>
                <a:sym typeface="Symbol"/>
              </a:rPr>
              <a:t> ≥ </a:t>
            </a:r>
            <a:r>
              <a:rPr lang="en-US" i="1" dirty="0">
                <a:latin typeface="Cambria Math"/>
                <a:ea typeface="Cambria Math"/>
                <a:sym typeface="Symbol"/>
              </a:rPr>
              <a:t>b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>
                <a:sym typeface="Symbol"/>
              </a:rPr>
              <a:t>c</a:t>
            </a:r>
            <a:r>
              <a:rPr lang="en-US" dirty="0">
                <a:sym typeface="Symbol"/>
              </a:rPr>
              <a:t> </a:t>
            </a:r>
            <a:r>
              <a:rPr lang="en-US" dirty="0">
                <a:latin typeface="Cambria Math"/>
                <a:ea typeface="Cambria Math"/>
                <a:sym typeface="Symbol"/>
              </a:rPr>
              <a:t>≥ </a:t>
            </a:r>
            <a:r>
              <a:rPr lang="en-US" i="1" dirty="0">
                <a:latin typeface="Cambria Math"/>
                <a:ea typeface="Cambria Math"/>
                <a:sym typeface="Symbol"/>
              </a:rPr>
              <a:t>b</a:t>
            </a:r>
            <a:r>
              <a:rPr lang="en-US" dirty="0">
                <a:latin typeface="Cambria Math"/>
                <a:ea typeface="Cambria Math"/>
                <a:sym typeface="Symbol"/>
              </a:rPr>
              <a:t> ≥ </a:t>
            </a:r>
            <a:r>
              <a:rPr lang="en-US" i="1" dirty="0">
                <a:latin typeface="Cambria Math"/>
                <a:ea typeface="Cambria Math"/>
                <a:sym typeface="Symbol"/>
              </a:rPr>
              <a:t>a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ambria Math"/>
              <a:ea typeface="Cambria Math"/>
              <a:sym typeface="Symbol"/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86200" y="6019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Continued on next slide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>
                <a:sym typeface="Symbol"/>
              </a:rPr>
              <a:t>Case </a:t>
            </a:r>
            <a:r>
              <a:rPr lang="en-US" dirty="0">
                <a:latin typeface="Cambria Math" pitchFamily="18" charset="0"/>
                <a:ea typeface="Cambria Math" pitchFamily="18" charset="0"/>
                <a:sym typeface="Symbol"/>
              </a:rPr>
              <a:t>1</a:t>
            </a:r>
            <a:r>
              <a:rPr lang="en-US" dirty="0">
                <a:sym typeface="Symbol"/>
              </a:rPr>
              <a:t>: a </a:t>
            </a:r>
            <a:r>
              <a:rPr lang="en-US" dirty="0">
                <a:latin typeface="Cambria Math"/>
                <a:ea typeface="Cambria Math"/>
                <a:sym typeface="Symbol"/>
              </a:rPr>
              <a:t>≥ b ≥ c</a:t>
            </a:r>
            <a:endParaRPr lang="en-US" dirty="0">
              <a:sym typeface="Symbol"/>
            </a:endParaRPr>
          </a:p>
          <a:p>
            <a:pPr marL="514350" indent="-514350">
              <a:buNone/>
            </a:pPr>
            <a:r>
              <a:rPr lang="en-US" dirty="0">
                <a:sym typeface="Symbol"/>
              </a:rPr>
              <a:t>(a @ b) = a, a @ c = a, b @ c = b</a:t>
            </a:r>
          </a:p>
          <a:p>
            <a:pPr marL="514350" indent="-514350">
              <a:buNone/>
            </a:pPr>
            <a:r>
              <a:rPr lang="en-US" dirty="0">
                <a:sym typeface="Symbol"/>
              </a:rPr>
              <a:t>Hence (a @ b) @ c = a = a @ (b @ c)</a:t>
            </a:r>
          </a:p>
          <a:p>
            <a:pPr marL="514350" indent="-514350">
              <a:buNone/>
            </a:pPr>
            <a:r>
              <a:rPr lang="en-US" dirty="0">
                <a:sym typeface="Symbol"/>
              </a:rPr>
              <a:t>Therefore the equality holds for the first case.</a:t>
            </a:r>
          </a:p>
          <a:p>
            <a:pPr marL="514350" indent="-514350">
              <a:buNone/>
            </a:pPr>
            <a:endParaRPr lang="en-US" dirty="0">
              <a:sym typeface="Symbol"/>
            </a:endParaRPr>
          </a:p>
          <a:p>
            <a:pPr marL="514350" indent="-514350">
              <a:buNone/>
            </a:pPr>
            <a:r>
              <a:rPr lang="en-US" dirty="0">
                <a:sym typeface="Symbol"/>
              </a:rPr>
              <a:t>      A complete proof requires that the equality be shown to hold for all 6 cases. But the proofs of the remaining cases are similar. Try them.</a:t>
            </a:r>
          </a:p>
          <a:p>
            <a:pPr marL="514350" indent="-514350">
              <a:buNone/>
            </a:pPr>
            <a:endParaRPr lang="en-US" dirty="0">
              <a:sym typeface="Symbol"/>
            </a:endParaRPr>
          </a:p>
          <a:p>
            <a:pPr marL="514350" indent="-514350">
              <a:buNone/>
            </a:pPr>
            <a:endParaRPr lang="en-US" dirty="0">
              <a:sym typeface="Symbol"/>
            </a:endParaRPr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None/>
            </a:pPr>
            <a:endParaRPr lang="en-US" dirty="0">
              <a:sym typeface="Symbol"/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229600" y="58674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Loss of Generality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3400" b="1" dirty="0"/>
              <a:t>    Example</a:t>
            </a:r>
            <a:r>
              <a:rPr lang="en-US" sz="3400" dirty="0"/>
              <a:t>: Show that if </a:t>
            </a:r>
            <a:r>
              <a:rPr lang="en-US" sz="3400" i="1" dirty="0"/>
              <a:t>x</a:t>
            </a:r>
            <a:r>
              <a:rPr lang="en-US" sz="3400" dirty="0"/>
              <a:t> and </a:t>
            </a:r>
            <a:r>
              <a:rPr lang="en-US" sz="3400" i="1" dirty="0"/>
              <a:t>y</a:t>
            </a:r>
            <a:r>
              <a:rPr lang="en-US" sz="3400" dirty="0"/>
              <a:t> are integers  and both </a:t>
            </a:r>
            <a:r>
              <a:rPr lang="en-US" sz="3400" i="1" dirty="0" err="1"/>
              <a:t>x</a:t>
            </a:r>
            <a:r>
              <a:rPr lang="en-US" sz="3400" dirty="0" err="1">
                <a:latin typeface="Cambria Math"/>
                <a:ea typeface="Cambria Math"/>
              </a:rPr>
              <a:t>∙</a:t>
            </a:r>
            <a:r>
              <a:rPr lang="en-US" sz="3400" i="1" dirty="0" err="1"/>
              <a:t>y</a:t>
            </a:r>
            <a:r>
              <a:rPr lang="en-US" sz="3400" dirty="0"/>
              <a:t> </a:t>
            </a:r>
            <a:r>
              <a:rPr lang="en-US" sz="3400" i="1" dirty="0"/>
              <a:t>and </a:t>
            </a:r>
            <a:r>
              <a:rPr lang="en-US" sz="3400" i="1" dirty="0" err="1"/>
              <a:t>x</a:t>
            </a:r>
            <a:r>
              <a:rPr lang="en-US" sz="3400" dirty="0" err="1"/>
              <a:t>+</a:t>
            </a:r>
            <a:r>
              <a:rPr lang="en-US" sz="3400" i="1" dirty="0" err="1"/>
              <a:t>y</a:t>
            </a:r>
            <a:r>
              <a:rPr lang="en-US" sz="3400" dirty="0"/>
              <a:t> are even, then both </a:t>
            </a:r>
            <a:r>
              <a:rPr lang="en-US" sz="3400" i="1" dirty="0"/>
              <a:t>x</a:t>
            </a:r>
            <a:r>
              <a:rPr lang="en-US" sz="3400" dirty="0"/>
              <a:t> and </a:t>
            </a:r>
            <a:r>
              <a:rPr lang="en-US" sz="3400" i="1" dirty="0"/>
              <a:t>y</a:t>
            </a:r>
            <a:r>
              <a:rPr lang="en-US" sz="3400" dirty="0"/>
              <a:t> are even.</a:t>
            </a:r>
          </a:p>
          <a:p>
            <a:pPr>
              <a:buNone/>
            </a:pPr>
            <a:r>
              <a:rPr lang="en-US" sz="3400" dirty="0"/>
              <a:t>    </a:t>
            </a:r>
            <a:r>
              <a:rPr lang="en-US" sz="3400" b="1" dirty="0"/>
              <a:t> Proof</a:t>
            </a:r>
            <a:r>
              <a:rPr lang="en-US" sz="3400" dirty="0"/>
              <a:t>: Use a proof by contraposition. Suppose  </a:t>
            </a:r>
            <a:r>
              <a:rPr lang="en-US" sz="3400" i="1" dirty="0"/>
              <a:t>x </a:t>
            </a:r>
            <a:r>
              <a:rPr lang="en-US" sz="3400" dirty="0"/>
              <a:t>and </a:t>
            </a:r>
            <a:r>
              <a:rPr lang="en-US" sz="3400" i="1" dirty="0"/>
              <a:t>y</a:t>
            </a:r>
            <a:r>
              <a:rPr lang="en-US" sz="3400" dirty="0"/>
              <a:t> are not both even. Then, one or both are odd. Without loss of generality, assume that </a:t>
            </a:r>
            <a:r>
              <a:rPr lang="en-US" sz="3400" i="1" dirty="0">
                <a:ea typeface="Cambria Math" pitchFamily="18" charset="0"/>
              </a:rPr>
              <a:t>x</a:t>
            </a:r>
            <a:r>
              <a:rPr lang="en-US" sz="3400" dirty="0"/>
              <a:t> is odd. Then  </a:t>
            </a:r>
            <a:r>
              <a:rPr lang="en-US" sz="3400" i="1" dirty="0">
                <a:ea typeface="Cambria Math" pitchFamily="18" charset="0"/>
              </a:rPr>
              <a:t>x</a:t>
            </a:r>
            <a:r>
              <a:rPr lang="en-US" sz="3400" dirty="0">
                <a:latin typeface="Cambria Math" pitchFamily="18" charset="0"/>
                <a:ea typeface="Cambria Math" pitchFamily="18" charset="0"/>
              </a:rPr>
              <a:t> = 2</a:t>
            </a:r>
            <a:r>
              <a:rPr lang="en-US" sz="3400" i="1" dirty="0">
                <a:ea typeface="Cambria Math" pitchFamily="18" charset="0"/>
              </a:rPr>
              <a:t>m</a:t>
            </a:r>
            <a:r>
              <a:rPr lang="en-US" sz="3400" dirty="0">
                <a:latin typeface="Cambria Math" pitchFamily="18" charset="0"/>
                <a:ea typeface="Cambria Math" pitchFamily="18" charset="0"/>
              </a:rPr>
              <a:t> + 1 </a:t>
            </a:r>
            <a:r>
              <a:rPr lang="en-US" sz="3400" dirty="0"/>
              <a:t>for some integer </a:t>
            </a:r>
            <a:r>
              <a:rPr lang="en-US" sz="3400" i="1" dirty="0"/>
              <a:t>m</a:t>
            </a:r>
            <a:r>
              <a:rPr lang="en-US" sz="3400" dirty="0"/>
              <a:t>. </a:t>
            </a:r>
          </a:p>
          <a:p>
            <a:pPr lvl="1">
              <a:buNone/>
            </a:pPr>
            <a:r>
              <a:rPr lang="en-US" sz="3400" dirty="0"/>
              <a:t>    </a:t>
            </a:r>
            <a:r>
              <a:rPr lang="en-US" sz="3400" i="1" dirty="0"/>
              <a:t>Case </a:t>
            </a:r>
            <a:r>
              <a:rPr lang="en-US" sz="3400" i="1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3400" dirty="0"/>
              <a:t>: </a:t>
            </a:r>
            <a:r>
              <a:rPr lang="en-US" sz="3400" i="1" dirty="0"/>
              <a:t>y</a:t>
            </a:r>
            <a:r>
              <a:rPr lang="en-US" sz="3400" dirty="0"/>
              <a:t> is even. Then </a:t>
            </a:r>
            <a:r>
              <a:rPr lang="en-US" sz="3400" i="1" dirty="0"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sz="3400" dirty="0">
                <a:latin typeface="Cambria Math" pitchFamily="18" charset="0"/>
                <a:ea typeface="Cambria Math" pitchFamily="18" charset="0"/>
              </a:rPr>
              <a:t> = 2</a:t>
            </a:r>
            <a:r>
              <a:rPr lang="en-US" sz="3400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34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400" dirty="0"/>
              <a:t>for some integer </a:t>
            </a:r>
            <a:r>
              <a:rPr lang="en-US" sz="3400" i="1" dirty="0"/>
              <a:t>n</a:t>
            </a:r>
            <a:r>
              <a:rPr lang="en-US" sz="3400" dirty="0"/>
              <a:t>, so                                                  </a:t>
            </a:r>
            <a:r>
              <a:rPr lang="en-US" sz="3400" i="1" dirty="0">
                <a:ea typeface="Cambria Math" pitchFamily="18" charset="0"/>
              </a:rPr>
              <a:t>x</a:t>
            </a:r>
            <a:r>
              <a:rPr lang="en-US" sz="3400" dirty="0">
                <a:latin typeface="Cambria Math" pitchFamily="18" charset="0"/>
                <a:ea typeface="Cambria Math" pitchFamily="18" charset="0"/>
              </a:rPr>
              <a:t> +</a:t>
            </a:r>
            <a:r>
              <a:rPr lang="en-US" sz="3400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400" i="1" dirty="0">
                <a:ea typeface="Cambria Math" pitchFamily="18" charset="0"/>
              </a:rPr>
              <a:t>y</a:t>
            </a:r>
            <a:r>
              <a:rPr lang="en-US" sz="3400" dirty="0">
                <a:latin typeface="Cambria Math" pitchFamily="18" charset="0"/>
                <a:ea typeface="Cambria Math" pitchFamily="18" charset="0"/>
              </a:rPr>
              <a:t> = (2</a:t>
            </a:r>
            <a:r>
              <a:rPr lang="en-US" sz="3400" i="1" dirty="0">
                <a:ea typeface="Cambria Math" pitchFamily="18" charset="0"/>
              </a:rPr>
              <a:t>m</a:t>
            </a:r>
            <a:r>
              <a:rPr lang="en-US" sz="3400" dirty="0">
                <a:ea typeface="Cambria Math" pitchFamily="18" charset="0"/>
              </a:rPr>
              <a:t> </a:t>
            </a:r>
            <a:r>
              <a:rPr lang="en-US" sz="3400" dirty="0">
                <a:latin typeface="Cambria Math" pitchFamily="18" charset="0"/>
                <a:ea typeface="Cambria Math" pitchFamily="18" charset="0"/>
              </a:rPr>
              <a:t>+ 1) + 2</a:t>
            </a:r>
            <a:r>
              <a:rPr lang="en-US" sz="3400" i="1" dirty="0">
                <a:ea typeface="Cambria Math" pitchFamily="18" charset="0"/>
              </a:rPr>
              <a:t>n</a:t>
            </a:r>
            <a:r>
              <a:rPr lang="en-US" sz="3400" dirty="0">
                <a:latin typeface="Cambria Math" pitchFamily="18" charset="0"/>
                <a:ea typeface="Cambria Math" pitchFamily="18" charset="0"/>
              </a:rPr>
              <a:t> = 2(</a:t>
            </a:r>
            <a:r>
              <a:rPr lang="en-US" sz="3400" i="1" dirty="0">
                <a:ea typeface="Cambria Math" pitchFamily="18" charset="0"/>
              </a:rPr>
              <a:t>m</a:t>
            </a:r>
            <a:r>
              <a:rPr lang="en-US" sz="3400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sz="3400" i="1" dirty="0">
                <a:ea typeface="Cambria Math" pitchFamily="18" charset="0"/>
              </a:rPr>
              <a:t>n</a:t>
            </a:r>
            <a:r>
              <a:rPr lang="en-US" sz="3400" dirty="0">
                <a:latin typeface="Cambria Math" pitchFamily="18" charset="0"/>
                <a:ea typeface="Cambria Math" pitchFamily="18" charset="0"/>
              </a:rPr>
              <a:t>) + 1 is odd.</a:t>
            </a:r>
          </a:p>
          <a:p>
            <a:pPr lvl="1">
              <a:buNone/>
            </a:pPr>
            <a:r>
              <a:rPr lang="en-US" sz="3400" dirty="0">
                <a:latin typeface="Cambria Math" pitchFamily="18" charset="0"/>
                <a:ea typeface="Cambria Math" pitchFamily="18" charset="0"/>
              </a:rPr>
              <a:t>    </a:t>
            </a:r>
            <a:r>
              <a:rPr lang="en-US" sz="3400" i="1" dirty="0">
                <a:latin typeface="Cambria Math" pitchFamily="18" charset="0"/>
                <a:ea typeface="Cambria Math" pitchFamily="18" charset="0"/>
              </a:rPr>
              <a:t>Case 2</a:t>
            </a:r>
            <a:r>
              <a:rPr lang="en-US" sz="3400" dirty="0">
                <a:latin typeface="Cambria Math" pitchFamily="18" charset="0"/>
                <a:ea typeface="Cambria Math" pitchFamily="18" charset="0"/>
              </a:rPr>
              <a:t>:</a:t>
            </a:r>
            <a:r>
              <a:rPr lang="en-US" sz="3400" i="1" dirty="0"/>
              <a:t> y</a:t>
            </a:r>
            <a:r>
              <a:rPr lang="en-US" sz="3400" dirty="0"/>
              <a:t> is odd. Then </a:t>
            </a:r>
            <a:r>
              <a:rPr lang="en-US" sz="3400" i="1" dirty="0"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sz="3400" dirty="0">
                <a:latin typeface="Cambria Math" pitchFamily="18" charset="0"/>
                <a:ea typeface="Cambria Math" pitchFamily="18" charset="0"/>
              </a:rPr>
              <a:t> = 2</a:t>
            </a:r>
            <a:r>
              <a:rPr lang="en-US" sz="3400" i="1" dirty="0">
                <a:latin typeface="Cambria Math" pitchFamily="18" charset="0"/>
                <a:ea typeface="Cambria Math" pitchFamily="18" charset="0"/>
              </a:rPr>
              <a:t>n </a:t>
            </a:r>
            <a:r>
              <a:rPr lang="en-US" sz="3400" i="1" dirty="0">
                <a:ea typeface="Cambria Math" pitchFamily="18" charset="0"/>
              </a:rPr>
              <a:t>+</a:t>
            </a:r>
            <a:r>
              <a:rPr lang="en-US" sz="3400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400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sz="3400" dirty="0"/>
              <a:t>for some integer </a:t>
            </a:r>
            <a:r>
              <a:rPr lang="en-US" sz="3400" i="1" dirty="0"/>
              <a:t>n</a:t>
            </a:r>
            <a:r>
              <a:rPr lang="en-US" sz="3400" dirty="0"/>
              <a:t>, so                                            </a:t>
            </a:r>
            <a:r>
              <a:rPr lang="en-US" sz="3400" i="1" dirty="0">
                <a:ea typeface="Cambria Math" pitchFamily="18" charset="0"/>
              </a:rPr>
              <a:t>x</a:t>
            </a:r>
            <a:r>
              <a:rPr lang="en-US" sz="34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400" dirty="0">
                <a:latin typeface="Cambria Math"/>
                <a:ea typeface="Cambria Math"/>
              </a:rPr>
              <a:t>∙ </a:t>
            </a:r>
            <a:r>
              <a:rPr lang="en-US" sz="3400" i="1" dirty="0">
                <a:ea typeface="Cambria Math" pitchFamily="18" charset="0"/>
              </a:rPr>
              <a:t>y</a:t>
            </a:r>
            <a:r>
              <a:rPr lang="en-US" sz="3400" dirty="0">
                <a:latin typeface="Cambria Math" pitchFamily="18" charset="0"/>
                <a:ea typeface="Cambria Math" pitchFamily="18" charset="0"/>
              </a:rPr>
              <a:t> = (2</a:t>
            </a:r>
            <a:r>
              <a:rPr lang="en-US" sz="3400" i="1" dirty="0">
                <a:ea typeface="Cambria Math" pitchFamily="18" charset="0"/>
              </a:rPr>
              <a:t>m</a:t>
            </a:r>
            <a:r>
              <a:rPr lang="en-US" sz="3400" dirty="0">
                <a:ea typeface="Cambria Math" pitchFamily="18" charset="0"/>
              </a:rPr>
              <a:t> </a:t>
            </a:r>
            <a:r>
              <a:rPr lang="en-US" sz="3400" dirty="0">
                <a:latin typeface="Cambria Math" pitchFamily="18" charset="0"/>
                <a:ea typeface="Cambria Math" pitchFamily="18" charset="0"/>
              </a:rPr>
              <a:t>+ 1) (2</a:t>
            </a:r>
            <a:r>
              <a:rPr lang="en-US" sz="3400" i="1" dirty="0">
                <a:ea typeface="Cambria Math" pitchFamily="18" charset="0"/>
              </a:rPr>
              <a:t>n</a:t>
            </a:r>
            <a:r>
              <a:rPr lang="en-US" sz="3400" dirty="0">
                <a:latin typeface="Cambria Math" pitchFamily="18" charset="0"/>
                <a:ea typeface="Cambria Math" pitchFamily="18" charset="0"/>
              </a:rPr>
              <a:t> + 1) = 2(2</a:t>
            </a:r>
            <a:r>
              <a:rPr lang="en-US" sz="3400" i="1" dirty="0">
                <a:ea typeface="Cambria Math" pitchFamily="18" charset="0"/>
              </a:rPr>
              <a:t>m</a:t>
            </a:r>
            <a:r>
              <a:rPr lang="en-US" sz="3400" dirty="0">
                <a:latin typeface="Cambria Math"/>
                <a:ea typeface="Cambria Math"/>
              </a:rPr>
              <a:t> ∙</a:t>
            </a:r>
            <a:r>
              <a:rPr lang="en-US" sz="3400" i="1" dirty="0">
                <a:ea typeface="Cambria Math" pitchFamily="18" charset="0"/>
              </a:rPr>
              <a:t> n</a:t>
            </a:r>
            <a:r>
              <a:rPr lang="en-US" sz="3400" dirty="0">
                <a:latin typeface="Cambria Math" pitchFamily="18" charset="0"/>
                <a:ea typeface="Cambria Math" pitchFamily="18" charset="0"/>
              </a:rPr>
              <a:t> +</a:t>
            </a:r>
            <a:r>
              <a:rPr lang="en-US" sz="3400" i="1" dirty="0">
                <a:ea typeface="Cambria Math" pitchFamily="18" charset="0"/>
              </a:rPr>
              <a:t>m</a:t>
            </a:r>
            <a:r>
              <a:rPr lang="en-US" sz="3400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sz="3400" i="1" dirty="0">
                <a:ea typeface="Cambria Math" pitchFamily="18" charset="0"/>
              </a:rPr>
              <a:t>n</a:t>
            </a:r>
            <a:r>
              <a:rPr lang="en-US" sz="3400" dirty="0">
                <a:latin typeface="Cambria Math" pitchFamily="18" charset="0"/>
                <a:ea typeface="Cambria Math" pitchFamily="18" charset="0"/>
              </a:rPr>
              <a:t>) + 1 is odd.</a:t>
            </a:r>
          </a:p>
          <a:p>
            <a:pPr>
              <a:buNone/>
            </a:pPr>
            <a:endParaRPr lang="en-US" sz="3400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sz="3400" b="1" dirty="0">
                <a:latin typeface="Cambria Math" pitchFamily="18" charset="0"/>
                <a:ea typeface="Cambria Math" pitchFamily="18" charset="0"/>
              </a:rPr>
              <a:t>     </a:t>
            </a:r>
          </a:p>
          <a:p>
            <a:pPr>
              <a:buNone/>
            </a:pPr>
            <a:r>
              <a:rPr lang="en-US" sz="3400" b="1" dirty="0">
                <a:latin typeface="Cambria Math" pitchFamily="18" charset="0"/>
                <a:ea typeface="Cambria Math" pitchFamily="18" charset="0"/>
              </a:rPr>
              <a:t>    </a:t>
            </a:r>
            <a:r>
              <a:rPr lang="en-US" sz="3400" dirty="0">
                <a:latin typeface="Cambria Math" pitchFamily="18" charset="0"/>
                <a:ea typeface="Cambria Math" pitchFamily="18" charset="0"/>
              </a:rPr>
              <a:t>We only cover the case where </a:t>
            </a:r>
            <a:r>
              <a:rPr lang="en-US" sz="3400" i="1" dirty="0">
                <a:latin typeface="Cambria Math" pitchFamily="18" charset="0"/>
                <a:ea typeface="Cambria Math" pitchFamily="18" charset="0"/>
              </a:rPr>
              <a:t>x</a:t>
            </a:r>
            <a:r>
              <a:rPr lang="en-US" sz="3400" dirty="0">
                <a:latin typeface="Cambria Math" pitchFamily="18" charset="0"/>
                <a:ea typeface="Cambria Math" pitchFamily="18" charset="0"/>
              </a:rPr>
              <a:t> is odd because the case where </a:t>
            </a:r>
            <a:r>
              <a:rPr lang="en-US" sz="3400" i="1" dirty="0"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sz="3400" dirty="0">
                <a:latin typeface="Cambria Math" pitchFamily="18" charset="0"/>
                <a:ea typeface="Cambria Math" pitchFamily="18" charset="0"/>
              </a:rPr>
              <a:t> is odd is  similar. The use phrase </a:t>
            </a:r>
            <a:r>
              <a:rPr lang="en-US" sz="3400" i="1" dirty="0">
                <a:latin typeface="Cambria Math" pitchFamily="18" charset="0"/>
                <a:ea typeface="Cambria Math" pitchFamily="18" charset="0"/>
              </a:rPr>
              <a:t>without  loss of generality</a:t>
            </a:r>
            <a:r>
              <a:rPr lang="en-US" sz="3400" b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400" dirty="0">
                <a:latin typeface="Cambria Math" pitchFamily="18" charset="0"/>
                <a:ea typeface="Cambria Math" pitchFamily="18" charset="0"/>
              </a:rPr>
              <a:t>(WLOG) indicates this. </a:t>
            </a:r>
          </a:p>
          <a:p>
            <a:pPr>
              <a:buNone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  </a:t>
            </a:r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305800" y="39624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 Proofs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Proof of theorems of the form                   .</a:t>
            </a:r>
          </a:p>
          <a:p>
            <a:r>
              <a:rPr lang="en-US" b="1" dirty="0"/>
              <a:t>Constructive</a:t>
            </a:r>
            <a:r>
              <a:rPr lang="en-US" dirty="0"/>
              <a:t> existence proof: </a:t>
            </a:r>
          </a:p>
          <a:p>
            <a:pPr lvl="1"/>
            <a:r>
              <a:rPr lang="en-US" dirty="0"/>
              <a:t>Find an explicit value of </a:t>
            </a:r>
            <a:r>
              <a:rPr lang="en-US" i="1" dirty="0"/>
              <a:t>c</a:t>
            </a:r>
            <a:r>
              <a:rPr lang="en-US" dirty="0"/>
              <a:t>, for which  </a:t>
            </a:r>
            <a:r>
              <a:rPr lang="en-US" i="1" dirty="0"/>
              <a:t>P(c) </a:t>
            </a:r>
            <a:r>
              <a:rPr lang="en-US" dirty="0"/>
              <a:t>is true.</a:t>
            </a:r>
          </a:p>
          <a:p>
            <a:pPr lvl="1"/>
            <a:r>
              <a:rPr lang="en-US" dirty="0"/>
              <a:t>Then                   is   true by Existential Generalization (EG).</a:t>
            </a:r>
          </a:p>
          <a:p>
            <a:pPr>
              <a:buNone/>
            </a:pPr>
            <a:r>
              <a:rPr lang="en-US" b="1" dirty="0"/>
              <a:t>    Example</a:t>
            </a:r>
            <a:r>
              <a:rPr lang="en-US" dirty="0"/>
              <a:t>: Show that there is a positive integer that can be  written as the sum of cubes of positive integers in two different ways: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b="1" dirty="0"/>
              <a:t>Proof</a:t>
            </a:r>
            <a:r>
              <a:rPr lang="en-US" dirty="0"/>
              <a:t>:     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1729 is such a number since </a:t>
            </a: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                       1729 = 10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 + 9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 = 12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 + 1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3</a:t>
            </a:r>
          </a:p>
          <a:p>
            <a:endParaRPr lang="en-US" dirty="0"/>
          </a:p>
          <a:p>
            <a:pPr>
              <a:buNone/>
            </a:pPr>
            <a:r>
              <a:rPr lang="en-US" b="1" dirty="0"/>
              <a:t>   </a:t>
            </a:r>
            <a:endParaRPr lang="en-US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4876800" y="1981200"/>
            <a:ext cx="1183005" cy="382905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905000" y="3124200"/>
            <a:ext cx="1183005" cy="382905"/>
          </a:xfrm>
          <a:prstGeom prst="rect">
            <a:avLst/>
          </a:prstGeom>
        </p:spPr>
      </p:pic>
      <p:sp>
        <p:nvSpPr>
          <p:cNvPr id="8" name="Isosceles Triangle 7"/>
          <p:cNvSpPr/>
          <p:nvPr/>
        </p:nvSpPr>
        <p:spPr>
          <a:xfrm rot="5400000" flipV="1">
            <a:off x="6324600" y="50292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011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8200" y="5410200"/>
            <a:ext cx="886968" cy="10302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81200" y="56388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Godfrey Harold Hardy</a:t>
            </a:r>
          </a:p>
          <a:p>
            <a:r>
              <a:rPr lang="en-US" dirty="0"/>
              <a:t>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(1877-1947)</a:t>
            </a:r>
            <a:endParaRPr lang="en-US" dirty="0"/>
          </a:p>
        </p:txBody>
      </p:sp>
      <p:pic>
        <p:nvPicPr>
          <p:cNvPr id="12" name="Picture 11" descr="0113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8000" y="152400"/>
            <a:ext cx="887730" cy="102565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791200" y="12192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Srinivasa</a:t>
            </a:r>
            <a:r>
              <a:rPr lang="en-US" dirty="0"/>
              <a:t> </a:t>
            </a:r>
            <a:r>
              <a:rPr lang="en-US" dirty="0" err="1"/>
              <a:t>Ramanujan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(1887-1920)</a:t>
            </a: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Nonconstructive</a:t>
            </a:r>
            <a:r>
              <a:rPr lang="en-US" dirty="0"/>
              <a:t> Existence Proofs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/>
              <a:t>In a </a:t>
            </a:r>
            <a:r>
              <a:rPr lang="en-US" i="1" dirty="0" err="1"/>
              <a:t>nonconstructive</a:t>
            </a:r>
            <a:r>
              <a:rPr lang="en-US" dirty="0"/>
              <a:t> existence proof, we assume no </a:t>
            </a:r>
            <a:r>
              <a:rPr lang="en-US" i="1" dirty="0"/>
              <a:t>c</a:t>
            </a:r>
            <a:r>
              <a:rPr lang="en-US" dirty="0"/>
              <a:t> exists which makes </a:t>
            </a:r>
            <a:r>
              <a:rPr lang="en-US" i="1" dirty="0"/>
              <a:t>P(c)</a:t>
            </a:r>
            <a:r>
              <a:rPr lang="en-US" dirty="0"/>
              <a:t> true and derive  a contradiction.</a:t>
            </a:r>
          </a:p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Show that there exist irrational numbers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such that </a:t>
            </a:r>
            <a:r>
              <a:rPr lang="en-US" i="1" dirty="0" err="1"/>
              <a:t>x</a:t>
            </a:r>
            <a:r>
              <a:rPr lang="en-US" i="1" baseline="30000" dirty="0" err="1"/>
              <a:t>y</a:t>
            </a:r>
            <a:r>
              <a:rPr lang="en-US" dirty="0"/>
              <a:t> is rational.</a:t>
            </a:r>
          </a:p>
          <a:p>
            <a:pPr>
              <a:buNone/>
            </a:pPr>
            <a:r>
              <a:rPr lang="en-US" b="1" dirty="0"/>
              <a:t>   Proof:</a:t>
            </a:r>
            <a:r>
              <a:rPr lang="en-US" dirty="0"/>
              <a:t> We know that </a:t>
            </a:r>
            <a:r>
              <a:rPr lang="en-US" dirty="0">
                <a:latin typeface="Cambria Math"/>
                <a:ea typeface="Cambria Math"/>
              </a:rPr>
              <a:t>√2 is irrational. Consider the number √2 </a:t>
            </a:r>
            <a:r>
              <a:rPr lang="en-US" baseline="30000" dirty="0">
                <a:latin typeface="Cambria Math"/>
                <a:ea typeface="Cambria Math"/>
              </a:rPr>
              <a:t>√2 </a:t>
            </a:r>
            <a:r>
              <a:rPr lang="en-US" dirty="0">
                <a:latin typeface="Cambria Math"/>
                <a:ea typeface="Cambria Math"/>
              </a:rPr>
              <a:t>. If it is rational, we have two irrational numbers x and y with </a:t>
            </a:r>
            <a:r>
              <a:rPr lang="en-US" i="1" dirty="0" err="1"/>
              <a:t>x</a:t>
            </a:r>
            <a:r>
              <a:rPr lang="en-US" i="1" baseline="30000" dirty="0" err="1"/>
              <a:t>y</a:t>
            </a:r>
            <a:r>
              <a:rPr lang="en-US" i="1" baseline="30000" dirty="0"/>
              <a:t> </a:t>
            </a:r>
            <a:r>
              <a:rPr lang="en-US" i="1" dirty="0"/>
              <a:t> </a:t>
            </a:r>
            <a:r>
              <a:rPr lang="en-US" dirty="0"/>
              <a:t>rational, namely </a:t>
            </a:r>
            <a:r>
              <a:rPr lang="en-US" i="1" dirty="0"/>
              <a:t>x</a:t>
            </a:r>
            <a:r>
              <a:rPr lang="en-US" dirty="0"/>
              <a:t> = </a:t>
            </a:r>
            <a:r>
              <a:rPr lang="en-US" dirty="0">
                <a:latin typeface="Cambria Math"/>
                <a:ea typeface="Cambria Math"/>
              </a:rPr>
              <a:t>√2       and </a:t>
            </a:r>
            <a:r>
              <a:rPr lang="en-US" i="1" dirty="0">
                <a:latin typeface="Cambria Math"/>
                <a:ea typeface="Cambria Math"/>
              </a:rPr>
              <a:t>y</a:t>
            </a:r>
            <a:r>
              <a:rPr lang="en-US" dirty="0">
                <a:latin typeface="Cambria Math"/>
                <a:ea typeface="Cambria Math"/>
              </a:rPr>
              <a:t> = √2.</a:t>
            </a:r>
            <a:r>
              <a:rPr lang="en-US" dirty="0"/>
              <a:t> But if </a:t>
            </a:r>
            <a:r>
              <a:rPr lang="en-US" dirty="0">
                <a:latin typeface="Cambria Math"/>
                <a:ea typeface="Cambria Math"/>
              </a:rPr>
              <a:t>√2 </a:t>
            </a:r>
            <a:r>
              <a:rPr lang="en-US" baseline="30000" dirty="0">
                <a:latin typeface="Cambria Math"/>
                <a:ea typeface="Cambria Math"/>
              </a:rPr>
              <a:t>√2  </a:t>
            </a:r>
            <a:r>
              <a:rPr lang="en-US" dirty="0">
                <a:latin typeface="Cambria Math"/>
                <a:ea typeface="Cambria Math"/>
              </a:rPr>
              <a:t> is irrational,                              then we can let  </a:t>
            </a:r>
            <a:r>
              <a:rPr lang="en-US" i="1" dirty="0">
                <a:latin typeface="Cambria Math"/>
                <a:ea typeface="Cambria Math"/>
              </a:rPr>
              <a:t>x</a:t>
            </a:r>
            <a:r>
              <a:rPr lang="en-US" dirty="0">
                <a:latin typeface="Cambria Math"/>
                <a:ea typeface="Cambria Math"/>
              </a:rPr>
              <a:t> = √2 </a:t>
            </a:r>
            <a:r>
              <a:rPr lang="en-US" baseline="30000" dirty="0">
                <a:latin typeface="Cambria Math"/>
                <a:ea typeface="Cambria Math"/>
              </a:rPr>
              <a:t>√2 </a:t>
            </a:r>
            <a:r>
              <a:rPr lang="en-US" dirty="0">
                <a:latin typeface="Cambria Math"/>
                <a:ea typeface="Cambria Math"/>
              </a:rPr>
              <a:t> and </a:t>
            </a:r>
            <a:r>
              <a:rPr lang="en-US" i="1" dirty="0">
                <a:latin typeface="Cambria Math"/>
                <a:ea typeface="Cambria Math"/>
              </a:rPr>
              <a:t>y</a:t>
            </a:r>
            <a:r>
              <a:rPr lang="en-US" dirty="0">
                <a:latin typeface="Cambria Math"/>
                <a:ea typeface="Cambria Math"/>
              </a:rPr>
              <a:t> = √2 so </a:t>
            </a:r>
            <a:r>
              <a:rPr lang="en-US">
                <a:latin typeface="Cambria Math"/>
                <a:ea typeface="Cambria Math"/>
              </a:rPr>
              <a:t>that             </a:t>
            </a:r>
            <a:r>
              <a:rPr lang="en-US" i="1"/>
              <a:t>x</a:t>
            </a:r>
            <a:r>
              <a:rPr lang="en-US" i="1" baseline="30000"/>
              <a:t>y</a:t>
            </a:r>
            <a:r>
              <a:rPr lang="en-US" i="1" baseline="30000" dirty="0"/>
              <a:t> </a:t>
            </a:r>
            <a:r>
              <a:rPr lang="en-US" baseline="30000" dirty="0"/>
              <a:t> </a:t>
            </a:r>
            <a:r>
              <a:rPr lang="en-US" dirty="0"/>
              <a:t> =</a:t>
            </a:r>
            <a:r>
              <a:rPr lang="en-US" dirty="0">
                <a:latin typeface="Cambria Math"/>
                <a:ea typeface="Cambria Math"/>
              </a:rPr>
              <a:t> (√2 </a:t>
            </a:r>
            <a:r>
              <a:rPr lang="en-US" baseline="30000" dirty="0">
                <a:latin typeface="Cambria Math"/>
                <a:ea typeface="Cambria Math"/>
              </a:rPr>
              <a:t>√2  </a:t>
            </a:r>
            <a:r>
              <a:rPr lang="en-US" dirty="0">
                <a:latin typeface="Cambria Math"/>
                <a:ea typeface="Cambria Math"/>
              </a:rPr>
              <a:t>)</a:t>
            </a:r>
            <a:r>
              <a:rPr lang="en-US" baseline="30000" dirty="0">
                <a:latin typeface="Cambria Math"/>
                <a:ea typeface="Cambria Math"/>
              </a:rPr>
              <a:t>√2 </a:t>
            </a:r>
            <a:r>
              <a:rPr lang="en-US" dirty="0">
                <a:latin typeface="Cambria Math"/>
                <a:ea typeface="Cambria Math"/>
              </a:rPr>
              <a:t> = √2 </a:t>
            </a:r>
            <a:r>
              <a:rPr lang="en-US" baseline="30000" dirty="0">
                <a:latin typeface="Cambria Math"/>
                <a:ea typeface="Cambria Math"/>
              </a:rPr>
              <a:t>(√2 √2) </a:t>
            </a:r>
            <a:r>
              <a:rPr lang="en-US" dirty="0">
                <a:latin typeface="Cambria Math"/>
                <a:ea typeface="Cambria Math"/>
              </a:rPr>
              <a:t> = √2 </a:t>
            </a:r>
            <a:r>
              <a:rPr lang="en-US" baseline="30000" dirty="0">
                <a:latin typeface="Cambria Math"/>
                <a:ea typeface="Cambria Math"/>
              </a:rPr>
              <a:t>2 </a:t>
            </a:r>
            <a:r>
              <a:rPr lang="en-US" dirty="0">
                <a:latin typeface="Cambria Math"/>
                <a:ea typeface="Cambria Math"/>
              </a:rPr>
              <a:t> = 2.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7924800" y="57912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Recall                                     .  </a:t>
            </a:r>
          </a:p>
          <a:p>
            <a:r>
              <a:rPr lang="en-US" dirty="0"/>
              <a:t>To establish that                  is true (or                is false) find a </a:t>
            </a:r>
            <a:r>
              <a:rPr lang="en-US" i="1" dirty="0"/>
              <a:t>c</a:t>
            </a:r>
            <a:r>
              <a:rPr lang="en-US" dirty="0"/>
              <a:t> such that </a:t>
            </a:r>
            <a:r>
              <a:rPr lang="en-US" dirty="0">
                <a:sym typeface="Symbol"/>
              </a:rPr>
              <a:t></a:t>
            </a:r>
            <a:r>
              <a:rPr lang="en-US" i="1" dirty="0">
                <a:sym typeface="Symbol"/>
              </a:rPr>
              <a:t>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c</a:t>
            </a:r>
            <a:r>
              <a:rPr lang="en-US" dirty="0">
                <a:sym typeface="Symbol"/>
              </a:rPr>
              <a:t>) is true or </a:t>
            </a:r>
            <a:r>
              <a:rPr lang="en-US" i="1" dirty="0">
                <a:sym typeface="Symbol"/>
              </a:rPr>
              <a:t>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c</a:t>
            </a:r>
            <a:r>
              <a:rPr lang="en-US" dirty="0">
                <a:sym typeface="Symbol"/>
              </a:rPr>
              <a:t>) is false. </a:t>
            </a:r>
          </a:p>
          <a:p>
            <a:r>
              <a:rPr lang="en-US" dirty="0"/>
              <a:t>In this case </a:t>
            </a:r>
            <a:r>
              <a:rPr lang="en-US" i="1" dirty="0"/>
              <a:t>c</a:t>
            </a:r>
            <a:r>
              <a:rPr lang="en-US" dirty="0"/>
              <a:t> is called a </a:t>
            </a:r>
            <a:r>
              <a:rPr lang="en-US" i="1" dirty="0"/>
              <a:t>counterexample</a:t>
            </a:r>
            <a:r>
              <a:rPr lang="en-US" dirty="0"/>
              <a:t> to the assertion              .</a:t>
            </a:r>
          </a:p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“Every positive integer is the sum of the squares of 3 integers.” The integer 7 is a counterexample.  So the claim is false.</a:t>
            </a:r>
          </a:p>
        </p:txBody>
      </p:sp>
      <p:pic>
        <p:nvPicPr>
          <p:cNvPr id="12" name="Picture 11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1828800" y="2057400"/>
            <a:ext cx="2859881" cy="319088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3276600" y="2514600"/>
            <a:ext cx="1195388" cy="319088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6172200" y="2514600"/>
            <a:ext cx="1002506" cy="319088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2209800" y="3810000"/>
            <a:ext cx="1002506" cy="319088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Uniqueness Proofs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Some theorems asset the existence of a unique element with a particular property, </a:t>
            </a:r>
            <a:r>
              <a:rPr lang="en-US" dirty="0">
                <a:sym typeface="Symbol"/>
              </a:rPr>
              <a:t>!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 </a:t>
            </a:r>
            <a:r>
              <a:rPr lang="en-US" i="1" dirty="0">
                <a:sym typeface="Symbol"/>
              </a:rPr>
              <a:t>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). The two parts of a </a:t>
            </a:r>
            <a:r>
              <a:rPr lang="en-US" i="1" dirty="0">
                <a:sym typeface="Symbol"/>
              </a:rPr>
              <a:t>uniqueness proof </a:t>
            </a:r>
            <a:r>
              <a:rPr lang="en-US" dirty="0">
                <a:sym typeface="Symbol"/>
              </a:rPr>
              <a:t>are </a:t>
            </a:r>
          </a:p>
          <a:p>
            <a:pPr lvl="1"/>
            <a:r>
              <a:rPr lang="en-US" i="1" dirty="0">
                <a:sym typeface="Symbol"/>
              </a:rPr>
              <a:t>Existence</a:t>
            </a:r>
            <a:r>
              <a:rPr lang="en-US" dirty="0">
                <a:sym typeface="Symbol"/>
              </a:rPr>
              <a:t>: We show that an element 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 with the property exists.</a:t>
            </a:r>
          </a:p>
          <a:p>
            <a:pPr lvl="1"/>
            <a:r>
              <a:rPr lang="en-US" i="1" dirty="0">
                <a:sym typeface="Symbol"/>
              </a:rPr>
              <a:t>Uniqueness</a:t>
            </a:r>
            <a:r>
              <a:rPr lang="en-US" dirty="0">
                <a:sym typeface="Symbol"/>
              </a:rPr>
              <a:t>: We show that if </a:t>
            </a:r>
            <a:r>
              <a:rPr lang="en-US" i="1" dirty="0" err="1">
                <a:sym typeface="Symbol"/>
              </a:rPr>
              <a:t>y</a:t>
            </a:r>
            <a:r>
              <a:rPr lang="en-US" dirty="0" err="1">
                <a:latin typeface="Cambria Math"/>
                <a:ea typeface="Cambria Math"/>
                <a:sym typeface="Symbol"/>
              </a:rPr>
              <a:t>≠</a:t>
            </a:r>
            <a:r>
              <a:rPr lang="en-US" i="1" dirty="0" err="1">
                <a:latin typeface="Cambria Math"/>
                <a:ea typeface="Cambria Math"/>
                <a:sym typeface="Symbol"/>
              </a:rPr>
              <a:t>x</a:t>
            </a:r>
            <a:r>
              <a:rPr lang="en-US" dirty="0">
                <a:latin typeface="Cambria Math"/>
                <a:ea typeface="Cambria Math"/>
                <a:sym typeface="Symbol"/>
              </a:rPr>
              <a:t>, then </a:t>
            </a:r>
            <a:r>
              <a:rPr lang="en-US" i="1" dirty="0">
                <a:latin typeface="Cambria Math"/>
                <a:ea typeface="Cambria Math"/>
                <a:sym typeface="Symbol"/>
              </a:rPr>
              <a:t>y</a:t>
            </a:r>
            <a:r>
              <a:rPr lang="en-US" dirty="0">
                <a:latin typeface="Cambria Math"/>
                <a:ea typeface="Cambria Math"/>
                <a:sym typeface="Symbol"/>
              </a:rPr>
              <a:t> does not have the property.</a:t>
            </a:r>
          </a:p>
          <a:p>
            <a:pPr>
              <a:buNone/>
            </a:pPr>
            <a:r>
              <a:rPr lang="en-US" b="1" dirty="0">
                <a:latin typeface="Cambria Math"/>
                <a:ea typeface="Cambria Math"/>
                <a:sym typeface="Symbol"/>
              </a:rPr>
              <a:t>    Example</a:t>
            </a:r>
            <a:r>
              <a:rPr lang="en-US" dirty="0">
                <a:latin typeface="Cambria Math"/>
                <a:ea typeface="Cambria Math"/>
                <a:sym typeface="Symbol"/>
              </a:rPr>
              <a:t>: Show that if </a:t>
            </a:r>
            <a:r>
              <a:rPr lang="en-US" i="1" dirty="0">
                <a:latin typeface="Cambria Math"/>
                <a:ea typeface="Cambria Math"/>
                <a:sym typeface="Symbol"/>
              </a:rPr>
              <a:t>a</a:t>
            </a:r>
            <a:r>
              <a:rPr lang="en-US" dirty="0">
                <a:latin typeface="Cambria Math"/>
                <a:ea typeface="Cambria Math"/>
                <a:sym typeface="Symbol"/>
              </a:rPr>
              <a:t> and </a:t>
            </a:r>
            <a:r>
              <a:rPr lang="en-US" i="1" dirty="0">
                <a:latin typeface="Cambria Math"/>
                <a:ea typeface="Cambria Math"/>
                <a:sym typeface="Symbol"/>
              </a:rPr>
              <a:t>b</a:t>
            </a:r>
            <a:r>
              <a:rPr lang="en-US" dirty="0">
                <a:latin typeface="Cambria Math"/>
                <a:ea typeface="Cambria Math"/>
                <a:sym typeface="Symbol"/>
              </a:rPr>
              <a:t> are real numbers and  </a:t>
            </a:r>
            <a:r>
              <a:rPr lang="en-US" i="1" dirty="0">
                <a:latin typeface="Cambria Math"/>
                <a:ea typeface="Cambria Math"/>
                <a:sym typeface="Symbol"/>
              </a:rPr>
              <a:t>a</a:t>
            </a:r>
            <a:r>
              <a:rPr lang="en-US" dirty="0">
                <a:latin typeface="Cambria Math"/>
                <a:ea typeface="Cambria Math"/>
                <a:sym typeface="Symbol"/>
              </a:rPr>
              <a:t> ≠0, then there is a unique real number r  such that  </a:t>
            </a:r>
            <a:r>
              <a:rPr lang="en-US" i="1" dirty="0" err="1">
                <a:latin typeface="Cambria Math"/>
                <a:ea typeface="Cambria Math"/>
                <a:sym typeface="Symbol"/>
              </a:rPr>
              <a:t>ar</a:t>
            </a:r>
            <a:r>
              <a:rPr lang="en-US" dirty="0">
                <a:latin typeface="Cambria Math"/>
                <a:ea typeface="Cambria Math"/>
                <a:sym typeface="Symbol"/>
              </a:rPr>
              <a:t> </a:t>
            </a:r>
            <a:r>
              <a:rPr lang="en-US" i="1" dirty="0">
                <a:latin typeface="Cambria Math"/>
                <a:ea typeface="Cambria Math"/>
                <a:sym typeface="Symbol"/>
              </a:rPr>
              <a:t>+ b</a:t>
            </a:r>
            <a:r>
              <a:rPr lang="en-US" dirty="0">
                <a:latin typeface="Cambria Math"/>
                <a:ea typeface="Cambria Math"/>
                <a:sym typeface="Symbol"/>
              </a:rPr>
              <a:t> = 0.</a:t>
            </a:r>
          </a:p>
          <a:p>
            <a:pPr>
              <a:buNone/>
            </a:pPr>
            <a:r>
              <a:rPr lang="en-US" dirty="0">
                <a:latin typeface="Cambria Math"/>
                <a:ea typeface="Cambria Math"/>
                <a:sym typeface="Symbol"/>
              </a:rPr>
              <a:t>    </a:t>
            </a:r>
            <a:r>
              <a:rPr lang="en-US" b="1" dirty="0">
                <a:latin typeface="Cambria Math"/>
                <a:ea typeface="Cambria Math"/>
                <a:sym typeface="Symbol"/>
              </a:rPr>
              <a:t>Solution</a:t>
            </a:r>
            <a:r>
              <a:rPr lang="en-US" dirty="0">
                <a:latin typeface="Cambria Math"/>
                <a:ea typeface="Cambria Math"/>
                <a:sym typeface="Symbol"/>
              </a:rPr>
              <a:t>:</a:t>
            </a:r>
          </a:p>
          <a:p>
            <a:pPr lvl="1"/>
            <a:r>
              <a:rPr lang="en-US" dirty="0">
                <a:latin typeface="Cambria Math"/>
                <a:ea typeface="Cambria Math"/>
                <a:sym typeface="Symbol"/>
              </a:rPr>
              <a:t>Existence: The real number </a:t>
            </a:r>
            <a:r>
              <a:rPr lang="en-US" i="1" dirty="0">
                <a:latin typeface="Cambria Math"/>
                <a:ea typeface="Cambria Math"/>
                <a:sym typeface="Symbol"/>
              </a:rPr>
              <a:t>r</a:t>
            </a:r>
            <a:r>
              <a:rPr lang="en-US" dirty="0">
                <a:latin typeface="Cambria Math"/>
                <a:ea typeface="Cambria Math"/>
                <a:sym typeface="Symbol"/>
              </a:rPr>
              <a:t> = −</a:t>
            </a:r>
            <a:r>
              <a:rPr lang="en-US" i="1" dirty="0">
                <a:latin typeface="Cambria Math"/>
                <a:ea typeface="Cambria Math"/>
                <a:sym typeface="Symbol"/>
              </a:rPr>
              <a:t>b</a:t>
            </a:r>
            <a:r>
              <a:rPr lang="en-US" dirty="0">
                <a:latin typeface="Cambria Math"/>
                <a:ea typeface="Cambria Math"/>
                <a:sym typeface="Symbol"/>
              </a:rPr>
              <a:t>/</a:t>
            </a:r>
            <a:r>
              <a:rPr lang="en-US" i="1" dirty="0">
                <a:latin typeface="Cambria Math"/>
                <a:ea typeface="Cambria Math"/>
                <a:sym typeface="Symbol"/>
              </a:rPr>
              <a:t>a</a:t>
            </a:r>
            <a:r>
              <a:rPr lang="en-US" dirty="0">
                <a:latin typeface="Cambria Math"/>
                <a:ea typeface="Cambria Math"/>
                <a:sym typeface="Symbol"/>
              </a:rPr>
              <a:t> is a solution of </a:t>
            </a:r>
            <a:r>
              <a:rPr lang="en-US" i="1" dirty="0" err="1">
                <a:latin typeface="Cambria Math"/>
                <a:ea typeface="Cambria Math"/>
                <a:sym typeface="Symbol"/>
              </a:rPr>
              <a:t>ar</a:t>
            </a:r>
            <a:r>
              <a:rPr lang="en-US" i="1" dirty="0">
                <a:latin typeface="Cambria Math"/>
                <a:ea typeface="Cambria Math"/>
                <a:sym typeface="Symbol"/>
              </a:rPr>
              <a:t> </a:t>
            </a:r>
            <a:r>
              <a:rPr lang="en-US" dirty="0">
                <a:latin typeface="Cambria Math"/>
                <a:ea typeface="Cambria Math"/>
                <a:sym typeface="Symbol"/>
              </a:rPr>
              <a:t>+ </a:t>
            </a:r>
            <a:r>
              <a:rPr lang="en-US" i="1" dirty="0">
                <a:latin typeface="Cambria Math"/>
                <a:ea typeface="Cambria Math"/>
                <a:sym typeface="Symbol"/>
              </a:rPr>
              <a:t>b</a:t>
            </a:r>
            <a:r>
              <a:rPr lang="en-US" dirty="0">
                <a:latin typeface="Cambria Math"/>
                <a:ea typeface="Cambria Math"/>
                <a:sym typeface="Symbol"/>
              </a:rPr>
              <a:t> = 0 because </a:t>
            </a:r>
            <a:r>
              <a:rPr lang="en-US" i="1" dirty="0">
                <a:latin typeface="Cambria Math"/>
                <a:ea typeface="Cambria Math"/>
                <a:sym typeface="Symbol"/>
              </a:rPr>
              <a:t>a</a:t>
            </a:r>
            <a:r>
              <a:rPr lang="en-US" dirty="0">
                <a:latin typeface="Cambria Math"/>
                <a:ea typeface="Cambria Math"/>
                <a:sym typeface="Symbol"/>
              </a:rPr>
              <a:t>(−</a:t>
            </a:r>
            <a:r>
              <a:rPr lang="en-US" i="1" dirty="0">
                <a:latin typeface="Cambria Math"/>
                <a:ea typeface="Cambria Math"/>
                <a:sym typeface="Symbol"/>
              </a:rPr>
              <a:t>b</a:t>
            </a:r>
            <a:r>
              <a:rPr lang="en-US" dirty="0">
                <a:latin typeface="Cambria Math"/>
                <a:ea typeface="Cambria Math"/>
                <a:sym typeface="Symbol"/>
              </a:rPr>
              <a:t>/</a:t>
            </a:r>
            <a:r>
              <a:rPr lang="en-US" i="1" dirty="0">
                <a:latin typeface="Cambria Math"/>
                <a:ea typeface="Cambria Math"/>
                <a:sym typeface="Symbol"/>
              </a:rPr>
              <a:t>a</a:t>
            </a:r>
            <a:r>
              <a:rPr lang="en-US" dirty="0">
                <a:latin typeface="Cambria Math"/>
                <a:ea typeface="Cambria Math"/>
                <a:sym typeface="Symbol"/>
              </a:rPr>
              <a:t>) + </a:t>
            </a:r>
            <a:r>
              <a:rPr lang="en-US" i="1" dirty="0">
                <a:latin typeface="Cambria Math"/>
                <a:ea typeface="Cambria Math"/>
                <a:sym typeface="Symbol"/>
              </a:rPr>
              <a:t>b</a:t>
            </a:r>
            <a:r>
              <a:rPr lang="en-US" dirty="0">
                <a:latin typeface="Cambria Math"/>
                <a:ea typeface="Cambria Math"/>
                <a:sym typeface="Symbol"/>
              </a:rPr>
              <a:t> = −</a:t>
            </a:r>
            <a:r>
              <a:rPr lang="en-US" i="1" dirty="0">
                <a:latin typeface="Cambria Math"/>
                <a:ea typeface="Cambria Math"/>
                <a:sym typeface="Symbol"/>
              </a:rPr>
              <a:t>b</a:t>
            </a:r>
            <a:r>
              <a:rPr lang="en-US" dirty="0">
                <a:latin typeface="Cambria Math"/>
                <a:ea typeface="Cambria Math"/>
                <a:sym typeface="Symbol"/>
              </a:rPr>
              <a:t> + </a:t>
            </a:r>
            <a:r>
              <a:rPr lang="en-US" i="1" dirty="0">
                <a:latin typeface="Cambria Math"/>
                <a:ea typeface="Cambria Math"/>
                <a:sym typeface="Symbol"/>
              </a:rPr>
              <a:t>b</a:t>
            </a:r>
            <a:r>
              <a:rPr lang="en-US" dirty="0">
                <a:latin typeface="Cambria Math"/>
                <a:ea typeface="Cambria Math"/>
                <a:sym typeface="Symbol"/>
              </a:rPr>
              <a:t> =0.</a:t>
            </a:r>
          </a:p>
          <a:p>
            <a:pPr lvl="1"/>
            <a:r>
              <a:rPr lang="en-US" dirty="0">
                <a:latin typeface="Cambria Math"/>
                <a:ea typeface="Cambria Math"/>
                <a:sym typeface="Symbol"/>
              </a:rPr>
              <a:t>Uniqueness: Suppose that </a:t>
            </a:r>
            <a:r>
              <a:rPr lang="en-US" i="1" dirty="0">
                <a:latin typeface="Cambria Math"/>
                <a:ea typeface="Cambria Math"/>
                <a:sym typeface="Symbol"/>
              </a:rPr>
              <a:t>s</a:t>
            </a:r>
            <a:r>
              <a:rPr lang="en-US" dirty="0">
                <a:latin typeface="Cambria Math"/>
                <a:ea typeface="Cambria Math"/>
                <a:sym typeface="Symbol"/>
              </a:rPr>
              <a:t> is a real number such that   </a:t>
            </a:r>
            <a:r>
              <a:rPr lang="en-US" i="1" dirty="0">
                <a:latin typeface="Cambria Math"/>
                <a:ea typeface="Cambria Math"/>
                <a:sym typeface="Symbol"/>
              </a:rPr>
              <a:t>as </a:t>
            </a:r>
            <a:r>
              <a:rPr lang="en-US" dirty="0">
                <a:latin typeface="Cambria Math"/>
                <a:ea typeface="Cambria Math"/>
                <a:sym typeface="Symbol"/>
              </a:rPr>
              <a:t>+ </a:t>
            </a:r>
            <a:r>
              <a:rPr lang="en-US" i="1" dirty="0">
                <a:latin typeface="Cambria Math"/>
                <a:ea typeface="Cambria Math"/>
                <a:sym typeface="Symbol"/>
              </a:rPr>
              <a:t>b</a:t>
            </a:r>
            <a:r>
              <a:rPr lang="en-US" dirty="0">
                <a:latin typeface="Cambria Math"/>
                <a:ea typeface="Cambria Math"/>
                <a:sym typeface="Symbol"/>
              </a:rPr>
              <a:t> = 0. Then </a:t>
            </a:r>
            <a:r>
              <a:rPr lang="en-US" i="1" dirty="0" err="1">
                <a:latin typeface="Cambria Math"/>
                <a:ea typeface="Cambria Math"/>
                <a:sym typeface="Symbol"/>
              </a:rPr>
              <a:t>ar</a:t>
            </a:r>
            <a:r>
              <a:rPr lang="en-US" dirty="0">
                <a:latin typeface="Cambria Math"/>
                <a:ea typeface="Cambria Math"/>
                <a:sym typeface="Symbol"/>
              </a:rPr>
              <a:t> + </a:t>
            </a:r>
            <a:r>
              <a:rPr lang="en-US" i="1" dirty="0">
                <a:latin typeface="Cambria Math"/>
                <a:ea typeface="Cambria Math"/>
                <a:sym typeface="Symbol"/>
              </a:rPr>
              <a:t>b</a:t>
            </a:r>
            <a:r>
              <a:rPr lang="en-US" dirty="0">
                <a:latin typeface="Cambria Math"/>
                <a:ea typeface="Cambria Math"/>
                <a:sym typeface="Symbol"/>
              </a:rPr>
              <a:t> = </a:t>
            </a:r>
            <a:r>
              <a:rPr lang="en-US" i="1" dirty="0">
                <a:latin typeface="Cambria Math"/>
                <a:ea typeface="Cambria Math"/>
                <a:sym typeface="Symbol"/>
              </a:rPr>
              <a:t>as</a:t>
            </a:r>
            <a:r>
              <a:rPr lang="en-US" dirty="0">
                <a:latin typeface="Cambria Math"/>
                <a:ea typeface="Cambria Math"/>
                <a:sym typeface="Symbol"/>
              </a:rPr>
              <a:t> + </a:t>
            </a:r>
            <a:r>
              <a:rPr lang="en-US" i="1" dirty="0">
                <a:latin typeface="Cambria Math"/>
                <a:ea typeface="Cambria Math"/>
                <a:sym typeface="Symbol"/>
              </a:rPr>
              <a:t>b</a:t>
            </a:r>
            <a:r>
              <a:rPr lang="en-US" dirty="0">
                <a:latin typeface="Cambria Math"/>
                <a:ea typeface="Cambria Math"/>
                <a:sym typeface="Symbol"/>
              </a:rPr>
              <a:t>, where </a:t>
            </a:r>
            <a:r>
              <a:rPr lang="en-US" i="1" dirty="0">
                <a:latin typeface="Cambria Math"/>
                <a:ea typeface="Cambria Math"/>
                <a:sym typeface="Symbol"/>
              </a:rPr>
              <a:t>r</a:t>
            </a:r>
            <a:r>
              <a:rPr lang="en-US" dirty="0">
                <a:latin typeface="Cambria Math"/>
                <a:ea typeface="Cambria Math"/>
                <a:sym typeface="Symbol"/>
              </a:rPr>
              <a:t> = −</a:t>
            </a:r>
            <a:r>
              <a:rPr lang="en-US" i="1" dirty="0">
                <a:latin typeface="Cambria Math"/>
                <a:ea typeface="Cambria Math"/>
                <a:sym typeface="Symbol"/>
              </a:rPr>
              <a:t>b</a:t>
            </a:r>
            <a:r>
              <a:rPr lang="en-US" dirty="0">
                <a:latin typeface="Cambria Math"/>
                <a:ea typeface="Cambria Math"/>
                <a:sym typeface="Symbol"/>
              </a:rPr>
              <a:t>/</a:t>
            </a:r>
            <a:r>
              <a:rPr lang="en-US" i="1" dirty="0">
                <a:latin typeface="Cambria Math"/>
                <a:ea typeface="Cambria Math"/>
                <a:sym typeface="Symbol"/>
              </a:rPr>
              <a:t>a</a:t>
            </a:r>
            <a:r>
              <a:rPr lang="en-US" dirty="0">
                <a:latin typeface="Cambria Math"/>
                <a:ea typeface="Cambria Math"/>
                <a:sym typeface="Symbol"/>
              </a:rPr>
              <a:t>.  Subtracting </a:t>
            </a:r>
            <a:r>
              <a:rPr lang="en-US" i="1" dirty="0">
                <a:latin typeface="Cambria Math"/>
                <a:ea typeface="Cambria Math"/>
                <a:sym typeface="Symbol"/>
              </a:rPr>
              <a:t>b </a:t>
            </a:r>
            <a:r>
              <a:rPr lang="en-US" dirty="0">
                <a:latin typeface="Cambria Math"/>
                <a:ea typeface="Cambria Math"/>
                <a:sym typeface="Symbol"/>
              </a:rPr>
              <a:t>from both sides and dividing by </a:t>
            </a:r>
            <a:r>
              <a:rPr lang="en-US" i="1" dirty="0">
                <a:latin typeface="Cambria Math"/>
                <a:ea typeface="Cambria Math"/>
                <a:sym typeface="Symbol"/>
              </a:rPr>
              <a:t>a</a:t>
            </a:r>
            <a:r>
              <a:rPr lang="en-US" dirty="0">
                <a:latin typeface="Cambria Math"/>
                <a:ea typeface="Cambria Math"/>
                <a:sym typeface="Symbol"/>
              </a:rPr>
              <a:t> shows that </a:t>
            </a:r>
            <a:r>
              <a:rPr lang="en-US" i="1" dirty="0">
                <a:latin typeface="Cambria Math"/>
                <a:ea typeface="Cambria Math"/>
                <a:sym typeface="Symbol"/>
              </a:rPr>
              <a:t>r</a:t>
            </a:r>
            <a:r>
              <a:rPr lang="en-US" dirty="0">
                <a:latin typeface="Cambria Math"/>
                <a:ea typeface="Cambria Math"/>
                <a:sym typeface="Symbol"/>
              </a:rPr>
              <a:t> = </a:t>
            </a:r>
            <a:r>
              <a:rPr lang="en-US" i="1" dirty="0">
                <a:latin typeface="Cambria Math"/>
                <a:ea typeface="Cambria Math"/>
                <a:sym typeface="Symbol"/>
              </a:rPr>
              <a:t>s</a:t>
            </a:r>
            <a:r>
              <a:rPr lang="en-US" dirty="0">
                <a:latin typeface="Cambria Math"/>
                <a:ea typeface="Cambria Math"/>
                <a:sym typeface="Symbol"/>
              </a:rPr>
              <a:t>.  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153400" y="58674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Argument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express the premises (above the line) and the conclusion (below the line) in predicate logic as an argument: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will see shortly that this is a valid argument.</a:t>
            </a:r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514600" y="3124200"/>
            <a:ext cx="4377690" cy="382905"/>
          </a:xfrm>
          <a:prstGeom prst="rect">
            <a:avLst/>
          </a:prstGeom>
        </p:spPr>
      </p:pic>
      <p:pic>
        <p:nvPicPr>
          <p:cNvPr id="13" name="Picture 12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819400" y="3733800"/>
            <a:ext cx="2560320" cy="382905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362200" y="4572000"/>
            <a:ext cx="3743325" cy="38290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057400" y="4267200"/>
            <a:ext cx="457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Proof Strategies for proving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→ </a:t>
            </a:r>
            <a:r>
              <a:rPr lang="en-US" i="1" dirty="0">
                <a:latin typeface="Cambria Math"/>
                <a:ea typeface="Cambria Math"/>
              </a:rPr>
              <a:t>q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ambria Math"/>
                <a:ea typeface="Cambria Math"/>
              </a:rPr>
              <a:t>Choose a method.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>
                <a:latin typeface="Cambria Math"/>
                <a:ea typeface="Cambria Math"/>
              </a:rPr>
              <a:t>First try a direct method of proof.  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>
                <a:latin typeface="Cambria Math"/>
                <a:ea typeface="Cambria Math"/>
              </a:rPr>
              <a:t>If this does not work, try an indirect method (e.g., try to prove the </a:t>
            </a:r>
            <a:r>
              <a:rPr lang="en-US" dirty="0" err="1">
                <a:latin typeface="Cambria Math"/>
                <a:ea typeface="Cambria Math"/>
              </a:rPr>
              <a:t>contrapositive</a:t>
            </a:r>
            <a:r>
              <a:rPr lang="en-US" dirty="0">
                <a:latin typeface="Cambria Math"/>
                <a:ea typeface="Cambria Math"/>
              </a:rPr>
              <a:t>).</a:t>
            </a:r>
          </a:p>
          <a:p>
            <a:pPr marL="484632" indent="-457200"/>
            <a:r>
              <a:rPr lang="en-US" dirty="0">
                <a:latin typeface="Cambria Math"/>
                <a:ea typeface="Cambria Math"/>
              </a:rPr>
              <a:t>For whichever method you are trying, choose a strategy.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First try </a:t>
            </a:r>
            <a:r>
              <a:rPr lang="en-US" i="1" dirty="0"/>
              <a:t>forward reasoning. </a:t>
            </a:r>
            <a:r>
              <a:rPr lang="en-US" dirty="0"/>
              <a:t> Start with the axioms and known theorems and construct a sequence of steps that end in the conclusion.  Start with </a:t>
            </a:r>
            <a:r>
              <a:rPr lang="en-US" i="1" dirty="0"/>
              <a:t>p</a:t>
            </a:r>
            <a:r>
              <a:rPr lang="en-US" dirty="0"/>
              <a:t> and prove </a:t>
            </a:r>
            <a:r>
              <a:rPr lang="en-US" i="1" dirty="0"/>
              <a:t>q</a:t>
            </a:r>
            <a:r>
              <a:rPr lang="en-US" dirty="0"/>
              <a:t>, or start with </a:t>
            </a:r>
            <a:r>
              <a:rPr lang="en-US" dirty="0">
                <a:latin typeface="Cambria Math"/>
                <a:ea typeface="Cambria Math"/>
              </a:rPr>
              <a:t>¬</a:t>
            </a:r>
            <a:r>
              <a:rPr lang="en-US" i="1" dirty="0"/>
              <a:t>q</a:t>
            </a:r>
            <a:r>
              <a:rPr lang="en-US" dirty="0"/>
              <a:t> and prove </a:t>
            </a:r>
            <a:r>
              <a:rPr lang="en-US" dirty="0">
                <a:latin typeface="Cambria Math"/>
                <a:ea typeface="Cambria Math"/>
              </a:rPr>
              <a:t>¬</a:t>
            </a:r>
            <a:r>
              <a:rPr lang="en-US" i="1" dirty="0"/>
              <a:t>p</a:t>
            </a:r>
            <a:r>
              <a:rPr lang="en-US" dirty="0"/>
              <a:t>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If this doesn’t work, try </a:t>
            </a:r>
            <a:r>
              <a:rPr lang="en-US" i="1" dirty="0"/>
              <a:t>backward reasoning</a:t>
            </a:r>
            <a:r>
              <a:rPr lang="en-US" dirty="0"/>
              <a:t>. When trying to prove </a:t>
            </a:r>
            <a:r>
              <a:rPr lang="en-US" i="1" dirty="0"/>
              <a:t>q</a:t>
            </a:r>
            <a:r>
              <a:rPr lang="en-US" dirty="0"/>
              <a:t>,  find a statement p that we can prove with the  property </a:t>
            </a:r>
            <a:r>
              <a:rPr lang="en-US" i="1" dirty="0"/>
              <a:t>p </a:t>
            </a:r>
            <a:r>
              <a:rPr lang="en-US" dirty="0">
                <a:latin typeface="Cambria Math"/>
                <a:ea typeface="Cambria Math"/>
              </a:rPr>
              <a:t>→ </a:t>
            </a:r>
            <a:r>
              <a:rPr lang="en-US" i="1" dirty="0">
                <a:latin typeface="Cambria Math"/>
                <a:ea typeface="Cambria Math"/>
              </a:rPr>
              <a:t>q</a:t>
            </a:r>
            <a:r>
              <a:rPr lang="en-US" dirty="0">
                <a:latin typeface="Cambria Math"/>
                <a:ea typeface="Cambria Math"/>
              </a:rPr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Reasoning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    </a:t>
            </a:r>
            <a:r>
              <a:rPr lang="en-US" b="1" dirty="0"/>
              <a:t>Example</a:t>
            </a:r>
            <a:r>
              <a:rPr lang="en-US" dirty="0"/>
              <a:t>: Suppose that two people play a game taking turns removing,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or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/>
              <a:t>stones at a time from a pile that begins with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15</a:t>
            </a:r>
            <a:r>
              <a:rPr lang="en-US" dirty="0"/>
              <a:t> stones. The person who removes the last stone wins the game. Show that the first player can win the game no matter what the second player does.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</a:t>
            </a:r>
            <a:r>
              <a:rPr lang="en-US" b="1" dirty="0"/>
              <a:t>Proof</a:t>
            </a:r>
            <a:r>
              <a:rPr lang="en-US" dirty="0"/>
              <a:t>: Let </a:t>
            </a:r>
            <a:r>
              <a:rPr lang="en-US" i="1" dirty="0"/>
              <a:t>n</a:t>
            </a:r>
            <a:r>
              <a:rPr lang="en-US" dirty="0"/>
              <a:t> be the last step of the game.</a:t>
            </a:r>
          </a:p>
          <a:p>
            <a:pPr lvl="1">
              <a:buNone/>
            </a:pPr>
            <a:r>
              <a:rPr lang="en-US" b="1" dirty="0"/>
              <a:t>Step n:    </a:t>
            </a:r>
            <a:r>
              <a:rPr lang="en-US" dirty="0"/>
              <a:t>Player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can win if the pile contains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or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 stones. </a:t>
            </a:r>
          </a:p>
          <a:p>
            <a:pPr lvl="1">
              <a:buNone/>
            </a:pPr>
            <a:r>
              <a:rPr lang="en-US" b="1" dirty="0"/>
              <a:t>Step n-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: Player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will have to leave such a pile if the pile that he/she is faced with has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 stones. </a:t>
            </a:r>
          </a:p>
          <a:p>
            <a:pPr lvl="1">
              <a:buNone/>
            </a:pPr>
            <a:r>
              <a:rPr lang="en-US" b="1" dirty="0"/>
              <a:t>Step n-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: Player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 can leave 4 stones when there are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/>
              <a:t>, or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 stones left at the beginning of his/her turn. </a:t>
            </a:r>
          </a:p>
          <a:p>
            <a:pPr lvl="1">
              <a:buNone/>
            </a:pPr>
            <a:r>
              <a:rPr lang="en-US" b="1" dirty="0"/>
              <a:t>Step n-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: Player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 must leave  such a pile, if there are  8 stones . </a:t>
            </a:r>
          </a:p>
          <a:p>
            <a:pPr lvl="1">
              <a:buNone/>
            </a:pPr>
            <a:r>
              <a:rPr lang="en-US" b="1" dirty="0"/>
              <a:t>Step n-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: Player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b="1" baseline="-25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has to have a pile with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9,10</a:t>
            </a:r>
            <a:r>
              <a:rPr lang="en-US" dirty="0"/>
              <a:t>, or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/>
              <a:t> stones to ensure that there are 8 left. </a:t>
            </a:r>
          </a:p>
          <a:p>
            <a:pPr lvl="1">
              <a:buNone/>
            </a:pPr>
            <a:r>
              <a:rPr lang="en-US" b="1" dirty="0"/>
              <a:t>Step n-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: Player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 needs to be faced with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dirty="0"/>
              <a:t> stones to be forced to leave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9,10,</a:t>
            </a:r>
            <a:r>
              <a:rPr lang="en-US" dirty="0"/>
              <a:t> or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/>
              <a:t>. </a:t>
            </a:r>
          </a:p>
          <a:p>
            <a:pPr lvl="1">
              <a:buNone/>
            </a:pPr>
            <a:r>
              <a:rPr lang="en-US" b="1" dirty="0"/>
              <a:t>Step n-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/>
              <a:t>: Player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b="1" baseline="-25000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/>
              <a:t>can leave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dirty="0"/>
              <a:t> stones by removing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 stones. </a:t>
            </a:r>
          </a:p>
          <a:p>
            <a:pPr>
              <a:buNone/>
            </a:pPr>
            <a:r>
              <a:rPr lang="en-US" dirty="0"/>
              <a:t>    Now reasoning forward, the first player can ensure a win by removing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 stones and leaving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Universally Quantified Assertions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prove theorems of the form               ,assume </a:t>
            </a:r>
            <a:r>
              <a:rPr lang="en-US" i="1" dirty="0"/>
              <a:t>x</a:t>
            </a:r>
            <a:r>
              <a:rPr lang="en-US" dirty="0"/>
              <a:t> is an arbitrary member of the domain and show that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must be true. Using UG it follows that               .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b="1" dirty="0"/>
              <a:t>Example</a:t>
            </a:r>
            <a:r>
              <a:rPr lang="en-US" dirty="0"/>
              <a:t>: An integer</a:t>
            </a:r>
            <a:r>
              <a:rPr lang="en-US" i="1" dirty="0"/>
              <a:t> x </a:t>
            </a:r>
            <a:r>
              <a:rPr lang="en-US" dirty="0"/>
              <a:t>is even if and only if </a:t>
            </a:r>
            <a:r>
              <a:rPr lang="en-US" i="1" dirty="0"/>
              <a:t>x</a:t>
            </a:r>
            <a:r>
              <a:rPr lang="en-US" i="1" baseline="30000" dirty="0"/>
              <a:t>2 </a:t>
            </a:r>
            <a:r>
              <a:rPr lang="en-US" dirty="0"/>
              <a:t>is even</a:t>
            </a:r>
            <a:r>
              <a:rPr lang="en-US" i="1" dirty="0"/>
              <a:t>. </a:t>
            </a:r>
          </a:p>
          <a:p>
            <a:pPr>
              <a:buNone/>
            </a:pPr>
            <a:r>
              <a:rPr lang="en-US" b="1" dirty="0"/>
              <a:t>    Solution</a:t>
            </a:r>
            <a:r>
              <a:rPr lang="en-US" dirty="0"/>
              <a:t>: The quantified assertion is 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>
                <a:sym typeface="Symbol"/>
              </a:rPr>
              <a:t>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 [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 is even 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i="1" dirty="0"/>
              <a:t>x</a:t>
            </a:r>
            <a:r>
              <a:rPr lang="en-US" i="1" baseline="30000" dirty="0"/>
              <a:t>2  </a:t>
            </a:r>
            <a:r>
              <a:rPr lang="en-US" dirty="0"/>
              <a:t>is even]</a:t>
            </a:r>
          </a:p>
          <a:p>
            <a:pPr>
              <a:buNone/>
            </a:pPr>
            <a:r>
              <a:rPr lang="en-US" dirty="0"/>
              <a:t>    We assume </a:t>
            </a:r>
            <a:r>
              <a:rPr lang="en-US" i="1" dirty="0"/>
              <a:t>x</a:t>
            </a:r>
            <a:r>
              <a:rPr lang="en-US" dirty="0"/>
              <a:t> is arbitrary.</a:t>
            </a:r>
          </a:p>
          <a:p>
            <a:pPr>
              <a:buNone/>
            </a:pPr>
            <a:r>
              <a:rPr lang="en-US" dirty="0"/>
              <a:t>    Recall that                  is equivalent to</a:t>
            </a:r>
          </a:p>
          <a:p>
            <a:pPr>
              <a:buNone/>
            </a:pPr>
            <a:r>
              <a:rPr lang="en-US" dirty="0"/>
              <a:t>    So, we have  two cases to consider. These are considered in turn.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5334000" y="1981200"/>
            <a:ext cx="1002506" cy="319088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6324600" y="2743200"/>
            <a:ext cx="1002506" cy="319088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667000" y="4953000"/>
            <a:ext cx="807244" cy="223838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6096000" y="4876800"/>
            <a:ext cx="2390775" cy="3190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14600" y="61722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Continued on next slide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Universally Quantified Assertions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   Case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b="1" dirty="0"/>
              <a:t>. </a:t>
            </a:r>
            <a:r>
              <a:rPr lang="en-US" dirty="0"/>
              <a:t>We show that if </a:t>
            </a:r>
            <a:r>
              <a:rPr lang="en-US" i="1" dirty="0"/>
              <a:t>x</a:t>
            </a:r>
            <a:r>
              <a:rPr lang="en-US" dirty="0"/>
              <a:t> is even then </a:t>
            </a:r>
            <a:r>
              <a:rPr lang="en-US" i="1" dirty="0"/>
              <a:t>x</a:t>
            </a:r>
            <a:r>
              <a:rPr lang="en-US" i="1" baseline="30000" dirty="0"/>
              <a:t>2  </a:t>
            </a:r>
            <a:r>
              <a:rPr lang="en-US" i="1" dirty="0"/>
              <a:t>is </a:t>
            </a:r>
            <a:r>
              <a:rPr lang="en-US" dirty="0"/>
              <a:t>even using a direct proof (the </a:t>
            </a:r>
            <a:r>
              <a:rPr lang="en-US" i="1" dirty="0"/>
              <a:t>only if </a:t>
            </a:r>
            <a:r>
              <a:rPr lang="en-US" dirty="0"/>
              <a:t>part or </a:t>
            </a:r>
            <a:r>
              <a:rPr lang="en-US" i="1" dirty="0"/>
              <a:t>necessity</a:t>
            </a:r>
            <a:r>
              <a:rPr lang="en-US" dirty="0"/>
              <a:t>).</a:t>
            </a:r>
          </a:p>
          <a:p>
            <a:pPr>
              <a:buNone/>
            </a:pPr>
            <a:r>
              <a:rPr lang="en-US" dirty="0"/>
              <a:t>   If </a:t>
            </a:r>
            <a:r>
              <a:rPr lang="en-US" i="1" dirty="0"/>
              <a:t>x</a:t>
            </a:r>
            <a:r>
              <a:rPr lang="en-US" dirty="0"/>
              <a:t> is even then </a:t>
            </a:r>
            <a:r>
              <a:rPr lang="en-US" i="1" dirty="0"/>
              <a:t>x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k </a:t>
            </a:r>
            <a:r>
              <a:rPr lang="en-US" dirty="0"/>
              <a:t>for some integer </a:t>
            </a:r>
            <a:r>
              <a:rPr lang="en-US" i="1" dirty="0"/>
              <a:t>k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   Hence </a:t>
            </a:r>
            <a:r>
              <a:rPr lang="en-US" i="1" dirty="0"/>
              <a:t>x</a:t>
            </a:r>
            <a:r>
              <a:rPr lang="en-US" i="1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/>
              <a:t> </a:t>
            </a:r>
            <a:r>
              <a:rPr lang="en-US" i="1" dirty="0"/>
              <a:t>=</a:t>
            </a:r>
            <a:r>
              <a:rPr lang="en-US" i="1" baseline="30000" dirty="0"/>
              <a:t> </a:t>
            </a:r>
            <a:r>
              <a:rPr lang="en-US" i="1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i="1" dirty="0"/>
              <a:t>k</a:t>
            </a:r>
            <a:r>
              <a:rPr lang="en-US" i="1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k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 </a:t>
            </a:r>
            <a:r>
              <a:rPr lang="en-US" dirty="0"/>
              <a:t>) which is even since it is an integer divisible by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  This completes the proof of case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0" y="6019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Case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 on next slide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Universally Quantified Assertions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   Case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="1" dirty="0"/>
              <a:t>. </a:t>
            </a:r>
            <a:r>
              <a:rPr lang="en-US" dirty="0"/>
              <a:t>We show that if 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is even then 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i="1" baseline="30000" dirty="0">
                <a:ea typeface="Cambria Math" pitchFamily="18" charset="0"/>
              </a:rPr>
              <a:t> </a:t>
            </a:r>
            <a:r>
              <a:rPr lang="en-US" i="1" baseline="30000" dirty="0"/>
              <a:t> </a:t>
            </a:r>
            <a:r>
              <a:rPr lang="en-US" dirty="0"/>
              <a:t>must be  even (the </a:t>
            </a:r>
            <a:r>
              <a:rPr lang="en-US" i="1" dirty="0"/>
              <a:t>if </a:t>
            </a:r>
            <a:r>
              <a:rPr lang="en-US" dirty="0"/>
              <a:t>part or </a:t>
            </a:r>
            <a:r>
              <a:rPr lang="en-US" i="1" dirty="0"/>
              <a:t>sufficiency</a:t>
            </a:r>
            <a:r>
              <a:rPr lang="en-US" dirty="0"/>
              <a:t>). We use a proof by contraposition.</a:t>
            </a:r>
          </a:p>
          <a:p>
            <a:pPr>
              <a:buNone/>
            </a:pPr>
            <a:r>
              <a:rPr lang="en-US" dirty="0"/>
              <a:t>   Assume </a:t>
            </a:r>
            <a:r>
              <a:rPr lang="en-US" i="1" dirty="0"/>
              <a:t>x</a:t>
            </a:r>
            <a:r>
              <a:rPr lang="en-US" dirty="0"/>
              <a:t> is  not even  and then show that </a:t>
            </a:r>
            <a:r>
              <a:rPr lang="en-US" i="1" dirty="0"/>
              <a:t>x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/>
              <a:t> </a:t>
            </a:r>
            <a:r>
              <a:rPr lang="en-US" i="1" dirty="0"/>
              <a:t> </a:t>
            </a:r>
            <a:r>
              <a:rPr lang="en-US" dirty="0"/>
              <a:t>is not even. </a:t>
            </a:r>
          </a:p>
          <a:p>
            <a:pPr>
              <a:buNone/>
            </a:pPr>
            <a:r>
              <a:rPr lang="en-US" dirty="0"/>
              <a:t>   If </a:t>
            </a:r>
            <a:r>
              <a:rPr lang="en-US" i="1" dirty="0"/>
              <a:t>x</a:t>
            </a:r>
            <a:r>
              <a:rPr lang="en-US" dirty="0"/>
              <a:t> is not even then it must be odd. So, 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= 2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+ 1 </a:t>
            </a:r>
            <a:r>
              <a:rPr lang="en-US" dirty="0"/>
              <a:t>for some </a:t>
            </a:r>
            <a:r>
              <a:rPr lang="en-US" i="1" dirty="0"/>
              <a:t>k</a:t>
            </a:r>
            <a:r>
              <a:rPr lang="en-US" dirty="0"/>
              <a:t>. Then  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i="1" baseline="30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(2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k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+ 1)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i="1" dirty="0">
                <a:ea typeface="Cambria Math" pitchFamily="18" charset="0"/>
              </a:rPr>
              <a:t>k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+ 4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+ 1 =  2(2</a:t>
            </a:r>
            <a:r>
              <a:rPr lang="en-US" i="1" dirty="0">
                <a:ea typeface="Cambria Math" pitchFamily="18" charset="0"/>
              </a:rPr>
              <a:t>k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+ 2k) + 1</a:t>
            </a:r>
          </a:p>
          <a:p>
            <a:pPr>
              <a:buNone/>
            </a:pPr>
            <a:r>
              <a:rPr lang="en-US" dirty="0"/>
              <a:t>    which is odd and hence not even. This completes the proof of case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   Since </a:t>
            </a:r>
            <a:r>
              <a:rPr lang="en-US" i="1" dirty="0"/>
              <a:t>x</a:t>
            </a:r>
            <a:r>
              <a:rPr lang="en-US" dirty="0"/>
              <a:t> was arbitrary, the result follows by UG.</a:t>
            </a:r>
          </a:p>
          <a:p>
            <a:pPr>
              <a:buNone/>
            </a:pPr>
            <a:r>
              <a:rPr lang="en-US" dirty="0"/>
              <a:t>   Therefore we have shown that </a:t>
            </a:r>
            <a:r>
              <a:rPr lang="en-US" i="1" dirty="0"/>
              <a:t>x</a:t>
            </a:r>
            <a:r>
              <a:rPr lang="en-US" dirty="0"/>
              <a:t> is even if and only if  </a:t>
            </a:r>
            <a:r>
              <a:rPr lang="en-US" i="1" dirty="0"/>
              <a:t>x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/>
              <a:t> </a:t>
            </a:r>
            <a:r>
              <a:rPr lang="en-US" dirty="0"/>
              <a:t>is even</a:t>
            </a:r>
            <a:r>
              <a:rPr lang="en-US" i="1" dirty="0"/>
              <a:t>. </a:t>
            </a:r>
          </a:p>
          <a:p>
            <a:pPr>
              <a:buNone/>
            </a:pPr>
            <a:r>
              <a:rPr lang="en-US" i="1" dirty="0"/>
              <a:t>  </a:t>
            </a:r>
            <a:endParaRPr lang="en-US" b="1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229600" y="54102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and Disproof: </a:t>
            </a:r>
            <a:r>
              <a:rPr lang="en-US" dirty="0" err="1"/>
              <a:t>Tilings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Example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: Can we tile the standard checkerboard using dominos?</a:t>
            </a:r>
          </a:p>
          <a:p>
            <a:pPr>
              <a:buNone/>
            </a:pPr>
            <a:r>
              <a:rPr lang="en-US" b="1" dirty="0"/>
              <a:t>Solution</a:t>
            </a:r>
            <a:r>
              <a:rPr lang="en-US" dirty="0"/>
              <a:t>: Yes! One example provides a constructive existence proof.</a:t>
            </a:r>
          </a:p>
        </p:txBody>
      </p:sp>
      <p:pic>
        <p:nvPicPr>
          <p:cNvPr id="4" name="Picture 3" descr="01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3810000"/>
            <a:ext cx="2056729" cy="2057400"/>
          </a:xfrm>
          <a:prstGeom prst="rect">
            <a:avLst/>
          </a:prstGeom>
        </p:spPr>
      </p:pic>
      <p:pic>
        <p:nvPicPr>
          <p:cNvPr id="5" name="Picture 4" descr="011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57600" y="3810000"/>
            <a:ext cx="574548" cy="1011936"/>
          </a:xfrm>
          <a:prstGeom prst="rect">
            <a:avLst/>
          </a:prstGeom>
        </p:spPr>
      </p:pic>
      <p:pic>
        <p:nvPicPr>
          <p:cNvPr id="6" name="Picture 5" descr="011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91200" y="3810000"/>
            <a:ext cx="1905000" cy="20110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" y="58674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Standard Checkerboard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2800" y="48768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Dominoes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15000" y="59436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Possible Solution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Tilings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   Example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: Can we tile a checkerboard obtained by removing one of the four corner squares of a standard checkerboard?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b="1" dirty="0"/>
              <a:t>Solution</a:t>
            </a:r>
            <a:r>
              <a:rPr lang="en-US" dirty="0"/>
              <a:t>: </a:t>
            </a:r>
          </a:p>
          <a:p>
            <a:r>
              <a:rPr lang="en-US" dirty="0"/>
              <a:t>Our checkerboard has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64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1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63</a:t>
            </a:r>
            <a:r>
              <a:rPr lang="en-US" dirty="0"/>
              <a:t> squares. </a:t>
            </a:r>
          </a:p>
          <a:p>
            <a:r>
              <a:rPr lang="en-US" dirty="0"/>
              <a:t>Since each domino has two squares, a board with a tiling must have an even number of squares.</a:t>
            </a:r>
          </a:p>
          <a:p>
            <a:r>
              <a:rPr lang="en-US" dirty="0"/>
              <a:t>The number  63 is not even. </a:t>
            </a:r>
          </a:p>
          <a:p>
            <a:r>
              <a:rPr lang="en-US" dirty="0"/>
              <a:t>We have a contradiction.</a:t>
            </a:r>
          </a:p>
          <a:p>
            <a:endParaRPr lang="en-US" dirty="0"/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8153400" y="57150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Tilings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   Example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: Can we tile a board obtained by removing both the upper left and the lower right squares of a standard checkerboard? </a:t>
            </a:r>
          </a:p>
        </p:txBody>
      </p:sp>
      <p:pic>
        <p:nvPicPr>
          <p:cNvPr id="4" name="Picture 3" descr="01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3352800"/>
            <a:ext cx="2180006" cy="2212086"/>
          </a:xfrm>
          <a:prstGeom prst="rect">
            <a:avLst/>
          </a:prstGeom>
        </p:spPr>
      </p:pic>
      <p:pic>
        <p:nvPicPr>
          <p:cNvPr id="5" name="Picture 4" descr="011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00800" y="4343400"/>
            <a:ext cx="574548" cy="10119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0" y="5715000"/>
            <a:ext cx="3276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Nonstandard Checkerboard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5715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Dominoes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4400" y="63246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Continued on next slide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Tilings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  </a:t>
            </a:r>
            <a:r>
              <a:rPr lang="en-US" b="1" dirty="0"/>
              <a:t>Solution</a:t>
            </a:r>
            <a:r>
              <a:rPr lang="en-US" dirty="0"/>
              <a:t>: </a:t>
            </a:r>
          </a:p>
          <a:p>
            <a:r>
              <a:rPr lang="en-US" dirty="0"/>
              <a:t>There are 62 squares in this board. </a:t>
            </a:r>
          </a:p>
          <a:p>
            <a:r>
              <a:rPr lang="en-US" dirty="0"/>
              <a:t>To tile it we need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31 </a:t>
            </a:r>
            <a:r>
              <a:rPr lang="en-US" dirty="0"/>
              <a:t>dominos. </a:t>
            </a:r>
          </a:p>
          <a:p>
            <a:r>
              <a:rPr lang="en-US" i="1" dirty="0"/>
              <a:t>Key fact</a:t>
            </a:r>
            <a:r>
              <a:rPr lang="en-US" dirty="0"/>
              <a:t>: Each domino covers one black and one white square. </a:t>
            </a:r>
          </a:p>
          <a:p>
            <a:r>
              <a:rPr lang="en-US" dirty="0"/>
              <a:t>Therefore the tiling covers 31 black squares and 31 white squares.</a:t>
            </a:r>
          </a:p>
          <a:p>
            <a:r>
              <a:rPr lang="en-US" dirty="0"/>
              <a:t>Our board has either 30 black squares and 32 white squares or 32 black squares and 30 white squares.  </a:t>
            </a:r>
          </a:p>
          <a:p>
            <a:r>
              <a:rPr lang="en-US" dirty="0"/>
              <a:t>Contradiction!</a:t>
            </a:r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458200" y="58674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Role of Open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Unsolved problems have motivated much work in mathematics. Fermat’s Last Theorem was conjectured more than 300 years ago. It has only recently been finally solved.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b="1" dirty="0"/>
              <a:t>Fermat’s Last Theorem</a:t>
            </a:r>
            <a:r>
              <a:rPr lang="en-US" dirty="0"/>
              <a:t>: The equation </a:t>
            </a:r>
            <a:r>
              <a:rPr lang="en-US" i="1" dirty="0" err="1">
                <a:latin typeface="Cambria Math" pitchFamily="18" charset="0"/>
                <a:ea typeface="Cambria Math" pitchFamily="18" charset="0"/>
              </a:rPr>
              <a:t>x</a:t>
            </a:r>
            <a:r>
              <a:rPr lang="en-US" i="1" baseline="30000" dirty="0" err="1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baseline="30000" dirty="0"/>
              <a:t>  </a:t>
            </a:r>
            <a:r>
              <a:rPr lang="en-US" dirty="0"/>
              <a:t>+ </a:t>
            </a:r>
            <a:r>
              <a:rPr lang="en-US" i="1" dirty="0" err="1"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i="1" baseline="30000" dirty="0" err="1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i="1" baseline="30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aseline="30000" dirty="0"/>
              <a:t>  </a:t>
            </a:r>
            <a:r>
              <a:rPr lang="en-US" dirty="0"/>
              <a:t>= </a:t>
            </a:r>
            <a:r>
              <a:rPr lang="en-US" i="1" dirty="0" err="1">
                <a:latin typeface="Cambria Math" pitchFamily="18" charset="0"/>
                <a:ea typeface="Cambria Math" pitchFamily="18" charset="0"/>
              </a:rPr>
              <a:t>z</a:t>
            </a:r>
            <a:r>
              <a:rPr lang="en-US" i="1" baseline="30000" dirty="0" err="1">
                <a:latin typeface="Cambria Math" pitchFamily="18" charset="0"/>
                <a:ea typeface="Cambria Math" pitchFamily="18" charset="0"/>
              </a:rPr>
              <a:t>n</a:t>
            </a:r>
            <a:endParaRPr lang="en-US" i="1" baseline="30000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i="1" baseline="30000" dirty="0">
                <a:latin typeface="Cambria Math" pitchFamily="18" charset="0"/>
                <a:ea typeface="Cambria Math" pitchFamily="18" charset="0"/>
              </a:rPr>
              <a:t>     </a:t>
            </a:r>
            <a:r>
              <a:rPr lang="en-US" dirty="0">
                <a:ea typeface="Cambria Math" pitchFamily="18" charset="0"/>
              </a:rPr>
              <a:t>has no solutions in integers 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dirty="0">
                <a:ea typeface="Cambria Math" pitchFamily="18" charset="0"/>
              </a:rPr>
              <a:t>, </a:t>
            </a:r>
            <a:r>
              <a:rPr lang="en-US" i="1" dirty="0">
                <a:ea typeface="Cambria Math" pitchFamily="18" charset="0"/>
              </a:rPr>
              <a:t>y</a:t>
            </a:r>
            <a:r>
              <a:rPr lang="en-US" dirty="0">
                <a:ea typeface="Cambria Math" pitchFamily="18" charset="0"/>
              </a:rPr>
              <a:t>, and </a:t>
            </a:r>
            <a:r>
              <a:rPr lang="en-US" i="1" dirty="0">
                <a:ea typeface="Cambria Math" pitchFamily="18" charset="0"/>
              </a:rPr>
              <a:t>z</a:t>
            </a:r>
            <a:r>
              <a:rPr lang="en-US" dirty="0">
                <a:ea typeface="Cambria Math" pitchFamily="18" charset="0"/>
              </a:rPr>
              <a:t>, with </a:t>
            </a:r>
            <a:r>
              <a:rPr lang="en-US" i="1" dirty="0">
                <a:ea typeface="Cambria Math" pitchFamily="18" charset="0"/>
              </a:rPr>
              <a:t>xyz</a:t>
            </a:r>
            <a:r>
              <a:rPr lang="en-US" dirty="0">
                <a:latin typeface="Cambria Math"/>
                <a:ea typeface="Cambria Math"/>
              </a:rPr>
              <a:t>≠0 whenever n is an integer with </a:t>
            </a:r>
            <a:r>
              <a:rPr lang="en-US" i="1" dirty="0">
                <a:latin typeface="Cambria Math"/>
                <a:ea typeface="Cambria Math"/>
              </a:rPr>
              <a:t>n</a:t>
            </a:r>
            <a:r>
              <a:rPr lang="en-US" dirty="0">
                <a:latin typeface="Cambria Math"/>
                <a:ea typeface="Cambria Math"/>
              </a:rPr>
              <a:t> &gt; 2.</a:t>
            </a:r>
          </a:p>
          <a:p>
            <a:pPr>
              <a:buNone/>
            </a:pPr>
            <a:endParaRPr lang="en-US" dirty="0">
              <a:latin typeface="Cambria Math"/>
              <a:ea typeface="Cambria Math"/>
            </a:endParaRPr>
          </a:p>
          <a:p>
            <a:pPr>
              <a:buNone/>
            </a:pPr>
            <a:r>
              <a:rPr lang="en-US" dirty="0">
                <a:latin typeface="Cambria Math"/>
                <a:ea typeface="Cambria Math"/>
              </a:rPr>
              <a:t>   A proof was found by Andrew Wiles in the 1990s. </a:t>
            </a:r>
            <a:endParaRPr lang="en-US" dirty="0">
              <a:ea typeface="Cambria Math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Arguments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US" dirty="0"/>
              <a:t>We will show how to construct valid arguments in two stages; first for propositional logic and then for predicate logic. The rules of inference are the essential </a:t>
            </a:r>
            <a:r>
              <a:rPr lang="en-US" dirty="0" err="1"/>
              <a:t>buildingc</a:t>
            </a:r>
            <a:r>
              <a:rPr lang="en-US" dirty="0"/>
              <a:t> block in the construction of valid arguments. 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Propositional Logic</a:t>
            </a:r>
          </a:p>
          <a:p>
            <a:pPr marL="1188720" lvl="2" indent="-514350">
              <a:buNone/>
            </a:pPr>
            <a:r>
              <a:rPr lang="en-US" dirty="0"/>
              <a:t>Inference Rules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Predicate Logic</a:t>
            </a:r>
          </a:p>
          <a:p>
            <a:pPr marL="1188720" lvl="2" indent="-514350">
              <a:buNone/>
            </a:pPr>
            <a:r>
              <a:rPr lang="en-US" dirty="0"/>
              <a:t>Inference rules for propositional logic plus additional inference rules to handle variables and quantifiers.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Open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The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b="1" i="1" dirty="0"/>
              <a:t>x</a:t>
            </a:r>
            <a:r>
              <a:rPr lang="en-US" b="1" dirty="0"/>
              <a:t> +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b="1" dirty="0"/>
              <a:t> Conjecture</a:t>
            </a:r>
            <a:r>
              <a:rPr lang="en-US" dirty="0"/>
              <a:t>: Let T be the transformation that sends an even integer </a:t>
            </a:r>
            <a:r>
              <a:rPr lang="en-US" i="1" dirty="0"/>
              <a:t>x</a:t>
            </a:r>
            <a:r>
              <a:rPr lang="en-US" dirty="0"/>
              <a:t> to </a:t>
            </a:r>
            <a:r>
              <a:rPr lang="en-US" i="1" dirty="0"/>
              <a:t>x</a:t>
            </a:r>
            <a:r>
              <a:rPr lang="en-US" dirty="0"/>
              <a:t>/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/>
              <a:t>and an odd integer </a:t>
            </a:r>
            <a:r>
              <a:rPr lang="en-US" i="1" dirty="0"/>
              <a:t>x</a:t>
            </a:r>
            <a:r>
              <a:rPr lang="en-US" dirty="0"/>
              <a:t> to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/>
              <a:t>x</a:t>
            </a:r>
            <a:r>
              <a:rPr lang="en-US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. For all positive integers </a:t>
            </a:r>
            <a:r>
              <a:rPr lang="en-US" i="1" dirty="0"/>
              <a:t>x</a:t>
            </a:r>
            <a:r>
              <a:rPr lang="en-US" dirty="0"/>
              <a:t>, when we repeatedly apply the transformation T, we will eventually reach the integer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. </a:t>
            </a:r>
          </a:p>
          <a:p>
            <a:pPr>
              <a:buNone/>
            </a:pPr>
            <a:r>
              <a:rPr lang="en-US" dirty="0"/>
              <a:t>    For example, starting with </a:t>
            </a:r>
            <a:r>
              <a:rPr lang="en-US" i="1" dirty="0"/>
              <a:t>x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13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sz="2200" dirty="0"/>
              <a:t>T(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13</a:t>
            </a:r>
            <a:r>
              <a:rPr lang="en-US" sz="2200" dirty="0"/>
              <a:t>) =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3∙13 + 1 </a:t>
            </a:r>
            <a:r>
              <a:rPr lang="en-US" sz="2200" dirty="0">
                <a:latin typeface="Cambria Math"/>
                <a:ea typeface="Cambria Math"/>
              </a:rPr>
              <a:t>= 40, </a:t>
            </a:r>
            <a:r>
              <a:rPr lang="en-US" sz="2200" dirty="0"/>
              <a:t>T(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40</a:t>
            </a:r>
            <a:r>
              <a:rPr lang="en-US" sz="2200" dirty="0"/>
              <a:t>) =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40/2  </a:t>
            </a:r>
            <a:r>
              <a:rPr lang="en-US" sz="2200" dirty="0">
                <a:latin typeface="Cambria Math"/>
                <a:ea typeface="Cambria Math"/>
              </a:rPr>
              <a:t>= 20, </a:t>
            </a:r>
            <a:r>
              <a:rPr lang="en-US" sz="2200" dirty="0"/>
              <a:t>T(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20</a:t>
            </a:r>
            <a:r>
              <a:rPr lang="en-US" sz="2200" dirty="0"/>
              <a:t>) =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20/2  </a:t>
            </a:r>
            <a:r>
              <a:rPr lang="en-US" sz="2200" dirty="0">
                <a:latin typeface="Cambria Math"/>
                <a:ea typeface="Cambria Math"/>
              </a:rPr>
              <a:t>= 10, </a:t>
            </a:r>
          </a:p>
          <a:p>
            <a:pPr>
              <a:buNone/>
            </a:pPr>
            <a:r>
              <a:rPr lang="en-US" sz="2200" dirty="0">
                <a:latin typeface="Cambria Math"/>
                <a:ea typeface="Cambria Math"/>
              </a:rPr>
              <a:t>      </a:t>
            </a:r>
            <a:r>
              <a:rPr lang="en-US" sz="2200" dirty="0"/>
              <a:t>T(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sz="2200" dirty="0"/>
              <a:t>) =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10/2  </a:t>
            </a:r>
            <a:r>
              <a:rPr lang="en-US" sz="2200" dirty="0">
                <a:latin typeface="Cambria Math"/>
                <a:ea typeface="Cambria Math"/>
              </a:rPr>
              <a:t>= 5, </a:t>
            </a:r>
            <a:r>
              <a:rPr lang="en-US" sz="2200" dirty="0"/>
              <a:t>T(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200" dirty="0"/>
              <a:t>) =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3∙5 + 1 </a:t>
            </a:r>
            <a:r>
              <a:rPr lang="en-US" sz="2200" dirty="0">
                <a:latin typeface="Cambria Math"/>
                <a:ea typeface="Cambria Math"/>
              </a:rPr>
              <a:t>= 16,</a:t>
            </a:r>
            <a:r>
              <a:rPr lang="en-US" sz="2200" dirty="0"/>
              <a:t>T(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16</a:t>
            </a:r>
            <a:r>
              <a:rPr lang="en-US" sz="2200" dirty="0"/>
              <a:t>) =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16/2  </a:t>
            </a:r>
            <a:r>
              <a:rPr lang="en-US" sz="2200" dirty="0">
                <a:latin typeface="Cambria Math"/>
                <a:ea typeface="Cambria Math"/>
              </a:rPr>
              <a:t>= 8, </a:t>
            </a:r>
          </a:p>
          <a:p>
            <a:pPr>
              <a:buNone/>
            </a:pPr>
            <a:r>
              <a:rPr lang="en-US" sz="2200" dirty="0">
                <a:latin typeface="Cambria Math"/>
                <a:ea typeface="Cambria Math"/>
              </a:rPr>
              <a:t>      </a:t>
            </a:r>
            <a:r>
              <a:rPr lang="en-US" sz="2200" dirty="0"/>
              <a:t>T(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sz="2200" dirty="0"/>
              <a:t>) =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8/2  </a:t>
            </a:r>
            <a:r>
              <a:rPr lang="en-US" sz="2200" dirty="0">
                <a:latin typeface="Cambria Math"/>
                <a:ea typeface="Cambria Math"/>
              </a:rPr>
              <a:t>= 4, </a:t>
            </a:r>
            <a:r>
              <a:rPr lang="en-US" sz="2200" dirty="0"/>
              <a:t>T(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200" dirty="0"/>
              <a:t>) =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4/2  </a:t>
            </a:r>
            <a:r>
              <a:rPr lang="en-US" sz="2200" dirty="0">
                <a:latin typeface="Cambria Math"/>
                <a:ea typeface="Cambria Math"/>
              </a:rPr>
              <a:t>= 2, </a:t>
            </a:r>
            <a:r>
              <a:rPr lang="en-US" sz="2200" dirty="0"/>
              <a:t>T(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200" dirty="0"/>
              <a:t>) =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2/2  </a:t>
            </a:r>
            <a:r>
              <a:rPr lang="en-US" sz="2200" dirty="0">
                <a:latin typeface="Cambria Math"/>
                <a:ea typeface="Cambria Math"/>
              </a:rPr>
              <a:t>= 1</a:t>
            </a:r>
          </a:p>
          <a:p>
            <a:pPr>
              <a:buNone/>
            </a:pPr>
            <a:r>
              <a:rPr lang="en-US" dirty="0">
                <a:latin typeface="Cambria Math"/>
                <a:ea typeface="Cambria Math"/>
              </a:rPr>
              <a:t>    The conjecture has been verified using computers up to    5.6 ∙ 10</a:t>
            </a:r>
            <a:r>
              <a:rPr lang="en-US" baseline="30000" dirty="0">
                <a:latin typeface="Cambria Math"/>
                <a:ea typeface="Cambria Math"/>
              </a:rPr>
              <a:t>13 </a:t>
            </a:r>
            <a:r>
              <a:rPr lang="en-US" dirty="0">
                <a:latin typeface="Cambria Math"/>
                <a:ea typeface="Cambria Math"/>
              </a:rPr>
              <a:t> .</a:t>
            </a:r>
            <a:endParaRPr 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Proof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Later we will see many other proof methods:</a:t>
            </a:r>
          </a:p>
          <a:p>
            <a:pPr lvl="1"/>
            <a:r>
              <a:rPr lang="en-US" dirty="0"/>
              <a:t>Mathematical induction, which is a useful method for proving statements of the form </a:t>
            </a:r>
            <a:r>
              <a:rPr lang="en-US" dirty="0">
                <a:sym typeface="Symbol"/>
              </a:rPr>
              <a:t></a:t>
            </a:r>
            <a:r>
              <a:rPr lang="en-US" i="1" dirty="0">
                <a:sym typeface="Symbol"/>
              </a:rPr>
              <a:t>n 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n</a:t>
            </a:r>
            <a:r>
              <a:rPr lang="en-US" dirty="0">
                <a:sym typeface="Symbol"/>
              </a:rPr>
              <a:t>), where the domain consists of all positive integers.</a:t>
            </a:r>
          </a:p>
          <a:p>
            <a:pPr lvl="1"/>
            <a:r>
              <a:rPr lang="en-US" dirty="0">
                <a:sym typeface="Symbol"/>
              </a:rPr>
              <a:t>Structural induction, which can be used to prove such results about recursively defined sets.</a:t>
            </a:r>
          </a:p>
          <a:p>
            <a:pPr lvl="1"/>
            <a:r>
              <a:rPr lang="en-US" dirty="0">
                <a:sym typeface="Symbol"/>
              </a:rPr>
              <a:t>Cantor </a:t>
            </a:r>
            <a:r>
              <a:rPr lang="en-US" dirty="0" err="1">
                <a:sym typeface="Symbol"/>
              </a:rPr>
              <a:t>diagonalization</a:t>
            </a:r>
            <a:r>
              <a:rPr lang="en-US" dirty="0">
                <a:sym typeface="Symbol"/>
              </a:rPr>
              <a:t> is used to prove </a:t>
            </a:r>
            <a:r>
              <a:rPr lang="en-US">
                <a:sym typeface="Symbol"/>
              </a:rPr>
              <a:t>results about </a:t>
            </a:r>
            <a:r>
              <a:rPr lang="en-US" dirty="0">
                <a:sym typeface="Symbol"/>
              </a:rPr>
              <a:t>the size of infinite sets.</a:t>
            </a:r>
          </a:p>
          <a:p>
            <a:pPr lvl="1"/>
            <a:r>
              <a:rPr lang="en-US" dirty="0">
                <a:sym typeface="Symbol"/>
              </a:rPr>
              <a:t>Combinatorial proofs use counting arguments.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Arguments in Propositional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</a:t>
            </a:r>
            <a:r>
              <a:rPr lang="en-US" i="1" dirty="0"/>
              <a:t>argument </a:t>
            </a:r>
            <a:r>
              <a:rPr lang="en-US" dirty="0"/>
              <a:t>in propositional logic is a sequence of propositions. All but the final proposition are called </a:t>
            </a:r>
            <a:r>
              <a:rPr lang="en-US" i="1" dirty="0"/>
              <a:t>premises</a:t>
            </a:r>
            <a:r>
              <a:rPr lang="en-US" dirty="0"/>
              <a:t>. The last statement is the </a:t>
            </a:r>
            <a:r>
              <a:rPr lang="en-US" i="1" dirty="0"/>
              <a:t>conclusion</a:t>
            </a:r>
            <a:r>
              <a:rPr lang="en-US" dirty="0"/>
              <a:t>. </a:t>
            </a:r>
          </a:p>
          <a:p>
            <a:r>
              <a:rPr lang="en-US" dirty="0"/>
              <a:t>The argument is valid if the premises imply the conclusion.  An </a:t>
            </a:r>
            <a:r>
              <a:rPr lang="en-US" i="1" dirty="0"/>
              <a:t>argument form</a:t>
            </a:r>
            <a:r>
              <a:rPr lang="en-US" dirty="0"/>
              <a:t>   is  an argument that is valid no matter what propositions are substituted into its propositional variables.    </a:t>
            </a:r>
          </a:p>
          <a:p>
            <a:r>
              <a:rPr lang="en-US" dirty="0"/>
              <a:t>If the premises are 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…,</a:t>
            </a:r>
            <a:r>
              <a:rPr lang="en-US" i="1" dirty="0" err="1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i="1" baseline="-25000" dirty="0" err="1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/>
              <a:t>and the conclusion is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dirty="0"/>
              <a:t>  then               </a:t>
            </a:r>
          </a:p>
          <a:p>
            <a:pPr>
              <a:buNone/>
            </a:pPr>
            <a:r>
              <a:rPr lang="en-US" dirty="0"/>
              <a:t>        (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∧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∧ … ∧ </a:t>
            </a:r>
            <a:r>
              <a:rPr lang="en-US" i="1" dirty="0" err="1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i="1" baseline="-25000" dirty="0" err="1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/>
              <a:t> ) </a:t>
            </a:r>
            <a:r>
              <a:rPr lang="en-US" dirty="0">
                <a:latin typeface="Cambria Math"/>
                <a:ea typeface="Cambria Math"/>
              </a:rPr>
              <a:t>→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q </a:t>
            </a:r>
            <a:r>
              <a:rPr lang="en-US" dirty="0"/>
              <a:t> is a tautology.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endParaRPr lang="en-US" dirty="0"/>
          </a:p>
          <a:p>
            <a:r>
              <a:rPr lang="en-US" dirty="0"/>
              <a:t>Inference rules are all argument simple argument forms that will be used to construct more complex argument forms.</a:t>
            </a:r>
          </a:p>
          <a:p>
            <a:pPr>
              <a:buNone/>
            </a:pPr>
            <a:r>
              <a:rPr lang="en-US" dirty="0"/>
              <a:t>   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Rules of Inference for Propositional Logic: Modus Ponens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       </a:t>
            </a:r>
          </a:p>
        </p:txBody>
      </p:sp>
      <p:pic>
        <p:nvPicPr>
          <p:cNvPr id="17" name="Picture 1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219200" y="2438400"/>
            <a:ext cx="1345883" cy="11944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7000" y="3962400"/>
            <a:ext cx="5257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Example:</a:t>
            </a:r>
          </a:p>
          <a:p>
            <a:r>
              <a:rPr lang="en-US" dirty="0"/>
              <a:t>Let </a:t>
            </a:r>
            <a:r>
              <a:rPr lang="en-US" i="1" dirty="0"/>
              <a:t>p</a:t>
            </a:r>
            <a:r>
              <a:rPr lang="en-US" dirty="0"/>
              <a:t> be “It is snowing.”</a:t>
            </a:r>
          </a:p>
          <a:p>
            <a:r>
              <a:rPr lang="en-US" dirty="0"/>
              <a:t>Let </a:t>
            </a:r>
            <a:r>
              <a:rPr lang="en-US" i="1" dirty="0"/>
              <a:t>q</a:t>
            </a:r>
            <a:r>
              <a:rPr lang="en-US" dirty="0"/>
              <a:t> be “I will study discrete math.”</a:t>
            </a:r>
          </a:p>
          <a:p>
            <a:endParaRPr lang="en-US" dirty="0"/>
          </a:p>
          <a:p>
            <a:r>
              <a:rPr lang="en-US" dirty="0"/>
              <a:t>“If it is snowing,  then I will study discrete math.”</a:t>
            </a:r>
          </a:p>
          <a:p>
            <a:r>
              <a:rPr lang="en-US" dirty="0"/>
              <a:t>“It is snowing.”</a:t>
            </a:r>
          </a:p>
          <a:p>
            <a:endParaRPr lang="en-US" dirty="0"/>
          </a:p>
          <a:p>
            <a:r>
              <a:rPr lang="en-US" dirty="0"/>
              <a:t>“Therefore , I will  study discrete math.”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0" y="22098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Corresponding Tautology:</a:t>
            </a:r>
            <a:r>
              <a:rPr lang="en-US" dirty="0"/>
              <a:t> </a:t>
            </a:r>
          </a:p>
          <a:p>
            <a:r>
              <a:rPr lang="en-US" dirty="0"/>
              <a:t>       (</a:t>
            </a:r>
            <a:r>
              <a:rPr lang="en-US" i="1" dirty="0"/>
              <a:t>p </a:t>
            </a:r>
            <a:r>
              <a:rPr lang="en-US" dirty="0">
                <a:latin typeface="Cambria Math"/>
                <a:ea typeface="Cambria Math"/>
              </a:rPr>
              <a:t>∧ (</a:t>
            </a:r>
            <a:r>
              <a:rPr lang="en-US" i="1" dirty="0">
                <a:latin typeface="Cambria Math"/>
                <a:ea typeface="Cambria Math"/>
              </a:rPr>
              <a:t>p </a:t>
            </a:r>
            <a:r>
              <a:rPr lang="en-US" dirty="0">
                <a:latin typeface="Cambria Math"/>
                <a:ea typeface="Cambria Math"/>
              </a:rPr>
              <a:t>→</a:t>
            </a:r>
            <a:r>
              <a:rPr lang="en-US" i="1" dirty="0">
                <a:latin typeface="Cambria Math"/>
                <a:ea typeface="Cambria Math"/>
              </a:rPr>
              <a:t>q</a:t>
            </a:r>
            <a:r>
              <a:rPr lang="en-US" dirty="0">
                <a:latin typeface="Cambria Math"/>
                <a:ea typeface="Cambria Math"/>
              </a:rPr>
              <a:t>)) → </a:t>
            </a:r>
            <a:r>
              <a:rPr lang="en-US" i="1" dirty="0">
                <a:latin typeface="Cambria Math"/>
                <a:ea typeface="Cambria Math"/>
              </a:rPr>
              <a:t>q</a:t>
            </a:r>
            <a:endParaRPr lang="en-US" i="1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(Man(x) \rightarrow Mortal(x))$&#10;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p\\&#10;q\\ \hline&#10;\therefore p \wedge q &#10;\end{array}$&#10;&#10;&#10;&#10;&#10;&#10;\end{document}"/>
  <p:tag name="IGUANATEXSIZE" val="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eg p \vee r\\&#10;p \vee q \\ \hline&#10;\therefore  q \vee r\\&#10;\end{array}$&#10;&#10;&#10;&#10;&#10;&#10;\end{document}"/>
  <p:tag name="IGUANATEXSIZE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therefore$&#10;&#10;&#10;&#10;&#10;\end{document}"/>
  <p:tag name="IGUANATEXSIZE" val="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 $p \wedge (p \rightarrow q)$ &amp; Premise\\&#10;2. $p$ &amp; Simplification  using (1)\\&#10;3. $p \rightarrow q$ &amp;  Simplification using (1)\\&#10;4. $q$ &amp; Modus Ponens using (2) and (3)\\&#10;\end{tabular}&#10;&#10;&#10;\end{document}"/>
  <p:tag name="IGUANATEXSIZE" val="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p \wedge (p \rightarrow q)$ &#10;&#10;\end{document}"/>
  <p:tag name="IGUANATEXSIZE" val="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noindent&#10;Hypotheses: $\neg p \wedge q$, $ r \rightarrow p$, $\neg r \rightarrow s$, $s \rightarrow t$\\&#10;Conclusion: $t$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 $\neg p \wedge q$ &amp; Premise\\&#10;2. $\neg p$ &amp; Simplification using (1)\\&#10;3. $r \rightarrow p$ &amp;  Premise\\&#10;4. $\neg r$ &amp; Modus tollens using (2) and (3)\\&#10;5. $\neg r \rightarrow s$ &amp; Premise\\&#10;6. $s$ &amp; Modus ponens using (4) and (5)\\&#10;7. $s \rightarrow t$ &amp; Premise\\&#10;8. $t$ &amp; Modus ponens using (6) and (7)&#10;&#10;\end{tabular}&#10;&#10;&#10;\end{document}"/>
  <p:tag name="IGUANATEXSIZE" val="3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forall x P(x)\\ \hline&#10;\therefore P(c) &#10;\end{array}$&#10;&#10;&#10;&#10;&#10;&#10;\end{document}"/>
  <p:tag name="IGUANATEXSIZE" val="3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P(c) \mbox{ for an arbitrary $c$}\\ \hline&#10;\therefore \forall x P(x) &#10;\end{array}$&#10;&#10;&#10;&#10;&#10;&#10;\end{document}"/>
  <p:tag name="IGUANATEXSIZE" val="3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exists x P(x)\\ \hline&#10;\therefore P(c)\mbox{ for some element $c$}&#10;\end{array}$&#10;&#10;&#10;&#10;&#10;&#10;\end{document}"/>
  <p:tag name="IGUANATEXSIZE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Man(Socrates)$&#10;&#10;&#10;\end{document}"/>
  <p:tag name="IGUANATEXSIZE" val="3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P(c) \mbox{ for some element $c$}\\ \hline&#10;\therefore \exists x P(x) &#10;\end{array}$&#10;&#10;&#10;&#10;&#10;&#10;\end{document}"/>
  <p:tag name="IGUANATEXSIZE" val="3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 $\forall x(M(x) \rightarrow L(x))$ &amp; Premise\\&#10;2. $M(J) \rightarrow L(J)$ &amp; UI from (1)\\&#10;3. $M(J)$ &amp;  Premise\\&#10;4. $L(J)$ &amp; Modus Ponens using \\&#10;&amp;(2) and (3)\\&#10;&#10;\end{tabular}&#10;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}&#10;$\exists x (C(x) \wedge \neg B(x))$\\&#10;$\forall x (C(x) \rightarrow P(x))$\\\hline&#10;$\therefore \;\exists x ( P(x) \wedge \neg B(x))$&#10;\end{tabular}&#10;&#10;&#10;\end{document}"/>
  <p:tag name="IGUANATEXSIZE" val="2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 $\exists x(C(x) \wedge \neg B(x))$ &amp; Premise\\&#10;2. $C(a) \wedge \neg B(a)$ &amp; EI from (1)\\&#10;3. $C(a)$ &amp;  Simplification from (2)\\&#10;4. $\forall x (C(x) \rightarrow P(x))$ &amp; Premise \\&#10;5. $C(a) \rightarrow P(a)$&amp; UI from (4)\\&#10;6. $P(a)$ &amp; MP from (3) and (5)\\&#10;7. $\neg B(a)$ &amp; Simplification from (2)\\&#10;8. $P(a) \wedge \neg B(a)$ &amp; Conj from (6) and (7)\\&#10;9. $\exists x (P(x) \wedge \neg B(x))$ &amp; EG from (8)&#10;\end{tabular}&#10;&#10;&#10;\end{document}"/>
  <p:tag name="IGUANATEXSIZE" val="2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(Man(x) \rightarrow Mortal(x))$&#10;&#10;&#10;\end{document}"/>
  <p:tag name="IGUANATEXSIZE" val="3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Man(Socrates)$&#10;&#10;&#10;\end{document}"/>
  <p:tag name="IGUANATEXSIZE" val="3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therefore \;\;\;\; Mortal(Socrates)$&#10;&#10;&#10;\end{document}"/>
  <p:tag name="IGUANATEXSIZE" val="3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$\forall x (Man(x) \rightarrow Mortal(x))$ &amp; Premise \\&#10;2. $Man(Socrates) \rightarrow Mortal(Socrates)$&amp; UI from (1)\\&#10;3. $Man(Socrates)$ &amp; Premise\\&#10;4. $Mortal(Socrates)$ &amp; MP from (2)\\&#10;&amp; and (3)\\&#10;\end{tabular}&#10;&#10;&#10;\end{document}"/>
  <p:tag name="IGUANATEXSIZE" val="2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oindent \forall x ( P(x) \rightarrow Q(x))\\&#10;P(a), \mbox{where $a$ is a particular}\\&#10;\mbox{\ \ \ \  element in the domain}\\ \hline&#10;&#10;\therefore  Q(a)\\&#10;\end{array}$&#10;&#10;&#10;&#10;&#10;&#10;\end{document}"/>
  <p:tag name="IGUANATEXSIZE" val="3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(P(x) \rightarrow Q(x))$&#10;&#10;&#10;\end{document}"/>
  <p:tag name="IGUANATEXSIZE" val="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therefore \;\;\;\; Mortal(Socrates)$&#10;&#10;&#10;\end{document}"/>
  <p:tag name="IGUANATEXSIZE" val="3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(c) \rightarrow Q(c)$&#10;&#10;&#10;\end{document}"/>
  <p:tag name="IGUANATEXSIZE" val="2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\rightarrow q$&#10;&#10;&#10;\end{document}"/>
  <p:tag name="IGUANATEXSIZE" val="3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r = p/q, \;\; s = t/u, \;\; u\not=0,\; q\not= 0$&#10;&#10;&#10;\end{document}"/>
  <p:tag name="IGUANATEXSIZE" val="3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r + s = \frac{p}{q} + \frac{t}{u} = \frac{pu + qt}{qu} = \frac{v}{w}$&#10;&#10;&#10;\end{document}"/>
  <p:tag name="IGUANATEXSIZE" val="3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2 = \frac{a^2}{b^{2}}$&#10;\end{document}"/>
  <p:tag name="IGUANATEXSIZE" val="2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2b^{2} = a^2$&#10;\end{document}"/>
  <p:tag name="IGUANATEXSIZE" val="2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2b^{2} = 4c^{2}$&#10;\end{document}"/>
  <p:tag name="IGUANATEXSIZE" val="2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b^{2} = 2c^{2}$&#10;\end{document}"/>
  <p:tag name="IGUANATEXSIZE" val="2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r = p_1 \times p_2 \times \ldots\times p_n \; + 1$&#10;&#10;&#10;\end{document}"/>
  <p:tag name="IGUANATEXSIZE" val="3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 $a = b$ &amp; Premise\\&#10;2. $a^{2} = a\times b$ &amp; Multiply both sides of (1) by a\\&#10;3. $a^{2} - b^{2} = a\times b -b^{2}$ &amp;  Subtract $b^{2}$ from both sides of (2)\\&#10;4. $(a - b)(a + b) = b(a - b)$ &amp; Algebra on (3)\\&#10;5. $ a + b = b$&amp; Divide both sides by $a - b$\\&#10;6. $2b = b$ &amp; Replace a by b in (5) because $a = b$\\&#10;7. $2 = 1$&amp; Divide both sides of (6) by b\\&#10;&#10;\end{tabular}&#10;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oindent p \rightarrow q\\&#10;\noindent p\\ \hline&#10;&#10;\therefore  q\\&#10;\end{array}$&#10;&#10;&#10;&#10;&#10;&#10;\end{document}"/>
  <p:tag name="IGUANATEXSIZE" val="3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[(p_1 \vee p_2 \vee \ldots \vee p_n) \rightarrow q] \leftrightarrow\\&#10;\hspace*{1cm} [(p_1 \rightarrow q) \wedge (p_2 \rightarrow q) \wedge \ldots \wedge(p_n \rightarrow q)]$&#10;\end{document}"/>
  <p:tag name="IGUANATEXSIZE" val="3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p_1 \vee p_2 \vee \ldots \vee p_n) \rightarrow q$&#10;\end{document}"/>
  <p:tag name="IGUANATEXSIZE" val="3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_i  \rightarrow q$&#10;\end{document}"/>
  <p:tag name="IGUANATEXSIZE" val="3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exists x P(x)$&#10;&#10;\end{document}"/>
  <p:tag name="IGUANATEXSIZE" val="3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exists x P(x)$&#10;&#10;\end{document}"/>
  <p:tag name="IGUANATEXSIZE" val="3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exists x \neg P(x) \equiv \neg \forall x P(x)$&#10;\end{document}"/>
  <p:tag name="IGUANATEXSIZE" val="2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neg \forall x P(x)$&#10;\end{document}"/>
  <p:tag name="IGUANATEXSIZE" val="2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P(x)$&#10;\end{document}"/>
  <p:tag name="IGUANATEXSIZE" val="2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P(x)$&#10;\end{document}"/>
  <p:tag name="IGUANATEXSIZE" val="2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P(x)$&#10;\end{document}"/>
  <p:tag name="IGUANATEXSIZE" val="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oindent p \rightarrow q\\&#10;\neg q\\ \hline&#10;&#10;\therefore  \neg p\\&#10;\end{array}$&#10;&#10;&#10;&#10;&#10;&#10;\end{document}"/>
  <p:tag name="IGUANATEXSIZE" val="3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P(x)$&#10;\end{document}"/>
  <p:tag name="IGUANATEXSIZE" val="2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 \leftrightarrow q$&#10;\end{document}"/>
  <p:tag name="IGUANATEXSIZE" val="2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p  \rightarrow q)\wedge (q \rightarrow p)$&#10;\end{document}"/>
  <p:tag name="IGUANATEXSIZE" val="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oindent p \rightarrow q\\&#10;\noindent q \rightarrow r\\ \hline&#10;&#10;\therefore  p \rightarrow r\\&#10;\end{array}$&#10;&#10;&#10;&#10;&#10;&#10;\end{document}"/>
  <p:tag name="IGUANATEXSIZE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oindent p \vee q\\&#10;\neg p\\ \hline&#10;&#10;\therefore  q\\&#10;\end{array}$&#10;&#10;&#10;&#10;&#10;&#10;\end{document}"/>
  <p:tag name="IGUANATEXSIZE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p\\ \hline&#10;&#10;\therefore  p \vee q\\&#10;\end{array}$&#10;&#10;&#10;&#10;&#10;&#10;\end{document}"/>
  <p:tag name="IGUANATEXSIZE" val="3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p \wedge q \\ \hline&#10;\therefore  q\\&#10;\end{array}$&#10;&#10;&#10;&#10;&#10;&#10;\end{document}"/>
  <p:tag name="IGUANATEXSIZE" val="3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8931</TotalTime>
  <Words>5624</Words>
  <Application>Microsoft Office PowerPoint</Application>
  <PresentationFormat>全屏显示(4:3)</PresentationFormat>
  <Paragraphs>577</Paragraphs>
  <Slides>71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77" baseType="lpstr">
      <vt:lpstr>Calibri</vt:lpstr>
      <vt:lpstr>Arial</vt:lpstr>
      <vt:lpstr>Constantia</vt:lpstr>
      <vt:lpstr>Cambria Math</vt:lpstr>
      <vt:lpstr>Wingdings 2</vt:lpstr>
      <vt:lpstr>Flow</vt:lpstr>
      <vt:lpstr>The Foundations: Logic  and Proofs</vt:lpstr>
      <vt:lpstr>Summary</vt:lpstr>
      <vt:lpstr>Rules of Inference</vt:lpstr>
      <vt:lpstr>Section Summary</vt:lpstr>
      <vt:lpstr>Revisiting the Socrates Example</vt:lpstr>
      <vt:lpstr>The Argument</vt:lpstr>
      <vt:lpstr>Valid Arguments </vt:lpstr>
      <vt:lpstr>Arguments in Propositional Logic</vt:lpstr>
      <vt:lpstr>Rules of Inference for Propositional Logic: Modus Ponens</vt:lpstr>
      <vt:lpstr> Modus Tollens</vt:lpstr>
      <vt:lpstr>Hypothetical Syllogism</vt:lpstr>
      <vt:lpstr>Disjunctive Syllogism</vt:lpstr>
      <vt:lpstr>Addition</vt:lpstr>
      <vt:lpstr>Simplification</vt:lpstr>
      <vt:lpstr>Conjunction</vt:lpstr>
      <vt:lpstr>Resolution</vt:lpstr>
      <vt:lpstr>Using the Rules of Inference to Build Valid Arguments</vt:lpstr>
      <vt:lpstr>Valid Arguments</vt:lpstr>
      <vt:lpstr>Valid Arguments</vt:lpstr>
      <vt:lpstr>Valid Arguments</vt:lpstr>
      <vt:lpstr>Handling Quantified Statements</vt:lpstr>
      <vt:lpstr>Universal Instantiation (UI)</vt:lpstr>
      <vt:lpstr>Universal Generalization (UG)</vt:lpstr>
      <vt:lpstr>Existential Instantiation (EI)</vt:lpstr>
      <vt:lpstr>Existential Generalization (EG)</vt:lpstr>
      <vt:lpstr>Using Rules of Inference</vt:lpstr>
      <vt:lpstr>Using Rules of Inference</vt:lpstr>
      <vt:lpstr> Using Rules of Inference</vt:lpstr>
      <vt:lpstr>Returning to  the Socrates Example</vt:lpstr>
      <vt:lpstr>Solution for Socrates Example</vt:lpstr>
      <vt:lpstr>Universal Modus Ponens</vt:lpstr>
      <vt:lpstr>Introduction to Proofs</vt:lpstr>
      <vt:lpstr>Section Summary</vt:lpstr>
      <vt:lpstr>Proofs of Mathematical Statements</vt:lpstr>
      <vt:lpstr>Definitions</vt:lpstr>
      <vt:lpstr>Forms of  Theorems </vt:lpstr>
      <vt:lpstr>Proving Theorems</vt:lpstr>
      <vt:lpstr>Proving Conditional Statements: p → q </vt:lpstr>
      <vt:lpstr>Even and Odd Integers</vt:lpstr>
      <vt:lpstr>Proving Conditional Statements: p → q </vt:lpstr>
      <vt:lpstr>Proving Conditional Statements: p → q </vt:lpstr>
      <vt:lpstr>Proving Conditional Statements: p → q </vt:lpstr>
      <vt:lpstr>Proving Conditional Statements: p → q </vt:lpstr>
      <vt:lpstr>Proving Conditional Statements: p → q </vt:lpstr>
      <vt:lpstr>Proof by Contradiction</vt:lpstr>
      <vt:lpstr>Proof by Contradiction </vt:lpstr>
      <vt:lpstr>Theorems that are Biconditional Statements</vt:lpstr>
      <vt:lpstr>What is wrong with this?</vt:lpstr>
      <vt:lpstr>Looking Ahead</vt:lpstr>
      <vt:lpstr>Proof Methods and Strategy</vt:lpstr>
      <vt:lpstr>Section Summary</vt:lpstr>
      <vt:lpstr>Proof by Cases</vt:lpstr>
      <vt:lpstr>Proof by Cases</vt:lpstr>
      <vt:lpstr>Proof by Cases</vt:lpstr>
      <vt:lpstr>Without Loss of Generality</vt:lpstr>
      <vt:lpstr>Existence Proofs</vt:lpstr>
      <vt:lpstr>Nonconstructive Existence Proofs</vt:lpstr>
      <vt:lpstr>Counterexamples</vt:lpstr>
      <vt:lpstr>Uniqueness Proofs</vt:lpstr>
      <vt:lpstr>Proof Strategies for proving p → q </vt:lpstr>
      <vt:lpstr>Backward Reasoning </vt:lpstr>
      <vt:lpstr>Universally Quantified Assertions</vt:lpstr>
      <vt:lpstr> Universally Quantified Assertions</vt:lpstr>
      <vt:lpstr>Universally Quantified Assertions</vt:lpstr>
      <vt:lpstr>Proof and Disproof: Tilings</vt:lpstr>
      <vt:lpstr>Tilings</vt:lpstr>
      <vt:lpstr>Tilings </vt:lpstr>
      <vt:lpstr>Tilings</vt:lpstr>
      <vt:lpstr>The Role of Open Problems</vt:lpstr>
      <vt:lpstr>An Open Problem</vt:lpstr>
      <vt:lpstr>Additional Proof Methods</vt:lpstr>
    </vt:vector>
  </TitlesOfParts>
  <Company>Monmouth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Foundations: Logic and Proofs</dc:title>
  <dc:creator>Richard Scherl</dc:creator>
  <cp:lastModifiedBy>Y usi</cp:lastModifiedBy>
  <cp:revision>476</cp:revision>
  <dcterms:created xsi:type="dcterms:W3CDTF">2013-10-11T23:23:15Z</dcterms:created>
  <dcterms:modified xsi:type="dcterms:W3CDTF">2023-06-13T10:10:15Z</dcterms:modified>
</cp:coreProperties>
</file>