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6"/>
  </p:notesMasterIdLst>
  <p:sldIdLst>
    <p:sldId id="256" r:id="rId2"/>
    <p:sldId id="292" r:id="rId3"/>
    <p:sldId id="258" r:id="rId4"/>
    <p:sldId id="301" r:id="rId5"/>
    <p:sldId id="302" r:id="rId6"/>
    <p:sldId id="257" r:id="rId7"/>
    <p:sldId id="307" r:id="rId8"/>
    <p:sldId id="357" r:id="rId9"/>
    <p:sldId id="303" r:id="rId10"/>
    <p:sldId id="260" r:id="rId11"/>
    <p:sldId id="304" r:id="rId12"/>
    <p:sldId id="264" r:id="rId13"/>
    <p:sldId id="316" r:id="rId14"/>
    <p:sldId id="317" r:id="rId15"/>
    <p:sldId id="308" r:id="rId16"/>
    <p:sldId id="309" r:id="rId17"/>
    <p:sldId id="313" r:id="rId18"/>
    <p:sldId id="312" r:id="rId19"/>
    <p:sldId id="314" r:id="rId20"/>
    <p:sldId id="315" r:id="rId21"/>
    <p:sldId id="297" r:id="rId22"/>
    <p:sldId id="259" r:id="rId23"/>
    <p:sldId id="318" r:id="rId24"/>
    <p:sldId id="261" r:id="rId25"/>
    <p:sldId id="319" r:id="rId26"/>
    <p:sldId id="324" r:id="rId27"/>
    <p:sldId id="358" r:id="rId28"/>
    <p:sldId id="320" r:id="rId29"/>
    <p:sldId id="266" r:id="rId30"/>
    <p:sldId id="321" r:id="rId31"/>
    <p:sldId id="269" r:id="rId32"/>
    <p:sldId id="322" r:id="rId33"/>
    <p:sldId id="273" r:id="rId34"/>
    <p:sldId id="323" r:id="rId35"/>
    <p:sldId id="274" r:id="rId36"/>
    <p:sldId id="275" r:id="rId37"/>
    <p:sldId id="326" r:id="rId38"/>
    <p:sldId id="277" r:id="rId39"/>
    <p:sldId id="329" r:id="rId40"/>
    <p:sldId id="328" r:id="rId41"/>
    <p:sldId id="333" r:id="rId42"/>
    <p:sldId id="334" r:id="rId43"/>
    <p:sldId id="337" r:id="rId44"/>
    <p:sldId id="336" r:id="rId45"/>
    <p:sldId id="339" r:id="rId46"/>
    <p:sldId id="340" r:id="rId47"/>
    <p:sldId id="281" r:id="rId48"/>
    <p:sldId id="338" r:id="rId49"/>
    <p:sldId id="342" r:id="rId50"/>
    <p:sldId id="343" r:id="rId51"/>
    <p:sldId id="282" r:id="rId52"/>
    <p:sldId id="344" r:id="rId53"/>
    <p:sldId id="345" r:id="rId54"/>
    <p:sldId id="283" r:id="rId55"/>
    <p:sldId id="284" r:id="rId56"/>
    <p:sldId id="286" r:id="rId57"/>
    <p:sldId id="346" r:id="rId58"/>
    <p:sldId id="359" r:id="rId59"/>
    <p:sldId id="347" r:id="rId60"/>
    <p:sldId id="348" r:id="rId61"/>
    <p:sldId id="349" r:id="rId62"/>
    <p:sldId id="350" r:id="rId63"/>
    <p:sldId id="352" r:id="rId64"/>
    <p:sldId id="353" r:id="rId65"/>
    <p:sldId id="354" r:id="rId66"/>
    <p:sldId id="355" r:id="rId67"/>
    <p:sldId id="356" r:id="rId68"/>
    <p:sldId id="360" r:id="rId69"/>
    <p:sldId id="361" r:id="rId70"/>
    <p:sldId id="363" r:id="rId71"/>
    <p:sldId id="362" r:id="rId72"/>
    <p:sldId id="364" r:id="rId73"/>
    <p:sldId id="365" r:id="rId74"/>
    <p:sldId id="366" r:id="rId75"/>
  </p:sldIdLst>
  <p:sldSz cx="9144000" cy="6858000" type="screen4x3"/>
  <p:notesSz cx="6858000" cy="9144000"/>
  <p:embeddedFontLst>
    <p:embeddedFont>
      <p:font typeface="Calibri" panose="020F0502020204030204" pitchFamily="34" charset="0"/>
      <p:regular r:id="rId77"/>
      <p:bold r:id="rId78"/>
      <p:italic r:id="rId79"/>
      <p:boldItalic r:id="rId80"/>
    </p:embeddedFont>
    <p:embeddedFont>
      <p:font typeface="Cambria Math" panose="02040503050406030204" pitchFamily="18" charset="0"/>
      <p:regular r:id="rId81"/>
    </p:embeddedFont>
    <p:embeddedFont>
      <p:font typeface="Constantia" panose="02030602050306030303" pitchFamily="18" charset="0"/>
      <p:regular r:id="rId82"/>
      <p:bold r:id="rId83"/>
      <p:italic r:id="rId84"/>
      <p:boldItalic r:id="rId85"/>
    </p:embeddedFont>
    <p:embeddedFont>
      <p:font typeface="Wingdings 2" pitchFamily="2" charset="2"/>
      <p:regular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708" autoAdjust="0"/>
  </p:normalViewPr>
  <p:slideViewPr>
    <p:cSldViewPr>
      <p:cViewPr varScale="1">
        <p:scale>
          <a:sx n="88" d="100"/>
          <a:sy n="88" d="100"/>
        </p:scale>
        <p:origin x="17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zhan" userId="a67b9b2eaa87b568" providerId="LiveId" clId="{82612594-1AFA-3C42-973E-AB077EF396B2}"/>
    <pc:docChg chg="modSld">
      <pc:chgData name="huang zhan" userId="a67b9b2eaa87b568" providerId="LiveId" clId="{82612594-1AFA-3C42-973E-AB077EF396B2}" dt="2023-02-25T01:39:50.524" v="1" actId="20577"/>
      <pc:docMkLst>
        <pc:docMk/>
      </pc:docMkLst>
      <pc:sldChg chg="modSp mod">
        <pc:chgData name="huang zhan" userId="a67b9b2eaa87b568" providerId="LiveId" clId="{82612594-1AFA-3C42-973E-AB077EF396B2}" dt="2023-02-25T01:39:50.524" v="1" actId="20577"/>
        <pc:sldMkLst>
          <pc:docMk/>
          <pc:sldMk cId="0" sldId="256"/>
        </pc:sldMkLst>
        <pc:spChg chg="mod">
          <ac:chgData name="huang zhan" userId="a67b9b2eaa87b568" providerId="LiveId" clId="{82612594-1AFA-3C42-973E-AB077EF396B2}" dt="2023-02-25T01:39:50.524" v="1" actId="20577"/>
          <ac:spMkLst>
            <pc:docMk/>
            <pc:sldMk cId="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2/25/23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58658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2/25/23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2/25/23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zh-CN" altLang="en-US" dirty="0"/>
              <a:t>  </a:t>
            </a:r>
            <a:r>
              <a:rPr lang="en-US" dirty="0"/>
              <a:t>Chapter 5</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p:sp>
        <p:nvSpPr>
          <p:cNvPr id="3" name="Content Placeholder 2"/>
          <p:cNvSpPr>
            <a:spLocks noGrp="1"/>
          </p:cNvSpPr>
          <p:nvPr>
            <p:ph idx="1"/>
          </p:nvPr>
        </p:nvSpPr>
        <p:spPr/>
        <p:txBody>
          <a:bodyPr/>
          <a:lstStyle/>
          <a:p>
            <a:pPr>
              <a:buNone/>
            </a:pPr>
            <a:r>
              <a:rPr lang="en-US" b="1" dirty="0"/>
              <a:t>   Example</a:t>
            </a:r>
            <a:r>
              <a:rPr lang="en-US" dirty="0"/>
              <a:t>: Show that:  </a:t>
            </a:r>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Assume true for </a:t>
            </a:r>
            <a:r>
              <a:rPr lang="en-US" i="1" dirty="0"/>
              <a:t>P</a:t>
            </a:r>
            <a:r>
              <a:rPr lang="en-US" dirty="0"/>
              <a:t>(</a:t>
            </a:r>
            <a:r>
              <a:rPr lang="en-US" i="1" dirty="0"/>
              <a:t>k</a:t>
            </a:r>
            <a:r>
              <a:rPr lang="en-US" dirty="0"/>
              <a:t>).</a:t>
            </a:r>
          </a:p>
          <a:p>
            <a:pPr>
              <a:buNone/>
            </a:pPr>
            <a:r>
              <a:rPr lang="en-US" dirty="0"/>
              <a:t>                     The inductive hypothesis is</a:t>
            </a:r>
          </a:p>
          <a:p>
            <a:pPr>
              <a:buNone/>
            </a:pPr>
            <a:r>
              <a:rPr lang="en-US" dirty="0"/>
              <a:t>        Under this assumption,   </a:t>
            </a:r>
          </a:p>
        </p:txBody>
      </p:sp>
      <p:pic>
        <p:nvPicPr>
          <p:cNvPr id="5" name="Picture 4" descr="addin_tmp.png"/>
          <p:cNvPicPr>
            <a:picLocks noChangeAspect="1"/>
          </p:cNvPicPr>
          <p:nvPr>
            <p:custDataLst>
              <p:tags r:id="rId1"/>
            </p:custDataLst>
          </p:nvPr>
        </p:nvPicPr>
        <p:blipFill>
          <a:blip r:embed="rId7" cstate="print"/>
          <a:stretch>
            <a:fillRect/>
          </a:stretch>
        </p:blipFill>
        <p:spPr>
          <a:xfrm>
            <a:off x="4267200" y="1905000"/>
            <a:ext cx="1657350" cy="695325"/>
          </a:xfrm>
          <a:prstGeom prst="rect">
            <a:avLst/>
          </a:prstGeom>
        </p:spPr>
      </p:pic>
      <p:pic>
        <p:nvPicPr>
          <p:cNvPr id="6" name="Picture 5" descr="addin_tmp.png"/>
          <p:cNvPicPr>
            <a:picLocks noChangeAspect="1"/>
          </p:cNvPicPr>
          <p:nvPr>
            <p:custDataLst>
              <p:tags r:id="rId2"/>
            </p:custDataLst>
          </p:nvPr>
        </p:nvPicPr>
        <p:blipFill>
          <a:blip r:embed="rId8" cstate="print"/>
          <a:stretch>
            <a:fillRect/>
          </a:stretch>
        </p:blipFill>
        <p:spPr>
          <a:xfrm>
            <a:off x="6477000" y="3733800"/>
            <a:ext cx="1632585" cy="741045"/>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4"/>
            </p:custDataLst>
          </p:nvPr>
        </p:nvPicPr>
        <p:blipFill>
          <a:blip r:embed="rId10"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11"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1905000"/>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 </a:t>
            </a:r>
            <a:r>
              <a:rPr lang="en-US" dirty="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1</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n</a:t>
            </a:r>
            <a:r>
              <a:rPr lang="en-US" sz="1400" dirty="0">
                <a:latin typeface="Cambria Math" pitchFamily="18" charset="0"/>
                <a:ea typeface="Cambria Math" pitchFamily="18" charset="0"/>
              </a:rPr>
              <a:t> + 1)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a:t>
            </a:r>
            <a:endParaRPr lang="en-US" dirty="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normAutofit fontScale="92500" lnSpcReduction="2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S</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a:t>
            </a:r>
          </a:p>
          <a:p>
            <a:pPr>
              <a:buNone/>
            </a:pPr>
            <a:endParaRPr lang="en-US" dirty="0"/>
          </a:p>
          <a:p>
            <a:pPr>
              <a:buNone/>
            </a:pPr>
            <a:endParaRPr lang="en-US" dirty="0"/>
          </a:p>
          <a:p>
            <a:pPr>
              <a:buNone/>
            </a:pPr>
            <a:r>
              <a:rPr lang="en-US" b="1" dirty="0"/>
              <a:t>    </a:t>
            </a:r>
          </a:p>
          <a:p>
            <a:pPr>
              <a:buNone/>
            </a:pPr>
            <a:r>
              <a:rPr lang="en-US" b="1" dirty="0"/>
              <a:t>     Solution</a:t>
            </a:r>
            <a:r>
              <a:rPr lang="en-US" dirty="0"/>
              <a:t>: Let </a:t>
            </a:r>
            <a:r>
              <a:rPr lang="en-US" i="1" dirty="0"/>
              <a:t>P</a:t>
            </a:r>
            <a:r>
              <a:rPr lang="en-US" dirty="0"/>
              <a:t>(</a:t>
            </a:r>
            <a:r>
              <a:rPr lang="en-US" i="1" dirty="0"/>
              <a:t>n</a:t>
            </a:r>
            <a:r>
              <a:rPr lang="en-US" dirty="0"/>
              <a:t>) be the proposition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 Use mathematical induction to prove that </a:t>
            </a:r>
            <a:r>
              <a:rPr lang="en-US" i="1" dirty="0"/>
              <a:t>P</a:t>
            </a:r>
            <a:r>
              <a:rPr lang="en-US" dirty="0"/>
              <a:t>(</a:t>
            </a:r>
            <a:r>
              <a:rPr lang="en-US" i="1" dirty="0"/>
              <a:t>n</a:t>
            </a:r>
            <a:r>
              <a:rPr lang="en-US" dirty="0"/>
              <a:t>) is true for all positive integers </a:t>
            </a:r>
            <a:r>
              <a:rPr lang="en-US" i="1" dirty="0"/>
              <a:t>n</a:t>
            </a:r>
            <a:r>
              <a:rPr lang="en-US" dirty="0"/>
              <a:t>.</a:t>
            </a:r>
          </a:p>
          <a:p>
            <a:pPr lvl="1"/>
            <a:r>
              <a:rPr lang="en-US" dirty="0"/>
              <a:t>BASIS STEP:  P(</a:t>
            </a:r>
            <a:r>
              <a:rPr lang="en-US" dirty="0">
                <a:latin typeface="Cambria Math" pitchFamily="18" charset="0"/>
                <a:ea typeface="Cambria Math" pitchFamily="18" charset="0"/>
              </a:rPr>
              <a:t>1</a:t>
            </a:r>
            <a:r>
              <a:rPr lang="en-US" dirty="0"/>
              <a:t>) is true, because each of the four </a:t>
            </a:r>
            <a:r>
              <a:rPr lang="en-US" dirty="0">
                <a:latin typeface="Cambria Math" pitchFamily="18" charset="0"/>
                <a:ea typeface="Cambria Math" pitchFamily="18" charset="0"/>
              </a:rPr>
              <a:t>2</a:t>
            </a:r>
            <a:r>
              <a:rPr lang="en-US" dirty="0"/>
              <a:t> </a:t>
            </a:r>
            <a:r>
              <a:rPr lang="en-US" dirty="0">
                <a:ea typeface="Cambria Math" pitchFamily="18" charset="0"/>
              </a:rPr>
              <a:t>×</a:t>
            </a:r>
            <a:r>
              <a:rPr lang="en-US" dirty="0">
                <a:latin typeface="Cambria Math" pitchFamily="18" charset="0"/>
                <a:ea typeface="Cambria Math" pitchFamily="18" charset="0"/>
              </a:rPr>
              <a:t>2</a:t>
            </a:r>
            <a:r>
              <a:rPr lang="en-US" dirty="0"/>
              <a:t> checkerboards with one square removed can be tiled using one right </a:t>
            </a:r>
            <a:r>
              <a:rPr lang="en-US" dirty="0" err="1"/>
              <a:t>triomino</a:t>
            </a:r>
            <a:r>
              <a:rPr lang="en-US" dirty="0"/>
              <a:t>.</a:t>
            </a:r>
          </a:p>
          <a:p>
            <a:pPr lvl="1"/>
            <a:endParaRPr lang="en-US" dirty="0"/>
          </a:p>
          <a:p>
            <a:pPr lvl="1"/>
            <a:endParaRPr lang="en-US" dirty="0"/>
          </a:p>
          <a:p>
            <a:pPr lvl="1"/>
            <a:endParaRPr lang="en-US" dirty="0"/>
          </a:p>
          <a:p>
            <a:pPr lvl="1"/>
            <a:endParaRPr lang="en-US" dirty="0"/>
          </a:p>
          <a:p>
            <a:pPr lvl="1"/>
            <a:r>
              <a:rPr lang="en-US" dirty="0"/>
              <a:t>INDUCTIVE STEP:  Assume that  </a:t>
            </a:r>
            <a:r>
              <a:rPr lang="en-US" i="1" dirty="0"/>
              <a:t>P</a:t>
            </a:r>
            <a:r>
              <a:rPr lang="en-US" dirty="0"/>
              <a:t>(</a:t>
            </a:r>
            <a:r>
              <a:rPr lang="en-US" i="1" dirty="0"/>
              <a:t>k</a:t>
            </a:r>
            <a:r>
              <a:rPr lang="en-US" dirty="0"/>
              <a:t>) is true for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a:t>
            </a:r>
          </a:p>
          <a:p>
            <a:pPr>
              <a:buNone/>
            </a:pPr>
            <a:r>
              <a:rPr lang="en-US" dirty="0"/>
              <a:t> </a:t>
            </a:r>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a:t>A right </a:t>
            </a:r>
            <a:r>
              <a:rPr lang="en-US" dirty="0" err="1"/>
              <a:t>triomino</a:t>
            </a:r>
            <a:r>
              <a:rPr lang="en-US" dirty="0"/>
              <a:t> is an L-shaped tile which covers three squares at a time.</a:t>
            </a:r>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62500" lnSpcReduction="20000"/>
          </a:bodyPr>
          <a:lstStyle/>
          <a:p>
            <a:pPr lvl="1"/>
            <a:endParaRPr lang="en-US" dirty="0"/>
          </a:p>
          <a:p>
            <a:pPr lvl="1">
              <a:buNone/>
            </a:pPr>
            <a:endParaRPr lang="en-US" dirty="0"/>
          </a:p>
          <a:p>
            <a:pPr lvl="1">
              <a:buNone/>
            </a:pPr>
            <a:endParaRPr lang="en-US" dirty="0"/>
          </a:p>
          <a:p>
            <a:pPr lvl="1">
              <a:buNone/>
            </a:pPr>
            <a:endParaRPr lang="en-US" dirty="0"/>
          </a:p>
          <a:p>
            <a:pPr lvl="1">
              <a:buNone/>
            </a:pPr>
            <a:endParaRPr lang="en-US" dirty="0"/>
          </a:p>
          <a:p>
            <a:pPr lvl="2"/>
            <a:r>
              <a:rPr lang="en-US" dirty="0"/>
              <a:t>Consider a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checkerboard with one square removed. Split this checkerboard into four checkerboards of size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,by dividing it in half in both directions.</a:t>
            </a:r>
          </a:p>
          <a:p>
            <a:pPr lvl="2"/>
            <a:endParaRPr lang="en-US" dirty="0"/>
          </a:p>
          <a:p>
            <a:pPr lvl="2"/>
            <a:endParaRPr lang="en-US" dirty="0"/>
          </a:p>
          <a:p>
            <a:pPr lvl="2"/>
            <a:endParaRPr lang="en-US" dirty="0"/>
          </a:p>
          <a:p>
            <a:pPr lvl="2">
              <a:buNone/>
            </a:pPr>
            <a:endParaRPr lang="en-US" dirty="0"/>
          </a:p>
          <a:p>
            <a:pPr lvl="2">
              <a:buNone/>
            </a:pPr>
            <a:endParaRPr lang="en-US" dirty="0"/>
          </a:p>
          <a:p>
            <a:pPr lvl="2">
              <a:buNone/>
            </a:pPr>
            <a:endParaRPr lang="en-US" dirty="0"/>
          </a:p>
          <a:p>
            <a:pPr lvl="2"/>
            <a:endParaRPr lang="en-US" dirty="0"/>
          </a:p>
          <a:p>
            <a:pPr lvl="2"/>
            <a:endParaRPr lang="en-US" dirty="0"/>
          </a:p>
          <a:p>
            <a:pPr lvl="2"/>
            <a:r>
              <a:rPr lang="en-US" dirty="0"/>
              <a:t>Remove a square from one of the four</a:t>
            </a:r>
            <a:r>
              <a:rPr lang="en-US" dirty="0">
                <a:latin typeface="Cambria Math" pitchFamily="18" charset="0"/>
                <a:ea typeface="Cambria Math" pitchFamily="18" charset="0"/>
              </a:rPr>
              <a:t> 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a:t>triominoe</a:t>
            </a:r>
            <a:r>
              <a:rPr lang="en-US" dirty="0"/>
              <a:t>. </a:t>
            </a:r>
          </a:p>
          <a:p>
            <a:pPr lvl="2"/>
            <a:r>
              <a:rPr lang="en-US" dirty="0"/>
              <a:t>Hence, the entire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checkerboard with one square removed can be tiled using right </a:t>
            </a:r>
            <a:r>
              <a:rPr lang="en-US" dirty="0" err="1"/>
              <a:t>triominoes</a:t>
            </a:r>
            <a:r>
              <a:rPr lang="en-US" dirty="0"/>
              <a:t>.</a:t>
            </a:r>
          </a:p>
          <a:p>
            <a:pPr lvl="2"/>
            <a:endParaRPr lang="en-US" dirty="0"/>
          </a:p>
          <a:p>
            <a:pPr lvl="2"/>
            <a:endParaRPr lang="en-US" dirty="0"/>
          </a:p>
          <a:p>
            <a:pPr lvl="2"/>
            <a:endParaRPr lang="en-US" dirty="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Incorrect “Proof” by Mathematical Induction</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Let </a:t>
            </a:r>
            <a:r>
              <a:rPr lang="en-US" i="1" dirty="0"/>
              <a:t>P</a:t>
            </a:r>
            <a:r>
              <a:rPr lang="en-US" dirty="0"/>
              <a:t>(</a:t>
            </a:r>
            <a:r>
              <a:rPr lang="en-US" i="1" dirty="0"/>
              <a:t>n</a:t>
            </a:r>
            <a:r>
              <a:rPr lang="en-US" dirty="0"/>
              <a:t>) be the statement that every set of </a:t>
            </a:r>
            <a:r>
              <a:rPr lang="en-US" i="1" dirty="0"/>
              <a:t>n</a:t>
            </a:r>
            <a:r>
              <a:rPr lang="en-US" dirty="0"/>
              <a:t> lines in the plane, no two of which are parallel, meet in a common point. Here is a “proof” that </a:t>
            </a:r>
            <a:r>
              <a:rPr lang="en-US" i="1" dirty="0"/>
              <a:t>P</a:t>
            </a:r>
            <a:r>
              <a:rPr lang="en-US" dirty="0"/>
              <a:t>(</a:t>
            </a:r>
            <a:r>
              <a:rPr lang="en-US" i="1" dirty="0"/>
              <a:t>n</a:t>
            </a:r>
            <a:r>
              <a:rPr lang="en-US" dirty="0"/>
              <a:t>) is true for all positive integers </a:t>
            </a:r>
            <a:r>
              <a:rPr lang="en-US" i="1" dirty="0"/>
              <a:t>n</a:t>
            </a:r>
            <a:r>
              <a:rPr lang="en-US" dirty="0"/>
              <a:t> </a:t>
            </a:r>
            <a:r>
              <a:rPr lang="en-US" dirty="0">
                <a:latin typeface="Cambria Math"/>
                <a:ea typeface="Cambria Math"/>
              </a:rPr>
              <a:t>≥ 2.  </a:t>
            </a:r>
            <a:endParaRPr lang="en-US" dirty="0">
              <a:ea typeface="Cambria Math"/>
            </a:endParaRPr>
          </a:p>
          <a:p>
            <a:pPr lvl="1"/>
            <a:r>
              <a:rPr lang="en-US" dirty="0">
                <a:ea typeface="Cambria Math"/>
              </a:rPr>
              <a:t>BASIS STEP: The statement </a:t>
            </a:r>
            <a:r>
              <a:rPr lang="en-US" i="1" dirty="0">
                <a:ea typeface="Cambria Math"/>
              </a:rPr>
              <a:t>P</a:t>
            </a:r>
            <a:r>
              <a:rPr lang="en-US" dirty="0">
                <a:ea typeface="Cambria Math"/>
              </a:rPr>
              <a:t>(</a:t>
            </a:r>
            <a:r>
              <a:rPr lang="en-US" dirty="0">
                <a:latin typeface="Cambria Math" pitchFamily="18" charset="0"/>
                <a:ea typeface="Cambria Math" pitchFamily="18" charset="0"/>
              </a:rPr>
              <a:t>2</a:t>
            </a:r>
            <a:r>
              <a:rPr lang="en-US" dirty="0">
                <a:ea typeface="Cambria Math"/>
              </a:rPr>
              <a:t>) is true because any two lines in the plane that are not parallel meet in a common point.</a:t>
            </a:r>
          </a:p>
          <a:p>
            <a:pPr lvl="1"/>
            <a:r>
              <a:rPr lang="en-US" dirty="0">
                <a:ea typeface="Cambria Math"/>
              </a:rPr>
              <a:t>INDUCTIVE STEP: The inductive hypothesis is the statement that </a:t>
            </a:r>
            <a:r>
              <a:rPr lang="en-US" i="1" dirty="0">
                <a:ea typeface="Cambria Math"/>
              </a:rPr>
              <a:t>P</a:t>
            </a:r>
            <a:r>
              <a:rPr lang="en-US" dirty="0">
                <a:ea typeface="Cambria Math"/>
              </a:rPr>
              <a:t>(</a:t>
            </a:r>
            <a:r>
              <a:rPr lang="en-US" i="1" dirty="0">
                <a:ea typeface="Cambria Math"/>
              </a:rPr>
              <a:t>k</a:t>
            </a:r>
            <a:r>
              <a:rPr lang="en-US" dirty="0">
                <a:ea typeface="Cambria Math"/>
              </a:rPr>
              <a:t>) is true for the positive integer </a:t>
            </a:r>
            <a:r>
              <a:rPr lang="en-US" i="1" dirty="0">
                <a:ea typeface="Cambria Math"/>
              </a:rPr>
              <a:t> k</a:t>
            </a:r>
            <a:r>
              <a:rPr lang="en-US" dirty="0">
                <a:ea typeface="Cambria Math"/>
              </a:rPr>
              <a:t> </a:t>
            </a:r>
            <a:r>
              <a:rPr lang="en-US" dirty="0">
                <a:latin typeface="Cambria Math"/>
                <a:ea typeface="Cambria Math"/>
              </a:rPr>
              <a:t>≥ 2</a:t>
            </a:r>
            <a:r>
              <a:rPr lang="en-US" dirty="0">
                <a:ea typeface="Cambria Math"/>
              </a:rPr>
              <a:t>, i.e., every set of </a:t>
            </a:r>
            <a:r>
              <a:rPr lang="en-US" i="1" dirty="0">
                <a:ea typeface="Cambria Math"/>
              </a:rPr>
              <a:t>k</a:t>
            </a:r>
            <a:r>
              <a:rPr lang="en-US" dirty="0">
                <a:ea typeface="Cambria Math"/>
              </a:rPr>
              <a:t> lines in the plane, no two of which are parallel, meet in a common point.</a:t>
            </a:r>
          </a:p>
          <a:p>
            <a:pPr lvl="1"/>
            <a:r>
              <a:rPr lang="en-US" dirty="0">
                <a:ea typeface="Cambria Math"/>
              </a:rPr>
              <a:t>We must show that if </a:t>
            </a:r>
            <a:r>
              <a:rPr lang="en-US" i="1" dirty="0">
                <a:ea typeface="Cambria Math"/>
              </a:rPr>
              <a:t>P</a:t>
            </a:r>
            <a:r>
              <a:rPr lang="en-US" dirty="0">
                <a:ea typeface="Cambria Math"/>
              </a:rPr>
              <a:t>(</a:t>
            </a:r>
            <a:r>
              <a:rPr lang="en-US" i="1" dirty="0">
                <a:ea typeface="Cambria Math"/>
              </a:rPr>
              <a:t>k</a:t>
            </a:r>
            <a:r>
              <a:rPr lang="en-US" dirty="0">
                <a:ea typeface="Cambria Math"/>
              </a:rPr>
              <a:t>) holds, then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holds, i.e.,  if every set of </a:t>
            </a:r>
            <a:r>
              <a:rPr lang="en-US" i="1" dirty="0">
                <a:ea typeface="Cambria Math"/>
              </a:rPr>
              <a:t>k</a:t>
            </a:r>
            <a:r>
              <a:rPr lang="en-US" dirty="0">
                <a:ea typeface="Cambria Math"/>
              </a:rPr>
              <a:t> lines in the plane, no two of which are parallel, </a:t>
            </a:r>
            <a:r>
              <a:rPr lang="en-US" i="1" dirty="0">
                <a:ea typeface="Cambria Math"/>
              </a:rPr>
              <a:t>k</a:t>
            </a:r>
            <a:r>
              <a:rPr lang="en-US" dirty="0">
                <a:ea typeface="Cambria Math"/>
              </a:rPr>
              <a:t> </a:t>
            </a:r>
            <a:r>
              <a:rPr lang="en-US" dirty="0">
                <a:latin typeface="Cambria Math"/>
                <a:ea typeface="Cambria Math"/>
              </a:rPr>
              <a:t>≥ 2, </a:t>
            </a:r>
            <a:r>
              <a:rPr lang="en-US" dirty="0">
                <a:ea typeface="Cambria Math"/>
              </a:rPr>
              <a:t>meet in a common point, then every set of k + </a:t>
            </a:r>
            <a:r>
              <a:rPr lang="en-US" dirty="0">
                <a:latin typeface="Cambria Math" pitchFamily="18" charset="0"/>
                <a:ea typeface="Cambria Math" pitchFamily="18" charset="0"/>
              </a:rPr>
              <a:t>1</a:t>
            </a:r>
            <a:r>
              <a:rPr lang="en-US" dirty="0">
                <a:ea typeface="Cambria Math"/>
              </a:rPr>
              <a:t> lines in the plane, no two of which are parallel, meet in a common point. </a:t>
            </a:r>
          </a:p>
          <a:p>
            <a:pPr lvl="1"/>
            <a:endParaRPr lang="en-US" dirty="0">
              <a:ea typeface="Cambria Math"/>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Mathematical Induction</a:t>
            </a:r>
          </a:p>
          <a:p>
            <a:r>
              <a:rPr lang="en-US" dirty="0"/>
              <a:t>Strong Induction</a:t>
            </a:r>
          </a:p>
          <a:p>
            <a:r>
              <a:rPr lang="en-US" dirty="0"/>
              <a:t>Well-Ordering</a:t>
            </a:r>
          </a:p>
          <a:p>
            <a:r>
              <a:rPr lang="en-US" dirty="0"/>
              <a:t>Recursive Definitions</a:t>
            </a:r>
          </a:p>
          <a:p>
            <a:r>
              <a:rPr lang="en-US" dirty="0"/>
              <a:t>Structural Induction</a:t>
            </a:r>
          </a:p>
          <a:p>
            <a:r>
              <a:rPr lang="en-US" dirty="0"/>
              <a:t>Recursive Algorithms</a:t>
            </a:r>
          </a:p>
          <a:p>
            <a:r>
              <a:rPr lang="en-US" dirty="0"/>
              <a:t>Program Correctness (</a:t>
            </a:r>
            <a:r>
              <a:rPr lang="en-US" i="1" dirty="0"/>
              <a:t>not yet included in overheads</a:t>
            </a:r>
            <a:r>
              <a:rPr lang="en-US" dirty="0"/>
              <a:t>)</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Incorrect “Proof” by Mathematical Induction</a:t>
            </a:r>
          </a:p>
        </p:txBody>
      </p:sp>
      <p:sp>
        <p:nvSpPr>
          <p:cNvPr id="3" name="Content Placeholder 2"/>
          <p:cNvSpPr>
            <a:spLocks noGrp="1"/>
          </p:cNvSpPr>
          <p:nvPr>
            <p:ph idx="1"/>
          </p:nvPr>
        </p:nvSpPr>
        <p:spPr/>
        <p:txBody>
          <a:bodyPr>
            <a:normAutofit fontScale="70000" lnSpcReduction="20000"/>
          </a:bodyPr>
          <a:lstStyle/>
          <a:p>
            <a:pPr lvl="1"/>
            <a:endParaRPr lang="en-US" dirty="0">
              <a:ea typeface="Cambria Math"/>
            </a:endParaRPr>
          </a:p>
          <a:p>
            <a:pPr lvl="1">
              <a:buNone/>
            </a:pPr>
            <a:endParaRPr lang="en-US" dirty="0">
              <a:ea typeface="Cambria Math"/>
            </a:endParaRPr>
          </a:p>
          <a:p>
            <a:pPr lvl="1">
              <a:buNone/>
            </a:pPr>
            <a:endParaRPr lang="en-US" dirty="0">
              <a:ea typeface="Cambria Math"/>
            </a:endParaRPr>
          </a:p>
          <a:p>
            <a:pPr lvl="1"/>
            <a:r>
              <a:rPr lang="en-US" dirty="0">
                <a:ea typeface="Cambria Math"/>
              </a:rPr>
              <a:t>Consider a set  of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distinct lines in the plane, no two parallel. By the inductive hypothesis, the first </a:t>
            </a:r>
            <a:r>
              <a:rPr lang="en-US" i="1" dirty="0">
                <a:ea typeface="Cambria Math"/>
              </a:rPr>
              <a:t>k</a:t>
            </a:r>
            <a:r>
              <a:rPr lang="en-US" dirty="0">
                <a:ea typeface="Cambria Math"/>
              </a:rPr>
              <a:t> of these lines must meet in a common point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By the inductive hypothesis, the last </a:t>
            </a:r>
            <a:r>
              <a:rPr lang="en-US" i="1" dirty="0">
                <a:ea typeface="Cambria Math"/>
              </a:rPr>
              <a:t>k</a:t>
            </a:r>
            <a:r>
              <a:rPr lang="en-US" dirty="0">
                <a:ea typeface="Cambria Math"/>
              </a:rPr>
              <a:t> of these lines meet in a common point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a:t>
            </a:r>
          </a:p>
          <a:p>
            <a:pPr lvl="1"/>
            <a:r>
              <a:rPr lang="en-US" dirty="0">
                <a:ea typeface="Cambria Math"/>
              </a:rPr>
              <a:t>If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and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are different points, all lines containing both of them must be the same line since two points determine a line. This contradicts the assumption that the lines are distinct. Hence,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lies on all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distinct lines, and therefore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holds. Assuming that  </a:t>
            </a:r>
            <a:r>
              <a:rPr lang="en-US" i="1" dirty="0">
                <a:ea typeface="Cambria Math"/>
              </a:rPr>
              <a:t>k</a:t>
            </a:r>
            <a:r>
              <a:rPr lang="en-US" dirty="0">
                <a:ea typeface="Cambria Math"/>
              </a:rPr>
              <a:t> </a:t>
            </a:r>
            <a:r>
              <a:rPr lang="en-US" dirty="0">
                <a:latin typeface="Cambria Math"/>
                <a:ea typeface="Cambria Math"/>
              </a:rPr>
              <a:t>≥2, distinct lines meet in a common point, then every </a:t>
            </a:r>
            <a:r>
              <a:rPr lang="en-US" dirty="0">
                <a:ea typeface="Cambria Math"/>
              </a:rPr>
              <a:t>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latin typeface="Cambria Math"/>
                <a:ea typeface="Cambria Math"/>
              </a:rPr>
              <a:t> lines meet in a common point.</a:t>
            </a:r>
          </a:p>
          <a:p>
            <a:pPr lvl="1"/>
            <a:r>
              <a:rPr lang="en-US" dirty="0">
                <a:latin typeface="Cambria Math"/>
                <a:ea typeface="Cambria Math"/>
              </a:rPr>
              <a:t>There must be an error in this proof  since the conclusion is absurd. But where is the error?</a:t>
            </a:r>
          </a:p>
          <a:p>
            <a:pPr lvl="2"/>
            <a:r>
              <a:rPr lang="en-US" b="1" dirty="0">
                <a:ea typeface="Cambria Math"/>
              </a:rPr>
              <a:t>Answer</a:t>
            </a:r>
            <a:r>
              <a:rPr lang="en-US" dirty="0">
                <a:ea typeface="Cambria Math"/>
              </a:rPr>
              <a:t>: </a:t>
            </a:r>
            <a:r>
              <a:rPr lang="en-US" i="1" dirty="0">
                <a:ea typeface="Cambria Math"/>
              </a:rPr>
              <a:t>P</a:t>
            </a:r>
            <a:r>
              <a:rPr lang="en-US" dirty="0">
                <a:ea typeface="Cambria Math"/>
              </a:rPr>
              <a:t>(</a:t>
            </a:r>
            <a:r>
              <a:rPr lang="en-US" i="1" dirty="0">
                <a:ea typeface="Cambria Math"/>
              </a:rPr>
              <a:t>k</a:t>
            </a:r>
            <a:r>
              <a:rPr lang="en-US" dirty="0">
                <a:ea typeface="Cambria Math"/>
              </a:rPr>
              <a:t>)</a:t>
            </a:r>
            <a:r>
              <a:rPr lang="en-US" dirty="0">
                <a:latin typeface="Cambria Math"/>
                <a:ea typeface="Cambria Math"/>
              </a:rPr>
              <a:t>→</a:t>
            </a:r>
            <a:r>
              <a:rPr lang="en-US" i="1" dirty="0">
                <a:ea typeface="Cambria Math"/>
              </a:rPr>
              <a:t> 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only holds for  </a:t>
            </a:r>
            <a:r>
              <a:rPr lang="en-US" i="1" dirty="0">
                <a:ea typeface="Cambria Math"/>
              </a:rPr>
              <a:t>k</a:t>
            </a:r>
            <a:r>
              <a:rPr lang="en-US" dirty="0">
                <a:ea typeface="Cambria Math"/>
              </a:rPr>
              <a:t> </a:t>
            </a:r>
            <a:r>
              <a:rPr lang="en-US" dirty="0">
                <a:latin typeface="Cambria Math"/>
                <a:ea typeface="Cambria Math"/>
              </a:rPr>
              <a:t>≥3. </a:t>
            </a:r>
            <a:r>
              <a:rPr lang="en-US" dirty="0">
                <a:ea typeface="Cambria Math"/>
              </a:rPr>
              <a:t>It is not the case that </a:t>
            </a:r>
            <a:r>
              <a:rPr lang="en-US" i="1" dirty="0">
                <a:ea typeface="Cambria Math"/>
              </a:rPr>
              <a:t>P</a:t>
            </a:r>
            <a:r>
              <a:rPr lang="en-US" dirty="0">
                <a:ea typeface="Cambria Math"/>
              </a:rPr>
              <a:t>(</a:t>
            </a:r>
            <a:r>
              <a:rPr lang="en-US" dirty="0">
                <a:latin typeface="Cambria Math" pitchFamily="18" charset="0"/>
                <a:ea typeface="Cambria Math" pitchFamily="18" charset="0"/>
              </a:rPr>
              <a:t>2</a:t>
            </a:r>
            <a:r>
              <a:rPr lang="en-US" dirty="0">
                <a:ea typeface="Cambria Math"/>
              </a:rPr>
              <a:t>) implies </a:t>
            </a:r>
            <a:r>
              <a:rPr lang="en-US" i="1" dirty="0">
                <a:ea typeface="Cambria Math"/>
              </a:rPr>
              <a:t>P</a:t>
            </a:r>
            <a:r>
              <a:rPr lang="en-US" dirty="0">
                <a:ea typeface="Cambria Math"/>
              </a:rPr>
              <a:t>(</a:t>
            </a:r>
            <a:r>
              <a:rPr lang="en-US" dirty="0">
                <a:latin typeface="Cambria Math" pitchFamily="18" charset="0"/>
                <a:ea typeface="Cambria Math" pitchFamily="18" charset="0"/>
              </a:rPr>
              <a:t>3</a:t>
            </a:r>
            <a:r>
              <a:rPr lang="en-US" dirty="0">
                <a:ea typeface="Cambria Math"/>
              </a:rPr>
              <a:t>). The first two lines must meet in a common point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and the second two must meet in a common point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They do not have to be the same point since only the second line is common to both sets of lines.</a:t>
            </a:r>
          </a:p>
          <a:p>
            <a:pPr lvl="1">
              <a:buNone/>
            </a:pPr>
            <a:endParaRPr lang="en-US" dirty="0"/>
          </a:p>
        </p:txBody>
      </p:sp>
      <p:sp>
        <p:nvSpPr>
          <p:cNvPr id="6" name="TextBox 5"/>
          <p:cNvSpPr txBox="1"/>
          <p:nvPr/>
        </p:nvSpPr>
        <p:spPr>
          <a:xfrm>
            <a:off x="1219200" y="1981200"/>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ea typeface="Cambria Math" pitchFamily="18" charset="0"/>
              </a:rPr>
              <a:t>set of </a:t>
            </a:r>
            <a:r>
              <a:rPr lang="en-US" i="1" dirty="0">
                <a:ea typeface="Cambria Math" pitchFamily="18" charset="0"/>
              </a:rPr>
              <a:t>k</a:t>
            </a:r>
            <a:r>
              <a:rPr lang="en-US" dirty="0">
                <a:ea typeface="Cambria Math" pitchFamily="18" charset="0"/>
              </a:rPr>
              <a:t> lines in the plane, where   </a:t>
            </a:r>
            <a:r>
              <a:rPr lang="en-US" i="1" dirty="0">
                <a:ea typeface="Cambria Math"/>
              </a:rPr>
              <a:t> k</a:t>
            </a:r>
            <a:r>
              <a:rPr lang="en-US" dirty="0">
                <a:ea typeface="Cambria Math"/>
              </a:rPr>
              <a:t> </a:t>
            </a:r>
            <a:r>
              <a:rPr lang="en-US" dirty="0">
                <a:latin typeface="Cambria Math"/>
                <a:ea typeface="Cambria Math"/>
              </a:rPr>
              <a:t>≥ 2,</a:t>
            </a:r>
            <a:r>
              <a:rPr lang="en-US" dirty="0">
                <a:ea typeface="Cambria Math" pitchFamily="18" charset="0"/>
              </a:rPr>
              <a:t> no two of which are parallel, meet in a common point.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Strong Induction and Well-Ordering</a:t>
            </a:r>
          </a:p>
        </p:txBody>
      </p:sp>
      <p:sp>
        <p:nvSpPr>
          <p:cNvPr id="3" name="Subtitle 2"/>
          <p:cNvSpPr>
            <a:spLocks noGrp="1"/>
          </p:cNvSpPr>
          <p:nvPr>
            <p:ph type="subTitle" idx="1"/>
          </p:nvPr>
        </p:nvSpPr>
        <p:spPr/>
        <p:txBody>
          <a:bodyPr/>
          <a:lstStyle/>
          <a:p>
            <a:r>
              <a:rPr lang="en-US"/>
              <a:t>Section 5.2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Strong Induction</a:t>
            </a:r>
          </a:p>
          <a:p>
            <a:r>
              <a:rPr lang="en-US" dirty="0"/>
              <a:t>Example Proofs using Strong Induction</a:t>
            </a:r>
          </a:p>
          <a:p>
            <a:r>
              <a:rPr lang="en-US" dirty="0"/>
              <a:t>Using Strong Induction in Computational Geometry (</a:t>
            </a:r>
            <a:r>
              <a:rPr lang="en-US" i="1" dirty="0"/>
              <a:t>not yet included in overheads</a:t>
            </a:r>
            <a:r>
              <a:rPr lang="en-US" dirty="0"/>
              <a:t>)</a:t>
            </a:r>
          </a:p>
          <a:p>
            <a:r>
              <a:rPr lang="en-US" dirty="0"/>
              <a:t>Well-Ordering Property</a:t>
            </a:r>
          </a:p>
          <a:p>
            <a:pPr>
              <a:buNone/>
            </a:pPr>
            <a:endParaRPr lang="en-US" dirty="0"/>
          </a:p>
          <a:p>
            <a:pPr lvl="1">
              <a:buNone/>
            </a:pP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a:t>
            </a:r>
          </a:p>
        </p:txBody>
      </p:sp>
      <p:sp>
        <p:nvSpPr>
          <p:cNvPr id="3" name="Content Placeholder 2"/>
          <p:cNvSpPr>
            <a:spLocks noGrp="1"/>
          </p:cNvSpPr>
          <p:nvPr>
            <p:ph idx="1"/>
          </p:nvPr>
        </p:nvSpPr>
        <p:spPr/>
        <p:txBody>
          <a:bodyPr>
            <a:normAutofit/>
          </a:bodyPr>
          <a:lstStyle/>
          <a:p>
            <a:r>
              <a:rPr lang="en-US" i="1" dirty="0"/>
              <a:t>Strong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where </a:t>
            </a:r>
            <a:r>
              <a:rPr lang="en-US" i="1" dirty="0"/>
              <a:t>P</a:t>
            </a:r>
            <a:r>
              <a:rPr lang="en-US" dirty="0"/>
              <a:t>(</a:t>
            </a:r>
            <a:r>
              <a:rPr lang="en-US" i="1" dirty="0"/>
              <a:t>n</a:t>
            </a:r>
            <a:r>
              <a:rPr lang="en-US" dirty="0"/>
              <a:t>) is a propositional function, complete two steps:</a:t>
            </a:r>
          </a:p>
          <a:p>
            <a:pPr lvl="1"/>
            <a:r>
              <a:rPr lang="en-US" i="1" dirty="0"/>
              <a:t>Basis Step</a:t>
            </a:r>
            <a:r>
              <a:rPr lang="en-US" dirty="0"/>
              <a:t>: Verify that the proposition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t>Inductive Step</a:t>
            </a:r>
            <a:r>
              <a:rPr lang="en-US" dirty="0"/>
              <a:t>: Show the conditional statement                [</a:t>
            </a:r>
            <a:r>
              <a:rPr lang="en-US" i="1" dirty="0"/>
              <a:t>P</a:t>
            </a:r>
            <a:r>
              <a:rPr lang="en-US" dirty="0"/>
              <a:t>(</a:t>
            </a:r>
            <a:r>
              <a:rPr lang="en-US" dirty="0">
                <a:latin typeface="Cambria Math" pitchFamily="18" charset="0"/>
                <a:ea typeface="Cambria Math" pitchFamily="18" charset="0"/>
              </a:rPr>
              <a:t>1</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dirty="0">
                <a:latin typeface="Cambria Math" pitchFamily="18" charset="0"/>
                <a:ea typeface="Cambria Math" pitchFamily="18" charset="0"/>
              </a:rPr>
              <a:t>2</a:t>
            </a:r>
            <a:r>
              <a:rPr lang="en-US" dirty="0"/>
              <a:t>)</a:t>
            </a:r>
            <a:r>
              <a:rPr lang="en-US" i="1" dirty="0"/>
              <a:t> </a:t>
            </a:r>
            <a:r>
              <a:rPr lang="en-US" dirty="0">
                <a:latin typeface="Cambria Math"/>
                <a:ea typeface="Cambria Math"/>
              </a:rPr>
              <a:t>∧∙∙∙</a:t>
            </a:r>
            <a:r>
              <a:rPr lang="en-US" dirty="0"/>
              <a:t> </a:t>
            </a:r>
            <a:r>
              <a:rPr lang="en-US" dirty="0">
                <a:latin typeface="Cambria Math"/>
                <a:ea typeface="Cambria Math"/>
              </a:rPr>
              <a:t>∧</a:t>
            </a:r>
            <a:r>
              <a:rPr lang="en-US" i="1" dirty="0"/>
              <a:t> P</a:t>
            </a:r>
            <a:r>
              <a:rPr lang="en-US" dirty="0"/>
              <a:t>(</a:t>
            </a:r>
            <a:r>
              <a:rPr lang="en-US" i="1" dirty="0"/>
              <a:t>k</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for all positive integers </a:t>
            </a:r>
            <a:r>
              <a:rPr lang="en-US" i="1" dirty="0"/>
              <a:t>k</a:t>
            </a:r>
            <a:r>
              <a:rPr lang="en-US" dirty="0"/>
              <a:t>. </a:t>
            </a:r>
          </a:p>
        </p:txBody>
      </p:sp>
      <p:sp>
        <p:nvSpPr>
          <p:cNvPr id="4" name="TextBox 3"/>
          <p:cNvSpPr txBox="1"/>
          <p:nvPr/>
        </p:nvSpPr>
        <p:spPr>
          <a:xfrm>
            <a:off x="2362200" y="5257800"/>
            <a:ext cx="4114800" cy="923330"/>
          </a:xfrm>
          <a:prstGeom prst="rect">
            <a:avLst/>
          </a:prstGeom>
          <a:noFill/>
          <a:ln>
            <a:solidFill>
              <a:schemeClr val="accent1"/>
            </a:solidFill>
          </a:ln>
        </p:spPr>
        <p:txBody>
          <a:bodyPr wrap="square" rtlCol="0">
            <a:spAutoFit/>
          </a:bodyPr>
          <a:lstStyle/>
          <a:p>
            <a:r>
              <a:rPr lang="en-US" dirty="0"/>
              <a:t>Strong Induction is sometimes called the </a:t>
            </a:r>
            <a:r>
              <a:rPr lang="en-US" i="1" dirty="0"/>
              <a:t>second principle of mathematical induction </a:t>
            </a:r>
            <a:r>
              <a:rPr lang="en-US" dirty="0"/>
              <a:t>or </a:t>
            </a:r>
            <a:r>
              <a:rPr lang="en-US" i="1" dirty="0"/>
              <a:t>complete induction</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Strong Induction and  </a:t>
            </a:r>
            <a:br>
              <a:rPr lang="en-US" dirty="0"/>
            </a:br>
            <a:r>
              <a:rPr lang="en-US" dirty="0"/>
              <a:t>the Infinite Ladder</a:t>
            </a:r>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752600"/>
            <a:ext cx="6248400" cy="1477328"/>
          </a:xfrm>
          <a:prstGeom prst="rect">
            <a:avLst/>
          </a:prstGeom>
          <a:noFill/>
        </p:spPr>
        <p:txBody>
          <a:bodyPr wrap="square" rtlCol="0">
            <a:spAutoFit/>
          </a:bodyPr>
          <a:lstStyle/>
          <a:p>
            <a:r>
              <a:rPr lang="en-US" dirty="0"/>
              <a:t>Strong induction tells us that we can reach all rungs if:</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For every integer </a:t>
            </a:r>
            <a:r>
              <a:rPr lang="en-US" i="1" dirty="0"/>
              <a:t>k</a:t>
            </a:r>
            <a:r>
              <a:rPr lang="en-US" dirty="0"/>
              <a:t>, if we can reach the first </a:t>
            </a:r>
            <a:r>
              <a:rPr lang="en-US" i="1" dirty="0"/>
              <a:t>k</a:t>
            </a:r>
            <a:r>
              <a:rPr lang="en-US" dirty="0"/>
              <a:t> rungs, then we can reach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rung. </a:t>
            </a:r>
          </a:p>
          <a:p>
            <a:pPr marL="342900" indent="-342900">
              <a:buFont typeface="+mj-lt"/>
              <a:buAutoNum type="arabicPeriod"/>
            </a:pPr>
            <a:endParaRPr lang="en-US" dirty="0"/>
          </a:p>
        </p:txBody>
      </p:sp>
      <p:sp>
        <p:nvSpPr>
          <p:cNvPr id="6" name="TextBox 5"/>
          <p:cNvSpPr txBox="1"/>
          <p:nvPr/>
        </p:nvSpPr>
        <p:spPr>
          <a:xfrm>
            <a:off x="609600" y="3200400"/>
            <a:ext cx="5486400" cy="3416320"/>
          </a:xfrm>
          <a:prstGeom prst="rect">
            <a:avLst/>
          </a:prstGeom>
          <a:noFill/>
        </p:spPr>
        <p:txBody>
          <a:bodyPr wrap="square" rtlCol="0">
            <a:spAutoFit/>
          </a:bodyPr>
          <a:lstStyle/>
          <a:p>
            <a:r>
              <a:rPr lang="en-US" dirty="0"/>
              <a:t>To conclude that we can reach every rung by strong induction:</a:t>
            </a:r>
          </a:p>
          <a:p>
            <a:pPr>
              <a:buFont typeface="Arial" pitchFamily="34" charset="0"/>
              <a:buChar char="•"/>
            </a:pPr>
            <a:r>
              <a:rPr lang="en-US" dirty="0"/>
              <a:t> BASIS STEP:  </a:t>
            </a:r>
            <a:r>
              <a:rPr lang="en-US" i="1" dirty="0"/>
              <a:t>P</a:t>
            </a:r>
            <a:r>
              <a:rPr lang="en-US" dirty="0"/>
              <a:t>(</a:t>
            </a:r>
            <a:r>
              <a:rPr lang="en-US" dirty="0">
                <a:latin typeface="Cambria Math" pitchFamily="18" charset="0"/>
                <a:ea typeface="Cambria Math" pitchFamily="18" charset="0"/>
              </a:rPr>
              <a:t>1</a:t>
            </a:r>
            <a:r>
              <a:rPr lang="en-US" dirty="0"/>
              <a:t>) holds</a:t>
            </a:r>
          </a:p>
          <a:p>
            <a:pPr>
              <a:buFont typeface="Arial" pitchFamily="34" charset="0"/>
              <a:buChar char="•"/>
            </a:pPr>
            <a:r>
              <a:rPr lang="en-US" dirty="0"/>
              <a:t> INDUCTIVE STEP:  Assume </a:t>
            </a:r>
            <a:r>
              <a:rPr lang="en-US" i="1" dirty="0"/>
              <a:t>P</a:t>
            </a:r>
            <a:r>
              <a:rPr lang="en-US" dirty="0"/>
              <a:t>(</a:t>
            </a:r>
            <a:r>
              <a:rPr lang="en-US" dirty="0">
                <a:latin typeface="Cambria Math" pitchFamily="18" charset="0"/>
                <a:ea typeface="Cambria Math" pitchFamily="18" charset="0"/>
              </a:rPr>
              <a:t>1</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dirty="0">
                <a:latin typeface="Cambria Math" pitchFamily="18" charset="0"/>
                <a:ea typeface="Cambria Math" pitchFamily="18" charset="0"/>
              </a:rPr>
              <a:t>2</a:t>
            </a:r>
            <a:r>
              <a:rPr lang="en-US" dirty="0"/>
              <a:t>)</a:t>
            </a:r>
            <a:r>
              <a:rPr lang="en-US" i="1" dirty="0"/>
              <a:t> </a:t>
            </a:r>
            <a:r>
              <a:rPr lang="en-US" dirty="0">
                <a:latin typeface="Cambria Math"/>
                <a:ea typeface="Cambria Math"/>
              </a:rPr>
              <a:t>∧∙∙∙</a:t>
            </a:r>
            <a:r>
              <a:rPr lang="en-US" dirty="0"/>
              <a:t> </a:t>
            </a:r>
            <a:r>
              <a:rPr lang="en-US" dirty="0">
                <a:latin typeface="Cambria Math"/>
                <a:ea typeface="Cambria Math"/>
              </a:rPr>
              <a:t>∧</a:t>
            </a:r>
            <a:r>
              <a:rPr lang="en-US" i="1" dirty="0"/>
              <a:t> P</a:t>
            </a:r>
            <a:r>
              <a:rPr lang="en-US" dirty="0"/>
              <a:t>(</a:t>
            </a:r>
            <a:r>
              <a:rPr lang="en-US" i="1" dirty="0"/>
              <a:t>k</a:t>
            </a:r>
            <a:r>
              <a:rPr lang="en-US" dirty="0"/>
              <a:t>)</a:t>
            </a:r>
          </a:p>
          <a:p>
            <a:r>
              <a:rPr lang="en-US" dirty="0"/>
              <a:t>   </a:t>
            </a:r>
            <a:r>
              <a:rPr lang="en-US" dirty="0">
                <a:latin typeface="Cambria Math"/>
                <a:ea typeface="Cambria Math"/>
              </a:rPr>
              <a:t>holds for an arbitrary integer </a:t>
            </a:r>
            <a:r>
              <a:rPr lang="en-US" i="1" dirty="0">
                <a:latin typeface="Cambria Math"/>
                <a:ea typeface="Cambria Math"/>
              </a:rPr>
              <a:t>k</a:t>
            </a:r>
            <a:r>
              <a:rPr lang="en-US" dirty="0">
                <a:latin typeface="Cambria Math"/>
                <a:ea typeface="Cambria Math"/>
              </a:rPr>
              <a:t>, and show that  </a:t>
            </a:r>
          </a:p>
          <a:p>
            <a:r>
              <a:rPr lang="en-US" i="1" dirty="0">
                <a:latin typeface="Cambria Math"/>
                <a:ea typeface="Cambria Math"/>
              </a:rPr>
              <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must also hold</a:t>
            </a:r>
            <a:r>
              <a:rPr lang="en-US" i="1" dirty="0"/>
              <a:t>.</a:t>
            </a:r>
          </a:p>
          <a:p>
            <a:r>
              <a:rPr lang="en-US" dirty="0"/>
              <a:t>We  will have then shown by strong induction that for every positive integer </a:t>
            </a:r>
            <a:r>
              <a:rPr lang="en-US" i="1" dirty="0"/>
              <a:t>n</a:t>
            </a:r>
            <a:r>
              <a:rPr lang="en-US" dirty="0"/>
              <a:t>, </a:t>
            </a:r>
            <a:r>
              <a:rPr lang="en-US" i="1" dirty="0"/>
              <a:t>P</a:t>
            </a:r>
            <a:r>
              <a:rPr lang="en-US" dirty="0"/>
              <a:t>(</a:t>
            </a:r>
            <a:r>
              <a:rPr lang="en-US" i="1" dirty="0"/>
              <a:t>n</a:t>
            </a:r>
            <a:r>
              <a:rPr lang="en-US" dirty="0"/>
              <a:t>) holds, i.e., we can </a:t>
            </a:r>
          </a:p>
          <a:p>
            <a:r>
              <a:rPr lang="en-US" dirty="0"/>
              <a:t>reach the </a:t>
            </a:r>
            <a:r>
              <a:rPr lang="en-US" i="1" dirty="0"/>
              <a:t>n</a:t>
            </a:r>
            <a:r>
              <a:rPr lang="en-US" dirty="0"/>
              <a:t>th rung of the ladder.</a:t>
            </a:r>
          </a:p>
          <a:p>
            <a:pPr>
              <a:buFont typeface="Arial" pitchFamily="34" charset="0"/>
              <a:buChar char="•"/>
            </a:pPr>
            <a:endParaRPr lang="en-US" i="1" dirty="0"/>
          </a:p>
          <a:p>
            <a:pPr>
              <a:buFont typeface="Arial" pitchFamily="34" charset="0"/>
              <a:buChar char="•"/>
            </a:pPr>
            <a:endParaRPr lang="en-US" dirty="0"/>
          </a:p>
          <a:p>
            <a:endParaRPr lang="en-US" dirty="0"/>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Suppose we can reach the first and second rungs of an infinite ladder, and we know that if we can reach a rung, then we can reach two rungs higher. Prove that we can reach every rung.</a:t>
            </a:r>
          </a:p>
          <a:p>
            <a:pPr>
              <a:buNone/>
            </a:pPr>
            <a:r>
              <a:rPr lang="en-US" dirty="0"/>
              <a:t>   (Try this with mathematical induction.)</a:t>
            </a:r>
          </a:p>
          <a:p>
            <a:pPr>
              <a:buNone/>
            </a:pPr>
            <a:r>
              <a:rPr lang="en-US" b="1" dirty="0"/>
              <a:t>    Solution</a:t>
            </a:r>
            <a:r>
              <a:rPr lang="en-US" dirty="0"/>
              <a:t>: Prove the result using strong induction.</a:t>
            </a:r>
          </a:p>
          <a:p>
            <a:pPr lvl="1"/>
            <a:r>
              <a:rPr lang="en-US" dirty="0"/>
              <a:t>BASIS STEP: We can reach the first step.</a:t>
            </a:r>
          </a:p>
          <a:p>
            <a:pPr lvl="1"/>
            <a:r>
              <a:rPr lang="en-US" dirty="0"/>
              <a:t>INDUCTIVE STEP:  The inductive hypothesis is that we can reach the first </a:t>
            </a:r>
            <a:r>
              <a:rPr lang="en-US" i="1" dirty="0"/>
              <a:t>k</a:t>
            </a:r>
            <a:r>
              <a:rPr lang="en-US" dirty="0"/>
              <a:t> rungs, for any </a:t>
            </a:r>
            <a:r>
              <a:rPr lang="en-US" i="1" dirty="0"/>
              <a:t>k</a:t>
            </a:r>
            <a:r>
              <a:rPr lang="en-US" dirty="0"/>
              <a:t> </a:t>
            </a:r>
            <a:r>
              <a:rPr lang="en-US" dirty="0">
                <a:latin typeface="Cambria Math"/>
                <a:ea typeface="Cambria Math"/>
              </a:rPr>
              <a:t>≥ 2. We can reach the             (</a:t>
            </a:r>
            <a:r>
              <a:rPr lang="en-US" i="1" dirty="0">
                <a:ea typeface="Cambria Math"/>
              </a:rPr>
              <a:t>k</a:t>
            </a:r>
            <a:r>
              <a:rPr lang="en-US" dirty="0">
                <a:latin typeface="Cambria Math"/>
                <a:ea typeface="Cambria Math"/>
              </a:rPr>
              <a:t> + 1)</a:t>
            </a:r>
            <a:r>
              <a:rPr lang="en-US" dirty="0" err="1">
                <a:latin typeface="Cambria Math"/>
                <a:ea typeface="Cambria Math"/>
              </a:rPr>
              <a:t>st</a:t>
            </a:r>
            <a:r>
              <a:rPr lang="en-US" dirty="0">
                <a:latin typeface="Cambria Math"/>
                <a:ea typeface="Cambria Math"/>
              </a:rPr>
              <a:t> rung since we can reach the (</a:t>
            </a:r>
            <a:r>
              <a:rPr lang="en-US" i="1" dirty="0">
                <a:ea typeface="Cambria Math"/>
              </a:rPr>
              <a:t>k</a:t>
            </a:r>
            <a:r>
              <a:rPr lang="en-US" dirty="0">
                <a:latin typeface="Cambria Math"/>
                <a:ea typeface="Cambria Math"/>
              </a:rPr>
              <a:t> − 1)</a:t>
            </a:r>
            <a:r>
              <a:rPr lang="en-US" dirty="0" err="1">
                <a:latin typeface="Cambria Math"/>
                <a:ea typeface="Cambria Math"/>
              </a:rPr>
              <a:t>st</a:t>
            </a:r>
            <a:r>
              <a:rPr lang="en-US" dirty="0">
                <a:latin typeface="Cambria Math"/>
                <a:ea typeface="Cambria Math"/>
              </a:rPr>
              <a:t> rung by the inductive hypothesis.</a:t>
            </a:r>
          </a:p>
          <a:p>
            <a:pPr lvl="1"/>
            <a:r>
              <a:rPr lang="en-US" dirty="0">
                <a:latin typeface="Cambria Math"/>
                <a:ea typeface="Cambria Math"/>
              </a:rPr>
              <a:t>Hence, we can reach all rungs of the ladder. </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Which Form of Induction Should Be Used?</a:t>
            </a:r>
          </a:p>
        </p:txBody>
      </p:sp>
      <p:sp>
        <p:nvSpPr>
          <p:cNvPr id="3" name="Content Placeholder 2"/>
          <p:cNvSpPr>
            <a:spLocks noGrp="1"/>
          </p:cNvSpPr>
          <p:nvPr>
            <p:ph idx="1"/>
          </p:nvPr>
        </p:nvSpPr>
        <p:spPr/>
        <p:txBody>
          <a:bodyPr>
            <a:normAutofit/>
          </a:bodyPr>
          <a:lstStyle/>
          <a:p>
            <a:r>
              <a:rPr lang="en-US" dirty="0"/>
              <a:t>We can always use strong induction instead of  mathematical induction. But there is no reason to use it if it is simpler to use mathematical induction. (</a:t>
            </a:r>
            <a:r>
              <a:rPr lang="en-US" i="1" dirty="0"/>
              <a:t>See page </a:t>
            </a:r>
            <a:r>
              <a:rPr lang="en-US" dirty="0">
                <a:latin typeface="Cambria Math" pitchFamily="18" charset="0"/>
                <a:ea typeface="Cambria Math" pitchFamily="18" charset="0"/>
              </a:rPr>
              <a:t>335</a:t>
            </a:r>
            <a:r>
              <a:rPr lang="en-US" dirty="0"/>
              <a:t> </a:t>
            </a:r>
            <a:r>
              <a:rPr lang="en-US" i="1" dirty="0"/>
              <a:t>of text</a:t>
            </a:r>
            <a:r>
              <a:rPr lang="en-US" dirty="0"/>
              <a:t>.)</a:t>
            </a:r>
          </a:p>
          <a:p>
            <a:r>
              <a:rPr lang="en-US" dirty="0"/>
              <a:t>In fact, the principles of mathematical induction, strong induction, and the well-ordering property are all equivalent. (</a:t>
            </a:r>
            <a:r>
              <a:rPr lang="en-US" i="1" dirty="0"/>
              <a:t>Exercises </a:t>
            </a:r>
            <a:r>
              <a:rPr lang="en-US" dirty="0">
                <a:latin typeface="Cambria Math" pitchFamily="18" charset="0"/>
                <a:ea typeface="Cambria Math" pitchFamily="18" charset="0"/>
              </a:rPr>
              <a:t>41</a:t>
            </a:r>
            <a:r>
              <a:rPr lang="en-US" dirty="0"/>
              <a:t>-</a:t>
            </a:r>
            <a:r>
              <a:rPr lang="en-US" dirty="0">
                <a:latin typeface="Cambria Math" pitchFamily="18" charset="0"/>
                <a:ea typeface="Cambria Math" pitchFamily="18" charset="0"/>
              </a:rPr>
              <a:t>43</a:t>
            </a:r>
            <a:r>
              <a:rPr lang="en-US" dirty="0"/>
              <a:t>)</a:t>
            </a:r>
          </a:p>
          <a:p>
            <a:r>
              <a:rPr lang="en-US" dirty="0"/>
              <a:t>Sometimes it is clear how to proceed using one of the three methods, but not the other two.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Completion of the proof of the Fundamental Theorem of Arithmetic</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Show that if </a:t>
            </a:r>
            <a:r>
              <a:rPr lang="en-US" i="1" dirty="0"/>
              <a:t>n</a:t>
            </a:r>
            <a:r>
              <a:rPr lang="en-US" dirty="0"/>
              <a:t> is an integer greater than </a:t>
            </a:r>
            <a:r>
              <a:rPr lang="en-US" dirty="0">
                <a:latin typeface="Cambria Math" pitchFamily="18" charset="0"/>
                <a:ea typeface="Cambria Math" pitchFamily="18" charset="0"/>
              </a:rPr>
              <a:t>1</a:t>
            </a:r>
            <a:r>
              <a:rPr lang="en-US" dirty="0"/>
              <a:t>, then </a:t>
            </a:r>
            <a:r>
              <a:rPr lang="en-US" i="1" dirty="0"/>
              <a:t>n</a:t>
            </a:r>
            <a:r>
              <a:rPr lang="en-US" dirty="0"/>
              <a:t> can be written as the product of primes.</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a:t>
            </a:r>
            <a:r>
              <a:rPr lang="en-US" dirty="0"/>
              <a:t> can be written as a product of primes.</a:t>
            </a:r>
          </a:p>
          <a:p>
            <a:pPr lvl="1"/>
            <a:r>
              <a:rPr lang="en-US" dirty="0"/>
              <a:t>BASIS STEP: </a:t>
            </a:r>
            <a:r>
              <a:rPr lang="en-US" i="1" dirty="0"/>
              <a:t>P</a:t>
            </a:r>
            <a:r>
              <a:rPr lang="en-US" dirty="0"/>
              <a:t>(</a:t>
            </a:r>
            <a:r>
              <a:rPr lang="en-US" dirty="0">
                <a:latin typeface="Cambria Math" pitchFamily="18" charset="0"/>
                <a:ea typeface="Cambria Math" pitchFamily="18" charset="0"/>
              </a:rPr>
              <a:t>2</a:t>
            </a:r>
            <a:r>
              <a:rPr lang="en-US" dirty="0"/>
              <a:t>) is true since </a:t>
            </a:r>
            <a:r>
              <a:rPr lang="en-US" dirty="0">
                <a:latin typeface="Cambria Math" pitchFamily="18" charset="0"/>
                <a:ea typeface="Cambria Math" pitchFamily="18" charset="0"/>
              </a:rPr>
              <a:t>2</a:t>
            </a:r>
            <a:r>
              <a:rPr lang="en-US" dirty="0"/>
              <a:t> itself is prime.</a:t>
            </a:r>
          </a:p>
          <a:p>
            <a:pPr lvl="1"/>
            <a:r>
              <a:rPr lang="en-US" dirty="0"/>
              <a:t>INDUCTIVE STEP: The inductive hypothesis is </a:t>
            </a:r>
            <a:r>
              <a:rPr lang="en-US" i="1" dirty="0"/>
              <a:t>P</a:t>
            </a:r>
            <a:r>
              <a:rPr lang="en-US" dirty="0"/>
              <a:t>(</a:t>
            </a:r>
            <a:r>
              <a:rPr lang="en-US" i="1" dirty="0"/>
              <a:t>j</a:t>
            </a:r>
            <a:r>
              <a:rPr lang="en-US" dirty="0"/>
              <a:t>) is true for all integers </a:t>
            </a:r>
            <a:r>
              <a:rPr lang="en-US" i="1" dirty="0"/>
              <a:t>j</a:t>
            </a:r>
            <a:r>
              <a:rPr lang="en-US" dirty="0"/>
              <a:t> with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j</a:t>
            </a:r>
            <a:r>
              <a:rPr lang="en-US" dirty="0"/>
              <a:t>  </a:t>
            </a:r>
            <a:r>
              <a:rPr lang="en-US" dirty="0">
                <a:latin typeface="Cambria Math"/>
                <a:ea typeface="Cambria Math"/>
              </a:rPr>
              <a:t>≤</a:t>
            </a:r>
            <a:r>
              <a:rPr lang="en-US" dirty="0"/>
              <a:t> </a:t>
            </a:r>
            <a:r>
              <a:rPr lang="en-US" i="1" dirty="0"/>
              <a:t>k</a:t>
            </a:r>
            <a:r>
              <a:rPr lang="en-US" dirty="0"/>
              <a:t>. To show that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must be true under this assumption, two cases need to be considered:</a:t>
            </a:r>
          </a:p>
          <a:p>
            <a:pPr lvl="2"/>
            <a:r>
              <a:rPr lang="en-US" dirty="0"/>
              <a:t>If </a:t>
            </a:r>
            <a:r>
              <a:rPr lang="en-US" i="1" dirty="0"/>
              <a:t>k</a:t>
            </a:r>
            <a:r>
              <a:rPr lang="en-US" dirty="0"/>
              <a:t> + </a:t>
            </a:r>
            <a:r>
              <a:rPr lang="en-US" dirty="0">
                <a:latin typeface="Cambria Math" pitchFamily="18" charset="0"/>
                <a:ea typeface="Cambria Math" pitchFamily="18" charset="0"/>
              </a:rPr>
              <a:t>1  is prime, then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is true.</a:t>
            </a:r>
          </a:p>
          <a:p>
            <a:pPr lvl="2"/>
            <a:r>
              <a:rPr lang="en-US" dirty="0"/>
              <a:t>Otherwise, </a:t>
            </a:r>
            <a:r>
              <a:rPr lang="en-US" i="1" dirty="0"/>
              <a:t>k</a:t>
            </a:r>
            <a:r>
              <a:rPr lang="en-US" dirty="0"/>
              <a:t> + </a:t>
            </a:r>
            <a:r>
              <a:rPr lang="en-US" dirty="0">
                <a:latin typeface="Cambria Math" pitchFamily="18" charset="0"/>
                <a:ea typeface="Cambria Math" pitchFamily="18" charset="0"/>
              </a:rPr>
              <a:t>1  is composite and can be written as the product of two positive integers </a:t>
            </a:r>
            <a:r>
              <a:rPr lang="en-US" i="1" dirty="0">
                <a:ea typeface="Cambria Math" pitchFamily="18" charset="0"/>
              </a:rPr>
              <a:t>a</a:t>
            </a:r>
            <a:r>
              <a:rPr lang="en-US" dirty="0">
                <a:latin typeface="Cambria Math" pitchFamily="18" charset="0"/>
                <a:ea typeface="Cambria Math" pitchFamily="18" charset="0"/>
              </a:rPr>
              <a:t> and </a:t>
            </a:r>
            <a:r>
              <a:rPr lang="en-US" i="1" dirty="0">
                <a:ea typeface="Cambria Math" pitchFamily="18" charset="0"/>
              </a:rPr>
              <a:t>b </a:t>
            </a:r>
            <a:r>
              <a:rPr lang="en-US" dirty="0">
                <a:latin typeface="Cambria Math" pitchFamily="18" charset="0"/>
                <a:ea typeface="Cambria Math" pitchFamily="18" charset="0"/>
              </a:rPr>
              <a:t>with 2</a:t>
            </a:r>
            <a:r>
              <a:rPr lang="en-US" dirty="0"/>
              <a:t> </a:t>
            </a:r>
            <a:r>
              <a:rPr lang="en-US" dirty="0">
                <a:latin typeface="Cambria Math"/>
                <a:ea typeface="Cambria Math"/>
              </a:rPr>
              <a:t>≤</a:t>
            </a:r>
            <a:r>
              <a:rPr lang="en-US" dirty="0"/>
              <a:t> </a:t>
            </a:r>
            <a:r>
              <a:rPr lang="en-US" i="1" dirty="0"/>
              <a:t>a</a:t>
            </a:r>
            <a:r>
              <a:rPr lang="en-US" dirty="0"/>
              <a:t>  </a:t>
            </a:r>
            <a:r>
              <a:rPr lang="en-US" dirty="0">
                <a:latin typeface="Cambria Math"/>
                <a:ea typeface="Cambria Math"/>
              </a:rPr>
              <a:t>≤</a:t>
            </a:r>
            <a:r>
              <a:rPr lang="en-US" dirty="0"/>
              <a:t> </a:t>
            </a:r>
            <a:r>
              <a:rPr lang="en-US" i="1" dirty="0"/>
              <a:t>b</a:t>
            </a:r>
            <a:r>
              <a:rPr lang="en-US" dirty="0">
                <a:latin typeface="Cambria Math"/>
                <a:ea typeface="Cambria Math"/>
              </a:rPr>
              <a:t> &lt;</a:t>
            </a:r>
            <a:r>
              <a:rPr lang="en-US" i="1" dirty="0"/>
              <a:t> k</a:t>
            </a:r>
            <a:r>
              <a:rPr lang="en-US" dirty="0"/>
              <a:t> + </a:t>
            </a:r>
            <a:r>
              <a:rPr lang="en-US" dirty="0">
                <a:latin typeface="Cambria Math" pitchFamily="18" charset="0"/>
                <a:ea typeface="Cambria Math" pitchFamily="18" charset="0"/>
              </a:rPr>
              <a:t>1. By the inductive hypothesis a and b can be written as the product of primes and therefore </a:t>
            </a:r>
            <a:r>
              <a:rPr lang="en-US" i="1" dirty="0"/>
              <a:t>k</a:t>
            </a:r>
            <a:r>
              <a:rPr lang="en-US" dirty="0"/>
              <a:t> + </a:t>
            </a:r>
            <a:r>
              <a:rPr lang="en-US" dirty="0">
                <a:latin typeface="Cambria Math" pitchFamily="18" charset="0"/>
                <a:ea typeface="Cambria Math" pitchFamily="18" charset="0"/>
              </a:rPr>
              <a:t>1 can also be written as the product of those primes.</a:t>
            </a:r>
            <a:endParaRPr lang="en-US" dirty="0"/>
          </a:p>
          <a:p>
            <a:pPr>
              <a:buNone/>
            </a:pPr>
            <a:r>
              <a:rPr lang="en-US" dirty="0"/>
              <a:t>    Hence, it has been shown that every integer greater than </a:t>
            </a:r>
            <a:r>
              <a:rPr lang="en-US" dirty="0">
                <a:latin typeface="Cambria Math" pitchFamily="18" charset="0"/>
                <a:ea typeface="Cambria Math" pitchFamily="18" charset="0"/>
              </a:rPr>
              <a:t>1</a:t>
            </a:r>
            <a:r>
              <a:rPr lang="en-US" dirty="0"/>
              <a:t> can be written as the product of primes.</a:t>
            </a:r>
          </a:p>
          <a:p>
            <a:pPr>
              <a:buNone/>
            </a:pPr>
            <a:r>
              <a:rPr lang="en-US" dirty="0"/>
              <a:t>          (</a:t>
            </a:r>
            <a:r>
              <a:rPr lang="en-US" i="1" dirty="0"/>
              <a:t>uniqueness proved in Section </a:t>
            </a:r>
            <a:r>
              <a:rPr lang="en-US" dirty="0">
                <a:latin typeface="Cambria Math" pitchFamily="18" charset="0"/>
                <a:ea typeface="Cambria Math" pitchFamily="18" charset="0"/>
              </a:rPr>
              <a:t>4.3</a:t>
            </a:r>
            <a:r>
              <a:rPr lang="en-US" dirty="0"/>
              <a:t>) </a:t>
            </a:r>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Prove that every amount of postage of </a:t>
            </a:r>
            <a:r>
              <a:rPr lang="en-US" dirty="0">
                <a:latin typeface="Cambria Math" pitchFamily="18" charset="0"/>
                <a:ea typeface="Cambria Math" pitchFamily="18" charset="0"/>
              </a:rPr>
              <a:t>12</a:t>
            </a:r>
            <a:r>
              <a:rPr lang="en-US" dirty="0"/>
              <a:t> cents or more can be formed using just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a:t>
            </a:r>
          </a:p>
          <a:p>
            <a:pPr>
              <a:buNone/>
            </a:pPr>
            <a:r>
              <a:rPr lang="en-US" b="1" dirty="0"/>
              <a:t>   Solution</a:t>
            </a:r>
            <a:r>
              <a:rPr lang="en-US" dirty="0"/>
              <a:t>: Let </a:t>
            </a:r>
            <a:r>
              <a:rPr lang="en-US" i="1" dirty="0"/>
              <a:t>P</a:t>
            </a:r>
            <a:r>
              <a:rPr lang="en-US" dirty="0"/>
              <a:t>(</a:t>
            </a:r>
            <a:r>
              <a:rPr lang="en-US" i="1" dirty="0"/>
              <a:t>n</a:t>
            </a:r>
            <a:r>
              <a:rPr lang="en-US" dirty="0"/>
              <a:t>) be the proposition that postage of </a:t>
            </a:r>
            <a:r>
              <a:rPr lang="en-US" i="1" dirty="0"/>
              <a:t>n</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a:t>
            </a:r>
          </a:p>
          <a:p>
            <a:pPr lvl="1"/>
            <a:r>
              <a:rPr lang="en-US" dirty="0"/>
              <a:t>BASIS STEP: </a:t>
            </a:r>
            <a:r>
              <a:rPr lang="en-US" i="1" dirty="0"/>
              <a:t>P</a:t>
            </a:r>
            <a:r>
              <a:rPr lang="en-US" dirty="0"/>
              <a:t>(</a:t>
            </a:r>
            <a:r>
              <a:rPr lang="en-US" dirty="0">
                <a:latin typeface="Cambria Math" pitchFamily="18" charset="0"/>
                <a:ea typeface="Cambria Math" pitchFamily="18" charset="0"/>
              </a:rPr>
              <a:t>12</a:t>
            </a:r>
            <a:r>
              <a:rPr lang="en-US" dirty="0"/>
              <a:t>), </a:t>
            </a:r>
            <a:r>
              <a:rPr lang="en-US" i="1" dirty="0"/>
              <a:t>P</a:t>
            </a:r>
            <a:r>
              <a:rPr lang="en-US" dirty="0"/>
              <a:t>(</a:t>
            </a:r>
            <a:r>
              <a:rPr lang="en-US" dirty="0">
                <a:latin typeface="Cambria Math" pitchFamily="18" charset="0"/>
                <a:ea typeface="Cambria Math" pitchFamily="18" charset="0"/>
              </a:rPr>
              <a:t>13</a:t>
            </a:r>
            <a:r>
              <a:rPr lang="en-US" dirty="0"/>
              <a:t>),</a:t>
            </a:r>
            <a:r>
              <a:rPr lang="en-US" i="1" dirty="0"/>
              <a:t> P</a:t>
            </a:r>
            <a:r>
              <a:rPr lang="en-US" dirty="0"/>
              <a:t>(</a:t>
            </a:r>
            <a:r>
              <a:rPr lang="en-US" dirty="0">
                <a:latin typeface="Cambria Math" pitchFamily="18" charset="0"/>
                <a:ea typeface="Cambria Math" pitchFamily="18" charset="0"/>
              </a:rPr>
              <a:t>14</a:t>
            </a:r>
            <a:r>
              <a:rPr lang="en-US" dirty="0"/>
              <a:t>), and </a:t>
            </a:r>
            <a:r>
              <a:rPr lang="en-US" i="1" dirty="0"/>
              <a:t>P</a:t>
            </a:r>
            <a:r>
              <a:rPr lang="en-US" dirty="0"/>
              <a:t>(</a:t>
            </a:r>
            <a:r>
              <a:rPr lang="en-US" dirty="0">
                <a:latin typeface="Cambria Math" pitchFamily="18" charset="0"/>
                <a:ea typeface="Cambria Math" pitchFamily="18" charset="0"/>
              </a:rPr>
              <a:t>15</a:t>
            </a:r>
            <a:r>
              <a:rPr lang="en-US" dirty="0"/>
              <a:t>) hold.</a:t>
            </a:r>
          </a:p>
          <a:p>
            <a:pPr lvl="2"/>
            <a:r>
              <a:rPr lang="en-US" i="1" dirty="0"/>
              <a:t>P</a:t>
            </a:r>
            <a:r>
              <a:rPr lang="en-US" dirty="0"/>
              <a:t>(</a:t>
            </a:r>
            <a:r>
              <a:rPr lang="en-US" dirty="0">
                <a:latin typeface="Cambria Math" pitchFamily="18" charset="0"/>
                <a:ea typeface="Cambria Math" pitchFamily="18" charset="0"/>
              </a:rPr>
              <a:t>12</a:t>
            </a:r>
            <a:r>
              <a:rPr lang="en-US" dirty="0"/>
              <a:t>) uses three </a:t>
            </a:r>
            <a:r>
              <a:rPr lang="en-US" dirty="0">
                <a:latin typeface="Cambria Math" pitchFamily="18" charset="0"/>
                <a:ea typeface="Cambria Math" pitchFamily="18" charset="0"/>
              </a:rPr>
              <a:t>4</a:t>
            </a:r>
            <a:r>
              <a:rPr lang="en-US" dirty="0"/>
              <a:t>-cent stamps.</a:t>
            </a:r>
          </a:p>
          <a:p>
            <a:pPr lvl="2"/>
            <a:r>
              <a:rPr lang="en-US" i="1" dirty="0"/>
              <a:t>P</a:t>
            </a:r>
            <a:r>
              <a:rPr lang="en-US" dirty="0"/>
              <a:t>(</a:t>
            </a:r>
            <a:r>
              <a:rPr lang="en-US" dirty="0">
                <a:latin typeface="Cambria Math" pitchFamily="18" charset="0"/>
                <a:ea typeface="Cambria Math" pitchFamily="18" charset="0"/>
              </a:rPr>
              <a:t>13</a:t>
            </a:r>
            <a:r>
              <a:rPr lang="en-US" dirty="0"/>
              <a:t>) uses two </a:t>
            </a:r>
            <a:r>
              <a:rPr lang="en-US" dirty="0">
                <a:latin typeface="Cambria Math" pitchFamily="18" charset="0"/>
                <a:ea typeface="Cambria Math" pitchFamily="18" charset="0"/>
              </a:rPr>
              <a:t>4</a:t>
            </a:r>
            <a:r>
              <a:rPr lang="en-US" dirty="0"/>
              <a:t>-cent stamps and one </a:t>
            </a:r>
            <a:r>
              <a:rPr lang="en-US" dirty="0">
                <a:latin typeface="Cambria Math" pitchFamily="18" charset="0"/>
                <a:ea typeface="Cambria Math" pitchFamily="18" charset="0"/>
              </a:rPr>
              <a:t>5</a:t>
            </a:r>
            <a:r>
              <a:rPr lang="en-US" dirty="0"/>
              <a:t>-cent stamp.</a:t>
            </a:r>
          </a:p>
          <a:p>
            <a:pPr lvl="2"/>
            <a:r>
              <a:rPr lang="en-US" i="1" dirty="0"/>
              <a:t>P</a:t>
            </a:r>
            <a:r>
              <a:rPr lang="en-US" dirty="0"/>
              <a:t>(</a:t>
            </a:r>
            <a:r>
              <a:rPr lang="en-US" dirty="0">
                <a:latin typeface="Cambria Math" pitchFamily="18" charset="0"/>
                <a:ea typeface="Cambria Math" pitchFamily="18" charset="0"/>
              </a:rPr>
              <a:t>14</a:t>
            </a:r>
            <a:r>
              <a:rPr lang="en-US" dirty="0"/>
              <a:t>) uses one </a:t>
            </a:r>
            <a:r>
              <a:rPr lang="en-US" dirty="0">
                <a:latin typeface="Cambria Math" pitchFamily="18" charset="0"/>
                <a:ea typeface="Cambria Math" pitchFamily="18" charset="0"/>
              </a:rPr>
              <a:t>4</a:t>
            </a:r>
            <a:r>
              <a:rPr lang="en-US" dirty="0"/>
              <a:t>-cent stamp and two </a:t>
            </a:r>
            <a:r>
              <a:rPr lang="en-US" dirty="0">
                <a:latin typeface="Cambria Math" pitchFamily="18" charset="0"/>
                <a:ea typeface="Cambria Math" pitchFamily="18" charset="0"/>
              </a:rPr>
              <a:t>5</a:t>
            </a:r>
            <a:r>
              <a:rPr lang="en-US" dirty="0"/>
              <a:t>-cent stamps.</a:t>
            </a:r>
          </a:p>
          <a:p>
            <a:pPr lvl="2"/>
            <a:r>
              <a:rPr lang="en-US" i="1" dirty="0"/>
              <a:t>P</a:t>
            </a:r>
            <a:r>
              <a:rPr lang="en-US" dirty="0"/>
              <a:t>(</a:t>
            </a:r>
            <a:r>
              <a:rPr lang="en-US" dirty="0">
                <a:latin typeface="Cambria Math" pitchFamily="18" charset="0"/>
                <a:ea typeface="Cambria Math" pitchFamily="18" charset="0"/>
              </a:rPr>
              <a:t>15</a:t>
            </a:r>
            <a:r>
              <a:rPr lang="en-US" dirty="0"/>
              <a:t>) uses three </a:t>
            </a:r>
            <a:r>
              <a:rPr lang="en-US" dirty="0">
                <a:latin typeface="Cambria Math" pitchFamily="18" charset="0"/>
                <a:ea typeface="Cambria Math" pitchFamily="18" charset="0"/>
              </a:rPr>
              <a:t>5</a:t>
            </a:r>
            <a:r>
              <a:rPr lang="en-US" dirty="0"/>
              <a:t>-cent stamps.</a:t>
            </a:r>
          </a:p>
          <a:p>
            <a:pPr lvl="1"/>
            <a:r>
              <a:rPr lang="en-US" dirty="0"/>
              <a:t>INDUCTIVE STEP: The inductive hypothesis  states that </a:t>
            </a:r>
            <a:r>
              <a:rPr lang="en-US" i="1" dirty="0"/>
              <a:t>P</a:t>
            </a:r>
            <a:r>
              <a:rPr lang="en-US" dirty="0"/>
              <a:t>(</a:t>
            </a:r>
            <a:r>
              <a:rPr lang="en-US" i="1" dirty="0"/>
              <a:t>j</a:t>
            </a:r>
            <a:r>
              <a:rPr lang="en-US" dirty="0"/>
              <a:t>) holds for </a:t>
            </a:r>
            <a:r>
              <a:rPr lang="en-US" dirty="0">
                <a:latin typeface="Cambria Math" pitchFamily="18" charset="0"/>
                <a:ea typeface="Cambria Math" pitchFamily="18" charset="0"/>
              </a:rPr>
              <a:t>12</a:t>
            </a:r>
            <a:r>
              <a:rPr lang="en-US" dirty="0"/>
              <a:t> ≤ </a:t>
            </a:r>
            <a:r>
              <a:rPr lang="en-US" i="1" dirty="0"/>
              <a:t>j</a:t>
            </a:r>
            <a:r>
              <a:rPr lang="en-US" dirty="0"/>
              <a:t> ≤ </a:t>
            </a:r>
            <a:r>
              <a:rPr lang="en-US" i="1" dirty="0"/>
              <a:t>k</a:t>
            </a:r>
            <a:r>
              <a:rPr lang="en-US" dirty="0"/>
              <a:t>, where </a:t>
            </a:r>
            <a:r>
              <a:rPr lang="en-US" i="1" dirty="0"/>
              <a:t>k</a:t>
            </a:r>
            <a:r>
              <a:rPr lang="en-US" dirty="0"/>
              <a:t> ≥ </a:t>
            </a:r>
            <a:r>
              <a:rPr lang="en-US" dirty="0">
                <a:latin typeface="Cambria Math" pitchFamily="18" charset="0"/>
                <a:ea typeface="Cambria Math" pitchFamily="18" charset="0"/>
              </a:rPr>
              <a:t>15.  Assuming the inductive hypothesis, </a:t>
            </a:r>
            <a:r>
              <a:rPr lang="en-US" dirty="0"/>
              <a:t> it can be shown that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holds. </a:t>
            </a:r>
          </a:p>
          <a:p>
            <a:pPr lvl="1"/>
            <a:r>
              <a:rPr lang="en-US" dirty="0"/>
              <a:t>Using the inductive hypothesis, </a:t>
            </a:r>
            <a:r>
              <a:rPr lang="en-US" i="1" dirty="0"/>
              <a:t>P</a:t>
            </a:r>
            <a:r>
              <a:rPr lang="en-US" dirty="0"/>
              <a:t>(</a:t>
            </a:r>
            <a:r>
              <a:rPr lang="en-US" i="1" dirty="0"/>
              <a:t>k</a:t>
            </a:r>
            <a:r>
              <a:rPr lang="en-US" dirty="0"/>
              <a:t> </a:t>
            </a:r>
            <a:r>
              <a:rPr lang="en-US" dirty="0">
                <a:latin typeface="Cambria Math"/>
                <a:ea typeface="Cambria Math"/>
              </a:rPr>
              <a:t>− 3) holds since </a:t>
            </a:r>
            <a:r>
              <a:rPr lang="en-US" i="1" dirty="0"/>
              <a:t>k</a:t>
            </a:r>
            <a:r>
              <a:rPr lang="en-US" dirty="0"/>
              <a:t> </a:t>
            </a:r>
            <a:r>
              <a:rPr lang="en-US" dirty="0">
                <a:latin typeface="Cambria Math"/>
                <a:ea typeface="Cambria Math"/>
              </a:rPr>
              <a:t>− 3 ≥ </a:t>
            </a:r>
            <a:r>
              <a:rPr lang="en-US" dirty="0">
                <a:latin typeface="Cambria Math" pitchFamily="18" charset="0"/>
                <a:ea typeface="Cambria Math" pitchFamily="18" charset="0"/>
              </a:rPr>
              <a:t>12.</a:t>
            </a:r>
            <a:r>
              <a:rPr lang="en-US" dirty="0">
                <a:latin typeface="Cambria Math"/>
                <a:ea typeface="Cambria Math"/>
              </a:rPr>
              <a:t>  To form postage of  </a:t>
            </a:r>
            <a:r>
              <a:rPr lang="en-US" i="1" dirty="0"/>
              <a:t>k</a:t>
            </a:r>
            <a:r>
              <a:rPr lang="en-US" dirty="0"/>
              <a:t> + </a:t>
            </a:r>
            <a:r>
              <a:rPr lang="en-US" dirty="0">
                <a:latin typeface="Cambria Math" pitchFamily="18" charset="0"/>
                <a:ea typeface="Cambria Math" pitchFamily="18" charset="0"/>
              </a:rPr>
              <a:t>1 cents, add a 4</a:t>
            </a:r>
            <a:r>
              <a:rPr lang="en-US" dirty="0"/>
              <a:t>-cent stamp to the postage for </a:t>
            </a:r>
            <a:r>
              <a:rPr lang="en-US" i="1" dirty="0"/>
              <a:t>k</a:t>
            </a:r>
            <a:r>
              <a:rPr lang="en-US" dirty="0"/>
              <a:t> </a:t>
            </a:r>
            <a:r>
              <a:rPr lang="en-US" dirty="0">
                <a:latin typeface="Cambria Math"/>
                <a:ea typeface="Cambria Math"/>
              </a:rPr>
              <a:t>− 3 </a:t>
            </a:r>
            <a:r>
              <a:rPr lang="en-US" dirty="0">
                <a:ea typeface="Cambria Math"/>
              </a:rPr>
              <a:t>cents.</a:t>
            </a:r>
            <a:r>
              <a:rPr lang="en-US" dirty="0">
                <a:latin typeface="Cambria Math" pitchFamily="18" charset="0"/>
                <a:ea typeface="Cambria Math" pitchFamily="18" charset="0"/>
              </a:rPr>
              <a:t> </a:t>
            </a:r>
            <a:endParaRPr lang="en-US" dirty="0">
              <a:latin typeface="Cambria Math"/>
              <a:ea typeface="Cambria Math"/>
            </a:endParaRPr>
          </a:p>
          <a:p>
            <a:pPr>
              <a:buNone/>
            </a:pPr>
            <a:r>
              <a:rPr lang="en-US" dirty="0"/>
              <a:t>    Hence, </a:t>
            </a:r>
            <a:r>
              <a:rPr lang="en-US" i="1" dirty="0"/>
              <a:t>P</a:t>
            </a:r>
            <a:r>
              <a:rPr lang="en-US" dirty="0"/>
              <a:t>(</a:t>
            </a:r>
            <a:r>
              <a:rPr lang="en-US" i="1" dirty="0"/>
              <a:t>n</a:t>
            </a:r>
            <a:r>
              <a:rPr lang="en-US" dirty="0"/>
              <a:t>) holds for all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a:t>
            </a:r>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Proof of Same Example using Mathematical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every amount of postage of </a:t>
            </a:r>
            <a:r>
              <a:rPr lang="en-US" dirty="0">
                <a:latin typeface="Cambria Math" pitchFamily="18" charset="0"/>
                <a:ea typeface="Cambria Math" pitchFamily="18" charset="0"/>
              </a:rPr>
              <a:t>12</a:t>
            </a:r>
            <a:r>
              <a:rPr lang="en-US" dirty="0"/>
              <a:t> cents or more can be formed using just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a:t>
            </a:r>
          </a:p>
          <a:p>
            <a:pPr>
              <a:buNone/>
            </a:pPr>
            <a:r>
              <a:rPr lang="en-US" b="1" dirty="0"/>
              <a:t>   Solution</a:t>
            </a:r>
            <a:r>
              <a:rPr lang="en-US" dirty="0"/>
              <a:t>: Let </a:t>
            </a:r>
            <a:r>
              <a:rPr lang="en-US" i="1" dirty="0"/>
              <a:t>P</a:t>
            </a:r>
            <a:r>
              <a:rPr lang="en-US" dirty="0"/>
              <a:t>(</a:t>
            </a:r>
            <a:r>
              <a:rPr lang="en-US" i="1" dirty="0"/>
              <a:t>n</a:t>
            </a:r>
            <a:r>
              <a:rPr lang="en-US" dirty="0"/>
              <a:t>) be the proposition that postage of </a:t>
            </a:r>
            <a:r>
              <a:rPr lang="en-US" i="1" dirty="0"/>
              <a:t>n</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a:t>
            </a:r>
          </a:p>
          <a:p>
            <a:pPr lvl="1"/>
            <a:r>
              <a:rPr lang="en-US" dirty="0"/>
              <a:t>BASIS STEP: Postage of </a:t>
            </a:r>
            <a:r>
              <a:rPr lang="en-US" dirty="0">
                <a:latin typeface="Cambria Math" pitchFamily="18" charset="0"/>
                <a:ea typeface="Cambria Math" pitchFamily="18" charset="0"/>
              </a:rPr>
              <a:t>12</a:t>
            </a:r>
            <a:r>
              <a:rPr lang="en-US" dirty="0"/>
              <a:t> cents can be formed using three </a:t>
            </a:r>
            <a:r>
              <a:rPr lang="en-US" dirty="0">
                <a:latin typeface="Cambria Math" pitchFamily="18" charset="0"/>
                <a:ea typeface="Cambria Math" pitchFamily="18" charset="0"/>
              </a:rPr>
              <a:t>4</a:t>
            </a:r>
            <a:r>
              <a:rPr lang="en-US" dirty="0"/>
              <a:t>-cent stamps. </a:t>
            </a:r>
          </a:p>
          <a:p>
            <a:pPr lvl="1"/>
            <a:r>
              <a:rPr lang="en-US" dirty="0"/>
              <a:t>INDUCTIVE STEP: The inductive hypothesis </a:t>
            </a:r>
            <a:r>
              <a:rPr lang="en-US" i="1" dirty="0"/>
              <a:t>P</a:t>
            </a:r>
            <a:r>
              <a:rPr lang="en-US" dirty="0"/>
              <a:t>(</a:t>
            </a:r>
            <a:r>
              <a:rPr lang="en-US" i="1" dirty="0"/>
              <a:t>k</a:t>
            </a:r>
            <a:r>
              <a:rPr lang="en-US" dirty="0"/>
              <a:t>) for any positive integer </a:t>
            </a:r>
            <a:r>
              <a:rPr lang="en-US" i="1" dirty="0"/>
              <a:t>k</a:t>
            </a:r>
            <a:r>
              <a:rPr lang="en-US" dirty="0"/>
              <a:t> is that postage of </a:t>
            </a:r>
            <a:r>
              <a:rPr lang="en-US" i="1" dirty="0"/>
              <a:t>k</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To show P(</a:t>
            </a:r>
            <a:r>
              <a:rPr lang="en-US" i="1" dirty="0"/>
              <a:t>k</a:t>
            </a:r>
            <a:r>
              <a:rPr lang="en-US" dirty="0"/>
              <a:t> + </a:t>
            </a:r>
            <a:r>
              <a:rPr lang="en-US" dirty="0">
                <a:latin typeface="Cambria Math" pitchFamily="18" charset="0"/>
                <a:ea typeface="Cambria Math" pitchFamily="18" charset="0"/>
              </a:rPr>
              <a:t>1</a:t>
            </a:r>
            <a:r>
              <a:rPr lang="en-US" dirty="0"/>
              <a:t>) where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 , we consider two cases:</a:t>
            </a:r>
            <a:endParaRPr lang="en-US" dirty="0">
              <a:latin typeface="Cambria Math"/>
              <a:ea typeface="Cambria Math"/>
            </a:endParaRPr>
          </a:p>
          <a:p>
            <a:pPr lvl="2"/>
            <a:r>
              <a:rPr lang="en-US" dirty="0">
                <a:latin typeface="Cambria Math"/>
                <a:ea typeface="Cambria Math"/>
              </a:rPr>
              <a:t>If at least one </a:t>
            </a:r>
            <a:r>
              <a:rPr lang="en-US" dirty="0">
                <a:latin typeface="Cambria Math" pitchFamily="18" charset="0"/>
                <a:ea typeface="Cambria Math" pitchFamily="18" charset="0"/>
              </a:rPr>
              <a:t>4</a:t>
            </a:r>
            <a:r>
              <a:rPr lang="en-US" dirty="0"/>
              <a:t>-cent stamp has been used, then a </a:t>
            </a:r>
            <a:r>
              <a:rPr lang="en-US" dirty="0">
                <a:latin typeface="Cambria Math" pitchFamily="18" charset="0"/>
                <a:ea typeface="Cambria Math" pitchFamily="18" charset="0"/>
              </a:rPr>
              <a:t>4</a:t>
            </a:r>
            <a:r>
              <a:rPr lang="en-US" dirty="0"/>
              <a:t>-cent stamp can be replaced with a </a:t>
            </a:r>
            <a:r>
              <a:rPr lang="en-US" dirty="0">
                <a:latin typeface="Cambria Math" pitchFamily="18" charset="0"/>
                <a:ea typeface="Cambria Math" pitchFamily="18" charset="0"/>
              </a:rPr>
              <a:t>5</a:t>
            </a:r>
            <a:r>
              <a:rPr lang="en-US" dirty="0"/>
              <a:t>-cent stamp to yield a total of k + </a:t>
            </a:r>
            <a:r>
              <a:rPr lang="en-US" dirty="0">
                <a:latin typeface="Cambria Math" pitchFamily="18" charset="0"/>
                <a:ea typeface="Cambria Math" pitchFamily="18" charset="0"/>
              </a:rPr>
              <a:t>1 cents.</a:t>
            </a:r>
          </a:p>
          <a:p>
            <a:pPr lvl="2"/>
            <a:r>
              <a:rPr lang="en-US" dirty="0">
                <a:latin typeface="Cambria Math"/>
                <a:ea typeface="Cambria Math"/>
              </a:rPr>
              <a:t>Otherwise, no  </a:t>
            </a:r>
            <a:r>
              <a:rPr lang="en-US" dirty="0">
                <a:latin typeface="Cambria Math" pitchFamily="18" charset="0"/>
                <a:ea typeface="Cambria Math" pitchFamily="18" charset="0"/>
              </a:rPr>
              <a:t>4</a:t>
            </a:r>
            <a:r>
              <a:rPr lang="en-US" dirty="0"/>
              <a:t>-cent stamp have been used and at least three </a:t>
            </a:r>
            <a:r>
              <a:rPr lang="en-US" dirty="0">
                <a:latin typeface="Cambria Math" pitchFamily="18" charset="0"/>
                <a:ea typeface="Cambria Math" pitchFamily="18" charset="0"/>
              </a:rPr>
              <a:t>5</a:t>
            </a:r>
            <a:r>
              <a:rPr lang="en-US" dirty="0"/>
              <a:t>-cent stamps were used. Three </a:t>
            </a:r>
            <a:r>
              <a:rPr lang="en-US" dirty="0">
                <a:latin typeface="Cambria Math" pitchFamily="18" charset="0"/>
                <a:ea typeface="Cambria Math" pitchFamily="18" charset="0"/>
              </a:rPr>
              <a:t>5</a:t>
            </a:r>
            <a:r>
              <a:rPr lang="en-US" dirty="0"/>
              <a:t>-cent stamps can be replaced by four </a:t>
            </a:r>
            <a:r>
              <a:rPr lang="en-US" dirty="0">
                <a:latin typeface="Cambria Math" pitchFamily="18" charset="0"/>
                <a:ea typeface="Cambria Math" pitchFamily="18" charset="0"/>
              </a:rPr>
              <a:t>4</a:t>
            </a:r>
            <a:r>
              <a:rPr lang="en-US" dirty="0"/>
              <a:t>-cent stamps to yield a total of k + </a:t>
            </a:r>
            <a:r>
              <a:rPr lang="en-US" dirty="0">
                <a:latin typeface="Cambria Math" pitchFamily="18" charset="0"/>
                <a:ea typeface="Cambria Math" pitchFamily="18" charset="0"/>
              </a:rPr>
              <a:t>1 cents.</a:t>
            </a:r>
            <a:endParaRPr lang="en-US" dirty="0"/>
          </a:p>
          <a:p>
            <a:pPr>
              <a:buNone/>
            </a:pPr>
            <a:r>
              <a:rPr lang="en-US" dirty="0"/>
              <a:t>    Hence, </a:t>
            </a:r>
            <a:r>
              <a:rPr lang="en-US" i="1" dirty="0"/>
              <a:t>P</a:t>
            </a:r>
            <a:r>
              <a:rPr lang="en-US" dirty="0"/>
              <a:t>(</a:t>
            </a:r>
            <a:r>
              <a:rPr lang="en-US" i="1" dirty="0"/>
              <a:t>n</a:t>
            </a:r>
            <a:r>
              <a:rPr lang="en-US" dirty="0"/>
              <a:t>) holds for all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a:t>
            </a:r>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p>
        </p:txBody>
      </p:sp>
      <p:sp>
        <p:nvSpPr>
          <p:cNvPr id="3" name="Content Placeholder 2"/>
          <p:cNvSpPr>
            <a:spLocks noGrp="1"/>
          </p:cNvSpPr>
          <p:nvPr>
            <p:ph idx="1"/>
          </p:nvPr>
        </p:nvSpPr>
        <p:spPr/>
        <p:txBody>
          <a:bodyPr>
            <a:normAutofit fontScale="92500" lnSpcReduction="20000"/>
          </a:bodyPr>
          <a:lstStyle/>
          <a:p>
            <a:r>
              <a:rPr lang="en-US" i="1" dirty="0"/>
              <a:t>Well-ordering property</a:t>
            </a:r>
            <a:r>
              <a:rPr lang="en-US" dirty="0"/>
              <a:t>: Every nonempty set of nonnegative integers has a least element.</a:t>
            </a:r>
          </a:p>
          <a:p>
            <a:r>
              <a:rPr lang="en-US" dirty="0"/>
              <a:t>The well-ordering property is one of the axioms of the positive integers listed in Appendix </a:t>
            </a:r>
            <a:r>
              <a:rPr lang="en-US" dirty="0">
                <a:latin typeface="Cambria Math" pitchFamily="18" charset="0"/>
                <a:ea typeface="Cambria Math" pitchFamily="18" charset="0"/>
              </a:rPr>
              <a:t>1</a:t>
            </a:r>
            <a:r>
              <a:rPr lang="en-US" dirty="0"/>
              <a:t>. </a:t>
            </a:r>
          </a:p>
          <a:p>
            <a:r>
              <a:rPr lang="en-US" dirty="0"/>
              <a:t>The well-ordering property can be used directly in proofs, as the next example illustrates.</a:t>
            </a:r>
          </a:p>
          <a:p>
            <a:r>
              <a:rPr lang="en-US" dirty="0"/>
              <a:t>The well-ordering property can be generalized. </a:t>
            </a:r>
          </a:p>
          <a:p>
            <a:pPr lvl="1"/>
            <a:r>
              <a:rPr lang="en-US" b="1" dirty="0"/>
              <a:t>Definition: </a:t>
            </a:r>
            <a:r>
              <a:rPr lang="en-US" dirty="0"/>
              <a:t>A set is </a:t>
            </a:r>
            <a:r>
              <a:rPr lang="en-US" i="1" dirty="0"/>
              <a:t>well ordered if every subset has a least element.</a:t>
            </a:r>
          </a:p>
          <a:p>
            <a:pPr lvl="2"/>
            <a:r>
              <a:rPr lang="en-US" b="1" dirty="0"/>
              <a:t>N</a:t>
            </a:r>
            <a:r>
              <a:rPr lang="en-US" dirty="0"/>
              <a:t> is well ordered under ≤.</a:t>
            </a:r>
          </a:p>
          <a:p>
            <a:pPr lvl="2"/>
            <a:r>
              <a:rPr lang="en-US" dirty="0"/>
              <a:t>The set of finite strings over an alphabet using lexicographic ordering is well ordered.</a:t>
            </a:r>
          </a:p>
          <a:p>
            <a:pPr lvl="1"/>
            <a:r>
              <a:rPr lang="en-US" dirty="0"/>
              <a:t>We will see a generalization of induction to sets other than the integers in the next section. </a:t>
            </a:r>
          </a:p>
          <a:p>
            <a:endParaRPr lang="en-US" dirty="0"/>
          </a:p>
          <a:p>
            <a:endParaRPr lang="en-US"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Use the well-ordering property to prove the division algorithm, which states that if </a:t>
            </a:r>
            <a:r>
              <a:rPr lang="en-US" i="1" dirty="0"/>
              <a:t>a</a:t>
            </a:r>
            <a:r>
              <a:rPr lang="en-US" dirty="0"/>
              <a:t> is an integer and </a:t>
            </a:r>
            <a:r>
              <a:rPr lang="en-US" i="1" dirty="0"/>
              <a:t>d</a:t>
            </a:r>
            <a:r>
              <a:rPr lang="en-US" dirty="0"/>
              <a:t> is a positive integer, then there are unique integers </a:t>
            </a:r>
            <a:r>
              <a:rPr lang="en-US" i="1" dirty="0"/>
              <a:t>q</a:t>
            </a:r>
            <a:r>
              <a:rPr lang="en-US" dirty="0"/>
              <a:t> and </a:t>
            </a:r>
            <a:r>
              <a:rPr lang="en-US" i="1" dirty="0"/>
              <a:t>r</a:t>
            </a:r>
            <a:r>
              <a:rPr lang="en-US" dirty="0"/>
              <a:t> with </a:t>
            </a:r>
            <a:r>
              <a:rPr lang="en-US" dirty="0">
                <a:latin typeface="Cambria Math" pitchFamily="18" charset="0"/>
                <a:ea typeface="Cambria Math" pitchFamily="18" charset="0"/>
              </a:rPr>
              <a:t>0</a:t>
            </a:r>
            <a:r>
              <a:rPr lang="en-US" i="1" dirty="0"/>
              <a:t> ≤ r &lt; </a:t>
            </a:r>
            <a:r>
              <a:rPr lang="en-US" i="1" dirty="0">
                <a:ea typeface="Cambria Math" pitchFamily="18" charset="0"/>
              </a:rPr>
              <a:t>d</a:t>
            </a:r>
            <a:r>
              <a:rPr lang="en-US" dirty="0"/>
              <a:t>, such that   </a:t>
            </a:r>
            <a:r>
              <a:rPr lang="en-US" i="1" dirty="0"/>
              <a:t>a = </a:t>
            </a:r>
            <a:r>
              <a:rPr lang="en-US" i="1" dirty="0" err="1"/>
              <a:t>dq</a:t>
            </a:r>
            <a:r>
              <a:rPr lang="en-US" i="1" dirty="0"/>
              <a:t> + r</a:t>
            </a:r>
            <a:r>
              <a:rPr lang="en-US" dirty="0"/>
              <a:t>.</a:t>
            </a:r>
          </a:p>
          <a:p>
            <a:pPr>
              <a:buNone/>
            </a:pPr>
            <a:r>
              <a:rPr lang="en-US" b="1" dirty="0"/>
              <a:t>    Solution</a:t>
            </a:r>
            <a:r>
              <a:rPr lang="en-US" dirty="0"/>
              <a:t>: Let </a:t>
            </a:r>
            <a:r>
              <a:rPr lang="en-US" i="1" dirty="0"/>
              <a:t>S</a:t>
            </a:r>
            <a:r>
              <a:rPr lang="en-US" dirty="0"/>
              <a:t> be the set of nonnegative integers of the form  </a:t>
            </a:r>
            <a:r>
              <a:rPr lang="en-US" i="1" dirty="0"/>
              <a:t>a</a:t>
            </a:r>
            <a:r>
              <a:rPr lang="en-US" dirty="0"/>
              <a:t> </a:t>
            </a:r>
            <a:r>
              <a:rPr lang="en-US" dirty="0">
                <a:latin typeface="Cambria Math"/>
                <a:ea typeface="Cambria Math"/>
              </a:rPr>
              <a:t>− </a:t>
            </a:r>
            <a:r>
              <a:rPr lang="en-US" i="1" dirty="0" err="1">
                <a:latin typeface="Cambria Math"/>
                <a:ea typeface="Cambria Math"/>
              </a:rPr>
              <a:t>dq</a:t>
            </a:r>
            <a:r>
              <a:rPr lang="en-US" dirty="0">
                <a:latin typeface="Cambria Math"/>
                <a:ea typeface="Cambria Math"/>
              </a:rPr>
              <a:t>, where </a:t>
            </a:r>
            <a:r>
              <a:rPr lang="en-US" i="1" dirty="0">
                <a:latin typeface="Cambria Math"/>
                <a:ea typeface="Cambria Math"/>
              </a:rPr>
              <a:t>q</a:t>
            </a:r>
            <a:r>
              <a:rPr lang="en-US" dirty="0">
                <a:latin typeface="Cambria Math"/>
                <a:ea typeface="Cambria Math"/>
              </a:rPr>
              <a:t>  is an integer. The set is nonempty since  −</a:t>
            </a:r>
            <a:r>
              <a:rPr lang="en-US" i="1" dirty="0" err="1">
                <a:latin typeface="Cambria Math"/>
                <a:ea typeface="Cambria Math"/>
              </a:rPr>
              <a:t>dq</a:t>
            </a:r>
            <a:r>
              <a:rPr lang="en-US" i="1" dirty="0">
                <a:latin typeface="Cambria Math"/>
                <a:ea typeface="Cambria Math"/>
              </a:rPr>
              <a:t> </a:t>
            </a:r>
            <a:r>
              <a:rPr lang="en-US" dirty="0"/>
              <a:t>can be made as large as needed. </a:t>
            </a:r>
          </a:p>
          <a:p>
            <a:pPr lvl="1"/>
            <a:r>
              <a:rPr lang="en-US" dirty="0"/>
              <a:t>By the well-ordering property, S has a least element                    </a:t>
            </a:r>
            <a:r>
              <a:rPr lang="en-US" i="1" dirty="0"/>
              <a:t>r</a:t>
            </a:r>
            <a:r>
              <a:rPr lang="en-US" dirty="0"/>
              <a:t> = </a:t>
            </a:r>
            <a:r>
              <a:rPr lang="en-US" i="1" dirty="0"/>
              <a:t>a</a:t>
            </a:r>
            <a:r>
              <a:rPr lang="en-US" dirty="0"/>
              <a:t> </a:t>
            </a:r>
            <a:r>
              <a:rPr lang="en-US" dirty="0">
                <a:latin typeface="Cambria Math"/>
                <a:ea typeface="Cambria Math"/>
              </a:rPr>
              <a:t>− </a:t>
            </a:r>
            <a:r>
              <a:rPr lang="en-US" i="1" dirty="0">
                <a:ea typeface="Cambria Math"/>
              </a:rPr>
              <a:t>dq</a:t>
            </a:r>
            <a:r>
              <a:rPr lang="en-US" baseline="-25000" dirty="0">
                <a:latin typeface="Cambria Math"/>
                <a:ea typeface="Cambria Math"/>
              </a:rPr>
              <a:t>0</a:t>
            </a:r>
            <a:r>
              <a:rPr lang="en-US" i="1" dirty="0">
                <a:ea typeface="Cambria Math"/>
              </a:rPr>
              <a:t>. </a:t>
            </a:r>
            <a:r>
              <a:rPr lang="en-US" dirty="0">
                <a:ea typeface="Cambria Math"/>
              </a:rPr>
              <a:t>The integer </a:t>
            </a:r>
            <a:r>
              <a:rPr lang="en-US" i="1" dirty="0">
                <a:ea typeface="Cambria Math"/>
              </a:rPr>
              <a:t>r</a:t>
            </a:r>
            <a:r>
              <a:rPr lang="en-US" dirty="0">
                <a:ea typeface="Cambria Math"/>
              </a:rPr>
              <a:t> is nonnegative. It also must be the case that </a:t>
            </a:r>
            <a:r>
              <a:rPr lang="en-US" i="1" dirty="0"/>
              <a:t>r &lt; </a:t>
            </a:r>
            <a:r>
              <a:rPr lang="en-US" i="1" dirty="0">
                <a:ea typeface="Cambria Math" pitchFamily="18" charset="0"/>
              </a:rPr>
              <a:t>d. </a:t>
            </a:r>
            <a:r>
              <a:rPr lang="en-US" dirty="0">
                <a:ea typeface="Cambria Math" pitchFamily="18" charset="0"/>
              </a:rPr>
              <a:t>If it were not, then there would be a smaller nonnegative element in S, namely,                                                     </a:t>
            </a:r>
            <a:r>
              <a:rPr lang="en-US" i="1" dirty="0"/>
              <a:t>a</a:t>
            </a:r>
            <a:r>
              <a:rPr lang="en-US" dirty="0"/>
              <a:t> </a:t>
            </a:r>
            <a:r>
              <a:rPr lang="en-US" dirty="0">
                <a:latin typeface="Cambria Math"/>
                <a:ea typeface="Cambria Math"/>
              </a:rPr>
              <a:t>− </a:t>
            </a:r>
            <a:r>
              <a:rPr lang="en-US" i="1" dirty="0">
                <a:ea typeface="Cambria Math"/>
              </a:rPr>
              <a:t>d</a:t>
            </a:r>
            <a:r>
              <a:rPr lang="en-US" dirty="0">
                <a:ea typeface="Cambria Math"/>
              </a:rPr>
              <a:t>(</a:t>
            </a:r>
            <a:r>
              <a:rPr lang="en-US" i="1" dirty="0">
                <a:ea typeface="Cambria Math"/>
              </a:rPr>
              <a:t>q</a:t>
            </a:r>
            <a:r>
              <a:rPr lang="en-US" baseline="-25000" dirty="0">
                <a:latin typeface="Cambria Math"/>
                <a:ea typeface="Cambria Math"/>
              </a:rPr>
              <a:t>0 </a:t>
            </a:r>
            <a:r>
              <a:rPr lang="en-US" i="1" dirty="0"/>
              <a:t>+</a:t>
            </a:r>
            <a:r>
              <a:rPr lang="en-US" dirty="0">
                <a:latin typeface="Cambria Math" pitchFamily="18" charset="0"/>
                <a:ea typeface="Cambria Math" pitchFamily="18" charset="0"/>
              </a:rPr>
              <a:t> 1) = </a:t>
            </a:r>
            <a:r>
              <a:rPr lang="en-US" i="1" dirty="0"/>
              <a:t>a</a:t>
            </a:r>
            <a:r>
              <a:rPr lang="en-US" dirty="0"/>
              <a:t> </a:t>
            </a:r>
            <a:r>
              <a:rPr lang="en-US" dirty="0">
                <a:latin typeface="Cambria Math"/>
                <a:ea typeface="Cambria Math"/>
              </a:rPr>
              <a:t>− </a:t>
            </a:r>
            <a:r>
              <a:rPr lang="en-US" i="1" dirty="0">
                <a:ea typeface="Cambria Math"/>
              </a:rPr>
              <a:t>dq</a:t>
            </a:r>
            <a:r>
              <a:rPr lang="en-US" baseline="-25000" dirty="0">
                <a:latin typeface="Cambria Math"/>
                <a:ea typeface="Cambria Math"/>
              </a:rPr>
              <a:t>0 </a:t>
            </a:r>
            <a:r>
              <a:rPr lang="en-US" dirty="0">
                <a:latin typeface="Cambria Math"/>
                <a:ea typeface="Cambria Math"/>
              </a:rPr>
              <a:t>− </a:t>
            </a:r>
            <a:r>
              <a:rPr lang="en-US" i="1" dirty="0">
                <a:ea typeface="Cambria Math"/>
              </a:rPr>
              <a:t>d</a:t>
            </a:r>
            <a:r>
              <a:rPr lang="en-US" dirty="0">
                <a:latin typeface="Cambria Math" pitchFamily="18" charset="0"/>
                <a:ea typeface="Cambria Math" pitchFamily="18" charset="0"/>
              </a:rPr>
              <a:t> = </a:t>
            </a:r>
            <a:r>
              <a:rPr lang="en-US" i="1" dirty="0"/>
              <a:t>r</a:t>
            </a:r>
            <a:r>
              <a:rPr lang="en-US" dirty="0"/>
              <a:t> </a:t>
            </a:r>
            <a:r>
              <a:rPr lang="en-US" dirty="0">
                <a:latin typeface="Cambria Math"/>
                <a:ea typeface="Cambria Math"/>
              </a:rPr>
              <a:t>− </a:t>
            </a:r>
            <a:r>
              <a:rPr lang="en-US" i="1" dirty="0">
                <a:ea typeface="Cambria Math"/>
              </a:rPr>
              <a:t>d  &gt; </a:t>
            </a:r>
            <a:r>
              <a:rPr lang="en-US" dirty="0">
                <a:latin typeface="Cambria Math" pitchFamily="18" charset="0"/>
                <a:ea typeface="Cambria Math" pitchFamily="18" charset="0"/>
              </a:rPr>
              <a:t>0.</a:t>
            </a:r>
          </a:p>
          <a:p>
            <a:pPr lvl="1"/>
            <a:r>
              <a:rPr lang="en-US" dirty="0">
                <a:ea typeface="Cambria Math" pitchFamily="18" charset="0"/>
              </a:rPr>
              <a:t>Therefore, there are integers </a:t>
            </a:r>
            <a:r>
              <a:rPr lang="en-US" i="1" dirty="0">
                <a:ea typeface="Cambria Math" pitchFamily="18" charset="0"/>
              </a:rPr>
              <a:t>q</a:t>
            </a:r>
            <a:r>
              <a:rPr lang="en-US" dirty="0">
                <a:ea typeface="Cambria Math" pitchFamily="18" charset="0"/>
              </a:rPr>
              <a:t> and </a:t>
            </a:r>
            <a:r>
              <a:rPr lang="en-US" i="1" dirty="0">
                <a:ea typeface="Cambria Math" pitchFamily="18" charset="0"/>
              </a:rPr>
              <a:t>r</a:t>
            </a:r>
            <a:r>
              <a:rPr lang="en-US" dirty="0">
                <a:ea typeface="Cambria Math" pitchFamily="18" charset="0"/>
              </a:rPr>
              <a:t> with </a:t>
            </a:r>
            <a:r>
              <a:rPr lang="en-US" dirty="0">
                <a:latin typeface="Cambria Math" pitchFamily="18" charset="0"/>
                <a:ea typeface="Cambria Math" pitchFamily="18" charset="0"/>
              </a:rPr>
              <a:t>0</a:t>
            </a:r>
            <a:r>
              <a:rPr lang="en-US" i="1" dirty="0"/>
              <a:t> ≤ r &lt; </a:t>
            </a:r>
            <a:r>
              <a:rPr lang="en-US" i="1" dirty="0">
                <a:ea typeface="Cambria Math" pitchFamily="18" charset="0"/>
              </a:rPr>
              <a:t>d.</a:t>
            </a:r>
          </a:p>
          <a:p>
            <a:pPr>
              <a:buNone/>
            </a:pPr>
            <a:r>
              <a:rPr lang="en-US" i="1" dirty="0">
                <a:ea typeface="Cambria Math" pitchFamily="18" charset="0"/>
              </a:rPr>
              <a:t>                </a:t>
            </a:r>
            <a:r>
              <a:rPr lang="en-US" dirty="0">
                <a:ea typeface="Cambria Math" pitchFamily="18" charset="0"/>
              </a:rPr>
              <a:t>(</a:t>
            </a:r>
            <a:r>
              <a:rPr lang="en-US" i="1" dirty="0">
                <a:ea typeface="Cambria Math" pitchFamily="18" charset="0"/>
              </a:rPr>
              <a:t>uniqueness of q and r is Exercise </a:t>
            </a:r>
            <a:r>
              <a:rPr lang="en-US" dirty="0">
                <a:latin typeface="Cambria Math" pitchFamily="18" charset="0"/>
                <a:ea typeface="Cambria Math" pitchFamily="18" charset="0"/>
              </a:rPr>
              <a:t>37</a:t>
            </a:r>
            <a:r>
              <a:rPr lang="en-US" dirty="0">
                <a:ea typeface="Cambria Math" pitchFamily="18" charset="0"/>
              </a:rPr>
              <a:t>)</a:t>
            </a:r>
            <a:endParaRPr lang="en-US" dirty="0"/>
          </a:p>
        </p:txBody>
      </p:sp>
      <p:sp>
        <p:nvSpPr>
          <p:cNvPr id="4" name="Isosceles Triangle 3"/>
          <p:cNvSpPr/>
          <p:nvPr/>
        </p:nvSpPr>
        <p:spPr>
          <a:xfrm rot="5400000" flipH="1" flipV="1">
            <a:off x="8267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Recursively Defined Functions</a:t>
            </a:r>
          </a:p>
          <a:p>
            <a:r>
              <a:rPr lang="en-US" dirty="0"/>
              <a:t>Recursively Defined Sets and Structures</a:t>
            </a:r>
          </a:p>
          <a:p>
            <a:r>
              <a:rPr lang="en-US" dirty="0"/>
              <a:t>Structural Induction</a:t>
            </a:r>
          </a:p>
          <a:p>
            <a:r>
              <a:rPr lang="en-US" dirty="0"/>
              <a:t>Generalized Induction</a:t>
            </a:r>
          </a:p>
          <a:p>
            <a:pPr>
              <a:buNone/>
            </a:pPr>
            <a:endParaRPr lang="en-US" dirty="0"/>
          </a:p>
          <a:p>
            <a:pPr lvl="1">
              <a:buNone/>
            </a:pP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t>BASIS STEP: Specify the value of the function at zero.</a:t>
            </a:r>
          </a:p>
          <a:p>
            <a:pPr lvl="1"/>
            <a:r>
              <a:rPr lang="en-US" dirty="0"/>
              <a:t>RECURSIVE STEP: Give a rule for finding its value at an integer from its values at smaller integers.</a:t>
            </a:r>
          </a:p>
          <a:p>
            <a:r>
              <a:rPr lang="en-US" dirty="0"/>
              <a:t>A function </a:t>
            </a:r>
            <a:r>
              <a:rPr lang="en-US" i="1" dirty="0"/>
              <a:t>f</a:t>
            </a:r>
            <a:r>
              <a:rPr lang="en-US" dirty="0"/>
              <a:t>(</a:t>
            </a:r>
            <a:r>
              <a:rPr lang="en-US" i="1" dirty="0"/>
              <a:t>n</a:t>
            </a:r>
            <a:r>
              <a:rPr lang="en-US" dirty="0"/>
              <a:t>)  is the same as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err="1"/>
              <a:t>a</a:t>
            </a:r>
            <a:r>
              <a:rPr lang="en-US" i="1" baseline="-25000" dirty="0" err="1"/>
              <a:t>i</a:t>
            </a:r>
            <a:r>
              <a:rPr lang="en-US" dirty="0"/>
              <a:t>, where </a:t>
            </a:r>
            <a:r>
              <a:rPr lang="en-US" i="1" dirty="0"/>
              <a:t>f</a:t>
            </a:r>
            <a:r>
              <a:rPr lang="en-US" dirty="0"/>
              <a:t>(</a:t>
            </a:r>
            <a:r>
              <a:rPr lang="en-US" i="1" dirty="0" err="1"/>
              <a:t>i</a:t>
            </a:r>
            <a:r>
              <a:rPr lang="en-US" dirty="0"/>
              <a:t>) = </a:t>
            </a:r>
            <a:r>
              <a:rPr lang="en-US" i="1" dirty="0" err="1"/>
              <a:t>a</a:t>
            </a:r>
            <a:r>
              <a:rPr lang="en-US" i="1" baseline="-25000" dirty="0" err="1"/>
              <a:t>i</a:t>
            </a:r>
            <a:r>
              <a:rPr lang="en-US" dirty="0"/>
              <a:t>. This was done using recurrence relations in Section </a:t>
            </a:r>
            <a:r>
              <a:rPr lang="en-US" dirty="0">
                <a:latin typeface="Cambria Math" pitchFamily="18" charset="0"/>
                <a:ea typeface="Cambria Math" pitchFamily="18" charset="0"/>
              </a:rPr>
              <a:t>2.4</a:t>
            </a:r>
            <a:r>
              <a:rPr 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buNone/>
            </a:pPr>
            <a:endParaRPr lang="en-US" dirty="0">
              <a:latin typeface="Cambria Math"/>
              <a:ea typeface="Cambria Math"/>
            </a:endParaRPr>
          </a:p>
          <a:p>
            <a:pPr>
              <a:buNone/>
            </a:pPr>
            <a:r>
              <a:rPr lang="en-US" b="1" dirty="0"/>
              <a:t>   Example:  </a:t>
            </a:r>
            <a:r>
              <a:rPr lang="en-US" dirty="0"/>
              <a:t>Give a recursive definition of the factorial function </a:t>
            </a:r>
            <a:r>
              <a:rPr lang="en-US" i="1" dirty="0"/>
              <a:t>n</a:t>
            </a:r>
            <a:r>
              <a:rPr lang="en-US" dirty="0"/>
              <a:t>!:</a:t>
            </a:r>
          </a:p>
          <a:p>
            <a:pPr>
              <a:buNone/>
            </a:pPr>
            <a:r>
              <a:rPr lang="en-US" b="1" dirty="0"/>
              <a:t>   Solution</a:t>
            </a:r>
            <a:r>
              <a:rPr lang="en-US" dirty="0"/>
              <a:t>:</a:t>
            </a:r>
          </a:p>
          <a:p>
            <a:pPr marL="971550" lvl="1" indent="-514350">
              <a:buNone/>
            </a:pP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dirty="0"/>
              <a:t>(</a:t>
            </a:r>
            <a:r>
              <a:rPr lang="en-US" i="1" dirty="0"/>
              <a:t>n + </a:t>
            </a:r>
            <a:r>
              <a:rPr lang="en-US" dirty="0">
                <a:latin typeface="Cambria Math" pitchFamily="18" charset="0"/>
                <a:ea typeface="Cambria Math" pitchFamily="18" charset="0"/>
              </a:rPr>
              <a:t>1</a:t>
            </a:r>
            <a:r>
              <a:rPr lang="en-US" dirty="0"/>
              <a:t>)</a:t>
            </a:r>
            <a:r>
              <a:rPr lang="en-US" i="1" dirty="0"/>
              <a:t> = </a:t>
            </a:r>
            <a:r>
              <a:rPr lang="en-US" dirty="0"/>
              <a:t>(</a:t>
            </a:r>
            <a:r>
              <a:rPr lang="en-US" i="1" dirty="0"/>
              <a:t>n + </a:t>
            </a:r>
            <a:r>
              <a:rPr lang="en-US" dirty="0">
                <a:latin typeface="Cambria Math" pitchFamily="18" charset="0"/>
                <a:ea typeface="Cambria Math" pitchFamily="18" charset="0"/>
              </a:rPr>
              <a:t>1</a:t>
            </a:r>
            <a:r>
              <a:rPr lang="en-US" dirty="0"/>
              <a:t>)</a:t>
            </a:r>
            <a:r>
              <a:rPr lang="en-US" dirty="0">
                <a:latin typeface="Cambria Math"/>
                <a:ea typeface="Cambria Math"/>
              </a:rPr>
              <a:t>∙</a:t>
            </a:r>
            <a:r>
              <a:rPr lang="en-US" i="1" dirty="0"/>
              <a:t> f</a:t>
            </a:r>
            <a:r>
              <a:rPr lang="en-US" dirty="0"/>
              <a:t>(</a:t>
            </a:r>
            <a:r>
              <a:rPr lang="en-US" i="1" dirty="0"/>
              <a:t>n</a:t>
            </a:r>
            <a:r>
              <a:rPr lang="en-US" dirty="0"/>
              <a:t>)</a:t>
            </a:r>
          </a:p>
          <a:p>
            <a:pPr lvl="2">
              <a:buNone/>
            </a:pPr>
            <a:endParaRPr lang="en-US" dirty="0">
              <a:latin typeface="Cambria Math"/>
              <a:ea typeface="Cambria Math"/>
            </a:endParaRPr>
          </a:p>
          <a:p>
            <a:pPr lvl="2"/>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a:t>
            </a:r>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a:t>     Example </a:t>
            </a:r>
            <a:r>
              <a:rPr lang="en-US" b="1" dirty="0">
                <a:latin typeface="Cambria Math" pitchFamily="18" charset="0"/>
                <a:ea typeface="Cambria Math" pitchFamily="18" charset="0"/>
              </a:rPr>
              <a:t>4</a:t>
            </a:r>
            <a:r>
              <a:rPr lang="en-US" dirty="0"/>
              <a:t>: Show that whenever </a:t>
            </a:r>
            <a:r>
              <a:rPr lang="en-US" i="1" dirty="0"/>
              <a:t>n</a:t>
            </a:r>
            <a:r>
              <a:rPr lang="en-US" dirty="0"/>
              <a:t> </a:t>
            </a:r>
            <a:r>
              <a:rPr lang="en-US" dirty="0">
                <a:latin typeface="Cambria Math"/>
                <a:ea typeface="Cambria Math"/>
              </a:rPr>
              <a:t>≥ 3,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− 2</a:t>
            </a:r>
            <a:r>
              <a:rPr lang="en-US" dirty="0"/>
              <a:t>, where  </a:t>
            </a:r>
            <a:r>
              <a:rPr lang="el-GR" dirty="0">
                <a:latin typeface="Cambria Math"/>
                <a:ea typeface="Cambria Math"/>
              </a:rPr>
              <a:t>α</a:t>
            </a:r>
            <a:r>
              <a:rPr lang="en-US" dirty="0">
                <a:latin typeface="Cambria Math"/>
                <a:ea typeface="Cambria Math"/>
              </a:rPr>
              <a:t> = (1 + √5)/2.</a:t>
            </a:r>
          </a:p>
          <a:p>
            <a:pPr>
              <a:buNone/>
            </a:pPr>
            <a:r>
              <a:rPr lang="en-US" b="1" dirty="0">
                <a:ea typeface="Cambria Math"/>
              </a:rPr>
              <a:t>     Solution</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dirty="0">
                <a:latin typeface="Cambria Math"/>
                <a:ea typeface="Cambria Math"/>
              </a:rPr>
              <a:t>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−2 </a:t>
            </a:r>
            <a:r>
              <a:rPr lang="en-US" dirty="0">
                <a:ea typeface="Cambria Math"/>
              </a:rPr>
              <a:t>.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a:t>
            </a:r>
            <a:r>
              <a:rPr lang="en-US" dirty="0">
                <a:latin typeface="Cambria Math"/>
                <a:ea typeface="Cambria Math"/>
              </a:rPr>
              <a:t>≥ 3.</a:t>
            </a:r>
          </a:p>
          <a:p>
            <a:pPr lvl="1"/>
            <a:r>
              <a:rPr lang="en-US" dirty="0">
                <a:latin typeface="Cambria Math"/>
                <a:ea typeface="Cambria Math"/>
              </a:rPr>
              <a:t>BASIS STEP:</a:t>
            </a:r>
            <a:r>
              <a:rPr lang="en-US" i="1" dirty="0">
                <a:ea typeface="Cambria Math"/>
              </a:rPr>
              <a:t> P</a:t>
            </a:r>
            <a:r>
              <a:rPr lang="en-US" dirty="0">
                <a:ea typeface="Cambria Math"/>
              </a:rPr>
              <a:t>(</a:t>
            </a:r>
            <a:r>
              <a:rPr lang="en-US" dirty="0">
                <a:latin typeface="Cambria Math" pitchFamily="18" charset="0"/>
                <a:ea typeface="Cambria Math" pitchFamily="18" charset="0"/>
              </a:rPr>
              <a:t>3</a:t>
            </a:r>
            <a:r>
              <a:rPr lang="en-US" dirty="0">
                <a:ea typeface="Cambria Math"/>
              </a:rPr>
              <a:t>) holds since </a:t>
            </a:r>
            <a:r>
              <a:rPr lang="el-GR" dirty="0">
                <a:latin typeface="Cambria Math"/>
                <a:ea typeface="Cambria Math"/>
              </a:rPr>
              <a:t>α</a:t>
            </a:r>
            <a:r>
              <a:rPr lang="en-US" dirty="0">
                <a:latin typeface="Cambria Math"/>
                <a:ea typeface="Cambria Math"/>
              </a:rPr>
              <a:t> &lt; 2 = </a:t>
            </a:r>
            <a:r>
              <a:rPr lang="en-US" i="1" dirty="0">
                <a:ea typeface="Cambria Math"/>
              </a:rPr>
              <a:t>f</a:t>
            </a:r>
            <a:r>
              <a:rPr lang="en-US" baseline="-25000" dirty="0">
                <a:latin typeface="Cambria Math" pitchFamily="18" charset="0"/>
                <a:ea typeface="Cambria Math" pitchFamily="18" charset="0"/>
              </a:rPr>
              <a:t>3</a:t>
            </a:r>
          </a:p>
          <a:p>
            <a:pPr lvl="1">
              <a:buNone/>
            </a:pPr>
            <a:r>
              <a:rPr lang="en-US" baseline="-25000" dirty="0">
                <a:latin typeface="Cambria Math" pitchFamily="18" charset="0"/>
                <a:ea typeface="Cambria Math" pitchFamily="18" charset="0"/>
              </a:rPr>
              <a:t>                                           </a:t>
            </a:r>
            <a:r>
              <a:rPr lang="en-US" i="1" dirty="0">
                <a:ea typeface="Cambria Math"/>
              </a:rPr>
              <a:t>P</a:t>
            </a:r>
            <a:r>
              <a:rPr lang="en-US" dirty="0">
                <a:ea typeface="Cambria Math"/>
              </a:rPr>
              <a:t>(</a:t>
            </a:r>
            <a:r>
              <a:rPr lang="en-US" dirty="0">
                <a:latin typeface="Cambria Math" pitchFamily="18" charset="0"/>
                <a:ea typeface="Cambria Math" pitchFamily="18" charset="0"/>
              </a:rPr>
              <a:t>4</a:t>
            </a:r>
            <a:r>
              <a:rPr lang="en-US" dirty="0">
                <a:ea typeface="Cambria Math"/>
              </a:rPr>
              <a:t>) holds 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(3 + √5)/2 &lt; 3 = </a:t>
            </a:r>
            <a:r>
              <a:rPr lang="en-US" i="1" dirty="0">
                <a:ea typeface="Cambria Math"/>
              </a:rPr>
              <a:t>f</a:t>
            </a:r>
            <a:r>
              <a:rPr lang="en-US" baseline="-25000" dirty="0">
                <a:latin typeface="Cambria Math" pitchFamily="18" charset="0"/>
                <a:ea typeface="Cambria Math" pitchFamily="18" charset="0"/>
              </a:rPr>
              <a:t>4</a:t>
            </a:r>
            <a:r>
              <a:rPr lang="en-US" dirty="0">
                <a:ea typeface="Cambria Math"/>
              </a:rPr>
              <a:t> .</a:t>
            </a:r>
            <a:endParaRPr lang="en-US" dirty="0">
              <a:latin typeface="Cambria Math" pitchFamily="18" charset="0"/>
              <a:ea typeface="Cambria Math" pitchFamily="18" charset="0"/>
            </a:endParaRPr>
          </a:p>
          <a:p>
            <a:pPr lvl="1"/>
            <a:r>
              <a:rPr lang="en-US" dirty="0">
                <a:latin typeface="Cambria Math"/>
                <a:ea typeface="Cambria Math"/>
              </a:rPr>
              <a:t>INDUCTIVE STEP: </a:t>
            </a:r>
            <a:r>
              <a:rPr lang="en-US" dirty="0">
                <a:ea typeface="Cambria Math"/>
              </a:rPr>
              <a:t>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latin typeface="Cambria Math"/>
                <a:ea typeface="Cambria Math"/>
              </a:rPr>
              <a:t> &gt; </a:t>
            </a:r>
            <a:r>
              <a:rPr lang="el-GR" dirty="0">
                <a:latin typeface="Cambria Math"/>
                <a:ea typeface="Cambria Math"/>
              </a:rPr>
              <a:t>α</a:t>
            </a:r>
            <a:r>
              <a:rPr lang="en-US" i="1" baseline="30000" dirty="0">
                <a:ea typeface="Cambria Math"/>
              </a:rPr>
              <a:t>j</a:t>
            </a:r>
            <a:r>
              <a:rPr lang="en-US" baseline="30000" dirty="0">
                <a:latin typeface="Cambria Math"/>
                <a:ea typeface="Cambria Math"/>
              </a:rPr>
              <a:t>−2  </a:t>
            </a:r>
            <a:r>
              <a:rPr lang="en-US" dirty="0">
                <a:ea typeface="Cambria Math"/>
              </a:rPr>
              <a:t>for all integers </a:t>
            </a:r>
            <a:r>
              <a:rPr lang="en-US" i="1" dirty="0">
                <a:ea typeface="Cambria Math"/>
              </a:rPr>
              <a:t>j</a:t>
            </a:r>
            <a:r>
              <a:rPr lang="en-US" dirty="0">
                <a:ea typeface="Cambria Math"/>
              </a:rPr>
              <a:t> with</a:t>
            </a:r>
          </a:p>
          <a:p>
            <a:pPr lvl="1">
              <a:buNone/>
            </a:pPr>
            <a:r>
              <a:rPr lang="en-US" dirty="0">
                <a:ea typeface="Cambria Math"/>
              </a:rPr>
              <a:t>       </a:t>
            </a:r>
            <a:r>
              <a:rPr lang="en-US" dirty="0">
                <a:latin typeface="Cambria Math" pitchFamily="18" charset="0"/>
                <a:ea typeface="Cambria Math" pitchFamily="18" charset="0"/>
              </a:rPr>
              <a:t>3</a:t>
            </a:r>
            <a:r>
              <a:rPr lang="en-US" dirty="0">
                <a:ea typeface="Cambria Math"/>
              </a:rPr>
              <a:t> </a:t>
            </a:r>
            <a:r>
              <a:rPr lang="en-US" dirty="0">
                <a:latin typeface="Cambria Math"/>
                <a:ea typeface="Cambria Math"/>
              </a:rPr>
              <a:t>≤ </a:t>
            </a:r>
            <a:r>
              <a:rPr lang="en-US" i="1" dirty="0">
                <a:ea typeface="Cambria Math"/>
              </a:rPr>
              <a:t>j</a:t>
            </a:r>
            <a:r>
              <a:rPr lang="en-US" dirty="0">
                <a:latin typeface="Cambria Math"/>
                <a:ea typeface="Cambria Math"/>
              </a:rPr>
              <a:t> ≤ </a:t>
            </a:r>
            <a:r>
              <a:rPr lang="en-US" i="1" dirty="0">
                <a:ea typeface="Cambria Math"/>
              </a:rPr>
              <a:t>k</a:t>
            </a:r>
            <a:r>
              <a:rPr lang="en-US" dirty="0">
                <a:latin typeface="Cambria Math"/>
                <a:ea typeface="Cambria Math"/>
              </a:rPr>
              <a:t>, where </a:t>
            </a:r>
            <a:r>
              <a:rPr lang="en-US" i="1" dirty="0">
                <a:ea typeface="Cambria Math"/>
              </a:rPr>
              <a:t>k</a:t>
            </a:r>
            <a:r>
              <a:rPr lang="en-US" dirty="0">
                <a:ea typeface="Cambria Math"/>
              </a:rPr>
              <a:t> </a:t>
            </a:r>
            <a:r>
              <a:rPr lang="en-US" dirty="0">
                <a:latin typeface="Cambria Math"/>
                <a:ea typeface="Cambria Math"/>
              </a:rPr>
              <a:t>≥ 4. Show that </a:t>
            </a:r>
            <a:r>
              <a:rPr lang="en-US" i="1" dirty="0">
                <a:ea typeface="Cambria Math"/>
              </a:rPr>
              <a:t>P</a:t>
            </a:r>
            <a:r>
              <a:rPr lang="en-US" dirty="0">
                <a:ea typeface="Cambria Math"/>
              </a:rPr>
              <a:t>(</a:t>
            </a:r>
            <a:r>
              <a:rPr lang="en-US" i="1" dirty="0">
                <a:ea typeface="Cambria Math"/>
              </a:rPr>
              <a:t>k</a:t>
            </a:r>
            <a:r>
              <a:rPr lang="en-US" dirty="0">
                <a:latin typeface="Cambria Math"/>
                <a:ea typeface="Cambria Math"/>
              </a:rPr>
              <a:t> + 1</a:t>
            </a:r>
            <a:r>
              <a:rPr lang="en-US" dirty="0">
                <a:ea typeface="Cambria Math"/>
              </a:rPr>
              <a:t>)</a:t>
            </a:r>
            <a:r>
              <a:rPr lang="en-US" dirty="0">
                <a:latin typeface="Cambria Math"/>
                <a:ea typeface="Cambria Math"/>
              </a:rPr>
              <a:t> holds, i.e., </a:t>
            </a:r>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ea typeface="Cambria Math"/>
              </a:rPr>
              <a:t>. </a:t>
            </a:r>
          </a:p>
          <a:p>
            <a:pPr lvl="2"/>
            <a:r>
              <a:rPr lang="en-US" dirty="0">
                <a:ea typeface="Cambria Math"/>
              </a:rPr>
              <a:t>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a:t>
            </a:r>
            <a:r>
              <a:rPr lang="el-GR" dirty="0">
                <a:latin typeface="Cambria Math"/>
                <a:ea typeface="Cambria Math"/>
              </a:rPr>
              <a:t>α</a:t>
            </a:r>
            <a:r>
              <a:rPr lang="en-US" dirty="0">
                <a:latin typeface="Cambria Math"/>
                <a:ea typeface="Cambria Math"/>
              </a:rPr>
              <a:t> + 1 </a:t>
            </a:r>
            <a:r>
              <a:rPr lang="en-US" dirty="0">
                <a:ea typeface="Cambria Math"/>
              </a:rPr>
              <a:t>(because </a:t>
            </a:r>
            <a:r>
              <a:rPr lang="el-GR" dirty="0">
                <a:latin typeface="Cambria Math"/>
                <a:ea typeface="Cambria Math"/>
              </a:rPr>
              <a:t>α </a:t>
            </a:r>
            <a:r>
              <a:rPr lang="en-US" dirty="0">
                <a:ea typeface="Cambria Math"/>
              </a:rPr>
              <a:t>is a solution of </a:t>
            </a:r>
            <a:r>
              <a:rPr lang="en-US" i="1" dirty="0">
                <a:ea typeface="Cambria Math"/>
              </a:rPr>
              <a:t>x</a:t>
            </a:r>
            <a:r>
              <a:rPr lang="en-US" baseline="30000" dirty="0">
                <a:latin typeface="Cambria Math"/>
                <a:ea typeface="Cambria Math"/>
              </a:rPr>
              <a:t>2</a:t>
            </a:r>
            <a:r>
              <a:rPr lang="en-US" dirty="0">
                <a:latin typeface="Cambria Math"/>
                <a:ea typeface="Cambria Math"/>
              </a:rPr>
              <a:t> −</a:t>
            </a:r>
            <a:r>
              <a:rPr lang="en-US" i="1" dirty="0">
                <a:ea typeface="Cambria Math"/>
              </a:rPr>
              <a:t> x</a:t>
            </a:r>
            <a:r>
              <a:rPr lang="en-US" dirty="0">
                <a:latin typeface="Cambria Math"/>
                <a:ea typeface="Cambria Math"/>
              </a:rPr>
              <a:t> −</a:t>
            </a:r>
            <a:r>
              <a:rPr lang="en-US" i="1" dirty="0">
                <a:ea typeface="Cambria Math"/>
              </a:rPr>
              <a:t> </a:t>
            </a:r>
            <a:r>
              <a:rPr lang="en-US" dirty="0">
                <a:latin typeface="Cambria Math"/>
                <a:ea typeface="Cambria Math"/>
              </a:rPr>
              <a:t>1 = 0</a:t>
            </a:r>
            <a:r>
              <a:rPr lang="en-US" dirty="0">
                <a:ea typeface="Cambria Math"/>
              </a:rPr>
              <a:t>),</a:t>
            </a:r>
          </a:p>
          <a:p>
            <a:pPr lvl="2">
              <a:buNone/>
            </a:pPr>
            <a:endParaRPr lang="en-US" dirty="0">
              <a:ea typeface="Cambria Math"/>
            </a:endParaRPr>
          </a:p>
          <a:p>
            <a:pPr lvl="2">
              <a:buNone/>
            </a:pPr>
            <a:endParaRPr lang="en-US" dirty="0">
              <a:ea typeface="Cambria Math"/>
            </a:endParaRPr>
          </a:p>
          <a:p>
            <a:pPr lvl="2"/>
            <a:r>
              <a:rPr lang="en-US" dirty="0">
                <a:ea typeface="Cambria Math"/>
              </a:rPr>
              <a:t>By the inductive hypothesis, because </a:t>
            </a:r>
            <a:r>
              <a:rPr lang="en-US" i="1" dirty="0">
                <a:ea typeface="Cambria Math"/>
              </a:rPr>
              <a:t>k</a:t>
            </a:r>
            <a:r>
              <a:rPr lang="en-US" dirty="0">
                <a:ea typeface="Cambria Math"/>
              </a:rPr>
              <a:t> </a:t>
            </a:r>
            <a:r>
              <a:rPr lang="en-US" dirty="0">
                <a:latin typeface="Cambria Math"/>
                <a:ea typeface="Cambria Math"/>
              </a:rPr>
              <a:t>≥ 4</a:t>
            </a:r>
            <a:r>
              <a:rPr lang="en-US" dirty="0">
                <a:ea typeface="Cambria Math"/>
              </a:rPr>
              <a:t>  we have</a:t>
            </a:r>
          </a:p>
          <a:p>
            <a:pPr lvl="2"/>
            <a:endParaRPr lang="en-US" dirty="0">
              <a:ea typeface="Cambria Math"/>
            </a:endParaRPr>
          </a:p>
          <a:p>
            <a:pPr lvl="2">
              <a:buNone/>
            </a:pPr>
            <a:endParaRPr lang="en-US" dirty="0">
              <a:ea typeface="Cambria Math"/>
            </a:endParaRPr>
          </a:p>
          <a:p>
            <a:pPr lvl="2"/>
            <a:r>
              <a:rPr lang="en-US" dirty="0">
                <a:ea typeface="Cambria Math"/>
              </a:rPr>
              <a:t>Therefore, it follows that</a:t>
            </a:r>
          </a:p>
          <a:p>
            <a:pPr lvl="2"/>
            <a:endParaRPr lang="en-US" dirty="0">
              <a:ea typeface="Cambria Math"/>
            </a:endParaRPr>
          </a:p>
          <a:p>
            <a:pPr lvl="2">
              <a:buNone/>
            </a:pPr>
            <a:endParaRPr lang="en-US" dirty="0">
              <a:ea typeface="Cambria Math"/>
            </a:endParaRPr>
          </a:p>
          <a:p>
            <a:pPr lvl="2"/>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is true.  </a:t>
            </a:r>
          </a:p>
          <a:p>
            <a:pPr lvl="1"/>
            <a:endParaRPr lang="en-US" dirty="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err="1">
                <a:ea typeface="Cambria Math"/>
              </a:rPr>
              <a:t>f</a:t>
            </a:r>
            <a:r>
              <a:rPr lang="en-US" i="1" baseline="-25000" dirty="0" err="1">
                <a:ea typeface="Cambria Math"/>
              </a:rPr>
              <a:t>k</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err="1">
                <a:ea typeface="Cambria Math"/>
              </a:rPr>
              <a:t>f</a:t>
            </a:r>
            <a:r>
              <a:rPr lang="en-US" i="1" baseline="-25000" dirty="0" err="1">
                <a:ea typeface="Cambria Math"/>
              </a:rPr>
              <a:t>k</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Mathematical Induction</a:t>
            </a:r>
          </a:p>
          <a:p>
            <a:r>
              <a:rPr lang="en-US" dirty="0"/>
              <a:t>Examples of Proof by Mathematical Induction</a:t>
            </a:r>
          </a:p>
          <a:p>
            <a:r>
              <a:rPr lang="en-US" dirty="0"/>
              <a:t>Mistaken Proofs by Mathematical Induction</a:t>
            </a:r>
          </a:p>
          <a:p>
            <a:r>
              <a:rPr lang="en-US" dirty="0"/>
              <a:t>Guidelines for Proofs by Mathematical Induction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a:ea typeface="Cambria Math"/>
              </a:rPr>
              <a:t>     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p>
          <a:p>
            <a:pPr>
              <a:buNone/>
            </a:pPr>
            <a:endParaRPr lang="en-US" i="1" dirty="0">
              <a:latin typeface="Cambria Math"/>
              <a:ea typeface="Cambria Math"/>
            </a:endParaRPr>
          </a:p>
          <a:p>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endParaRPr lang="en-US" dirty="0">
              <a:latin typeface="Cambria Math"/>
              <a:ea typeface="Cambria Math"/>
            </a:endParaRP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err="1">
                <a:ea typeface="Cambria Math"/>
              </a:rPr>
              <a:t>r</a:t>
            </a:r>
            <a:r>
              <a:rPr lang="en-US" i="1" baseline="-25000" dirty="0" err="1">
                <a:latin typeface="Cambria Math" pitchFamily="18" charset="0"/>
                <a:ea typeface="Cambria Math" pitchFamily="18" charset="0"/>
              </a:rPr>
              <a:t>n</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a:t>
            </a: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a:ea typeface="Cambria Math"/>
              </a:rPr>
              <a:t>r</a:t>
            </a:r>
            <a:r>
              <a:rPr lang="en-US" sz="2000" i="1" baseline="-25000" dirty="0" err="1">
                <a:ea typeface="Cambria Math" pitchFamily="18" charset="0"/>
              </a:rPr>
              <a:t>n</a:t>
            </a:r>
            <a:r>
              <a:rPr lang="en-US" sz="2000" dirty="0">
                <a:latin typeface="Cambria Math" pitchFamily="18" charset="0"/>
                <a:ea typeface="Cambria Math" pitchFamily="18" charset="0"/>
              </a:rPr>
              <a:t> </a:t>
            </a:r>
            <a:r>
              <a:rPr lang="en-US" sz="2000" dirty="0">
                <a:ea typeface="Cambria Math"/>
              </a:rPr>
              <a:t> </a:t>
            </a:r>
            <a:r>
              <a:rPr lang="en-US" sz="2000" dirty="0">
                <a:latin typeface="Cambria Math"/>
                <a:ea typeface="Cambria Math"/>
              </a:rPr>
              <a:t>≥ </a:t>
            </a:r>
            <a:r>
              <a:rPr lang="en-US" sz="2000" dirty="0">
                <a:latin typeface="Cambria Math" pitchFamily="18" charset="0"/>
                <a:ea typeface="Cambria Math" pitchFamily="18" charset="0"/>
              </a:rPr>
              <a:t>1</a:t>
            </a:r>
            <a:r>
              <a:rPr lang="en-US" sz="2000" i="1" dirty="0"/>
              <a:t> =</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2</a:t>
            </a:r>
            <a:r>
              <a:rPr lang="en-US" sz="2000" dirty="0">
                <a:ea typeface="Cambria Math"/>
              </a:rPr>
              <a:t>,</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a:t>
            </a:r>
            <a:r>
              <a:rPr lang="en-US" sz="2000" dirty="0">
                <a:latin typeface="Cambria Math"/>
                <a:ea typeface="Cambria Math"/>
              </a:rPr>
              <a:t>≥ </a:t>
            </a:r>
            <a:r>
              <a:rPr lang="en-US" sz="2000" dirty="0">
                <a:latin typeface="Cambria Math" pitchFamily="18" charset="0"/>
                <a:ea typeface="Cambria Math" pitchFamily="18" charset="0"/>
              </a:rPr>
              <a:t>2</a:t>
            </a:r>
            <a:r>
              <a:rPr lang="en-US" sz="2000" i="1" dirty="0">
                <a:ea typeface="Cambria Math"/>
              </a:rPr>
              <a:t> </a:t>
            </a:r>
            <a:r>
              <a:rPr lang="en-US" sz="2000" i="1" dirty="0" err="1">
                <a:ea typeface="Cambria Math"/>
              </a:rPr>
              <a:t>r</a:t>
            </a:r>
            <a:r>
              <a:rPr lang="en-US" sz="2000" i="1" baseline="-25000" dirty="0" err="1">
                <a:ea typeface="Cambria Math" pitchFamily="18" charset="0"/>
              </a:rPr>
              <a:t>n</a:t>
            </a:r>
            <a:r>
              <a:rPr lang="en-US" sz="2000" i="1" dirty="0"/>
              <a:t> </a:t>
            </a:r>
            <a:r>
              <a:rPr lang="en-US" sz="2000" dirty="0">
                <a:latin typeface="Cambria Math"/>
                <a:ea typeface="Cambria Math"/>
              </a:rPr>
              <a:t>≥</a:t>
            </a:r>
            <a:r>
              <a:rPr lang="en-US" sz="2000" dirty="0">
                <a:latin typeface="Cambria Math" pitchFamily="18" charset="0"/>
                <a:ea typeface="Cambria Math" pitchFamily="18" charset="0"/>
              </a:rPr>
              <a:t> 2</a:t>
            </a:r>
            <a:r>
              <a:rPr lang="en-US" sz="2000" dirty="0">
                <a:latin typeface="Cambria Math"/>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a:t>
            </a:r>
            <a:r>
              <a:rPr lang="en-US" sz="2000" dirty="0">
                <a:ea typeface="Cambria Math"/>
              </a:rPr>
              <a:t>, </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i="1" baseline="-25000" dirty="0">
                <a:ea typeface="Cambria Math" pitchFamily="18" charset="0"/>
              </a:rPr>
              <a:t>n-</a:t>
            </a:r>
            <a:r>
              <a:rPr lang="en-US" sz="2000" baseline="-25000" dirty="0">
                <a:ea typeface="Cambria Math" pitchFamily="18" charset="0"/>
              </a:rPr>
              <a:t>1</a:t>
            </a:r>
            <a:r>
              <a:rPr lang="en-US" sz="2000" i="1" dirty="0"/>
              <a:t> </a:t>
            </a:r>
            <a:r>
              <a:rPr lang="en-US" sz="2000" dirty="0">
                <a:ea typeface="Cambria Math"/>
              </a:rPr>
              <a:t>+ </a:t>
            </a:r>
            <a:r>
              <a:rPr lang="en-US" sz="2000" i="1" dirty="0" err="1">
                <a:ea typeface="Cambria Math"/>
              </a:rPr>
              <a:t>r</a:t>
            </a:r>
            <a:r>
              <a:rPr lang="en-US" sz="2000" i="1" baseline="-25000" dirty="0" err="1">
                <a:ea typeface="Cambria Math" pitchFamily="18" charset="0"/>
              </a:rPr>
              <a:t>n</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 </a:t>
            </a:r>
            <a:r>
              <a:rPr lang="en-US" sz="2000" dirty="0">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4</a:t>
            </a:r>
            <a:r>
              <a:rPr lang="en-US" sz="2000" dirty="0">
                <a:ea typeface="Cambria Math"/>
              </a:rPr>
              <a:t>,</a:t>
            </a:r>
          </a:p>
          <a:p>
            <a:pPr marL="0" lvl="1"/>
            <a:r>
              <a:rPr lang="en-US" sz="2000" dirty="0">
                <a:latin typeface="Cambria Math"/>
                <a:ea typeface="Cambria Math"/>
              </a:rPr>
              <a:t>        ⋮</a:t>
            </a:r>
          </a:p>
          <a:p>
            <a:pPr marL="0" lvl="1"/>
            <a:r>
              <a:rPr lang="en-US" sz="2000" i="1" dirty="0">
                <a:ea typeface="Cambria Math"/>
              </a:rPr>
              <a:t>r</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baseline="-25000" dirty="0">
                <a:ea typeface="Cambria Math" pitchFamily="18" charset="0"/>
              </a:rPr>
              <a:t>3</a:t>
            </a:r>
            <a:r>
              <a:rPr lang="en-US" sz="2000" i="1" dirty="0"/>
              <a:t> </a:t>
            </a:r>
            <a:r>
              <a:rPr lang="en-US" sz="2000" dirty="0">
                <a:ea typeface="Cambria Math"/>
              </a:rPr>
              <a:t>+ </a:t>
            </a:r>
            <a:r>
              <a:rPr lang="en-US" sz="2000" i="1" dirty="0">
                <a:ea typeface="Cambria Math"/>
              </a:rPr>
              <a:t>r</a:t>
            </a:r>
            <a:r>
              <a:rPr lang="en-US" sz="2000" baseline="-25000" dirty="0">
                <a:latin typeface="Cambria Math" pitchFamily="18" charset="0"/>
                <a:ea typeface="Cambria Math" pitchFamily="18" charset="0"/>
              </a:rPr>
              <a:t>4</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dirty="0">
                <a:ea typeface="Cambria Math"/>
              </a:rPr>
              <a:t>,</a:t>
            </a:r>
          </a:p>
          <a:p>
            <a:pPr marL="0" lvl="1"/>
            <a:r>
              <a:rPr lang="en-US" sz="2000" i="1" dirty="0">
                <a:ea typeface="Cambria Math"/>
              </a:rPr>
              <a:t>b = r</a:t>
            </a:r>
            <a:r>
              <a:rPr lang="en-US" sz="2000" baseline="-25000" dirty="0">
                <a:latin typeface="Cambria Math" pitchFamily="18" charset="0"/>
                <a:ea typeface="Cambria Math" pitchFamily="18" charset="0"/>
              </a:rPr>
              <a:t>1</a:t>
            </a:r>
            <a:r>
              <a:rPr lang="en-US" sz="2000" dirty="0">
                <a:latin typeface="Cambria Math"/>
                <a:ea typeface="Cambria Math"/>
              </a:rPr>
              <a:t> ≥</a:t>
            </a:r>
            <a:r>
              <a:rPr lang="en-US" sz="2000" i="1" dirty="0">
                <a:ea typeface="Cambria Math"/>
              </a:rPr>
              <a:t>  r</a:t>
            </a:r>
            <a:r>
              <a:rPr lang="en-US" sz="2000" baseline="-25000" dirty="0">
                <a:latin typeface="Cambria Math" pitchFamily="18" charset="0"/>
                <a:ea typeface="Cambria Math" pitchFamily="18" charset="0"/>
              </a:rPr>
              <a:t>2</a:t>
            </a:r>
            <a:r>
              <a:rPr lang="en-US" sz="2000" dirty="0">
                <a:ea typeface="Cambria Math"/>
              </a:rPr>
              <a:t> +</a:t>
            </a:r>
            <a:r>
              <a:rPr lang="en-US" sz="2000" i="1" dirty="0">
                <a:ea typeface="Cambria Math"/>
              </a:rPr>
              <a:t> r</a:t>
            </a:r>
            <a:r>
              <a:rPr lang="en-US" sz="2000" baseline="-25000" dirty="0">
                <a:ea typeface="Cambria Math" pitchFamily="18" charset="0"/>
              </a:rPr>
              <a:t>3</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a:ea typeface="Cambria Math"/>
              </a:rPr>
              <a:t>  n</a:t>
            </a:r>
            <a:r>
              <a:rPr lang="en-US" dirty="0">
                <a:ea typeface="Cambria Math"/>
              </a:rPr>
              <a:t> divisions  are used to</a:t>
            </a:r>
            <a:r>
              <a:rPr lang="en-US" dirty="0"/>
              <a:t> obtain (with </a:t>
            </a:r>
            <a:r>
              <a:rPr lang="en-US" i="1" dirty="0"/>
              <a:t>a</a:t>
            </a:r>
            <a:r>
              <a:rPr lang="en-US" dirty="0"/>
              <a:t> = </a:t>
            </a:r>
            <a:r>
              <a:rPr lang="en-US" i="1" dirty="0">
                <a:ea typeface="Cambria Math"/>
              </a:rPr>
              <a:t>r</a:t>
            </a:r>
            <a:r>
              <a:rPr lang="en-US" baseline="-25000" dirty="0">
                <a:latin typeface="Cambria Math" pitchFamily="18" charset="0"/>
                <a:ea typeface="Cambria Math" pitchFamily="18" charset="0"/>
              </a:rPr>
              <a:t>0</a:t>
            </a:r>
            <a:r>
              <a:rPr lang="en-US" dirty="0">
                <a:ea typeface="Cambria Math"/>
              </a:rPr>
              <a:t>,</a:t>
            </a:r>
            <a:r>
              <a:rPr lang="en-US" i="1" dirty="0">
                <a:ea typeface="Cambria Math"/>
              </a:rPr>
              <a:t>b</a:t>
            </a:r>
            <a:r>
              <a:rPr lang="en-US" dirty="0">
                <a:ea typeface="Cambria Math"/>
              </a:rPr>
              <a: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a:ea typeface="Cambria Math"/>
              </a:rPr>
              <a:t> Since each quotient </a:t>
            </a:r>
            <a:r>
              <a:rPr lang="en-US" i="1" dirty="0">
                <a:ea typeface="Cambria Math"/>
              </a:rPr>
              <a:t>q</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q</a:t>
            </a:r>
            <a:r>
              <a:rPr lang="en-US" baseline="-25000" dirty="0">
                <a:latin typeface="Cambria Math" pitchFamily="18" charset="0"/>
                <a:ea typeface="Cambria Math" pitchFamily="18" charset="0"/>
              </a:rPr>
              <a:t>2</a:t>
            </a:r>
            <a:r>
              <a:rPr lang="en-US" dirty="0">
                <a:latin typeface="Cambria Math"/>
                <a:ea typeface="Cambria Math"/>
              </a:rPr>
              <a:t> , …,</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latin typeface="Cambria Math"/>
                <a:ea typeface="Cambria Math"/>
              </a:rPr>
              <a:t>is at least 1 and </a:t>
            </a:r>
            <a:r>
              <a:rPr lang="en-US" i="1" dirty="0" err="1">
                <a:ea typeface="Cambria Math"/>
              </a:rPr>
              <a:t>q</a:t>
            </a:r>
            <a:r>
              <a:rPr lang="en-US" i="1" baseline="-25000" dirty="0" err="1">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fontScale="70000" lnSpcReduction="20000"/>
          </a:bodyPr>
          <a:lstStyle/>
          <a:p>
            <a:r>
              <a:rPr lang="en-US" dirty="0">
                <a:ea typeface="Cambria Math"/>
              </a:rPr>
              <a:t>It follows that if </a:t>
            </a:r>
            <a:r>
              <a:rPr lang="en-US" i="1" dirty="0">
                <a:ea typeface="Cambria Math"/>
              </a:rPr>
              <a:t>n</a:t>
            </a:r>
            <a:r>
              <a:rPr lang="en-US" dirty="0">
                <a:ea typeface="Cambria Math"/>
              </a:rPr>
              <a:t> divisions are used by the Euclidian algorithm to find </a:t>
            </a:r>
            <a:r>
              <a:rPr lang="en-US" dirty="0" err="1">
                <a:ea typeface="Cambria Math"/>
              </a:rPr>
              <a:t>gcd</a:t>
            </a:r>
            <a:r>
              <a:rPr lang="en-US" dirty="0">
                <a:ea typeface="Cambria Math"/>
              </a:rPr>
              <a:t>(</a:t>
            </a:r>
            <a:r>
              <a:rPr lang="en-US" i="1" dirty="0" err="1">
                <a:ea typeface="Cambria Math"/>
              </a:rPr>
              <a:t>a</a:t>
            </a:r>
            <a:r>
              <a:rPr lang="en-US" dirty="0" err="1">
                <a:ea typeface="Cambria Math"/>
              </a:rPr>
              <a:t>,</a:t>
            </a:r>
            <a:r>
              <a:rPr lang="en-US" i="1" dirty="0" err="1">
                <a:ea typeface="Cambria Math"/>
              </a:rPr>
              <a:t>b</a:t>
            </a:r>
            <a:r>
              <a:rPr lang="en-US" dirty="0">
                <a:ea typeface="Cambria Math"/>
              </a:rPr>
              <a:t>) </a:t>
            </a:r>
            <a:r>
              <a:rPr lang="en-US" dirty="0"/>
              <a:t>with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ea typeface="Cambria Math"/>
              </a:rPr>
              <a:t>then </a:t>
            </a:r>
            <a:r>
              <a:rPr lang="en-US" sz="2800" i="1" dirty="0">
                <a:ea typeface="Cambria Math"/>
              </a:rPr>
              <a:t>b </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ea typeface="Cambria Math"/>
              </a:rPr>
              <a:t> </a:t>
            </a:r>
            <a:r>
              <a:rPr lang="en-US" sz="2800" dirty="0">
                <a:latin typeface="Cambria Math" pitchFamily="18" charset="0"/>
                <a:ea typeface="Cambria Math" pitchFamily="18" charset="0"/>
              </a:rPr>
              <a:t> </a:t>
            </a:r>
            <a:r>
              <a:rPr lang="en-US" sz="2800" i="1" dirty="0"/>
              <a:t>f</a:t>
            </a:r>
            <a:r>
              <a:rPr lang="en-US" sz="2800" i="1" baseline="-25000" dirty="0">
                <a:ea typeface="Cambria Math" pitchFamily="18" charset="0"/>
              </a:rPr>
              <a:t>n+</a:t>
            </a:r>
            <a:r>
              <a:rPr lang="en-US" sz="2800" baseline="-25000" dirty="0">
                <a:latin typeface="Cambria Math" pitchFamily="18" charset="0"/>
                <a:ea typeface="Cambria Math" pitchFamily="18" charset="0"/>
              </a:rPr>
              <a:t>1</a:t>
            </a:r>
            <a:r>
              <a:rPr lang="en-US" dirty="0">
                <a:ea typeface="Cambria Math"/>
              </a:rPr>
              <a:t>. By Example </a:t>
            </a:r>
            <a:r>
              <a:rPr lang="en-US" dirty="0">
                <a:latin typeface="Cambria Math" pitchFamily="18" charset="0"/>
                <a:ea typeface="Cambria Math" pitchFamily="18" charset="0"/>
              </a:rPr>
              <a:t>4</a:t>
            </a:r>
            <a:r>
              <a:rPr lang="en-US" dirty="0">
                <a:ea typeface="Cambria Math"/>
              </a:rPr>
              <a:t>, </a:t>
            </a:r>
            <a:r>
              <a:rPr lang="en-US" i="1" dirty="0">
                <a:ea typeface="Cambria Math"/>
              </a:rPr>
              <a:t>f</a:t>
            </a:r>
            <a:r>
              <a:rPr lang="en-US" i="1" baseline="-25000" dirty="0">
                <a:ea typeface="Cambria Math"/>
              </a:rPr>
              <a:t>n+</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− 1</a:t>
            </a:r>
            <a:r>
              <a:rPr lang="en-US" dirty="0"/>
              <a:t>, for </a:t>
            </a:r>
            <a:r>
              <a:rPr lang="en-US" i="1" dirty="0"/>
              <a:t>n</a:t>
            </a:r>
            <a:r>
              <a:rPr lang="en-US" dirty="0"/>
              <a:t> </a:t>
            </a:r>
            <a:r>
              <a:rPr lang="en-US" dirty="0">
                <a:latin typeface="Cambria Math"/>
                <a:ea typeface="Cambria Math"/>
              </a:rPr>
              <a:t>&gt; 2, </a:t>
            </a:r>
            <a:r>
              <a:rPr lang="en-US" dirty="0"/>
              <a:t>where               </a:t>
            </a:r>
            <a:r>
              <a:rPr lang="el-GR" dirty="0">
                <a:latin typeface="Cambria Math"/>
                <a:ea typeface="Cambria Math"/>
              </a:rPr>
              <a:t>α</a:t>
            </a:r>
            <a:r>
              <a:rPr lang="en-US" dirty="0">
                <a:latin typeface="Cambria Math"/>
                <a:ea typeface="Cambria Math"/>
              </a:rPr>
              <a:t> = (1 + √5)/2. Therefore, </a:t>
            </a:r>
            <a:r>
              <a:rPr lang="en-US" i="1" dirty="0">
                <a:latin typeface="Cambria Math"/>
                <a:ea typeface="Cambria Math"/>
              </a:rPr>
              <a:t>b</a:t>
            </a:r>
            <a:r>
              <a:rPr lang="en-US" dirty="0">
                <a:latin typeface="Cambria Math"/>
                <a:ea typeface="Cambria Math"/>
              </a:rPr>
              <a:t> &gt;</a:t>
            </a:r>
            <a:r>
              <a:rPr lang="el-GR" dirty="0">
                <a:latin typeface="Cambria Math"/>
                <a:ea typeface="Cambria Math"/>
              </a:rPr>
              <a:t> α</a:t>
            </a:r>
            <a:r>
              <a:rPr lang="en-US" i="1" baseline="30000" dirty="0">
                <a:ea typeface="Cambria Math"/>
              </a:rPr>
              <a:t>n</a:t>
            </a:r>
            <a:r>
              <a:rPr lang="en-US" baseline="30000" dirty="0">
                <a:latin typeface="Cambria Math"/>
                <a:ea typeface="Cambria Math"/>
              </a:rPr>
              <a:t>−1</a:t>
            </a:r>
            <a:r>
              <a:rPr lang="en-US" dirty="0">
                <a:ea typeface="Cambria Math"/>
              </a:rPr>
              <a:t>.</a:t>
            </a:r>
          </a:p>
          <a:p>
            <a:r>
              <a:rPr lang="en-US" dirty="0">
                <a:ea typeface="Cambria Math"/>
              </a:rPr>
              <a:t>Because log</a:t>
            </a:r>
            <a:r>
              <a:rPr lang="en-US" baseline="-25000" dirty="0">
                <a:latin typeface="Cambria Math" pitchFamily="18" charset="0"/>
                <a:ea typeface="Cambria Math" pitchFamily="18" charset="0"/>
              </a:rPr>
              <a:t>10</a:t>
            </a:r>
            <a:r>
              <a:rPr lang="en-US" dirty="0">
                <a:ea typeface="Cambria Math"/>
              </a:rPr>
              <a:t> </a:t>
            </a:r>
            <a:r>
              <a:rPr lang="el-GR" dirty="0">
                <a:latin typeface="Cambria Math"/>
                <a:ea typeface="Cambria Math"/>
              </a:rPr>
              <a:t>α</a:t>
            </a:r>
            <a:r>
              <a:rPr lang="en-US" dirty="0">
                <a:latin typeface="Cambria Math"/>
                <a:ea typeface="Cambria Math"/>
              </a:rPr>
              <a:t> ≈ 0.208 &gt; 1/5,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t> </a:t>
            </a:r>
            <a:r>
              <a:rPr lang="en-US" dirty="0">
                <a:latin typeface="Cambria Math"/>
                <a:ea typeface="Cambria Math"/>
              </a:rPr>
              <a:t>&gt; (</a:t>
            </a:r>
            <a:r>
              <a:rPr lang="en-US" i="1" dirty="0">
                <a:ea typeface="Cambria Math"/>
              </a:rPr>
              <a:t>n</a:t>
            </a:r>
            <a:r>
              <a:rPr lang="en-US" dirty="0">
                <a:latin typeface="Cambria Math"/>
                <a:ea typeface="Cambria Math"/>
              </a:rPr>
              <a:t>−1)</a:t>
            </a:r>
            <a:r>
              <a:rPr lang="en-US" dirty="0">
                <a:ea typeface="Cambria Math"/>
              </a:rPr>
              <a:t> log</a:t>
            </a:r>
            <a:r>
              <a:rPr lang="en-US" baseline="-25000" dirty="0">
                <a:latin typeface="Cambria Math" pitchFamily="18" charset="0"/>
                <a:ea typeface="Cambria Math" pitchFamily="18" charset="0"/>
              </a:rPr>
              <a:t>10</a:t>
            </a:r>
            <a:r>
              <a:rPr lang="el-GR" dirty="0">
                <a:latin typeface="Cambria Math"/>
                <a:ea typeface="Cambria Math"/>
              </a:rPr>
              <a:t> α</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&gt;</a:t>
            </a:r>
            <a:r>
              <a:rPr lang="en-US" dirty="0">
                <a:latin typeface="Cambria Math"/>
                <a:ea typeface="Cambria Math"/>
              </a:rPr>
              <a:t> (</a:t>
            </a:r>
            <a:r>
              <a:rPr lang="en-US" i="1" dirty="0">
                <a:ea typeface="Cambria Math"/>
              </a:rPr>
              <a:t>n</a:t>
            </a:r>
            <a:r>
              <a:rPr lang="en-US" dirty="0">
                <a:latin typeface="Cambria Math"/>
                <a:ea typeface="Cambria Math"/>
              </a:rPr>
              <a:t>−1)/5 . Hence,</a:t>
            </a:r>
          </a:p>
          <a:p>
            <a:pPr>
              <a:buNone/>
            </a:pPr>
            <a:endParaRPr lang="en-US" dirty="0">
              <a:latin typeface="Cambria Math"/>
              <a:ea typeface="Cambria Math"/>
            </a:endParaRPr>
          </a:p>
          <a:p>
            <a:pPr>
              <a:buNone/>
            </a:pPr>
            <a:endParaRPr lang="en-US" dirty="0">
              <a:latin typeface="Cambria Math" pitchFamily="18" charset="0"/>
              <a:ea typeface="Cambria Math" pitchFamily="18" charset="0"/>
            </a:endParaRPr>
          </a:p>
          <a:p>
            <a:r>
              <a:rPr lang="en-US" dirty="0">
                <a:ea typeface="Cambria Math" pitchFamily="18" charset="0"/>
              </a:rPr>
              <a:t>Suppose that  </a:t>
            </a:r>
            <a:r>
              <a:rPr lang="en-US" i="1" dirty="0">
                <a:ea typeface="Cambria Math" pitchFamily="18" charset="0"/>
              </a:rPr>
              <a:t>b </a:t>
            </a:r>
            <a:r>
              <a:rPr lang="en-US" dirty="0">
                <a:ea typeface="Cambria Math" pitchFamily="18" charset="0"/>
              </a:rPr>
              <a:t>has </a:t>
            </a:r>
            <a:r>
              <a:rPr lang="en-US" i="1" dirty="0">
                <a:ea typeface="Cambria Math" pitchFamily="18" charset="0"/>
              </a:rPr>
              <a:t>k </a:t>
            </a:r>
            <a:r>
              <a:rPr lang="en-US" dirty="0">
                <a:ea typeface="Cambria Math" pitchFamily="18" charset="0"/>
              </a:rPr>
              <a:t>decimal digits. Then </a:t>
            </a:r>
            <a:r>
              <a:rPr lang="en-US" i="1" dirty="0">
                <a:ea typeface="Cambria Math" pitchFamily="18" charset="0"/>
              </a:rPr>
              <a:t>b</a:t>
            </a:r>
            <a:r>
              <a:rPr lang="en-US" dirty="0">
                <a:ea typeface="Cambria Math" pitchFamily="18" charset="0"/>
              </a:rPr>
              <a:t> &lt; </a:t>
            </a:r>
            <a:r>
              <a:rPr lang="en-US" dirty="0">
                <a:latin typeface="Cambria Math" pitchFamily="18" charset="0"/>
                <a:ea typeface="Cambria Math" pitchFamily="18" charset="0"/>
              </a:rPr>
              <a:t>10</a:t>
            </a:r>
            <a:r>
              <a:rPr lang="en-US" i="1" baseline="30000" dirty="0">
                <a:ea typeface="Cambria Math" pitchFamily="18" charset="0"/>
              </a:rPr>
              <a:t>k</a:t>
            </a:r>
            <a:r>
              <a:rPr lang="en-US" dirty="0">
                <a:ea typeface="Cambria Math" pitchFamily="18" charset="0"/>
              </a:rPr>
              <a:t> and log</a:t>
            </a:r>
            <a:r>
              <a:rPr lang="en-US" baseline="-25000" dirty="0">
                <a:latin typeface="Cambria Math" pitchFamily="18" charset="0"/>
                <a:ea typeface="Cambria Math" pitchFamily="18" charset="0"/>
              </a:rPr>
              <a:t>10</a:t>
            </a:r>
            <a:r>
              <a:rPr lang="en-US" dirty="0">
                <a:ea typeface="Cambria Math" pitchFamily="18" charset="0"/>
              </a:rPr>
              <a:t> </a:t>
            </a:r>
            <a:r>
              <a:rPr lang="en-US" i="1" dirty="0">
                <a:ea typeface="Cambria Math" pitchFamily="18" charset="0"/>
              </a:rPr>
              <a:t>b</a:t>
            </a:r>
            <a:r>
              <a:rPr lang="en-US" dirty="0">
                <a:ea typeface="Cambria Math" pitchFamily="18" charset="0"/>
              </a:rPr>
              <a:t> &lt; </a:t>
            </a:r>
            <a:r>
              <a:rPr lang="en-US" i="1" dirty="0">
                <a:ea typeface="Cambria Math" pitchFamily="18" charset="0"/>
              </a:rPr>
              <a:t>k</a:t>
            </a:r>
            <a:r>
              <a:rPr lang="en-US" dirty="0">
                <a:ea typeface="Cambria Math" pitchFamily="18" charset="0"/>
              </a:rPr>
              <a:t>. It  follows that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&lt;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 and since </a:t>
            </a:r>
            <a:r>
              <a:rPr lang="en-US" i="1" dirty="0">
                <a:ea typeface="Cambria Math" pitchFamily="18" charset="0"/>
              </a:rPr>
              <a:t>k</a:t>
            </a:r>
            <a:r>
              <a:rPr lang="en-US" dirty="0">
                <a:ea typeface="Cambria Math" pitchFamily="18" charset="0"/>
              </a:rPr>
              <a:t> is an integer,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a:t>
            </a:r>
          </a:p>
          <a:p>
            <a:pPr>
              <a:buNone/>
            </a:pPr>
            <a:endParaRPr lang="en-US" dirty="0">
              <a:ea typeface="Cambria Math" pitchFamily="18" charset="0"/>
            </a:endParaRPr>
          </a:p>
          <a:p>
            <a:r>
              <a:rPr lang="en-US" i="1" dirty="0"/>
              <a:t> </a:t>
            </a:r>
            <a:r>
              <a:rPr lang="en-US" dirty="0">
                <a:ea typeface="Cambria Math" pitchFamily="18" charset="0"/>
              </a:rPr>
              <a:t>As a consequence of </a:t>
            </a:r>
            <a:r>
              <a:rPr lang="en-US" dirty="0" err="1"/>
              <a:t>Lam</a:t>
            </a:r>
            <a:r>
              <a:rPr lang="en-US" dirty="0" err="1">
                <a:latin typeface="Cambria Math"/>
                <a:ea typeface="Cambria Math"/>
              </a:rPr>
              <a:t>é</a:t>
            </a:r>
            <a:r>
              <a:rPr lang="en-US" dirty="0" err="1"/>
              <a:t>’s</a:t>
            </a:r>
            <a:r>
              <a:rPr lang="en-US" dirty="0"/>
              <a:t> Theorem, </a:t>
            </a:r>
            <a:r>
              <a:rPr lang="en-US" i="1" dirty="0"/>
              <a:t>O</a:t>
            </a:r>
            <a:r>
              <a:rPr lang="en-US" dirty="0"/>
              <a:t>(log </a:t>
            </a:r>
            <a:r>
              <a:rPr lang="en-US" i="1" dirty="0"/>
              <a:t>b</a:t>
            </a:r>
            <a:r>
              <a:rPr lang="en-US" dirty="0"/>
              <a:t>) divisions are used by the Euclidian algorithm to find </a:t>
            </a:r>
            <a:r>
              <a:rPr lang="en-US" dirty="0" err="1"/>
              <a:t>gcd</a:t>
            </a:r>
            <a:r>
              <a:rPr lang="en-US" dirty="0"/>
              <a:t>(</a:t>
            </a:r>
            <a:r>
              <a:rPr lang="en-US" i="1" dirty="0" err="1"/>
              <a:t>a</a:t>
            </a:r>
            <a:r>
              <a:rPr lang="en-US" dirty="0" err="1"/>
              <a:t>,</a:t>
            </a:r>
            <a:r>
              <a:rPr lang="en-US" i="1" dirty="0" err="1"/>
              <a:t>b</a:t>
            </a:r>
            <a:r>
              <a:rPr lang="en-US" dirty="0"/>
              <a:t>) whenever </a:t>
            </a:r>
            <a:r>
              <a:rPr lang="en-US" i="1" dirty="0"/>
              <a:t>a</a:t>
            </a:r>
            <a:r>
              <a:rPr lang="en-US" dirty="0"/>
              <a:t> &gt; </a:t>
            </a:r>
            <a:r>
              <a:rPr lang="en-US" i="1" dirty="0"/>
              <a:t>b</a:t>
            </a:r>
            <a:r>
              <a:rPr lang="en-US" dirty="0"/>
              <a:t>.</a:t>
            </a:r>
          </a:p>
          <a:p>
            <a:pPr lvl="1"/>
            <a:r>
              <a:rPr lang="en-US" dirty="0"/>
              <a:t>By </a:t>
            </a:r>
            <a:r>
              <a:rPr lang="en-US" dirty="0" err="1"/>
              <a:t>Lam</a:t>
            </a:r>
            <a:r>
              <a:rPr lang="en-US" dirty="0" err="1">
                <a:latin typeface="Cambria Math"/>
                <a:ea typeface="Cambria Math"/>
              </a:rPr>
              <a:t>é</a:t>
            </a:r>
            <a:r>
              <a:rPr lang="en-US" dirty="0" err="1"/>
              <a:t>’s</a:t>
            </a:r>
            <a:r>
              <a:rPr lang="en-US" dirty="0"/>
              <a:t> Theorem, the number of divisions needed to find </a:t>
            </a:r>
            <a:r>
              <a:rPr lang="en-US" dirty="0" err="1"/>
              <a:t>gcd</a:t>
            </a:r>
            <a:r>
              <a:rPr lang="en-US" dirty="0"/>
              <a:t>(</a:t>
            </a:r>
            <a:r>
              <a:rPr lang="en-US" i="1" dirty="0" err="1"/>
              <a:t>a</a:t>
            </a:r>
            <a:r>
              <a:rPr lang="en-US" dirty="0" err="1"/>
              <a:t>,</a:t>
            </a:r>
            <a:r>
              <a:rPr lang="en-US" i="1" dirty="0" err="1"/>
              <a:t>b</a:t>
            </a:r>
            <a:r>
              <a:rPr lang="en-US" dirty="0"/>
              <a:t>) with </a:t>
            </a:r>
            <a:r>
              <a:rPr lang="en-US" i="1" dirty="0"/>
              <a:t>a</a:t>
            </a:r>
            <a:r>
              <a:rPr lang="en-US" dirty="0"/>
              <a:t> &gt; </a:t>
            </a:r>
            <a:r>
              <a:rPr lang="en-US" i="1" dirty="0"/>
              <a:t>b </a:t>
            </a:r>
            <a:r>
              <a:rPr lang="en-US" dirty="0"/>
              <a:t>is less than or equal to </a:t>
            </a:r>
            <a:r>
              <a:rPr lang="en-US" dirty="0">
                <a:latin typeface="Cambria Math"/>
                <a:ea typeface="Cambria Math"/>
              </a:rPr>
              <a:t>5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a:t>
            </a:r>
            <a:r>
              <a:rPr lang="en-US" dirty="0"/>
              <a:t>) since the number of decimal digits in b (which equals </a:t>
            </a:r>
            <a:r>
              <a:rPr lang="en-US" dirty="0">
                <a:latin typeface="Cambria Math"/>
                <a:ea typeface="Cambria Math"/>
              </a:rPr>
              <a:t>⌊</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i="1" dirty="0"/>
              <a:t> + </a:t>
            </a:r>
            <a:r>
              <a:rPr lang="en-US" dirty="0">
                <a:latin typeface="Cambria Math" pitchFamily="18" charset="0"/>
                <a:ea typeface="Cambria Math" pitchFamily="18" charset="0"/>
              </a:rPr>
              <a:t>1</a:t>
            </a:r>
            <a:r>
              <a:rPr lang="en-US" dirty="0"/>
              <a:t>) is less than or equal to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 </a:t>
            </a:r>
            <a:endParaRPr lang="en-US" dirty="0"/>
          </a:p>
          <a:p>
            <a:endParaRPr lang="en-US" dirty="0">
              <a:ea typeface="Cambria Math"/>
            </a:endParaRPr>
          </a:p>
          <a:p>
            <a:endParaRPr lang="en-US" i="1" dirty="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fontScale="92500" lnSpcReduction="10000"/>
          </a:bodyPr>
          <a:lstStyle/>
          <a:p>
            <a:pPr>
              <a:buNone/>
            </a:pPr>
            <a:r>
              <a:rPr lang="en-US" i="1" dirty="0"/>
              <a:t>   Recursive definitions </a:t>
            </a:r>
            <a:r>
              <a:rPr lang="en-US" dirty="0"/>
              <a:t>of sets have two parts:</a:t>
            </a:r>
          </a:p>
          <a:p>
            <a:pPr lvl="1"/>
            <a:r>
              <a:rPr lang="en-US" dirty="0"/>
              <a:t>The </a:t>
            </a:r>
            <a:r>
              <a:rPr lang="en-US" i="1" dirty="0"/>
              <a:t>basis step </a:t>
            </a:r>
            <a:r>
              <a:rPr lang="en-US" dirty="0"/>
              <a:t>specifies an initial collection of elements.</a:t>
            </a:r>
          </a:p>
          <a:p>
            <a:pPr lvl="1"/>
            <a:r>
              <a:rPr lang="en-US" dirty="0"/>
              <a:t>The </a:t>
            </a:r>
            <a:r>
              <a:rPr lang="en-US" i="1" dirty="0"/>
              <a:t>recursive step </a:t>
            </a:r>
            <a:r>
              <a:rPr lang="en-US" dirty="0"/>
              <a:t>gives the rules for forming new elements in the set from those already known to be in the set.</a:t>
            </a:r>
          </a:p>
          <a:p>
            <a:r>
              <a:rPr lang="en-US" dirty="0"/>
              <a:t>Sometimes the recursive definition has an </a:t>
            </a:r>
            <a:r>
              <a:rPr lang="en-US" i="1" dirty="0"/>
              <a:t>exclusion rule</a:t>
            </a:r>
            <a:r>
              <a:rPr lang="en-US" dirty="0"/>
              <a:t>, which specifies that the set contains nothing other than those elements specified in the basis step and generated by applications of the rules in the recursive step. </a:t>
            </a:r>
          </a:p>
          <a:p>
            <a:r>
              <a:rPr lang="en-US" dirty="0"/>
              <a:t>We will always assume that the exclusion rule holds, even if it is not explicitly mentioned. </a:t>
            </a:r>
          </a:p>
          <a:p>
            <a:r>
              <a:rPr lang="en-US" dirty="0"/>
              <a:t>We will later develop a form of induction, called </a:t>
            </a:r>
            <a:r>
              <a:rPr lang="en-US" i="1" dirty="0"/>
              <a:t>structural induction</a:t>
            </a:r>
            <a:r>
              <a:rPr lang="en-US" dirty="0"/>
              <a:t>, to prove results about recursively defined sets.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baseline="-25000" dirty="0">
                <a:latin typeface="Cambria Math" pitchFamily="18" charset="0"/>
                <a:ea typeface="Cambria Math" pitchFamily="18" charset="0"/>
              </a:rPr>
              <a:t>1</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t>l</a:t>
            </a:r>
            <a:r>
              <a:rPr lang="en-US" dirty="0"/>
              <a:t>(</a:t>
            </a:r>
            <a:r>
              <a:rPr lang="en-US" i="1" dirty="0">
                <a:latin typeface="Cambria Math"/>
                <a:ea typeface="Cambria Math"/>
              </a:rPr>
              <a:t>λ</a:t>
            </a:r>
            <a:r>
              <a:rPr lang="en-US" dirty="0"/>
              <a:t>) = </a:t>
            </a:r>
            <a:r>
              <a:rPr lang="en-US" dirty="0">
                <a:latin typeface="Cambria Math" pitchFamily="18" charset="0"/>
                <a:ea typeface="Cambria Math" pitchFamily="18" charset="0"/>
              </a:rPr>
              <a:t>0</a:t>
            </a:r>
            <a:r>
              <a:rPr lang="en-US" dirty="0"/>
              <a:t>;</a:t>
            </a:r>
          </a:p>
          <a:p>
            <a:pPr lvl="1">
              <a:buNone/>
            </a:pPr>
            <a:r>
              <a:rPr lang="en-US" i="1" dirty="0"/>
              <a:t>l</a:t>
            </a:r>
            <a:r>
              <a:rPr lang="en-US" dirty="0"/>
              <a:t>(</a:t>
            </a:r>
            <a:r>
              <a:rPr lang="en-US" i="1" dirty="0" err="1"/>
              <a:t>wx</a:t>
            </a:r>
            <a:r>
              <a:rPr lang="en-US" dirty="0"/>
              <a:t>) = </a:t>
            </a:r>
            <a:r>
              <a:rPr lang="en-US" i="1" dirty="0"/>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Well-Formed Formulae in Propositional Logic</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of </a:t>
            </a:r>
            <a:r>
              <a:rPr lang="en-US" i="1" dirty="0"/>
              <a:t>well-formed formulae </a:t>
            </a:r>
            <a:r>
              <a:rPr lang="en-US" dirty="0"/>
              <a:t>in propositional logic involving </a:t>
            </a:r>
            <a:r>
              <a:rPr lang="en-US" b="1" dirty="0"/>
              <a:t>T</a:t>
            </a:r>
            <a:r>
              <a:rPr lang="en-US" dirty="0"/>
              <a:t>, </a:t>
            </a:r>
            <a:r>
              <a:rPr lang="en-US" b="1" dirty="0"/>
              <a:t>F</a:t>
            </a:r>
            <a:r>
              <a:rPr lang="en-US" dirty="0"/>
              <a:t>, propositional variables, and operators from the set {</a:t>
            </a:r>
            <a:r>
              <a:rPr lang="en-US" dirty="0">
                <a:latin typeface="Cambria Math"/>
                <a:ea typeface="Cambria Math"/>
              </a:rPr>
              <a:t>¬,∧,∨,→,↔</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t>
            </a:r>
            <a:r>
              <a:rPr lang="en-US" b="1" dirty="0"/>
              <a:t>T</a:t>
            </a:r>
            <a:r>
              <a:rPr lang="en-US" dirty="0"/>
              <a:t>,</a:t>
            </a:r>
            <a:r>
              <a:rPr lang="en-US" b="1" dirty="0"/>
              <a:t>F</a:t>
            </a:r>
            <a:r>
              <a:rPr lang="en-US" dirty="0"/>
              <a:t>, and </a:t>
            </a:r>
            <a:r>
              <a:rPr lang="en-US" i="1" dirty="0"/>
              <a:t>s</a:t>
            </a:r>
            <a:r>
              <a:rPr lang="en-US" dirty="0"/>
              <a:t>, where </a:t>
            </a:r>
            <a:r>
              <a:rPr lang="en-US" i="1" dirty="0"/>
              <a:t>s</a:t>
            </a:r>
            <a:r>
              <a:rPr lang="en-US" dirty="0"/>
              <a:t> is a propositional variable, are well-formed formulae.</a:t>
            </a:r>
            <a:endParaRPr lang="en-US" i="1" dirty="0"/>
          </a:p>
          <a:p>
            <a:pPr lvl="1">
              <a:buNone/>
            </a:pPr>
            <a:r>
              <a:rPr lang="en-US" dirty="0"/>
              <a:t>RECURSIVE STEP: If </a:t>
            </a:r>
            <a:r>
              <a:rPr lang="en-US" i="1" dirty="0"/>
              <a:t>E</a:t>
            </a:r>
            <a:r>
              <a:rPr lang="en-US" dirty="0"/>
              <a:t> and </a:t>
            </a:r>
            <a:r>
              <a:rPr lang="en-US" i="1" dirty="0"/>
              <a:t>F</a:t>
            </a:r>
            <a:r>
              <a:rPr lang="en-US" dirty="0"/>
              <a:t> are well formed formulae, then </a:t>
            </a:r>
            <a:r>
              <a:rPr lang="en-US" b="1" dirty="0"/>
              <a:t>  </a:t>
            </a:r>
            <a:r>
              <a:rPr lang="en-US" dirty="0"/>
              <a:t>(</a:t>
            </a:r>
            <a:r>
              <a:rPr lang="en-US" dirty="0">
                <a:latin typeface="Cambria Math"/>
                <a:ea typeface="Cambria Math"/>
              </a:rPr>
              <a:t>¬</a:t>
            </a:r>
            <a:r>
              <a:rPr lang="en-US" i="1" dirty="0"/>
              <a:t> E</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are well-formed formulae.</a:t>
            </a:r>
          </a:p>
          <a:p>
            <a:pPr>
              <a:buNone/>
            </a:pPr>
            <a:r>
              <a:rPr lang="en-US" b="1" dirty="0"/>
              <a:t>   Examples</a:t>
            </a:r>
            <a:r>
              <a:rPr lang="en-US" dirty="0"/>
              <a:t>: ((</a:t>
            </a:r>
            <a:r>
              <a:rPr lang="en-US" i="1" dirty="0"/>
              <a:t>p</a:t>
            </a:r>
            <a:r>
              <a:rPr lang="en-US" dirty="0"/>
              <a:t> </a:t>
            </a:r>
            <a:r>
              <a:rPr lang="en-US" dirty="0">
                <a:latin typeface="Cambria Math"/>
                <a:ea typeface="Cambria Math"/>
              </a:rPr>
              <a:t>∨</a:t>
            </a:r>
            <a:r>
              <a:rPr lang="en-US" i="1" dirty="0">
                <a:ea typeface="Cambria Math"/>
              </a:rPr>
              <a:t>q</a:t>
            </a:r>
            <a:r>
              <a:rPr lang="en-US" dirty="0">
                <a:latin typeface="Cambria Math"/>
                <a:ea typeface="Cambria Math"/>
              </a:rPr>
              <a:t>) → (</a:t>
            </a:r>
            <a:r>
              <a:rPr lang="en-US" i="1" dirty="0">
                <a:ea typeface="Cambria Math"/>
              </a:rPr>
              <a:t>q</a:t>
            </a:r>
            <a:r>
              <a:rPr lang="en-US" dirty="0">
                <a:latin typeface="Cambria Math"/>
                <a:ea typeface="Cambria Math"/>
              </a:rPr>
              <a:t> ∧ </a:t>
            </a:r>
            <a:r>
              <a:rPr lang="en-US" b="1" dirty="0">
                <a:latin typeface="Cambria Math"/>
                <a:ea typeface="Cambria Math"/>
              </a:rPr>
              <a:t>F</a:t>
            </a:r>
            <a:r>
              <a:rPr lang="en-US" dirty="0">
                <a:ea typeface="Cambria Math"/>
              </a:rPr>
              <a:t>))</a:t>
            </a:r>
            <a:r>
              <a:rPr lang="en-US" dirty="0">
                <a:latin typeface="Cambria Math"/>
                <a:ea typeface="Cambria Math"/>
              </a:rPr>
              <a:t> </a:t>
            </a:r>
            <a:r>
              <a:rPr lang="en-US" dirty="0">
                <a:ea typeface="Cambria Math"/>
              </a:rPr>
              <a:t>is a well-formed formula.</a:t>
            </a:r>
          </a:p>
          <a:p>
            <a:pPr>
              <a:buNone/>
            </a:pPr>
            <a:r>
              <a:rPr lang="en-US" dirty="0">
                <a:ea typeface="Cambria Math"/>
              </a:rPr>
              <a:t>                             </a:t>
            </a:r>
            <a:r>
              <a:rPr lang="en-US" i="1" dirty="0" err="1">
                <a:ea typeface="Cambria Math"/>
              </a:rPr>
              <a:t>pq</a:t>
            </a:r>
            <a:r>
              <a:rPr lang="en-US" i="1" dirty="0">
                <a:ea typeface="Cambria Math"/>
              </a:rPr>
              <a:t> </a:t>
            </a:r>
            <a:r>
              <a:rPr lang="en-US" dirty="0">
                <a:latin typeface="Cambria Math"/>
                <a:ea typeface="Cambria Math"/>
              </a:rPr>
              <a:t>∧  </a:t>
            </a:r>
            <a:r>
              <a:rPr lang="en-US" dirty="0">
                <a:ea typeface="Cambria Math"/>
              </a:rPr>
              <a:t>is not a  well formed formula.</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If we can reach a particular rung of the ladder, then we can reach the next rung.</a:t>
            </a:r>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a:p>
          <a:p>
            <a:r>
              <a:rPr lang="en-US"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a:t>This example motivates proof by mathematical induction.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the set S defined  by specifying that </a:t>
            </a:r>
            <a:r>
              <a:rPr lang="en-US" dirty="0">
                <a:latin typeface="Cambria Math" pitchFamily="18" charset="0"/>
                <a:ea typeface="Cambria Math" pitchFamily="18" charset="0"/>
              </a:rPr>
              <a:t>3</a:t>
            </a:r>
            <a:r>
              <a:rPr lang="en-US" dirty="0">
                <a:latin typeface="Cambria Math"/>
                <a:ea typeface="Cambria Math"/>
              </a:rPr>
              <a:t> ∊</a:t>
            </a:r>
            <a:r>
              <a:rPr lang="en-US" i="1" dirty="0"/>
              <a:t> </a:t>
            </a:r>
            <a:r>
              <a:rPr lang="en-US" dirty="0"/>
              <a:t>S and that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latin typeface="Cambria Math"/>
                <a:ea typeface="Cambria Math"/>
              </a:rPr>
              <a:t> ∊</a:t>
            </a:r>
            <a:r>
              <a:rPr lang="en-US" dirty="0"/>
              <a:t>  </a:t>
            </a:r>
            <a:r>
              <a:rPr lang="en-US" i="1" dirty="0"/>
              <a:t>S</a:t>
            </a:r>
            <a:r>
              <a:rPr lang="en-US" dirty="0"/>
              <a:t>, then </a:t>
            </a:r>
            <a:r>
              <a:rPr lang="en-US" i="1" dirty="0"/>
              <a:t>x + y</a:t>
            </a:r>
            <a:r>
              <a:rPr lang="en-US" dirty="0"/>
              <a:t> is in </a:t>
            </a:r>
            <a:r>
              <a:rPr lang="en-US" i="1" dirty="0"/>
              <a:t>S, </a:t>
            </a:r>
            <a:r>
              <a:rPr lang="en-US" dirty="0"/>
              <a:t>is</a:t>
            </a:r>
            <a:r>
              <a:rPr lang="en-US" i="1" dirty="0"/>
              <a:t> </a:t>
            </a:r>
            <a:r>
              <a:rPr lang="en-US" dirty="0"/>
              <a:t>the set of all positive integers that are multiples of </a:t>
            </a:r>
            <a:r>
              <a:rPr lang="en-US" dirty="0">
                <a:latin typeface="Cambria Math" pitchFamily="18" charset="0"/>
                <a:ea typeface="Cambria Math" pitchFamily="18" charset="0"/>
              </a:rPr>
              <a:t>3</a:t>
            </a:r>
            <a:r>
              <a:rPr lang="en-US" dirty="0"/>
              <a:t>.</a:t>
            </a:r>
          </a:p>
          <a:p>
            <a:pPr>
              <a:buNone/>
            </a:pPr>
            <a:r>
              <a:rPr lang="en-US" b="1" dirty="0"/>
              <a:t>    Solution</a:t>
            </a:r>
            <a:r>
              <a:rPr lang="en-US" dirty="0"/>
              <a:t>: Let </a:t>
            </a:r>
            <a:r>
              <a:rPr lang="en-US" i="1" dirty="0"/>
              <a:t>A</a:t>
            </a:r>
            <a:r>
              <a:rPr lang="en-US" dirty="0"/>
              <a:t> be the set of all positive integers divisible by </a:t>
            </a:r>
            <a:r>
              <a:rPr lang="en-US" dirty="0">
                <a:latin typeface="Cambria Math" pitchFamily="18" charset="0"/>
                <a:ea typeface="Cambria Math" pitchFamily="18" charset="0"/>
              </a:rPr>
              <a:t>3</a:t>
            </a:r>
            <a:r>
              <a:rPr lang="en-US" dirty="0"/>
              <a:t>. To prove that      </a:t>
            </a:r>
            <a:r>
              <a:rPr lang="en-US" i="1" dirty="0"/>
              <a:t>A</a:t>
            </a:r>
            <a:r>
              <a:rPr lang="en-US" dirty="0"/>
              <a:t> = </a:t>
            </a:r>
            <a:r>
              <a:rPr lang="en-US" i="1" dirty="0"/>
              <a:t>S</a:t>
            </a:r>
            <a:r>
              <a:rPr lang="en-US" dirty="0"/>
              <a:t>, show that </a:t>
            </a:r>
            <a:r>
              <a:rPr lang="en-US" i="1" dirty="0"/>
              <a:t>A</a:t>
            </a:r>
            <a:r>
              <a:rPr lang="en-US" dirty="0"/>
              <a:t> is a subset of </a:t>
            </a:r>
            <a:r>
              <a:rPr lang="en-US" i="1" dirty="0"/>
              <a:t>S</a:t>
            </a:r>
            <a:r>
              <a:rPr lang="en-US" dirty="0"/>
              <a:t> and </a:t>
            </a:r>
            <a:r>
              <a:rPr lang="en-US" i="1" dirty="0"/>
              <a:t>S</a:t>
            </a:r>
            <a:r>
              <a:rPr lang="en-US" dirty="0"/>
              <a:t> is a subset of </a:t>
            </a:r>
            <a:r>
              <a:rPr lang="en-US" i="1" dirty="0"/>
              <a:t>A</a:t>
            </a:r>
            <a:r>
              <a:rPr lang="en-US" dirty="0"/>
              <a:t>. </a:t>
            </a:r>
          </a:p>
          <a:p>
            <a:pPr lvl="1"/>
            <a:r>
              <a:rPr lang="en-US" dirty="0"/>
              <a:t>A</a:t>
            </a:r>
            <a:r>
              <a:rPr lang="en-US" dirty="0">
                <a:latin typeface="Cambria Math"/>
                <a:ea typeface="Cambria Math"/>
              </a:rPr>
              <a:t>⊂</a:t>
            </a:r>
            <a:r>
              <a:rPr lang="en-US" dirty="0"/>
              <a:t> S: Let P(</a:t>
            </a:r>
            <a:r>
              <a:rPr lang="en-US" i="1" dirty="0"/>
              <a:t>n</a:t>
            </a:r>
            <a:r>
              <a:rPr lang="en-US" dirty="0"/>
              <a:t>) be the statement that </a:t>
            </a:r>
            <a:r>
              <a:rPr lang="en-US" dirty="0">
                <a:latin typeface="Cambria Math" pitchFamily="18" charset="0"/>
                <a:ea typeface="Cambria Math" pitchFamily="18" charset="0"/>
              </a:rPr>
              <a:t>3</a:t>
            </a:r>
            <a:r>
              <a:rPr lang="en-US" i="1" dirty="0"/>
              <a:t>n</a:t>
            </a:r>
            <a:r>
              <a:rPr lang="en-US" dirty="0"/>
              <a:t> belongs to </a:t>
            </a:r>
            <a:r>
              <a:rPr lang="en-US" i="1" dirty="0"/>
              <a:t>S</a:t>
            </a:r>
            <a:r>
              <a:rPr lang="en-US" dirty="0"/>
              <a:t>. </a:t>
            </a:r>
          </a:p>
          <a:p>
            <a:pPr lvl="2">
              <a:buNone/>
            </a:pPr>
            <a:r>
              <a:rPr lang="en-US" dirty="0"/>
              <a:t>     BASIS STEP: </a:t>
            </a:r>
            <a:r>
              <a:rPr lang="en-US" dirty="0">
                <a:latin typeface="Cambria Math" pitchFamily="18" charset="0"/>
                <a:ea typeface="Cambria Math" pitchFamily="18" charset="0"/>
              </a:rPr>
              <a:t>3</a:t>
            </a:r>
            <a:r>
              <a:rPr lang="en-US" dirty="0">
                <a:latin typeface="Cambria Math"/>
                <a:ea typeface="Cambria Math"/>
              </a:rPr>
              <a:t>∙1 = 3 ∊</a:t>
            </a:r>
            <a:r>
              <a:rPr lang="en-US" i="1" dirty="0"/>
              <a:t> </a:t>
            </a:r>
            <a:r>
              <a:rPr lang="en-US" dirty="0"/>
              <a:t>S, by the first part of recursive definition.</a:t>
            </a:r>
          </a:p>
          <a:p>
            <a:pPr lvl="2">
              <a:buNone/>
            </a:pPr>
            <a:r>
              <a:rPr lang="en-US" dirty="0"/>
              <a:t>     INDUCTIVE STEP: Assume </a:t>
            </a:r>
            <a:r>
              <a:rPr lang="en-US" i="1" dirty="0"/>
              <a:t>P</a:t>
            </a:r>
            <a:r>
              <a:rPr lang="en-US" dirty="0"/>
              <a:t>(</a:t>
            </a:r>
            <a:r>
              <a:rPr lang="en-US" i="1" dirty="0"/>
              <a:t>k</a:t>
            </a:r>
            <a:r>
              <a:rPr lang="en-US" dirty="0"/>
              <a:t>) is true. By the second part of the recursive definition, if </a:t>
            </a:r>
            <a:r>
              <a:rPr lang="en-US" dirty="0">
                <a:latin typeface="Cambria Math"/>
                <a:ea typeface="Cambria Math"/>
              </a:rPr>
              <a:t>3</a:t>
            </a:r>
            <a:r>
              <a:rPr lang="en-US" i="1" dirty="0">
                <a:ea typeface="Cambria Math"/>
              </a:rPr>
              <a:t>k</a:t>
            </a:r>
            <a:r>
              <a:rPr lang="en-US" dirty="0">
                <a:latin typeface="Cambria Math"/>
                <a:ea typeface="Cambria Math"/>
              </a:rPr>
              <a:t> ∊</a:t>
            </a:r>
            <a:r>
              <a:rPr lang="en-US" i="1" dirty="0"/>
              <a:t> </a:t>
            </a:r>
            <a:r>
              <a:rPr lang="en-US" dirty="0"/>
              <a:t>S, then since </a:t>
            </a:r>
            <a:r>
              <a:rPr lang="en-US" dirty="0">
                <a:latin typeface="Cambria Math"/>
                <a:ea typeface="Cambria Math"/>
              </a:rPr>
              <a:t>3 ∊</a:t>
            </a:r>
            <a:r>
              <a:rPr lang="en-US" i="1" dirty="0"/>
              <a:t> </a:t>
            </a:r>
            <a:r>
              <a:rPr lang="en-US" dirty="0"/>
              <a:t>S, </a:t>
            </a:r>
            <a:r>
              <a:rPr lang="en-US" dirty="0">
                <a:latin typeface="Cambria Math"/>
                <a:ea typeface="Cambria Math"/>
              </a:rPr>
              <a:t>3</a:t>
            </a:r>
            <a:r>
              <a:rPr lang="en-US" i="1" dirty="0">
                <a:ea typeface="Cambria Math"/>
              </a:rPr>
              <a:t>k + </a:t>
            </a:r>
            <a:r>
              <a:rPr lang="en-US" dirty="0">
                <a:latin typeface="Cambria Math"/>
                <a:ea typeface="Cambria Math"/>
              </a:rPr>
              <a:t>3</a:t>
            </a:r>
            <a:r>
              <a:rPr lang="en-US" i="1" dirty="0">
                <a:ea typeface="Cambria Math"/>
              </a:rPr>
              <a:t> = </a:t>
            </a:r>
            <a:r>
              <a:rPr lang="en-US" dirty="0">
                <a:latin typeface="Cambria Math"/>
                <a:ea typeface="Cambria Math"/>
              </a:rPr>
              <a:t>3(</a:t>
            </a:r>
            <a:r>
              <a:rPr lang="en-US" i="1" dirty="0">
                <a:latin typeface="Cambria Math"/>
                <a:ea typeface="Cambria Math"/>
              </a:rPr>
              <a:t>k</a:t>
            </a:r>
            <a:r>
              <a:rPr lang="en-US" dirty="0">
                <a:latin typeface="Cambria Math"/>
                <a:ea typeface="Cambria Math"/>
              </a:rPr>
              <a:t> + 1) ∊</a:t>
            </a:r>
            <a:r>
              <a:rPr lang="en-US" i="1" dirty="0"/>
              <a:t> </a:t>
            </a:r>
            <a:r>
              <a:rPr lang="en-US" dirty="0"/>
              <a:t>S. Hence, </a:t>
            </a:r>
            <a:r>
              <a:rPr lang="en-US" i="1" dirty="0"/>
              <a:t>P</a:t>
            </a:r>
            <a:r>
              <a:rPr lang="en-US" dirty="0"/>
              <a:t>(</a:t>
            </a:r>
            <a:r>
              <a:rPr lang="en-US" i="1" dirty="0"/>
              <a:t>k </a:t>
            </a:r>
            <a:r>
              <a:rPr lang="en-US" dirty="0"/>
              <a:t>+ </a:t>
            </a:r>
            <a:r>
              <a:rPr lang="en-US" dirty="0">
                <a:latin typeface="Cambria Math" pitchFamily="18" charset="0"/>
                <a:ea typeface="Cambria Math" pitchFamily="18" charset="0"/>
              </a:rPr>
              <a:t>1</a:t>
            </a:r>
            <a:r>
              <a:rPr lang="en-US" dirty="0"/>
              <a:t>) is true. </a:t>
            </a:r>
          </a:p>
          <a:p>
            <a:pPr lvl="1"/>
            <a:r>
              <a:rPr lang="en-US" dirty="0"/>
              <a:t>S </a:t>
            </a:r>
            <a:r>
              <a:rPr lang="en-US" dirty="0">
                <a:latin typeface="Cambria Math"/>
                <a:ea typeface="Cambria Math"/>
              </a:rPr>
              <a:t>⊂ </a:t>
            </a:r>
            <a:r>
              <a:rPr lang="en-US" dirty="0"/>
              <a:t>A:</a:t>
            </a:r>
          </a:p>
          <a:p>
            <a:pPr lvl="2">
              <a:buNone/>
            </a:pPr>
            <a:r>
              <a:rPr lang="en-US" dirty="0"/>
              <a:t>     BASIS STEP: </a:t>
            </a:r>
            <a:r>
              <a:rPr lang="en-US" dirty="0">
                <a:latin typeface="Cambria Math"/>
                <a:ea typeface="Cambria Math"/>
              </a:rPr>
              <a:t>3 ∊</a:t>
            </a:r>
            <a:r>
              <a:rPr lang="en-US" i="1" dirty="0"/>
              <a:t> </a:t>
            </a:r>
            <a:r>
              <a:rPr lang="en-US" dirty="0"/>
              <a:t>S by the first part of recursive definition, and   </a:t>
            </a:r>
            <a:r>
              <a:rPr lang="en-US" dirty="0">
                <a:latin typeface="Cambria Math" pitchFamily="18" charset="0"/>
                <a:ea typeface="Cambria Math" pitchFamily="18" charset="0"/>
              </a:rPr>
              <a:t>3</a:t>
            </a:r>
            <a:r>
              <a:rPr lang="en-US" dirty="0">
                <a:latin typeface="Cambria Math"/>
                <a:ea typeface="Cambria Math"/>
              </a:rPr>
              <a:t> = </a:t>
            </a:r>
            <a:r>
              <a:rPr lang="en-US" dirty="0">
                <a:latin typeface="Cambria Math" pitchFamily="18" charset="0"/>
                <a:ea typeface="Cambria Math" pitchFamily="18" charset="0"/>
              </a:rPr>
              <a:t>3</a:t>
            </a:r>
            <a:r>
              <a:rPr lang="en-US" dirty="0">
                <a:latin typeface="Cambria Math"/>
                <a:ea typeface="Cambria Math"/>
              </a:rPr>
              <a:t>∙1.</a:t>
            </a:r>
            <a:endParaRPr lang="en-US" dirty="0"/>
          </a:p>
          <a:p>
            <a:pPr lvl="2">
              <a:buNone/>
            </a:pPr>
            <a:r>
              <a:rPr lang="en-US" dirty="0"/>
              <a:t>     INDUCTIVE STEP:  The second part of the recursive definition adds </a:t>
            </a:r>
            <a:r>
              <a:rPr lang="en-US" i="1" dirty="0"/>
              <a:t>x</a:t>
            </a:r>
            <a:r>
              <a:rPr lang="en-US" dirty="0"/>
              <a:t> +</a:t>
            </a:r>
            <a:r>
              <a:rPr lang="en-US" i="1" dirty="0"/>
              <a:t>y</a:t>
            </a:r>
            <a:r>
              <a:rPr lang="en-US" dirty="0"/>
              <a:t> to </a:t>
            </a:r>
            <a:r>
              <a:rPr lang="en-US" i="1" dirty="0"/>
              <a:t>S</a:t>
            </a:r>
            <a:r>
              <a:rPr lang="en-US" dirty="0"/>
              <a:t>, if both </a:t>
            </a:r>
            <a:r>
              <a:rPr lang="en-US" i="1" dirty="0"/>
              <a:t>x</a:t>
            </a:r>
            <a:r>
              <a:rPr lang="en-US" dirty="0"/>
              <a:t> and </a:t>
            </a:r>
            <a:r>
              <a:rPr lang="en-US" i="1" dirty="0"/>
              <a:t>y</a:t>
            </a:r>
            <a:r>
              <a:rPr lang="en-US" dirty="0"/>
              <a:t> are in </a:t>
            </a:r>
            <a:r>
              <a:rPr lang="en-US" i="1" dirty="0"/>
              <a:t>S</a:t>
            </a:r>
            <a:r>
              <a:rPr lang="en-US" dirty="0"/>
              <a:t>. If </a:t>
            </a:r>
            <a:r>
              <a:rPr lang="en-US" i="1" dirty="0"/>
              <a:t>x</a:t>
            </a:r>
            <a:r>
              <a:rPr lang="en-US" dirty="0"/>
              <a:t> and </a:t>
            </a:r>
            <a:r>
              <a:rPr lang="en-US" i="1" dirty="0"/>
              <a:t>y</a:t>
            </a:r>
            <a:r>
              <a:rPr lang="en-US" dirty="0"/>
              <a:t> are both in </a:t>
            </a:r>
            <a:r>
              <a:rPr lang="en-US" i="1" dirty="0"/>
              <a:t>A</a:t>
            </a:r>
            <a:r>
              <a:rPr lang="en-US" dirty="0"/>
              <a:t>, then both </a:t>
            </a:r>
            <a:r>
              <a:rPr lang="en-US" i="1" dirty="0"/>
              <a:t>x</a:t>
            </a:r>
            <a:r>
              <a:rPr lang="en-US" dirty="0"/>
              <a:t> and </a:t>
            </a:r>
            <a:r>
              <a:rPr lang="en-US" i="1" dirty="0"/>
              <a:t>y</a:t>
            </a:r>
            <a:r>
              <a:rPr lang="en-US" dirty="0"/>
              <a:t> are divisible by </a:t>
            </a:r>
            <a:r>
              <a:rPr lang="en-US" dirty="0">
                <a:latin typeface="Cambria Math" pitchFamily="18" charset="0"/>
                <a:ea typeface="Cambria Math" pitchFamily="18" charset="0"/>
              </a:rPr>
              <a:t>3</a:t>
            </a:r>
            <a:r>
              <a:rPr lang="en-US" dirty="0"/>
              <a:t>. By part (</a:t>
            </a:r>
            <a:r>
              <a:rPr lang="en-US" dirty="0" err="1"/>
              <a:t>i</a:t>
            </a:r>
            <a:r>
              <a:rPr lang="en-US" dirty="0"/>
              <a:t>) of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it follows that  </a:t>
            </a:r>
            <a:r>
              <a:rPr lang="en-US" i="1" dirty="0"/>
              <a:t>x</a:t>
            </a:r>
            <a:r>
              <a:rPr lang="en-US" dirty="0"/>
              <a:t> + </a:t>
            </a:r>
            <a:r>
              <a:rPr lang="en-US" i="1" dirty="0"/>
              <a:t>y</a:t>
            </a:r>
            <a:r>
              <a:rPr lang="en-US" dirty="0"/>
              <a:t> is divisible by </a:t>
            </a:r>
            <a:r>
              <a:rPr lang="en-US" dirty="0">
                <a:latin typeface="Cambria Math" pitchFamily="18" charset="0"/>
                <a:ea typeface="Cambria Math" pitchFamily="18" charset="0"/>
              </a:rPr>
              <a:t>3</a:t>
            </a:r>
            <a:r>
              <a:rPr lang="en-US" dirty="0"/>
              <a:t>. </a:t>
            </a:r>
          </a:p>
          <a:p>
            <a:r>
              <a:rPr lang="en-US" dirty="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To prove a property of the elements of a recursively defined set, we use  </a:t>
            </a:r>
            <a:r>
              <a:rPr lang="en-US" i="1" dirty="0"/>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r>
              <a:rPr lang="en-US" dirty="0"/>
              <a:t>The validity of structural induction can be shown to follow from the principle of mathematical induction.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∙max(</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a:ln>
                  <a:noFill/>
                </a:ln>
                <a:solidFill>
                  <a:schemeClr val="tx1"/>
                </a:solidFill>
                <a:effectLst/>
                <a:uLnTx/>
                <a:uFillTx/>
                <a:latin typeface="+mn-lt"/>
                <a:ea typeface="+mn-ea"/>
                <a:cs typeface="+mn-cs"/>
              </a:rPr>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lang="en-US" sz="2000" dirty="0"/>
              <a:t>                                     (</a:t>
            </a:r>
            <a:r>
              <a:rPr lang="en-US" sz="2000" i="1" dirty="0"/>
              <a:t>by recursive definition of h(T)</a:t>
            </a:r>
            <a:r>
              <a:rPr lang="en-US" sz="2000" dirty="0"/>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lnSpcReduction="10000"/>
          </a:bodyPr>
          <a:lstStyle/>
          <a:p>
            <a:r>
              <a:rPr lang="en-US" i="1" dirty="0"/>
              <a:t>Generalized induction </a:t>
            </a:r>
            <a:r>
              <a:rPr lang="en-US" dirty="0"/>
              <a:t>is used to prove results about sets other than the integers that have the well-ordering property. (</a:t>
            </a:r>
            <a:r>
              <a:rPr lang="en-US" i="1" dirty="0"/>
              <a:t>explored in more detail in Chapter </a:t>
            </a:r>
            <a:r>
              <a:rPr lang="en-US" dirty="0">
                <a:latin typeface="Cambria Math" pitchFamily="18" charset="0"/>
                <a:ea typeface="Cambria Math" pitchFamily="18" charset="0"/>
              </a:rPr>
              <a:t>9</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p>
          <a:p>
            <a:r>
              <a:rPr lang="en-US" dirty="0"/>
              <a:t>Strings are also commonly ordered by a</a:t>
            </a:r>
            <a:r>
              <a:rPr lang="en-US" i="1" dirty="0"/>
              <a:t> lexicographic ordering</a:t>
            </a:r>
            <a:r>
              <a:rPr lang="en-US" dirty="0"/>
              <a:t>.</a:t>
            </a:r>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fontScale="77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t>Basis Step</a:t>
            </a:r>
            <a:r>
              <a:rPr lang="en-US" dirty="0"/>
              <a:t>: 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t>Inductive Step</a:t>
            </a:r>
            <a:r>
              <a:rPr lang="en-US" dirty="0"/>
              <a:t>: 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Recursive Algorithms</a:t>
            </a:r>
          </a:p>
          <a:p>
            <a:r>
              <a:rPr lang="en-US" dirty="0"/>
              <a:t>Proving Recursive Algorithms Correct</a:t>
            </a:r>
          </a:p>
          <a:p>
            <a:r>
              <a:rPr lang="en-US" dirty="0"/>
              <a:t>Recursion and Iteration (</a:t>
            </a:r>
            <a:r>
              <a:rPr lang="en-US" i="1" dirty="0"/>
              <a:t>not yet included in overheads</a:t>
            </a:r>
            <a:r>
              <a:rPr lang="en-US" dirty="0"/>
              <a:t>)</a:t>
            </a:r>
          </a:p>
          <a:p>
            <a:r>
              <a:rPr lang="en-US" dirty="0"/>
              <a:t>Merge Sort</a:t>
            </a:r>
          </a:p>
          <a:p>
            <a:pPr>
              <a:buNone/>
            </a:pPr>
            <a:endParaRPr lang="en-US" dirty="0"/>
          </a:p>
          <a:p>
            <a:pPr lvl="1">
              <a:buNone/>
            </a:pPr>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   Definition</a:t>
            </a:r>
            <a:r>
              <a:rPr lang="en-US" dirty="0"/>
              <a:t>: An algorithm is called </a:t>
            </a:r>
            <a:r>
              <a:rPr lang="en-US" i="1" dirty="0"/>
              <a:t>recursive</a:t>
            </a:r>
            <a:r>
              <a:rPr lang="en-US" dirty="0"/>
              <a:t> if it solves a problem by reducing it to an instance of the same problem with smaller input.</a:t>
            </a:r>
          </a:p>
          <a:p>
            <a:r>
              <a:rPr lang="en-US" dirty="0"/>
              <a:t>For the algorithm to terminate, the instance of the problem must eventually be reduced to some initial case for which the solution is known.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factorial</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t>n</a:t>
            </a:r>
            <a:r>
              <a:rPr lang="en-US" sz="7200" dirty="0"/>
              <a:t>:</a:t>
            </a:r>
            <a:r>
              <a:rPr lang="en-US" sz="7200" i="1" dirty="0"/>
              <a:t> </a:t>
            </a:r>
            <a:r>
              <a:rPr lang="en-US" sz="7200" dirty="0"/>
              <a:t>nonnegative integer</a:t>
            </a:r>
            <a:r>
              <a:rPr kumimoji="0" lang="en-US" sz="72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a:t>if </a:t>
            </a:r>
            <a:r>
              <a:rPr lang="en-US" sz="7200" dirty="0"/>
              <a:t> </a:t>
            </a:r>
            <a:r>
              <a:rPr lang="en-US" sz="7200" i="1" dirty="0"/>
              <a:t>n</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dirty="0">
                <a:latin typeface="Cambria Math" pitchFamily="18" charset="0"/>
                <a:ea typeface="Cambria Math" pitchFamily="18" charset="0"/>
              </a:rPr>
              <a:t>0</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latin typeface="Cambria Math" pitchFamily="18" charset="0"/>
                <a:ea typeface="Cambria Math" pitchFamily="18" charset="0"/>
              </a:rPr>
              <a:t>return </a:t>
            </a:r>
            <a:r>
              <a:rPr lang="en-US" sz="7200" i="1" dirty="0" err="1"/>
              <a:t>n</a:t>
            </a:r>
            <a:r>
              <a:rPr lang="en-US" sz="7200" i="1" dirty="0" err="1">
                <a:latin typeface="Cambria Math"/>
                <a:ea typeface="Cambria Math"/>
              </a:rPr>
              <a:t>∙</a:t>
            </a:r>
            <a:r>
              <a:rPr lang="en-US" sz="7200" i="1" dirty="0" err="1"/>
              <a:t>factorial</a:t>
            </a:r>
            <a:r>
              <a:rPr lang="en-US" sz="7200" i="1"/>
              <a:t> </a:t>
            </a:r>
            <a:r>
              <a:rPr lang="en-US" sz="7200">
                <a:ea typeface="Cambria Math"/>
              </a:rPr>
              <a:t>(</a:t>
            </a:r>
            <a:r>
              <a:rPr lang="en-US" sz="7200" i="1" dirty="0">
                <a:ea typeface="Cambria Math"/>
              </a:rPr>
              <a:t>n</a:t>
            </a:r>
            <a:r>
              <a:rPr lang="en-US" sz="7200" i="1" dirty="0">
                <a:latin typeface="Cambria Math"/>
                <a:ea typeface="Cambria Math"/>
              </a:rPr>
              <a:t> − </a:t>
            </a:r>
            <a:r>
              <a:rPr lang="en-US" sz="7200" dirty="0">
                <a:latin typeface="Cambria Math" pitchFamily="18" charset="0"/>
                <a:ea typeface="Cambria Math" pitchFamily="18" charset="0"/>
              </a:rPr>
              <a:t>1</a:t>
            </a:r>
            <a:r>
              <a:rPr lang="en-US" sz="7200" dirty="0">
                <a:ea typeface="Cambria Math" pitchFamily="18" charset="0"/>
              </a:rPr>
              <a:t>)</a:t>
            </a:r>
            <a:endParaRPr lang="en-US" sz="7200" i="1" dirty="0">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i="1" noProof="0" dirty="0">
                <a:ea typeface="Cambria Math" pitchFamily="18" charset="0"/>
              </a:rPr>
              <a:t>n</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r>
              <a:rPr lang="en-US" dirty="0"/>
              <a:t>   </a:t>
            </a:r>
            <a:r>
              <a:rPr lang="en-US" b="1" dirty="0"/>
              <a:t>Solution</a:t>
            </a:r>
            <a:r>
              <a:rPr lang="en-US" dirty="0"/>
              <a:t>: Use the recursive definition of </a:t>
            </a:r>
            <a:r>
              <a:rPr lang="en-US" sz="2800" i="1" dirty="0"/>
              <a:t>a</a:t>
            </a:r>
            <a:r>
              <a:rPr lang="en-US" sz="2800" i="1" baseline="30000" dirty="0"/>
              <a:t>n</a:t>
            </a:r>
            <a:r>
              <a:rPr lang="en-US" dirty="0"/>
              <a:t>.</a:t>
            </a:r>
          </a:p>
          <a:p>
            <a:pPr>
              <a:buNone/>
            </a:pPr>
            <a:endParaRPr lang="en-US" dirty="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a:t>procedure</a:t>
            </a:r>
            <a:r>
              <a:rPr kumimoji="0" lang="en-US" sz="8000" b="1" i="0" u="none" strike="noStrike" kern="1200" cap="none" spc="0" normalizeH="0" baseline="0" noProof="0" dirty="0">
                <a:ln>
                  <a:noFill/>
                </a:ln>
                <a:solidFill>
                  <a:schemeClr val="tx1"/>
                </a:solidFill>
                <a:effectLst/>
                <a:uLnTx/>
                <a:uFillTx/>
                <a:latin typeface="+mn-lt"/>
                <a:ea typeface="+mn-ea"/>
                <a:cs typeface="+mn-cs"/>
              </a:rPr>
              <a:t> </a:t>
            </a:r>
            <a:r>
              <a:rPr lang="en-US" sz="8000" i="1" dirty="0"/>
              <a:t>power</a:t>
            </a:r>
            <a:r>
              <a:rPr kumimoji="0" lang="en-US" sz="8000" i="0" u="none" strike="noStrike" kern="1200" cap="none" spc="0" normalizeH="0" baseline="0" noProof="0" dirty="0">
                <a:ln>
                  <a:noFill/>
                </a:ln>
                <a:solidFill>
                  <a:schemeClr val="tx1"/>
                </a:solidFill>
                <a:effectLst/>
                <a:uLnTx/>
                <a:uFillTx/>
                <a:latin typeface="+mn-lt"/>
                <a:ea typeface="+mn-ea"/>
                <a:cs typeface="+mn-cs"/>
              </a:rPr>
              <a:t>(</a:t>
            </a:r>
            <a:r>
              <a:rPr lang="en-US" sz="8000" i="1" noProof="0" dirty="0"/>
              <a:t>a</a:t>
            </a:r>
            <a:r>
              <a:rPr lang="en-US" sz="8000" dirty="0"/>
              <a:t>:</a:t>
            </a:r>
            <a:r>
              <a:rPr lang="en-US" sz="8000" i="1" dirty="0"/>
              <a:t> </a:t>
            </a:r>
            <a:r>
              <a:rPr lang="en-US" sz="8000" dirty="0"/>
              <a:t>nonzero</a:t>
            </a:r>
            <a:r>
              <a:rPr lang="en-US" sz="8000" i="1" dirty="0"/>
              <a:t> </a:t>
            </a:r>
            <a:r>
              <a:rPr lang="en-US" sz="8000" dirty="0"/>
              <a:t>real number</a:t>
            </a:r>
            <a:r>
              <a:rPr lang="en-US" sz="8000" i="1" dirty="0"/>
              <a:t>, n</a:t>
            </a:r>
            <a:r>
              <a:rPr lang="en-US" sz="8000" dirty="0"/>
              <a:t>:</a:t>
            </a:r>
            <a:r>
              <a:rPr lang="en-US" sz="8000" i="1" dirty="0"/>
              <a:t> </a:t>
            </a:r>
            <a:r>
              <a:rPr lang="en-US" sz="8000" dirty="0"/>
              <a:t>nonnegative integer</a:t>
            </a:r>
            <a:r>
              <a:rPr kumimoji="0" lang="en-US" sz="80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a:t>if </a:t>
            </a:r>
            <a:r>
              <a:rPr lang="en-US" sz="8000" dirty="0"/>
              <a:t> </a:t>
            </a:r>
            <a:r>
              <a:rPr lang="en-US" sz="8000" i="1" dirty="0"/>
              <a:t>n</a:t>
            </a:r>
            <a:r>
              <a:rPr kumimoji="0" lang="en-US" sz="8000" i="0" u="none" strike="noStrike" kern="1200" cap="none" spc="0" normalizeH="0" baseline="0" noProof="0" dirty="0">
                <a:ln>
                  <a:noFill/>
                </a:ln>
                <a:solidFill>
                  <a:schemeClr val="tx1"/>
                </a:solidFill>
                <a:effectLst/>
                <a:uLnTx/>
                <a:uFillTx/>
                <a:latin typeface="+mn-lt"/>
                <a:ea typeface="+mn-ea"/>
                <a:cs typeface="+mn-cs"/>
              </a:rPr>
              <a:t> = </a:t>
            </a:r>
            <a:r>
              <a:rPr lang="en-US" sz="8000" dirty="0">
                <a:latin typeface="Cambria Math" pitchFamily="18" charset="0"/>
                <a:ea typeface="Cambria Math" pitchFamily="18" charset="0"/>
              </a:rPr>
              <a:t>0</a:t>
            </a:r>
            <a:r>
              <a:rPr kumimoji="0" lang="en-US" sz="80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a:t>else </a:t>
            </a:r>
            <a:r>
              <a:rPr lang="en-US" sz="8000" dirty="0"/>
              <a:t> </a:t>
            </a:r>
            <a:r>
              <a:rPr lang="en-US" sz="8000" b="1" dirty="0">
                <a:latin typeface="Cambria Math" pitchFamily="18" charset="0"/>
                <a:ea typeface="Cambria Math" pitchFamily="18" charset="0"/>
              </a:rPr>
              <a:t>return </a:t>
            </a:r>
            <a:r>
              <a:rPr lang="en-US" sz="8000" i="1" dirty="0"/>
              <a:t>a</a:t>
            </a:r>
            <a:r>
              <a:rPr lang="en-US" sz="8000" i="1" dirty="0">
                <a:latin typeface="Cambria Math"/>
                <a:ea typeface="Cambria Math"/>
              </a:rPr>
              <a:t>∙ </a:t>
            </a:r>
            <a:r>
              <a:rPr lang="en-US" sz="8000" i="1" dirty="0"/>
              <a:t>power </a:t>
            </a:r>
            <a:r>
              <a:rPr lang="en-US" sz="8000" dirty="0">
                <a:ea typeface="Cambria Math"/>
              </a:rPr>
              <a:t>(</a:t>
            </a:r>
            <a:r>
              <a:rPr lang="en-US" sz="8000" i="1" dirty="0">
                <a:ea typeface="Cambria Math"/>
              </a:rPr>
              <a:t>a, n</a:t>
            </a:r>
            <a:r>
              <a:rPr lang="en-US" sz="8000" i="1" dirty="0">
                <a:latin typeface="Cambria Math"/>
                <a:ea typeface="Cambria Math"/>
              </a:rPr>
              <a:t> − </a:t>
            </a:r>
            <a:r>
              <a:rPr lang="en-US" sz="8000" dirty="0">
                <a:latin typeface="Cambria Math" pitchFamily="18" charset="0"/>
                <a:ea typeface="Cambria Math" pitchFamily="18" charset="0"/>
              </a:rPr>
              <a:t>1</a:t>
            </a:r>
            <a:r>
              <a:rPr lang="en-US" sz="8000" dirty="0">
                <a:ea typeface="Cambria Math" pitchFamily="18" charset="0"/>
              </a:rPr>
              <a:t>)</a:t>
            </a:r>
            <a:endParaRPr lang="en-US" sz="8000" i="1" dirty="0">
              <a:ea typeface="Cambria Math" pitchFamily="18" charset="0"/>
            </a:endParaRPr>
          </a:p>
          <a:p>
            <a:pPr marL="274320" lvl="0" indent="-274320">
              <a:spcBef>
                <a:spcPct val="20000"/>
              </a:spcBef>
              <a:buClr>
                <a:schemeClr val="accent3"/>
              </a:buClr>
              <a:buSzPct val="95000"/>
              <a:defRPr/>
            </a:pPr>
            <a:r>
              <a:rPr lang="en-US" sz="8000" noProof="0" dirty="0">
                <a:ea typeface="Cambria Math" pitchFamily="18" charset="0"/>
              </a:rPr>
              <a:t>{output is </a:t>
            </a:r>
            <a:r>
              <a:rPr lang="en-US" sz="8000" i="1" dirty="0"/>
              <a:t>a</a:t>
            </a:r>
            <a:r>
              <a:rPr lang="en-US" sz="8000" i="1" baseline="30000" dirty="0"/>
              <a:t>n</a:t>
            </a:r>
            <a:r>
              <a:rPr lang="en-US" sz="8000" dirty="0"/>
              <a:t>}</a:t>
            </a:r>
            <a:endParaRPr lang="en-US" sz="8000" noProof="0" dirty="0">
              <a:ea typeface="Cambria Math" pitchFamily="18" charset="0"/>
            </a:endParaRPr>
          </a:p>
          <a:p>
            <a:pPr marL="274320" lvl="0" indent="-274320">
              <a:spcBef>
                <a:spcPct val="20000"/>
              </a:spcBef>
              <a:buClr>
                <a:schemeClr val="accent3"/>
              </a:buClr>
              <a:buSzPct val="95000"/>
              <a:defRPr/>
            </a:pPr>
            <a:endParaRPr lang="en-US" sz="7200" noProof="0" dirty="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935480"/>
            <a:ext cx="8229600" cy="4541520"/>
          </a:xfrm>
        </p:spPr>
        <p:txBody>
          <a:bodyPr/>
          <a:lstStyle/>
          <a:p>
            <a:pPr>
              <a:buNone/>
            </a:pPr>
            <a:r>
              <a:rPr lang="en-US" b="1" dirty="0"/>
              <a:t>   Example</a:t>
            </a:r>
            <a:r>
              <a:rPr lang="en-US" dirty="0"/>
              <a:t>: Give a recursive algorithm for computing the greatest common divisor of two nonnegative integers</a:t>
            </a:r>
            <a:r>
              <a:rPr lang="en-US" i="1" dirty="0"/>
              <a:t>  a </a:t>
            </a:r>
            <a:r>
              <a:rPr lang="en-US" dirty="0"/>
              <a:t>and</a:t>
            </a:r>
            <a:r>
              <a:rPr lang="en-US" i="1" dirty="0"/>
              <a:t> b </a:t>
            </a:r>
            <a:r>
              <a:rPr lang="en-US" dirty="0"/>
              <a:t>with </a:t>
            </a:r>
            <a:r>
              <a:rPr lang="en-US" i="1" dirty="0"/>
              <a:t>a &lt; b.</a:t>
            </a:r>
            <a:r>
              <a:rPr lang="en-US" dirty="0"/>
              <a:t> </a:t>
            </a:r>
          </a:p>
          <a:p>
            <a:pPr>
              <a:buNone/>
            </a:pPr>
            <a:r>
              <a:rPr lang="en-US" b="1" dirty="0"/>
              <a:t>   Solution</a:t>
            </a:r>
            <a:r>
              <a:rPr lang="en-US" dirty="0"/>
              <a:t>: Use the reduction</a:t>
            </a:r>
          </a:p>
          <a:p>
            <a:pPr>
              <a:buNone/>
            </a:pPr>
            <a:r>
              <a:rPr lang="en-US" dirty="0"/>
              <a:t>           </a:t>
            </a:r>
            <a:r>
              <a:rPr lang="en-US" dirty="0" err="1"/>
              <a:t>gcd</a:t>
            </a:r>
            <a:r>
              <a:rPr lang="en-US" dirty="0"/>
              <a:t>(</a:t>
            </a:r>
            <a:r>
              <a:rPr lang="en-US" i="1" dirty="0" err="1"/>
              <a:t>a</a:t>
            </a:r>
            <a:r>
              <a:rPr lang="en-US" dirty="0" err="1"/>
              <a:t>,</a:t>
            </a:r>
            <a:r>
              <a:rPr lang="en-US" i="1" dirty="0" err="1"/>
              <a:t>b</a:t>
            </a:r>
            <a:r>
              <a:rPr lang="en-US" dirty="0"/>
              <a:t>) = </a:t>
            </a:r>
            <a:r>
              <a:rPr lang="en-US" dirty="0" err="1"/>
              <a:t>gcd</a:t>
            </a:r>
            <a:r>
              <a:rPr lang="en-US" dirty="0"/>
              <a:t>(</a:t>
            </a:r>
            <a:r>
              <a:rPr lang="en-US" i="1" dirty="0"/>
              <a:t>b</a:t>
            </a:r>
            <a:r>
              <a:rPr lang="en-US" dirty="0"/>
              <a:t> </a:t>
            </a:r>
            <a:r>
              <a:rPr lang="en-US" b="1" dirty="0"/>
              <a:t>mod</a:t>
            </a:r>
            <a:r>
              <a:rPr lang="en-US" dirty="0"/>
              <a:t> </a:t>
            </a:r>
            <a:r>
              <a:rPr lang="en-US" i="1" dirty="0"/>
              <a:t>a</a:t>
            </a:r>
            <a:r>
              <a:rPr lang="en-US" dirty="0"/>
              <a:t>, </a:t>
            </a:r>
            <a:r>
              <a:rPr lang="en-US" i="1" dirty="0"/>
              <a:t>a</a:t>
            </a:r>
            <a:r>
              <a:rPr lang="en-US" dirty="0"/>
              <a:t>) </a:t>
            </a:r>
          </a:p>
          <a:p>
            <a:pPr>
              <a:buNone/>
            </a:pPr>
            <a:r>
              <a:rPr lang="en-US" dirty="0"/>
              <a:t>   and the condition </a:t>
            </a:r>
            <a:r>
              <a:rPr lang="en-US" dirty="0" err="1"/>
              <a:t>gcd</a:t>
            </a:r>
            <a:r>
              <a:rPr lang="en-US" dirty="0"/>
              <a:t>(</a:t>
            </a:r>
            <a:r>
              <a:rPr lang="en-US" dirty="0">
                <a:latin typeface="Cambria Math" pitchFamily="18" charset="0"/>
                <a:ea typeface="Cambria Math" pitchFamily="18" charset="0"/>
              </a:rPr>
              <a:t>0</a:t>
            </a:r>
            <a:r>
              <a:rPr lang="en-US" dirty="0"/>
              <a:t>,</a:t>
            </a:r>
            <a:r>
              <a:rPr lang="en-US" i="1" dirty="0"/>
              <a:t>b</a:t>
            </a:r>
            <a:r>
              <a:rPr lang="en-US" dirty="0"/>
              <a:t>) = </a:t>
            </a:r>
            <a:r>
              <a:rPr lang="en-US" i="1" dirty="0"/>
              <a:t>b</a:t>
            </a:r>
            <a:r>
              <a:rPr lang="en-US" dirty="0"/>
              <a:t> when </a:t>
            </a:r>
            <a:r>
              <a:rPr lang="en-US" i="1" dirty="0"/>
              <a:t>b</a:t>
            </a:r>
            <a:r>
              <a:rPr lang="en-US" dirty="0"/>
              <a:t> &gt; </a:t>
            </a:r>
            <a:r>
              <a:rPr lang="en-US" dirty="0">
                <a:latin typeface="Cambria Math" pitchFamily="18" charset="0"/>
                <a:ea typeface="Cambria Math" pitchFamily="18" charset="0"/>
              </a:rPr>
              <a:t>0</a:t>
            </a:r>
            <a:r>
              <a:rPr lang="en-US" dirty="0"/>
              <a:t>.</a:t>
            </a:r>
          </a:p>
          <a:p>
            <a:pPr>
              <a:buNone/>
            </a:pPr>
            <a:endParaRPr lang="en-US" dirty="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a:t>procedure</a:t>
            </a:r>
            <a:r>
              <a:rPr kumimoji="0" lang="en-US" sz="7400" b="1" i="0" u="none" strike="noStrike" kern="1200" cap="none" spc="0" normalizeH="0" baseline="0" noProof="0" dirty="0">
                <a:ln>
                  <a:noFill/>
                </a:ln>
                <a:solidFill>
                  <a:schemeClr val="tx1"/>
                </a:solidFill>
                <a:effectLst/>
                <a:uLnTx/>
                <a:uFillTx/>
                <a:latin typeface="+mn-lt"/>
                <a:ea typeface="+mn-ea"/>
                <a:cs typeface="+mn-cs"/>
              </a:rPr>
              <a:t> </a:t>
            </a:r>
            <a:r>
              <a:rPr lang="en-US" sz="7400" i="1" dirty="0" err="1"/>
              <a:t>gcd</a:t>
            </a:r>
            <a:r>
              <a:rPr kumimoji="0" lang="en-US" sz="7400" i="0" u="none" strike="noStrike" kern="1200" cap="none" spc="0" normalizeH="0" baseline="0" noProof="0" dirty="0">
                <a:ln>
                  <a:noFill/>
                </a:ln>
                <a:solidFill>
                  <a:schemeClr val="tx1"/>
                </a:solidFill>
                <a:effectLst/>
                <a:uLnTx/>
                <a:uFillTx/>
                <a:latin typeface="+mn-lt"/>
                <a:ea typeface="+mn-ea"/>
                <a:cs typeface="+mn-cs"/>
              </a:rPr>
              <a:t>(</a:t>
            </a:r>
            <a:r>
              <a:rPr lang="en-US" sz="7400" i="1" noProof="0" dirty="0" err="1"/>
              <a:t>a,b</a:t>
            </a:r>
            <a:r>
              <a:rPr lang="en-US" sz="7400" dirty="0"/>
              <a:t>:</a:t>
            </a:r>
            <a:r>
              <a:rPr lang="en-US" sz="7400" i="1" dirty="0"/>
              <a:t> </a:t>
            </a:r>
            <a:r>
              <a:rPr lang="en-US" sz="7400" dirty="0"/>
              <a:t>nonnegative integers </a:t>
            </a:r>
          </a:p>
          <a:p>
            <a:pPr marL="274320" lvl="0" indent="-274320">
              <a:spcBef>
                <a:spcPct val="20000"/>
              </a:spcBef>
              <a:buClr>
                <a:schemeClr val="accent3"/>
              </a:buClr>
              <a:buSzPct val="95000"/>
              <a:defRPr/>
            </a:pPr>
            <a:r>
              <a:rPr lang="en-US" sz="7400" dirty="0"/>
              <a:t>                                   with </a:t>
            </a:r>
            <a:r>
              <a:rPr lang="en-US" sz="7400" i="1" dirty="0"/>
              <a:t>a &lt; b</a:t>
            </a:r>
            <a:r>
              <a:rPr kumimoji="0" lang="en-US" sz="7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a:t>if </a:t>
            </a:r>
            <a:r>
              <a:rPr lang="en-US" sz="7400" dirty="0"/>
              <a:t> </a:t>
            </a:r>
            <a:r>
              <a:rPr lang="en-US" sz="7400" i="1" dirty="0"/>
              <a:t>a</a:t>
            </a:r>
            <a:r>
              <a:rPr kumimoji="0" lang="en-US" sz="7400" i="0" u="none" strike="noStrike" kern="1200" cap="none" spc="0" normalizeH="0" baseline="0" noProof="0" dirty="0">
                <a:ln>
                  <a:noFill/>
                </a:ln>
                <a:solidFill>
                  <a:schemeClr val="tx1"/>
                </a:solidFill>
                <a:effectLst/>
                <a:uLnTx/>
                <a:uFillTx/>
                <a:latin typeface="+mn-lt"/>
                <a:ea typeface="+mn-ea"/>
                <a:cs typeface="+mn-cs"/>
              </a:rPr>
              <a:t> = </a:t>
            </a:r>
            <a:r>
              <a:rPr lang="en-US" sz="7400" dirty="0">
                <a:latin typeface="Cambria Math" pitchFamily="18" charset="0"/>
                <a:ea typeface="Cambria Math" pitchFamily="18" charset="0"/>
              </a:rPr>
              <a:t>0</a:t>
            </a:r>
            <a:r>
              <a:rPr kumimoji="0" lang="en-US" sz="7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lang="en-US" sz="7400" i="1" dirty="0">
                <a:latin typeface="Cambria Math" pitchFamily="18" charset="0"/>
                <a:ea typeface="Cambria Math" pitchFamily="18" charset="0"/>
              </a:rPr>
              <a:t>b</a:t>
            </a:r>
            <a:endParaRPr kumimoji="0" lang="en-US" sz="7400" i="1"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a:t>else </a:t>
            </a:r>
            <a:r>
              <a:rPr lang="en-US" sz="7400" dirty="0"/>
              <a:t> </a:t>
            </a:r>
            <a:r>
              <a:rPr lang="en-US" sz="7400" b="1" dirty="0">
                <a:latin typeface="Cambria Math" pitchFamily="18" charset="0"/>
                <a:ea typeface="Cambria Math" pitchFamily="18" charset="0"/>
              </a:rPr>
              <a:t>return </a:t>
            </a:r>
            <a:r>
              <a:rPr lang="en-US" sz="7400" i="1" dirty="0"/>
              <a:t> </a:t>
            </a:r>
            <a:r>
              <a:rPr lang="en-US" sz="7400" i="1" dirty="0" err="1"/>
              <a:t>gcd</a:t>
            </a:r>
            <a:r>
              <a:rPr lang="en-US" sz="7400" i="1" dirty="0"/>
              <a:t> </a:t>
            </a:r>
            <a:r>
              <a:rPr lang="en-US" sz="7400" dirty="0">
                <a:ea typeface="Cambria Math"/>
              </a:rPr>
              <a:t>(</a:t>
            </a:r>
            <a:r>
              <a:rPr lang="en-US" sz="7400" i="1" dirty="0">
                <a:ea typeface="Cambria Math"/>
              </a:rPr>
              <a:t>b</a:t>
            </a:r>
            <a:r>
              <a:rPr lang="en-US" sz="7400" i="1" dirty="0">
                <a:latin typeface="Cambria Math"/>
                <a:ea typeface="Cambria Math"/>
              </a:rPr>
              <a:t> </a:t>
            </a:r>
            <a:r>
              <a:rPr lang="en-US" sz="7400" b="1" dirty="0">
                <a:ea typeface="Cambria Math"/>
              </a:rPr>
              <a:t>mod</a:t>
            </a:r>
            <a:r>
              <a:rPr lang="en-US" sz="7400" i="1" dirty="0">
                <a:ea typeface="Cambria Math"/>
              </a:rPr>
              <a:t>  a, a</a:t>
            </a:r>
            <a:r>
              <a:rPr lang="en-US" sz="7400" dirty="0">
                <a:ea typeface="Cambria Math" pitchFamily="18" charset="0"/>
              </a:rPr>
              <a:t>)</a:t>
            </a:r>
            <a:endParaRPr lang="en-US" sz="7400" i="1" dirty="0">
              <a:ea typeface="Cambria Math" pitchFamily="18" charset="0"/>
            </a:endParaRPr>
          </a:p>
          <a:p>
            <a:pPr marL="274320" lvl="0" indent="-274320">
              <a:spcBef>
                <a:spcPct val="20000"/>
              </a:spcBef>
              <a:buClr>
                <a:schemeClr val="accent3"/>
              </a:buClr>
              <a:buSzPct val="95000"/>
              <a:defRPr/>
            </a:pPr>
            <a:r>
              <a:rPr lang="en-US" sz="7400" noProof="0" dirty="0">
                <a:ea typeface="Cambria Math" pitchFamily="18" charset="0"/>
              </a:rPr>
              <a:t>{output is </a:t>
            </a:r>
            <a:r>
              <a:rPr lang="en-US" sz="7400" i="1" dirty="0" err="1">
                <a:ea typeface="Cambria Math" pitchFamily="18" charset="0"/>
              </a:rPr>
              <a:t>gcd</a:t>
            </a:r>
            <a:r>
              <a:rPr lang="en-US" sz="7400" dirty="0">
                <a:ea typeface="Cambria Math" pitchFamily="18" charset="0"/>
              </a:rPr>
              <a:t>(</a:t>
            </a:r>
            <a:r>
              <a:rPr lang="en-US" sz="7400" i="1" dirty="0">
                <a:ea typeface="Cambria Math" pitchFamily="18" charset="0"/>
              </a:rPr>
              <a:t>a, b</a:t>
            </a:r>
            <a:r>
              <a:rPr lang="en-US" sz="7400" dirty="0">
                <a:ea typeface="Cambria Math" pitchFamily="18" charset="0"/>
              </a:rPr>
              <a:t>)</a:t>
            </a:r>
            <a:r>
              <a:rPr lang="en-US" sz="7400" noProof="0" dirty="0">
                <a:ea typeface="Cambria Math" pitchFamily="18" charset="0"/>
              </a:rPr>
              <a:t>}</a:t>
            </a:r>
            <a:endParaRPr kumimoji="0" lang="en-US" sz="74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Modular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Devise a  a recursive algorithm for computing</a:t>
            </a:r>
            <a:r>
              <a:rPr lang="en-US" i="1" dirty="0"/>
              <a:t>   </a:t>
            </a:r>
            <a:r>
              <a:rPr lang="en-US" i="1" dirty="0" err="1"/>
              <a:t>b</a:t>
            </a:r>
            <a:r>
              <a:rPr lang="en-US" i="1" baseline="30000" dirty="0" err="1"/>
              <a:t>n</a:t>
            </a:r>
            <a:r>
              <a:rPr lang="en-US" dirty="0"/>
              <a:t> </a:t>
            </a:r>
            <a:r>
              <a:rPr lang="en-US" sz="2800" b="1" dirty="0">
                <a:ea typeface="Cambria Math"/>
              </a:rPr>
              <a:t>mod</a:t>
            </a:r>
            <a:r>
              <a:rPr lang="en-US" sz="2800" i="1" dirty="0">
                <a:ea typeface="Cambria Math"/>
              </a:rPr>
              <a:t>  m, </a:t>
            </a:r>
            <a:r>
              <a:rPr lang="en-US" sz="2800" dirty="0">
                <a:ea typeface="Cambria Math"/>
              </a:rPr>
              <a:t>where</a:t>
            </a:r>
            <a:r>
              <a:rPr lang="en-US" sz="2800" i="1" dirty="0">
                <a:ea typeface="Cambria Math"/>
              </a:rPr>
              <a:t> b, n, and m </a:t>
            </a:r>
            <a:r>
              <a:rPr lang="en-US" sz="2800" dirty="0">
                <a:ea typeface="Cambria Math"/>
              </a:rPr>
              <a:t>are</a:t>
            </a:r>
            <a:r>
              <a:rPr lang="en-US" sz="2800" i="1" dirty="0">
                <a:ea typeface="Cambria Math"/>
              </a:rPr>
              <a:t> </a:t>
            </a:r>
            <a:r>
              <a:rPr lang="en-US" sz="2800" dirty="0">
                <a:ea typeface="Cambria Math"/>
              </a:rPr>
              <a:t>integers with  </a:t>
            </a:r>
            <a:r>
              <a:rPr lang="en-US" sz="2800" i="1" dirty="0">
                <a:ea typeface="Cambria Math"/>
              </a:rPr>
              <a:t>m</a:t>
            </a:r>
            <a:r>
              <a:rPr lang="en-US" sz="2800" dirty="0">
                <a:ea typeface="Cambria Math"/>
              </a:rPr>
              <a:t> </a:t>
            </a:r>
            <a:r>
              <a:rPr lang="en-US" sz="2800" dirty="0">
                <a:latin typeface="Cambria Math"/>
                <a:ea typeface="Cambria Math"/>
              </a:rPr>
              <a:t>≥ 2,  </a:t>
            </a:r>
            <a:r>
              <a:rPr lang="en-US" sz="2800" i="1" dirty="0">
                <a:ea typeface="Cambria Math"/>
              </a:rPr>
              <a:t>n</a:t>
            </a:r>
            <a:r>
              <a:rPr lang="en-US" sz="2800" dirty="0">
                <a:ea typeface="Cambria Math"/>
              </a:rPr>
              <a:t> </a:t>
            </a:r>
            <a:r>
              <a:rPr lang="en-US" sz="2800" dirty="0">
                <a:latin typeface="Cambria Math"/>
                <a:ea typeface="Cambria Math"/>
              </a:rPr>
              <a:t>≥ 0, </a:t>
            </a:r>
            <a:r>
              <a:rPr lang="en-US" sz="2800" dirty="0"/>
              <a:t>and</a:t>
            </a:r>
            <a:r>
              <a:rPr lang="en-US" sz="2800" i="1" dirty="0"/>
              <a:t> </a:t>
            </a:r>
            <a:r>
              <a:rPr lang="en-US" sz="2800" dirty="0">
                <a:latin typeface="Cambria Math" pitchFamily="18" charset="0"/>
                <a:ea typeface="Cambria Math" pitchFamily="18" charset="0"/>
              </a:rPr>
              <a:t>1</a:t>
            </a:r>
            <a:r>
              <a:rPr lang="en-US" sz="2800" dirty="0">
                <a:latin typeface="Cambria Math"/>
                <a:ea typeface="Cambria Math"/>
              </a:rPr>
              <a:t>≤</a:t>
            </a:r>
            <a:r>
              <a:rPr lang="en-US" sz="2800" dirty="0">
                <a:latin typeface="Cambria Math" pitchFamily="18" charset="0"/>
                <a:ea typeface="Cambria Math" pitchFamily="18" charset="0"/>
              </a:rPr>
              <a:t> </a:t>
            </a:r>
            <a:r>
              <a:rPr lang="en-US" sz="2800" i="1" dirty="0"/>
              <a:t>b </a:t>
            </a:r>
            <a:r>
              <a:rPr lang="en-US" sz="2800" dirty="0">
                <a:latin typeface="Cambria Math"/>
                <a:ea typeface="Cambria Math"/>
              </a:rPr>
              <a:t>≤</a:t>
            </a:r>
            <a:r>
              <a:rPr lang="en-US" sz="2800" i="1" dirty="0"/>
              <a:t> m.</a:t>
            </a:r>
            <a:r>
              <a:rPr lang="en-US" sz="2800" dirty="0"/>
              <a:t> </a:t>
            </a:r>
          </a:p>
          <a:p>
            <a:r>
              <a:rPr lang="en-US" b="1" dirty="0"/>
              <a:t>Solution</a:t>
            </a:r>
            <a:r>
              <a:rPr lang="en-US" dirty="0"/>
              <a:t>:</a:t>
            </a:r>
          </a:p>
        </p:txBody>
      </p:sp>
      <p:sp>
        <p:nvSpPr>
          <p:cNvPr id="5" name="Content Placeholder 2"/>
          <p:cNvSpPr txBox="1">
            <a:spLocks/>
          </p:cNvSpPr>
          <p:nvPr/>
        </p:nvSpPr>
        <p:spPr>
          <a:xfrm>
            <a:off x="9906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err="1"/>
              <a:t>mpower</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t>b</a:t>
            </a:r>
            <a:r>
              <a:rPr lang="en-US" sz="7200" i="1" noProof="0" dirty="0"/>
              <a:t>,</a:t>
            </a:r>
            <a:r>
              <a:rPr lang="en-US" sz="7200" i="1" noProof="0" dirty="0" err="1"/>
              <a:t>m,n</a:t>
            </a:r>
            <a:r>
              <a:rPr lang="en-US" sz="7200" dirty="0"/>
              <a:t>:</a:t>
            </a:r>
            <a:r>
              <a:rPr lang="en-US" sz="7200" i="1" dirty="0"/>
              <a:t> </a:t>
            </a:r>
            <a:r>
              <a:rPr lang="en-US" sz="7200" dirty="0"/>
              <a:t>integers with </a:t>
            </a:r>
            <a:r>
              <a:rPr lang="en-US" sz="7200" i="1" dirty="0"/>
              <a:t>b</a:t>
            </a:r>
            <a:r>
              <a:rPr lang="en-US" sz="7200" dirty="0"/>
              <a:t> &gt; </a:t>
            </a:r>
            <a:r>
              <a:rPr lang="en-US" sz="7200" dirty="0">
                <a:latin typeface="Cambria Math" pitchFamily="18" charset="0"/>
                <a:ea typeface="Cambria Math" pitchFamily="18" charset="0"/>
              </a:rPr>
              <a:t>0</a:t>
            </a:r>
            <a:r>
              <a:rPr lang="en-US" sz="7200" dirty="0"/>
              <a:t> and    </a:t>
            </a:r>
            <a:r>
              <a:rPr lang="en-US" sz="7200" i="1" dirty="0">
                <a:ea typeface="Cambria Math"/>
              </a:rPr>
              <a:t>m</a:t>
            </a:r>
            <a:r>
              <a:rPr lang="en-US" sz="7200" dirty="0">
                <a:ea typeface="Cambria Math"/>
              </a:rPr>
              <a:t> </a:t>
            </a:r>
            <a:r>
              <a:rPr lang="en-US" sz="7200" dirty="0">
                <a:latin typeface="Cambria Math"/>
                <a:ea typeface="Cambria Math"/>
              </a:rPr>
              <a:t>≥ 2,  </a:t>
            </a:r>
            <a:r>
              <a:rPr lang="en-US" sz="7200" i="1" dirty="0">
                <a:ea typeface="Cambria Math"/>
              </a:rPr>
              <a:t>n</a:t>
            </a:r>
            <a:r>
              <a:rPr lang="en-US" sz="7200" dirty="0">
                <a:ea typeface="Cambria Math"/>
              </a:rPr>
              <a:t> </a:t>
            </a:r>
            <a:r>
              <a:rPr lang="en-US" sz="7200" dirty="0">
                <a:latin typeface="Cambria Math"/>
                <a:ea typeface="Cambria Math"/>
              </a:rPr>
              <a:t>≥ 0)</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a:t>if </a:t>
            </a:r>
            <a:r>
              <a:rPr lang="en-US" sz="7200" dirty="0"/>
              <a:t> </a:t>
            </a:r>
            <a:r>
              <a:rPr lang="en-US" sz="7200" i="1" dirty="0"/>
              <a:t>n</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dirty="0">
                <a:latin typeface="Cambria Math" pitchFamily="18" charset="0"/>
                <a:ea typeface="Cambria Math" pitchFamily="18" charset="0"/>
              </a:rPr>
              <a:t>0</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return </a:t>
            </a:r>
            <a:r>
              <a:rPr lang="en-US" sz="7200" noProof="0" dirty="0">
                <a:latin typeface="Cambria Math" pitchFamily="18" charset="0"/>
                <a:ea typeface="Cambria Math" pitchFamily="18" charset="0"/>
              </a:rPr>
              <a:t>1</a:t>
            </a:r>
            <a:endParaRPr kumimoji="0" lang="en-US" sz="720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i="1" dirty="0"/>
              <a:t>n</a:t>
            </a:r>
            <a:r>
              <a:rPr lang="en-US" sz="7200" dirty="0"/>
              <a:t> </a:t>
            </a:r>
            <a:r>
              <a:rPr lang="en-US" sz="7200" i="1" dirty="0"/>
              <a:t>is even </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err="1"/>
              <a:t>mpower</a:t>
            </a:r>
            <a:r>
              <a:rPr lang="en-US" sz="7200" dirty="0"/>
              <a:t>(</a:t>
            </a:r>
            <a:r>
              <a:rPr lang="en-US" sz="7200" i="1" dirty="0" err="1"/>
              <a:t>b,n</a:t>
            </a:r>
            <a:r>
              <a:rPr lang="en-US" sz="7200" i="1" dirty="0"/>
              <a:t>/</a:t>
            </a:r>
            <a:r>
              <a:rPr lang="en-US" sz="7200" dirty="0">
                <a:latin typeface="Cambria Math" pitchFamily="18" charset="0"/>
                <a:ea typeface="Cambria Math" pitchFamily="18" charset="0"/>
              </a:rPr>
              <a:t>2</a:t>
            </a:r>
            <a:r>
              <a:rPr lang="en-US" sz="7200" i="1" dirty="0"/>
              <a:t>,m</a:t>
            </a:r>
            <a:r>
              <a:rPr lang="en-US" sz="7200" dirty="0">
                <a:latin typeface="Cambria Math"/>
                <a:ea typeface="Cambria Math"/>
              </a:rPr>
              <a:t>)</a:t>
            </a:r>
            <a:r>
              <a:rPr lang="en-US" sz="7200" baseline="30000" dirty="0">
                <a:latin typeface="Cambria Math" pitchFamily="18" charset="0"/>
                <a:ea typeface="Cambria Math" pitchFamily="18" charset="0"/>
              </a:rPr>
              <a:t>2</a:t>
            </a:r>
            <a:r>
              <a:rPr lang="en-US" sz="7200" b="1" dirty="0">
                <a:ea typeface="Cambria Math"/>
              </a:rPr>
              <a:t> mod</a:t>
            </a:r>
            <a:r>
              <a:rPr lang="en-US" sz="7200" i="1" dirty="0">
                <a:ea typeface="Cambria Math"/>
              </a:rPr>
              <a:t>  m</a:t>
            </a:r>
          </a:p>
          <a:p>
            <a:pPr marL="274320" indent="-274320">
              <a:spcBef>
                <a:spcPct val="20000"/>
              </a:spcBef>
              <a:buClr>
                <a:schemeClr val="accent3"/>
              </a:buClr>
              <a:buSzPct val="95000"/>
              <a:defRPr/>
            </a:pPr>
            <a:r>
              <a:rPr lang="en-US" sz="7200" b="1" dirty="0"/>
              <a:t>else</a:t>
            </a:r>
            <a:endParaRPr lang="en-US" sz="7200" b="1" dirty="0">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dirty="0">
                <a:ea typeface="Cambria Math" pitchFamily="18" charset="0"/>
              </a:rPr>
              <a:t>(</a:t>
            </a:r>
            <a:r>
              <a:rPr lang="en-US" sz="7200" i="1" dirty="0" err="1"/>
              <a:t>mpower</a:t>
            </a:r>
            <a:r>
              <a:rPr lang="en-US" sz="7200" dirty="0"/>
              <a:t>(</a:t>
            </a:r>
            <a:r>
              <a:rPr lang="en-US" sz="7200" i="1" dirty="0" err="1"/>
              <a:t>b,</a:t>
            </a:r>
            <a:r>
              <a:rPr lang="en-US" sz="7200" dirty="0" err="1">
                <a:latin typeface="Cambria Math"/>
                <a:ea typeface="Cambria Math"/>
              </a:rPr>
              <a:t>⌊</a:t>
            </a:r>
            <a:r>
              <a:rPr lang="en-US" sz="7200" i="1" dirty="0" err="1"/>
              <a:t>n</a:t>
            </a:r>
            <a:r>
              <a:rPr lang="en-US" sz="7200" i="1" dirty="0"/>
              <a:t>/</a:t>
            </a:r>
            <a:r>
              <a:rPr lang="en-US" sz="7200" dirty="0">
                <a:latin typeface="Cambria Math" pitchFamily="18" charset="0"/>
                <a:ea typeface="Cambria Math" pitchFamily="18" charset="0"/>
              </a:rPr>
              <a:t>2</a:t>
            </a:r>
            <a:r>
              <a:rPr lang="en-US" sz="7200" dirty="0">
                <a:latin typeface="Cambria Math"/>
                <a:ea typeface="Cambria Math"/>
              </a:rPr>
              <a:t>⌋</a:t>
            </a:r>
            <a:r>
              <a:rPr lang="en-US" sz="7200" i="1" dirty="0"/>
              <a:t>,m</a:t>
            </a:r>
            <a:r>
              <a:rPr lang="en-US" sz="7200" dirty="0">
                <a:latin typeface="Cambria Math"/>
                <a:ea typeface="Cambria Math"/>
              </a:rPr>
              <a:t>)</a:t>
            </a:r>
            <a:r>
              <a:rPr lang="en-US" sz="7200" baseline="30000" dirty="0">
                <a:latin typeface="Cambria Math" pitchFamily="18" charset="0"/>
                <a:ea typeface="Cambria Math" pitchFamily="18" charset="0"/>
              </a:rPr>
              <a:t>2</a:t>
            </a:r>
            <a:r>
              <a:rPr lang="en-US" sz="7200" b="1" dirty="0">
                <a:ea typeface="Cambria Math"/>
              </a:rPr>
              <a:t> mod</a:t>
            </a:r>
            <a:r>
              <a:rPr lang="en-US" sz="7200" i="1" dirty="0">
                <a:ea typeface="Cambria Math"/>
              </a:rPr>
              <a:t>  m</a:t>
            </a:r>
            <a:r>
              <a:rPr lang="en-US" sz="7200" i="1" dirty="0">
                <a:latin typeface="Cambria Math"/>
                <a:ea typeface="Cambria Math"/>
              </a:rPr>
              <a:t>∙ b</a:t>
            </a:r>
            <a:r>
              <a:rPr lang="en-US" sz="7200" b="1" dirty="0">
                <a:ea typeface="Cambria Math"/>
              </a:rPr>
              <a:t> mod</a:t>
            </a:r>
            <a:r>
              <a:rPr lang="en-US" sz="7200" i="1" dirty="0">
                <a:ea typeface="Cambria Math"/>
              </a:rPr>
              <a:t>  m</a:t>
            </a:r>
            <a:r>
              <a:rPr lang="en-US" sz="7200" dirty="0">
                <a:ea typeface="Cambria Math"/>
              </a:rPr>
              <a:t>)</a:t>
            </a:r>
            <a:r>
              <a:rPr lang="en-US" sz="7200" b="1" dirty="0">
                <a:ea typeface="Cambria Math"/>
              </a:rPr>
              <a:t> mod</a:t>
            </a:r>
            <a:r>
              <a:rPr lang="en-US" sz="7200" i="1" dirty="0">
                <a:ea typeface="Cambria Math"/>
              </a:rPr>
              <a:t>  m</a:t>
            </a:r>
            <a:endParaRPr lang="en-US" sz="7200" dirty="0">
              <a:latin typeface="Cambria Math" pitchFamily="18" charset="0"/>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i="1" dirty="0" err="1"/>
              <a:t>b</a:t>
            </a:r>
            <a:r>
              <a:rPr lang="en-US" sz="7200" i="1" baseline="30000" dirty="0" err="1"/>
              <a:t>n</a:t>
            </a:r>
            <a:r>
              <a:rPr lang="en-US" sz="8000" dirty="0"/>
              <a:t> </a:t>
            </a:r>
            <a:r>
              <a:rPr lang="en-US" sz="7200" b="1" dirty="0">
                <a:ea typeface="Cambria Math"/>
              </a:rPr>
              <a:t>mod</a:t>
            </a:r>
            <a:r>
              <a:rPr lang="en-US" sz="7200" i="1" dirty="0">
                <a:ea typeface="Cambria Math"/>
              </a:rPr>
              <a:t>  m</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667000" y="3429000"/>
            <a:ext cx="3352800" cy="369332"/>
          </a:xfrm>
          <a:prstGeom prst="rect">
            <a:avLst/>
          </a:prstGeom>
          <a:noFill/>
        </p:spPr>
        <p:txBody>
          <a:bodyPr wrap="square" rtlCol="0">
            <a:spAutoFit/>
          </a:bodyPr>
          <a:lstStyle/>
          <a:p>
            <a:r>
              <a:rPr lang="en-US" dirty="0"/>
              <a:t>(</a:t>
            </a:r>
            <a:r>
              <a:rPr lang="en-US" i="1" dirty="0"/>
              <a:t>see text for full explanation</a:t>
            </a:r>
            <a:r>
              <a:rPr lang="en-US"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b="1" dirty="0"/>
              <a:t>   Example</a:t>
            </a:r>
            <a:r>
              <a:rPr lang="en-US" dirty="0"/>
              <a:t>: Construct a recursive version of a binary search algorithm. </a:t>
            </a:r>
          </a:p>
          <a:p>
            <a:pPr>
              <a:buNone/>
            </a:pPr>
            <a:r>
              <a:rPr lang="en-US" sz="2800" b="1" dirty="0"/>
              <a:t>   Solution</a:t>
            </a:r>
            <a:r>
              <a:rPr lang="en-US" sz="2800" dirty="0"/>
              <a:t>: </a:t>
            </a:r>
            <a:r>
              <a:rPr lang="en-US" sz="2000" dirty="0"/>
              <a:t>Assume we have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an increasing sequence of integers. Initially </a:t>
            </a:r>
            <a:r>
              <a:rPr lang="en-US" sz="2000" i="1" dirty="0" err="1"/>
              <a:t>i</a:t>
            </a:r>
            <a:r>
              <a:rPr lang="en-US" sz="2000" dirty="0"/>
              <a:t> is </a:t>
            </a:r>
            <a:r>
              <a:rPr lang="en-US" sz="2000" dirty="0">
                <a:latin typeface="Cambria Math" pitchFamily="18" charset="0"/>
                <a:ea typeface="Cambria Math" pitchFamily="18" charset="0"/>
              </a:rPr>
              <a:t>1</a:t>
            </a:r>
            <a:r>
              <a:rPr lang="en-US" sz="2000" dirty="0"/>
              <a:t> and </a:t>
            </a:r>
            <a:r>
              <a:rPr lang="en-US" sz="2000" i="1" dirty="0"/>
              <a:t>j</a:t>
            </a:r>
            <a:r>
              <a:rPr lang="en-US" sz="2000" dirty="0"/>
              <a:t> is </a:t>
            </a:r>
            <a:r>
              <a:rPr lang="en-US" sz="2000" i="1" dirty="0"/>
              <a:t>n</a:t>
            </a:r>
            <a:r>
              <a:rPr lang="en-US" sz="2000" dirty="0"/>
              <a:t>. We are searching for </a:t>
            </a:r>
            <a:r>
              <a:rPr lang="en-US" sz="2000" i="1" dirty="0"/>
              <a:t>x</a:t>
            </a:r>
            <a:r>
              <a:rPr lang="en-US" sz="2000" dirty="0"/>
              <a:t>.</a:t>
            </a:r>
          </a:p>
          <a:p>
            <a:endParaRPr lang="en-US" dirty="0"/>
          </a:p>
          <a:p>
            <a:endParaRPr lang="en-US" dirty="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dirty="0"/>
              <a:t>binary search</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err="1"/>
              <a:t>i</a:t>
            </a:r>
            <a:r>
              <a:rPr lang="en-US" sz="7200" i="1" noProof="0" dirty="0"/>
              <a:t>, j, x : </a:t>
            </a:r>
            <a:r>
              <a:rPr lang="en-US" sz="7200" dirty="0"/>
              <a:t>integers,  </a:t>
            </a:r>
            <a:r>
              <a:rPr lang="en-US" sz="7200" dirty="0">
                <a:latin typeface="Cambria Math" pitchFamily="18" charset="0"/>
                <a:ea typeface="Cambria Math" pitchFamily="18" charset="0"/>
              </a:rPr>
              <a:t>1</a:t>
            </a:r>
            <a:r>
              <a:rPr lang="en-US" sz="7200" dirty="0">
                <a:latin typeface="Cambria Math"/>
                <a:ea typeface="Cambria Math"/>
              </a:rPr>
              <a:t>≤</a:t>
            </a:r>
            <a:r>
              <a:rPr lang="en-US" sz="7200" i="1" dirty="0">
                <a:ea typeface="Cambria Math"/>
              </a:rPr>
              <a:t> </a:t>
            </a:r>
            <a:r>
              <a:rPr lang="en-US" sz="7200" i="1" dirty="0" err="1">
                <a:ea typeface="Cambria Math"/>
              </a:rPr>
              <a:t>i</a:t>
            </a:r>
            <a:r>
              <a:rPr lang="en-US" sz="7200" i="1" dirty="0">
                <a:ea typeface="Cambria Math"/>
              </a:rPr>
              <a:t> </a:t>
            </a:r>
            <a:r>
              <a:rPr lang="en-US" sz="7200" dirty="0">
                <a:latin typeface="Cambria Math"/>
                <a:ea typeface="Cambria Math"/>
              </a:rPr>
              <a:t>≤ </a:t>
            </a:r>
            <a:r>
              <a:rPr lang="en-US" sz="7200" i="1" dirty="0">
                <a:ea typeface="Cambria Math"/>
              </a:rPr>
              <a:t>j </a:t>
            </a:r>
            <a:r>
              <a:rPr lang="en-US" sz="7200" dirty="0">
                <a:latin typeface="Cambria Math"/>
                <a:ea typeface="Cambria Math"/>
              </a:rPr>
              <a:t>≤</a:t>
            </a:r>
            <a:r>
              <a:rPr lang="en-US" sz="7200" i="1" dirty="0">
                <a:ea typeface="Cambria Math"/>
              </a:rPr>
              <a:t>n</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a:rPr>
              <a:t>m</a:t>
            </a:r>
            <a:r>
              <a:rPr kumimoji="0" lang="en-US" sz="7200" i="0" u="none" strike="noStrike" kern="1200" cap="none" spc="0" normalizeH="0" baseline="0" noProof="0" dirty="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a:ln>
                  <a:noFill/>
                </a:ln>
                <a:solidFill>
                  <a:schemeClr val="tx1"/>
                </a:solidFill>
                <a:effectLst/>
                <a:uLnTx/>
                <a:uFillTx/>
                <a:latin typeface="Cambria Math"/>
                <a:ea typeface="Cambria Math"/>
              </a:rPr>
              <a:t>⌊(</a:t>
            </a:r>
            <a:r>
              <a:rPr kumimoji="0" lang="en-US" sz="7200" i="1" u="none" strike="noStrike" kern="1200" cap="none" spc="0" normalizeH="0" baseline="0" noProof="0" dirty="0" err="1">
                <a:ln>
                  <a:noFill/>
                </a:ln>
                <a:solidFill>
                  <a:schemeClr val="tx1"/>
                </a:solidFill>
                <a:effectLst/>
                <a:uLnTx/>
                <a:uFillTx/>
                <a:ea typeface="Cambria Math"/>
              </a:rPr>
              <a:t>i</a:t>
            </a:r>
            <a:r>
              <a:rPr kumimoji="0" lang="en-US" sz="7200" i="0" u="none" strike="noStrike" kern="1200" cap="none" spc="0" normalizeH="0" baseline="0" noProof="0" dirty="0">
                <a:ln>
                  <a:noFill/>
                </a:ln>
                <a:solidFill>
                  <a:schemeClr val="tx1"/>
                </a:solidFill>
                <a:effectLst/>
                <a:uLnTx/>
                <a:uFillTx/>
                <a:latin typeface="Cambria Math"/>
                <a:ea typeface="Cambria Math"/>
              </a:rPr>
              <a:t> + </a:t>
            </a:r>
            <a:r>
              <a:rPr kumimoji="0" lang="en-US" sz="7200" i="1" u="none" strike="noStrike" kern="1200" cap="none" spc="0" normalizeH="0" baseline="0" noProof="0" dirty="0">
                <a:ln>
                  <a:noFill/>
                </a:ln>
                <a:solidFill>
                  <a:schemeClr val="tx1"/>
                </a:solidFill>
                <a:effectLst/>
                <a:uLnTx/>
                <a:uFillTx/>
                <a:ea typeface="Cambria Math"/>
              </a:rPr>
              <a:t>j</a:t>
            </a:r>
            <a:r>
              <a:rPr kumimoji="0" lang="en-US" sz="7200" i="0" u="none" strike="noStrike" kern="1200" cap="none" spc="0" normalizeH="0" baseline="0" noProof="0" dirty="0">
                <a:ln>
                  <a:noFill/>
                </a:ln>
                <a:solidFill>
                  <a:schemeClr val="tx1"/>
                </a:solidFill>
                <a:effectLst/>
                <a:uLnTx/>
                <a:uFillTx/>
                <a:latin typeface="Cambria Math"/>
                <a:ea typeface="Cambria Math"/>
              </a:rPr>
              <a:t>)/2⌋</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a:t>if </a:t>
            </a:r>
            <a:r>
              <a:rPr lang="en-US" sz="7200" dirty="0"/>
              <a:t> </a:t>
            </a:r>
            <a:r>
              <a:rPr lang="en-US" sz="7200" i="1" dirty="0"/>
              <a:t>x</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i="1" noProof="0" dirty="0">
                <a:ea typeface="Cambria Math" pitchFamily="18" charset="0"/>
              </a:rPr>
              <a:t>a</a:t>
            </a:r>
            <a:r>
              <a:rPr lang="en-US" sz="7200" i="1" baseline="-25000" noProof="0" dirty="0">
                <a:ea typeface="Cambria Math" pitchFamily="18" charset="0"/>
              </a:rPr>
              <a:t>m</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return </a:t>
            </a:r>
            <a:r>
              <a:rPr lang="en-US" sz="7200" i="1" dirty="0">
                <a:ea typeface="Cambria Math"/>
              </a:rPr>
              <a:t>m</a:t>
            </a:r>
            <a:endParaRPr kumimoji="0" lang="en-US" sz="720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&lt;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err="1"/>
              <a:t>i</a:t>
            </a:r>
            <a:r>
              <a:rPr lang="en-US" sz="7200" dirty="0"/>
              <a:t> &lt; </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i,m</a:t>
            </a:r>
            <a:r>
              <a:rPr lang="en-US" sz="7200" i="1" dirty="0">
                <a:latin typeface="Cambria Math"/>
                <a:ea typeface="Cambria Math"/>
              </a:rPr>
              <a:t>−</a:t>
            </a:r>
            <a:r>
              <a:rPr lang="en-US" sz="7200" dirty="0">
                <a:latin typeface="Cambria Math"/>
                <a:ea typeface="Cambria Math"/>
              </a:rPr>
              <a:t>1</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&gt;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a:t>j</a:t>
            </a:r>
            <a:r>
              <a:rPr lang="en-US" sz="7200" dirty="0"/>
              <a:t> &gt;</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m</a:t>
            </a:r>
            <a:r>
              <a:rPr lang="en-US" sz="7200" dirty="0">
                <a:latin typeface="Cambria Math"/>
                <a:ea typeface="Cambria Math"/>
              </a:rPr>
              <a:t>+1,j</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b="1" dirty="0">
                <a:latin typeface="Cambria Math" pitchFamily="18" charset="0"/>
                <a:ea typeface="Cambria Math" pitchFamily="18" charset="0"/>
              </a:rPr>
              <a:t>return </a:t>
            </a:r>
            <a:r>
              <a:rPr lang="en-US" sz="7200" dirty="0">
                <a:latin typeface="Cambria Math" pitchFamily="18" charset="0"/>
                <a:ea typeface="Cambria Math" pitchFamily="18" charset="0"/>
              </a:rPr>
              <a:t>0</a:t>
            </a:r>
            <a:endParaRPr lang="en-US" sz="7200" i="1" dirty="0">
              <a:ea typeface="Cambria Math"/>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noProof="0" dirty="0"/>
              <a:t>location of </a:t>
            </a:r>
            <a:r>
              <a:rPr lang="en-US" sz="7200" i="1" noProof="0" dirty="0"/>
              <a:t>x </a:t>
            </a:r>
            <a:r>
              <a:rPr lang="en-US" sz="7200" noProof="0" dirty="0"/>
              <a:t>in</a:t>
            </a:r>
            <a:r>
              <a:rPr lang="en-US" sz="7200" i="1" noProof="0" dirty="0"/>
              <a:t>    a</a:t>
            </a:r>
            <a:r>
              <a:rPr lang="en-US" sz="7200" baseline="-25000" noProof="0" dirty="0">
                <a:latin typeface="Cambria Math" pitchFamily="18" charset="0"/>
                <a:ea typeface="Cambria Math" pitchFamily="18" charset="0"/>
              </a:rPr>
              <a:t>1</a:t>
            </a:r>
            <a:r>
              <a:rPr lang="en-US" sz="7200" noProof="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ea typeface="Cambria Math" pitchFamily="18" charset="0"/>
              </a:rPr>
              <a:t>if it appears, otherwise </a:t>
            </a:r>
            <a:r>
              <a:rPr lang="en-US" sz="7200" dirty="0">
                <a:latin typeface="Cambria Math" pitchFamily="18" charset="0"/>
                <a:ea typeface="Cambria Math" pitchFamily="18" charset="0"/>
              </a:rPr>
              <a:t>0</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fontScale="62500" lnSpcReduction="20000"/>
          </a:bodyPr>
          <a:lstStyle/>
          <a:p>
            <a:r>
              <a:rPr lang="en-US" b="1" dirty="0"/>
              <a:t> </a:t>
            </a:r>
            <a:r>
              <a:rPr lang="en-US" dirty="0"/>
              <a:t>Both </a:t>
            </a:r>
            <a:r>
              <a:rPr lang="en-US" b="1" dirty="0"/>
              <a:t> </a:t>
            </a:r>
            <a:r>
              <a:rPr lang="en-US" dirty="0"/>
              <a:t>mathematical</a:t>
            </a:r>
            <a:r>
              <a:rPr lang="en-US" b="1" dirty="0"/>
              <a:t> </a:t>
            </a:r>
            <a:r>
              <a:rPr lang="en-US" dirty="0"/>
              <a:t>and str0ng induction are useful techniques to show that recursive algorithms always produce the correct output.</a:t>
            </a:r>
          </a:p>
          <a:p>
            <a:pPr>
              <a:buNone/>
            </a:pPr>
            <a:endParaRPr lang="en-US" dirty="0"/>
          </a:p>
          <a:p>
            <a:pPr>
              <a:buNone/>
            </a:pPr>
            <a:r>
              <a:rPr lang="en-US" b="1" dirty="0"/>
              <a:t> Example</a:t>
            </a:r>
            <a:r>
              <a:rPr lang="en-US" dirty="0"/>
              <a:t>: Prove that the algorithm for computing the powers of real numbers is correct.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Solution</a:t>
            </a:r>
            <a:r>
              <a:rPr lang="en-US" dirty="0"/>
              <a:t>: Use mathematical induction on the exponent </a:t>
            </a:r>
            <a:r>
              <a:rPr lang="en-US" i="1" dirty="0"/>
              <a:t>n</a:t>
            </a:r>
            <a:r>
              <a:rPr lang="en-US" dirty="0"/>
              <a:t>.</a:t>
            </a:r>
          </a:p>
          <a:p>
            <a:pPr lvl="1">
              <a:buNone/>
            </a:pPr>
            <a:r>
              <a:rPr lang="en-US" dirty="0"/>
              <a:t>   BASIS STEP: </a:t>
            </a:r>
            <a:r>
              <a:rPr lang="en-US" i="1" dirty="0"/>
              <a:t>a</a:t>
            </a:r>
            <a:r>
              <a:rPr lang="en-US" baseline="30000" dirty="0">
                <a:latin typeface="Cambria Math" pitchFamily="18" charset="0"/>
                <a:ea typeface="Cambria Math" pitchFamily="18" charset="0"/>
              </a:rPr>
              <a:t>0</a:t>
            </a:r>
            <a:r>
              <a:rPr lang="en-US" dirty="0"/>
              <a:t> =</a:t>
            </a:r>
            <a:r>
              <a:rPr lang="en-US" dirty="0">
                <a:latin typeface="Cambria Math" pitchFamily="18" charset="0"/>
                <a:ea typeface="Cambria Math" pitchFamily="18" charset="0"/>
              </a:rPr>
              <a:t>1</a:t>
            </a:r>
            <a:r>
              <a:rPr lang="en-US" dirty="0"/>
              <a:t> for every nonzero real number </a:t>
            </a:r>
            <a:r>
              <a:rPr lang="en-US" i="1" dirty="0"/>
              <a:t>a</a:t>
            </a:r>
            <a:r>
              <a:rPr lang="en-US" dirty="0"/>
              <a:t>, and </a:t>
            </a:r>
            <a:r>
              <a:rPr lang="en-US" i="1" dirty="0"/>
              <a:t>power</a:t>
            </a:r>
            <a:r>
              <a:rPr lang="en-US" dirty="0"/>
              <a:t>(</a:t>
            </a:r>
            <a:r>
              <a:rPr lang="en-US" i="1" dirty="0"/>
              <a:t>a</a:t>
            </a:r>
            <a:r>
              <a:rPr lang="en-US" dirty="0"/>
              <a:t>,</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buNone/>
            </a:pPr>
            <a:r>
              <a:rPr lang="en-US" dirty="0"/>
              <a:t>    INDUCTIVE STEP: The inductive hypothesis is that </a:t>
            </a:r>
            <a:r>
              <a:rPr lang="en-US" i="1" dirty="0"/>
              <a:t>power</a:t>
            </a:r>
            <a:r>
              <a:rPr lang="en-US" dirty="0"/>
              <a:t>(</a:t>
            </a:r>
            <a:r>
              <a:rPr lang="en-US" i="1" dirty="0" err="1"/>
              <a:t>a</a:t>
            </a:r>
            <a:r>
              <a:rPr lang="en-US" dirty="0" err="1"/>
              <a:t>,</a:t>
            </a:r>
            <a:r>
              <a:rPr lang="en-US" i="1" dirty="0" err="1">
                <a:ea typeface="Cambria Math" pitchFamily="18" charset="0"/>
              </a:rPr>
              <a:t>k</a:t>
            </a:r>
            <a:r>
              <a:rPr lang="en-US" dirty="0"/>
              <a:t>) = </a:t>
            </a:r>
            <a:r>
              <a:rPr lang="en-US" i="1" dirty="0" err="1"/>
              <a:t>a</a:t>
            </a:r>
            <a:r>
              <a:rPr lang="en-US" i="1" baseline="30000" dirty="0" err="1"/>
              <a:t>k</a:t>
            </a:r>
            <a:r>
              <a:rPr lang="en-US" dirty="0"/>
              <a:t>, for all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Assuming the inductive hypothesis, the algorithm correctly computes </a:t>
            </a:r>
            <a:r>
              <a:rPr lang="en-US" i="1" dirty="0"/>
              <a:t>a</a:t>
            </a:r>
            <a:r>
              <a:rPr lang="en-US" i="1" baseline="30000" dirty="0"/>
              <a:t>k+</a:t>
            </a:r>
            <a:r>
              <a:rPr lang="en-US" baseline="30000" dirty="0">
                <a:latin typeface="Cambria Math" pitchFamily="18" charset="0"/>
                <a:ea typeface="Cambria Math" pitchFamily="18" charset="0"/>
              </a:rPr>
              <a:t>1</a:t>
            </a:r>
            <a:r>
              <a:rPr lang="en-US" dirty="0"/>
              <a:t>, since</a:t>
            </a:r>
          </a:p>
          <a:p>
            <a:pPr>
              <a:buNone/>
            </a:pPr>
            <a:r>
              <a:rPr lang="en-US" dirty="0"/>
              <a:t>                    </a:t>
            </a:r>
            <a:r>
              <a:rPr lang="en-US" i="1" dirty="0"/>
              <a:t>power</a:t>
            </a:r>
            <a:r>
              <a:rPr lang="en-US" dirty="0"/>
              <a:t>(</a:t>
            </a:r>
            <a:r>
              <a:rPr lang="en-US" i="1" dirty="0" err="1"/>
              <a:t>a</a:t>
            </a:r>
            <a:r>
              <a:rPr lang="en-US" dirty="0" err="1"/>
              <a:t>,</a:t>
            </a:r>
            <a:r>
              <a:rPr lang="en-US" i="1" dirty="0" err="1">
                <a:ea typeface="Cambria Math" pitchFamily="18" charset="0"/>
              </a:rPr>
              <a:t>k</a:t>
            </a:r>
            <a:r>
              <a:rPr lang="en-US" i="1" dirty="0">
                <a:ea typeface="Cambria Math" pitchFamily="18" charset="0"/>
              </a:rPr>
              <a:t> + </a:t>
            </a:r>
            <a:r>
              <a:rPr lang="en-US" dirty="0">
                <a:latin typeface="Cambria Math" pitchFamily="18" charset="0"/>
                <a:ea typeface="Cambria Math" pitchFamily="18" charset="0"/>
              </a:rPr>
              <a:t>1</a:t>
            </a:r>
            <a:r>
              <a:rPr lang="en-US" dirty="0"/>
              <a:t>) =</a:t>
            </a:r>
            <a:r>
              <a:rPr lang="en-US" sz="2800" i="1" dirty="0"/>
              <a:t> </a:t>
            </a:r>
            <a:r>
              <a:rPr lang="en-US" i="1" dirty="0"/>
              <a:t>a</a:t>
            </a:r>
            <a:r>
              <a:rPr lang="en-US" i="1" dirty="0">
                <a:latin typeface="Cambria Math"/>
                <a:ea typeface="Cambria Math"/>
              </a:rPr>
              <a:t>∙ </a:t>
            </a:r>
            <a:r>
              <a:rPr lang="en-US" i="1" dirty="0"/>
              <a:t>power </a:t>
            </a:r>
            <a:r>
              <a:rPr lang="en-US" dirty="0">
                <a:ea typeface="Cambria Math"/>
              </a:rPr>
              <a:t>(</a:t>
            </a:r>
            <a:r>
              <a:rPr lang="en-US" i="1" dirty="0">
                <a:ea typeface="Cambria Math"/>
              </a:rPr>
              <a:t>a, k</a:t>
            </a:r>
            <a:r>
              <a:rPr lang="en-US" dirty="0">
                <a:ea typeface="Cambria Math" pitchFamily="18" charset="0"/>
              </a:rPr>
              <a:t>) =</a:t>
            </a:r>
            <a:r>
              <a:rPr lang="en-US" i="1" dirty="0"/>
              <a:t> a</a:t>
            </a:r>
            <a:r>
              <a:rPr lang="en-US" i="1" dirty="0">
                <a:latin typeface="Cambria Math"/>
                <a:ea typeface="Cambria Math"/>
              </a:rPr>
              <a:t>∙ </a:t>
            </a:r>
            <a:r>
              <a:rPr lang="en-US" i="1" dirty="0" err="1"/>
              <a:t>a</a:t>
            </a:r>
            <a:r>
              <a:rPr lang="en-US" i="1" baseline="30000" dirty="0" err="1"/>
              <a:t>k</a:t>
            </a:r>
            <a:r>
              <a:rPr lang="en-US" dirty="0"/>
              <a:t> =</a:t>
            </a:r>
            <a:r>
              <a:rPr lang="en-US" sz="2800" i="1" dirty="0"/>
              <a:t> </a:t>
            </a:r>
            <a:r>
              <a:rPr lang="en-US" i="1" dirty="0"/>
              <a:t>a</a:t>
            </a:r>
            <a:r>
              <a:rPr lang="en-US" i="1" baseline="30000" dirty="0"/>
              <a:t>k+</a:t>
            </a:r>
            <a:r>
              <a:rPr lang="en-US" baseline="30000" dirty="0">
                <a:latin typeface="Cambria Math" pitchFamily="18" charset="0"/>
                <a:ea typeface="Cambria Math" pitchFamily="18" charset="0"/>
              </a:rPr>
              <a:t>1</a:t>
            </a:r>
            <a:r>
              <a:rPr lang="en-US" dirty="0"/>
              <a:t> .</a:t>
            </a:r>
          </a:p>
          <a:p>
            <a:pPr>
              <a:buNone/>
            </a:pPr>
            <a:r>
              <a:rPr lang="en-US" dirty="0"/>
              <a:t>     </a:t>
            </a:r>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a:t>procedure</a:t>
            </a:r>
            <a:r>
              <a:rPr kumimoji="0" lang="en-US" sz="1400" b="1" i="0" u="none" strike="noStrike" kern="1200" cap="none" spc="0" normalizeH="0" baseline="0" noProof="0" dirty="0">
                <a:ln>
                  <a:noFill/>
                </a:ln>
                <a:solidFill>
                  <a:schemeClr val="tx1"/>
                </a:solidFill>
                <a:effectLst/>
                <a:uLnTx/>
                <a:uFillTx/>
                <a:latin typeface="+mn-lt"/>
                <a:ea typeface="+mn-ea"/>
                <a:cs typeface="+mn-cs"/>
              </a:rPr>
              <a:t> </a:t>
            </a:r>
            <a:r>
              <a:rPr lang="en-US" sz="1400" i="1" dirty="0"/>
              <a:t>power</a:t>
            </a:r>
            <a:r>
              <a:rPr kumimoji="0" lang="en-US" sz="1400" i="0" u="none" strike="noStrike" kern="1200" cap="none" spc="0" normalizeH="0" baseline="0" noProof="0" dirty="0">
                <a:ln>
                  <a:noFill/>
                </a:ln>
                <a:solidFill>
                  <a:schemeClr val="tx1"/>
                </a:solidFill>
                <a:effectLst/>
                <a:uLnTx/>
                <a:uFillTx/>
                <a:latin typeface="+mn-lt"/>
                <a:ea typeface="+mn-ea"/>
                <a:cs typeface="+mn-cs"/>
              </a:rPr>
              <a:t>(</a:t>
            </a:r>
            <a:r>
              <a:rPr lang="en-US" sz="1400" i="1" noProof="0" dirty="0"/>
              <a:t>a</a:t>
            </a:r>
            <a:r>
              <a:rPr lang="en-US" sz="1400" dirty="0"/>
              <a:t>:</a:t>
            </a:r>
            <a:r>
              <a:rPr lang="en-US" sz="1400" i="1" dirty="0"/>
              <a:t> </a:t>
            </a:r>
            <a:r>
              <a:rPr lang="en-US" sz="1400" dirty="0"/>
              <a:t>nonzero</a:t>
            </a:r>
            <a:r>
              <a:rPr lang="en-US" sz="1400" i="1" dirty="0"/>
              <a:t> </a:t>
            </a:r>
            <a:r>
              <a:rPr lang="en-US" sz="1400" dirty="0"/>
              <a:t>real number</a:t>
            </a:r>
            <a:r>
              <a:rPr lang="en-US" sz="1400" i="1" dirty="0"/>
              <a:t>, n</a:t>
            </a:r>
            <a:r>
              <a:rPr lang="en-US" sz="1400" dirty="0"/>
              <a:t>:</a:t>
            </a:r>
            <a:r>
              <a:rPr lang="en-US" sz="1400" i="1" dirty="0"/>
              <a:t> </a:t>
            </a:r>
            <a:r>
              <a:rPr lang="en-US" sz="1400" dirty="0"/>
              <a:t>nonnegative integer</a:t>
            </a:r>
            <a:r>
              <a:rPr kumimoji="0" lang="en-US" sz="1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a:t>if </a:t>
            </a:r>
            <a:r>
              <a:rPr lang="en-US" sz="1400" dirty="0"/>
              <a:t> </a:t>
            </a:r>
            <a:r>
              <a:rPr lang="en-US" sz="1400" i="1" dirty="0"/>
              <a:t>n</a:t>
            </a:r>
            <a:r>
              <a:rPr kumimoji="0" lang="en-US" sz="1400" i="0" u="none" strike="noStrike" kern="1200" cap="none" spc="0" normalizeH="0" baseline="0" noProof="0" dirty="0">
                <a:ln>
                  <a:noFill/>
                </a:ln>
                <a:solidFill>
                  <a:schemeClr val="tx1"/>
                </a:solidFill>
                <a:effectLst/>
                <a:uLnTx/>
                <a:uFillTx/>
                <a:latin typeface="+mn-lt"/>
                <a:ea typeface="+mn-ea"/>
                <a:cs typeface="+mn-cs"/>
              </a:rPr>
              <a:t> = </a:t>
            </a:r>
            <a:r>
              <a:rPr lang="en-US" sz="1400" dirty="0">
                <a:latin typeface="Cambria Math" pitchFamily="18" charset="0"/>
                <a:ea typeface="Cambria Math" pitchFamily="18" charset="0"/>
              </a:rPr>
              <a:t>0</a:t>
            </a:r>
            <a:r>
              <a:rPr kumimoji="0" lang="en-US" sz="1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a:t>else </a:t>
            </a:r>
            <a:r>
              <a:rPr lang="en-US" sz="1400" dirty="0"/>
              <a:t> </a:t>
            </a:r>
            <a:r>
              <a:rPr lang="en-US" sz="1400" b="1" dirty="0">
                <a:latin typeface="Cambria Math" pitchFamily="18" charset="0"/>
                <a:ea typeface="Cambria Math" pitchFamily="18" charset="0"/>
              </a:rPr>
              <a:t>return </a:t>
            </a:r>
            <a:r>
              <a:rPr lang="en-US" sz="1400" i="1" dirty="0"/>
              <a:t>a</a:t>
            </a:r>
            <a:r>
              <a:rPr lang="en-US" sz="1400" i="1" dirty="0">
                <a:latin typeface="Cambria Math"/>
                <a:ea typeface="Cambria Math"/>
              </a:rPr>
              <a:t>∙ </a:t>
            </a:r>
            <a:r>
              <a:rPr lang="en-US" sz="1400" i="1" dirty="0"/>
              <a:t>power </a:t>
            </a:r>
            <a:r>
              <a:rPr lang="en-US" sz="1400" dirty="0">
                <a:ea typeface="Cambria Math"/>
              </a:rPr>
              <a:t>(</a:t>
            </a:r>
            <a:r>
              <a:rPr lang="en-US" sz="1400" i="1" dirty="0">
                <a:ea typeface="Cambria Math"/>
              </a:rPr>
              <a:t>a, n</a:t>
            </a:r>
            <a:r>
              <a:rPr lang="en-US" sz="1400" i="1" dirty="0">
                <a:latin typeface="Cambria Math"/>
                <a:ea typeface="Cambria Math"/>
              </a:rPr>
              <a:t> − </a:t>
            </a:r>
            <a:r>
              <a:rPr lang="en-US" sz="1400" dirty="0">
                <a:latin typeface="Cambria Math" pitchFamily="18" charset="0"/>
                <a:ea typeface="Cambria Math" pitchFamily="18" charset="0"/>
              </a:rPr>
              <a:t>1</a:t>
            </a:r>
            <a:r>
              <a:rPr lang="en-US" sz="1400" dirty="0">
                <a:ea typeface="Cambria Math" pitchFamily="18" charset="0"/>
              </a:rPr>
              <a:t>)</a:t>
            </a:r>
            <a:endParaRPr lang="en-US" sz="1400" i="1" dirty="0">
              <a:ea typeface="Cambria Math" pitchFamily="18" charset="0"/>
            </a:endParaRPr>
          </a:p>
          <a:p>
            <a:pPr marL="274320" lvl="0" indent="-274320">
              <a:spcBef>
                <a:spcPct val="20000"/>
              </a:spcBef>
              <a:buClr>
                <a:schemeClr val="accent3"/>
              </a:buClr>
              <a:buSzPct val="95000"/>
              <a:defRPr/>
            </a:pPr>
            <a:r>
              <a:rPr lang="en-US" sz="1400" noProof="0" dirty="0">
                <a:ea typeface="Cambria Math" pitchFamily="18" charset="0"/>
              </a:rPr>
              <a:t>{output is </a:t>
            </a:r>
            <a:r>
              <a:rPr lang="en-US" sz="1400" i="1" dirty="0"/>
              <a:t>a</a:t>
            </a:r>
            <a:r>
              <a:rPr lang="en-US" sz="1400" i="1" baseline="30000" dirty="0"/>
              <a:t>n</a:t>
            </a:r>
            <a:r>
              <a:rPr lang="en-US" sz="1400" dirty="0"/>
              <a:t>}</a:t>
            </a:r>
            <a:endParaRPr lang="en-US" sz="1400" noProof="0" dirty="0">
              <a:ea typeface="Cambria Math" pitchFamily="18" charset="0"/>
            </a:endParaRPr>
          </a:p>
          <a:p>
            <a:pPr marL="274320" lvl="0" indent="-274320">
              <a:spcBef>
                <a:spcPct val="20000"/>
              </a:spcBef>
              <a:buClr>
                <a:schemeClr val="accent3"/>
              </a:buClr>
              <a:buSzPct val="95000"/>
              <a:defRPr/>
            </a:pPr>
            <a:endParaRPr lang="en-US" sz="4800" noProof="0" dirty="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i="1" dirty="0"/>
              <a:t>Merge Sort </a:t>
            </a:r>
            <a:r>
              <a:rPr lang="en-US" dirty="0"/>
              <a:t>works by iteratively splitting a list (with an even number of elements) into two </a:t>
            </a:r>
            <a:r>
              <a:rPr lang="en-US" dirty="0" err="1"/>
              <a:t>sublists</a:t>
            </a:r>
            <a:r>
              <a:rPr lang="en-US" dirty="0"/>
              <a:t> of equal length until each </a:t>
            </a:r>
            <a:r>
              <a:rPr lang="en-US" dirty="0" err="1"/>
              <a:t>sublist</a:t>
            </a:r>
            <a:r>
              <a:rPr lang="en-US" dirty="0"/>
              <a:t> has one element.</a:t>
            </a:r>
          </a:p>
          <a:p>
            <a:r>
              <a:rPr lang="en-US" dirty="0"/>
              <a:t>Each </a:t>
            </a:r>
            <a:r>
              <a:rPr lang="en-US" dirty="0" err="1"/>
              <a:t>sublist</a:t>
            </a:r>
            <a:r>
              <a:rPr lang="en-US" dirty="0"/>
              <a:t> is represented by a balanced binary tree.</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r>
              <a:rPr lang="en-US" dirty="0"/>
              <a:t>The succession of merged lists is represented by a binary tree.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None/>
            </a:pPr>
            <a:r>
              <a:rPr lang="en-US" b="1" dirty="0"/>
              <a:t>   Example</a:t>
            </a:r>
            <a:r>
              <a:rPr lang="en-US" dirty="0"/>
              <a:t>: Use merge sort to put the list</a:t>
            </a:r>
          </a:p>
          <a:p>
            <a:pPr>
              <a:buNone/>
            </a:pPr>
            <a:r>
              <a:rPr lang="en-US" dirty="0"/>
              <a:t>           </a:t>
            </a:r>
            <a:r>
              <a:rPr lang="en-US" dirty="0">
                <a:latin typeface="Cambria Math" pitchFamily="18" charset="0"/>
                <a:ea typeface="Cambria Math" pitchFamily="18" charset="0"/>
              </a:rPr>
              <a:t>8,2,4,6,9,7,10, 1, 5, 3</a:t>
            </a:r>
          </a:p>
          <a:p>
            <a:pPr>
              <a:buNone/>
            </a:pPr>
            <a:r>
              <a:rPr lang="en-US" dirty="0"/>
              <a:t>       into increasing order.</a:t>
            </a:r>
          </a:p>
          <a:p>
            <a:pPr>
              <a:buNone/>
            </a:pPr>
            <a:r>
              <a:rPr lang="en-US" b="1" dirty="0"/>
              <a:t>    Solution</a:t>
            </a:r>
            <a:r>
              <a:rPr lang="en-US" dirty="0"/>
              <a:t>:</a:t>
            </a:r>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p:txBody>
          <a:bodyPr>
            <a:normAutofit fontScale="92500" lnSpcReduction="20000"/>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lstStyle/>
          <a:p>
            <a:pPr>
              <a:buNone/>
            </a:pPr>
            <a:r>
              <a:rPr lang="en-US" b="1" dirty="0"/>
              <a:t>   Example</a:t>
            </a:r>
            <a:r>
              <a:rPr lang="en-US" dirty="0"/>
              <a:t>: Construct a recursive merge sort algorithm. </a:t>
            </a:r>
          </a:p>
          <a:p>
            <a:pPr>
              <a:buNone/>
            </a:pPr>
            <a:r>
              <a:rPr lang="en-US" sz="2800" b="1" dirty="0"/>
              <a:t>   Solution</a:t>
            </a:r>
            <a:r>
              <a:rPr lang="en-US" sz="2800" dirty="0"/>
              <a:t>: Begin with the list of </a:t>
            </a:r>
            <a:r>
              <a:rPr lang="en-US" sz="2800" i="1" dirty="0"/>
              <a:t>n</a:t>
            </a:r>
            <a:r>
              <a:rPr lang="en-US" sz="2800" dirty="0"/>
              <a:t> elements </a:t>
            </a:r>
            <a:r>
              <a:rPr lang="en-US" sz="2800" i="1" dirty="0"/>
              <a:t>L</a:t>
            </a:r>
            <a:r>
              <a:rPr lang="en-US" sz="2800" dirty="0"/>
              <a:t>.</a:t>
            </a:r>
            <a:endParaRPr lang="en-US" sz="2000" dirty="0"/>
          </a:p>
          <a:p>
            <a:endParaRPr lang="en-US" dirty="0"/>
          </a:p>
          <a:p>
            <a:endParaRPr lang="en-US" dirty="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a:t>
            </a:r>
            <a:r>
              <a:rPr lang="en-US" sz="7200" i="1" noProof="0" dirty="0" err="1"/>
              <a:t>mergesort</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noProof="0" dirty="0"/>
              <a:t>L =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latin typeface="Cambria Math"/>
                <a:ea typeface="Cambria Math"/>
              </a:rPr>
              <a:t>)</a:t>
            </a:r>
          </a:p>
          <a:p>
            <a:pPr marL="274320" lvl="0" indent="-274320">
              <a:spcBef>
                <a:spcPct val="20000"/>
              </a:spcBef>
              <a:buClr>
                <a:schemeClr val="accent3"/>
              </a:buClr>
              <a:buSzPct val="95000"/>
              <a:defRPr/>
            </a:pPr>
            <a:r>
              <a:rPr lang="en-US" sz="7200" b="1" dirty="0"/>
              <a:t>if  </a:t>
            </a:r>
            <a:r>
              <a:rPr lang="en-US" sz="7200" i="1" dirty="0"/>
              <a:t>n</a:t>
            </a:r>
            <a:r>
              <a:rPr lang="en-US" sz="7200" b="1" dirty="0"/>
              <a:t> </a:t>
            </a:r>
            <a:r>
              <a:rPr lang="en-US" sz="7200" dirty="0"/>
              <a:t> &gt; </a:t>
            </a:r>
            <a:r>
              <a:rPr lang="en-US" sz="7200" dirty="0">
                <a:latin typeface="Cambria Math" pitchFamily="18" charset="0"/>
                <a:ea typeface="Cambria Math" pitchFamily="18" charset="0"/>
              </a:rPr>
              <a:t>1</a:t>
            </a:r>
            <a:r>
              <a:rPr lang="en-US" sz="7200" dirty="0"/>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a:ea typeface="Cambria Math"/>
              </a:rPr>
              <a:t>         m</a:t>
            </a:r>
            <a:r>
              <a:rPr lang="en-US" sz="7200" dirty="0">
                <a:latin typeface="Cambria Math"/>
                <a:ea typeface="Cambria Math"/>
              </a:rPr>
              <a:t> := ⌊</a:t>
            </a:r>
            <a:r>
              <a:rPr lang="en-US" sz="7200" i="1" dirty="0">
                <a:latin typeface="Cambria Math"/>
                <a:ea typeface="Cambria Math"/>
              </a:rPr>
              <a:t>n</a:t>
            </a:r>
            <a:r>
              <a:rPr lang="en-US" sz="7200" dirty="0">
                <a:latin typeface="Cambria Math"/>
                <a:ea typeface="Cambria Math"/>
              </a:rPr>
              <a:t>/2⌋</a:t>
            </a:r>
            <a:endParaRPr lang="en-US" sz="7200" dirty="0"/>
          </a:p>
          <a:p>
            <a:pPr marL="274320" lvl="0" indent="-274320">
              <a:spcBef>
                <a:spcPct val="20000"/>
              </a:spcBef>
              <a:buClr>
                <a:schemeClr val="accent3"/>
              </a:buClr>
              <a:buSzPct val="95000"/>
              <a:defRPr/>
            </a:pPr>
            <a:r>
              <a:rPr kumimoji="0" lang="en-US" sz="7200" i="1" u="none" strike="noStrike" kern="1200" cap="none" spc="0" normalizeH="0" noProof="0" dirty="0">
                <a:ln>
                  <a:noFill/>
                </a:ln>
                <a:solidFill>
                  <a:schemeClr val="tx1"/>
                </a:solidFill>
                <a:effectLst/>
                <a:uLnTx/>
                <a:uFillTx/>
                <a:ea typeface="Cambria Math" pitchFamily="18" charset="0"/>
              </a:rPr>
              <a:t>         L</a:t>
            </a:r>
            <a:r>
              <a:rPr kumimoji="0" lang="en-US" sz="720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a:ln>
                  <a:noFill/>
                </a:ln>
                <a:solidFill>
                  <a:schemeClr val="tx1"/>
                </a:solidFill>
                <a:effectLst/>
                <a:uLnTx/>
                <a:uFillTx/>
                <a:ea typeface="Cambria Math" pitchFamily="18" charset="0"/>
              </a:rPr>
              <a:t> </a:t>
            </a:r>
            <a:r>
              <a:rPr kumimoji="0" lang="en-US" sz="7200" u="none" strike="noStrike" kern="1200" cap="none" spc="0" normalizeH="0" noProof="0" dirty="0">
                <a:ln>
                  <a:noFill/>
                </a:ln>
                <a:solidFill>
                  <a:schemeClr val="tx1"/>
                </a:solidFill>
                <a:effectLst/>
                <a:uLnTx/>
                <a:uFillTx/>
                <a:ea typeface="Cambria Math" pitchFamily="18" charset="0"/>
              </a:rPr>
              <a:t>:</a:t>
            </a:r>
            <a:r>
              <a:rPr kumimoji="0" lang="en-US" sz="7200" i="1" u="none" strike="noStrike" kern="1200" cap="none" spc="0" normalizeH="0" noProof="0" dirty="0">
                <a:ln>
                  <a:noFill/>
                </a:ln>
                <a:solidFill>
                  <a:schemeClr val="tx1"/>
                </a:solidFill>
                <a:effectLst/>
                <a:uLnTx/>
                <a:uFillTx/>
                <a:ea typeface="Cambria Math" pitchFamily="18" charset="0"/>
              </a:rPr>
              <a:t>=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m</a:t>
            </a:r>
            <a:r>
              <a:rPr lang="en-US" sz="7200" i="1" dirty="0">
                <a:ea typeface="Cambria Math" pitchFamily="18" charset="0"/>
              </a:rPr>
              <a:t> </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 </a:t>
            </a:r>
            <a:r>
              <a:rPr lang="en-US" sz="7200" dirty="0">
                <a:latin typeface="Cambria Math" pitchFamily="18" charset="0"/>
                <a:ea typeface="Cambria Math" pitchFamily="18" charset="0"/>
              </a:rPr>
              <a:t> </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merge</a:t>
            </a:r>
            <a:r>
              <a:rPr lang="en-US" sz="7200" dirty="0">
                <a:ea typeface="Cambria Math" pitchFamily="18" charset="0"/>
              </a:rPr>
              <a:t>(</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pitchFamily="18" charset="0"/>
              </a:rPr>
              <a:t>)</a:t>
            </a:r>
            <a:r>
              <a:rPr lang="en-US" sz="7200" i="1" dirty="0">
                <a:ea typeface="Cambria Math" pitchFamily="18" charset="0"/>
              </a:rPr>
              <a:t>, </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endParaRPr kumimoji="0" lang="en-US" sz="7200" u="none" strike="noStrike" kern="1200" cap="none" spc="0" normalizeH="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now sorted into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p>
        </p:txBody>
      </p:sp>
      <p:sp>
        <p:nvSpPr>
          <p:cNvPr id="3" name="Content Placeholder 2"/>
          <p:cNvSpPr>
            <a:spLocks noGrp="1"/>
          </p:cNvSpPr>
          <p:nvPr>
            <p:ph idx="1"/>
          </p:nvPr>
        </p:nvSpPr>
        <p:spPr/>
        <p:txBody>
          <a:bodyPr>
            <a:normAutofit lnSpcReduction="10000"/>
          </a:bodyPr>
          <a:lstStyle/>
          <a:p>
            <a:r>
              <a:rPr lang="en-US" dirty="0"/>
              <a:t>Subroutine </a:t>
            </a:r>
            <a:r>
              <a:rPr lang="en-US" i="1" dirty="0"/>
              <a:t>merge</a:t>
            </a:r>
            <a:r>
              <a:rPr lang="en-US" dirty="0"/>
              <a:t>, which merges two sorted lists.</a:t>
            </a:r>
          </a:p>
          <a:p>
            <a:endParaRPr lang="en-US" dirty="0"/>
          </a:p>
          <a:p>
            <a:endParaRPr lang="en-US" dirty="0"/>
          </a:p>
          <a:p>
            <a:endParaRPr lang="en-US" dirty="0"/>
          </a:p>
          <a:p>
            <a:endParaRPr lang="en-US" dirty="0"/>
          </a:p>
          <a:p>
            <a:endParaRPr lang="en-US" dirty="0"/>
          </a:p>
          <a:p>
            <a:endParaRPr lang="en-US" dirty="0"/>
          </a:p>
          <a:p>
            <a:pPr>
              <a:buNone/>
            </a:pPr>
            <a:r>
              <a:rPr lang="en-US" b="1" dirty="0"/>
              <a:t>   Complexity of Merge</a:t>
            </a:r>
            <a:r>
              <a:rPr lang="en-US" dirty="0"/>
              <a:t>: Two sorted lists with </a:t>
            </a:r>
            <a:r>
              <a:rPr lang="en-US" i="1" dirty="0"/>
              <a:t>m</a:t>
            </a:r>
            <a:r>
              <a:rPr lang="en-US" dirty="0"/>
              <a:t> elements and </a:t>
            </a:r>
            <a:r>
              <a:rPr lang="en-US" i="1" dirty="0"/>
              <a:t>n</a:t>
            </a:r>
            <a:r>
              <a:rPr lang="en-US" dirty="0"/>
              <a:t> elements can be merged into a sorted list using no more than </a:t>
            </a:r>
            <a:r>
              <a:rPr lang="en-US" i="1" dirty="0"/>
              <a:t>m</a:t>
            </a:r>
            <a:r>
              <a:rPr lang="en-US" dirty="0"/>
              <a:t> +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comparisons.</a:t>
            </a:r>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merge</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a:t>
            </a:r>
            <a:r>
              <a:rPr lang="en-US" sz="7200" dirty="0">
                <a:ea typeface="Cambria Math" pitchFamily="18" charset="0"/>
              </a:rPr>
              <a:t>sorted lists</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lvl="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at the right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lvl="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 </a:t>
            </a: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the merged list with the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p:txBody>
          <a:bodyPr/>
          <a:lstStyle/>
          <a:p>
            <a:pPr>
              <a:buNone/>
            </a:pPr>
            <a:r>
              <a:rPr lang="en-US" b="1" dirty="0"/>
              <a:t>   Example</a:t>
            </a:r>
            <a:r>
              <a:rPr lang="en-US" dirty="0"/>
              <a:t>: Merge the two lists </a:t>
            </a:r>
            <a:r>
              <a:rPr lang="en-US" dirty="0">
                <a:latin typeface="Cambria Math" pitchFamily="18" charset="0"/>
                <a:ea typeface="Cambria Math" pitchFamily="18" charset="0"/>
              </a:rPr>
              <a:t>2,3,5,6</a:t>
            </a:r>
            <a:r>
              <a:rPr lang="en-US" dirty="0"/>
              <a:t>  and </a:t>
            </a:r>
            <a:r>
              <a:rPr lang="en-US" dirty="0">
                <a:latin typeface="Cambria Math" pitchFamily="18" charset="0"/>
                <a:ea typeface="Cambria Math" pitchFamily="18" charset="0"/>
              </a:rPr>
              <a:t>1,4</a:t>
            </a:r>
            <a:r>
              <a:rPr lang="en-US" dirty="0"/>
              <a:t>.</a:t>
            </a:r>
          </a:p>
          <a:p>
            <a:pPr>
              <a:buNone/>
            </a:pPr>
            <a:r>
              <a:rPr lang="en-US" b="1" dirty="0"/>
              <a:t>   Solution</a:t>
            </a:r>
            <a:r>
              <a:rPr lang="en-US" dirty="0"/>
              <a:t>:</a:t>
            </a:r>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85000" lnSpcReduction="10000"/>
          </a:bodyPr>
          <a:lstStyle/>
          <a:p>
            <a:pPr>
              <a:buNone/>
            </a:pPr>
            <a:r>
              <a:rPr lang="en-US" b="1" dirty="0"/>
              <a:t>   Complexity of Merge Sort</a:t>
            </a:r>
            <a:r>
              <a:rPr lang="en-US" dirty="0"/>
              <a:t>:  The number of comparisons needed to merge  a list with </a:t>
            </a:r>
            <a:r>
              <a:rPr lang="en-US" i="1" dirty="0"/>
              <a:t>n</a:t>
            </a:r>
            <a:r>
              <a:rPr lang="en-US" dirty="0"/>
              <a:t> elements is </a:t>
            </a:r>
            <a:r>
              <a:rPr lang="en-US" i="1" dirty="0"/>
              <a:t>O</a:t>
            </a:r>
            <a:r>
              <a:rPr lang="en-US" dirty="0"/>
              <a:t>(</a:t>
            </a:r>
            <a:r>
              <a:rPr lang="en-US" i="1" dirty="0"/>
              <a:t>n</a:t>
            </a:r>
            <a:r>
              <a:rPr lang="en-US" dirty="0"/>
              <a:t> log </a:t>
            </a:r>
            <a:r>
              <a:rPr lang="en-US" i="1" dirty="0"/>
              <a:t>n</a:t>
            </a:r>
            <a:r>
              <a:rPr lang="en-US" dirty="0"/>
              <a:t>).</a:t>
            </a:r>
          </a:p>
          <a:p>
            <a:r>
              <a:rPr lang="en-US" dirty="0"/>
              <a:t>For simplicity, assume that </a:t>
            </a:r>
            <a:r>
              <a:rPr lang="en-US" i="1" dirty="0"/>
              <a:t>n</a:t>
            </a:r>
            <a:r>
              <a:rPr lang="en-US" dirty="0"/>
              <a:t> is a power of </a:t>
            </a:r>
            <a:r>
              <a:rPr lang="en-US" dirty="0">
                <a:latin typeface="Cambria Math" pitchFamily="18" charset="0"/>
                <a:ea typeface="Cambria Math" pitchFamily="18" charset="0"/>
              </a:rPr>
              <a:t>2</a:t>
            </a:r>
            <a:r>
              <a:rPr lang="en-US" dirty="0"/>
              <a:t>, say </a:t>
            </a:r>
            <a:r>
              <a:rPr lang="en-US" dirty="0">
                <a:latin typeface="Cambria Math" pitchFamily="18" charset="0"/>
                <a:ea typeface="Cambria Math" pitchFamily="18" charset="0"/>
              </a:rPr>
              <a:t>2</a:t>
            </a:r>
            <a:r>
              <a:rPr lang="en-US" i="1" baseline="30000" dirty="0"/>
              <a:t>m</a:t>
            </a:r>
            <a:r>
              <a:rPr lang="en-US" dirty="0"/>
              <a:t>.</a:t>
            </a:r>
          </a:p>
          <a:p>
            <a:r>
              <a:rPr lang="en-US" dirty="0"/>
              <a:t>At the end of the splitting process, we have a binary tree with   </a:t>
            </a:r>
            <a:r>
              <a:rPr lang="en-US" i="1" dirty="0"/>
              <a:t>m</a:t>
            </a:r>
            <a:r>
              <a:rPr lang="en-US" dirty="0"/>
              <a:t> levels, and </a:t>
            </a:r>
            <a:r>
              <a:rPr lang="en-US" dirty="0">
                <a:latin typeface="Cambria Math" pitchFamily="18" charset="0"/>
                <a:ea typeface="Cambria Math" pitchFamily="18" charset="0"/>
              </a:rPr>
              <a:t>2</a:t>
            </a:r>
            <a:r>
              <a:rPr lang="en-US" i="1" baseline="30000" dirty="0"/>
              <a:t>m</a:t>
            </a:r>
            <a:r>
              <a:rPr lang="en-US" dirty="0"/>
              <a:t>  lists with one element at level  </a:t>
            </a:r>
            <a:r>
              <a:rPr lang="en-US" i="1" dirty="0"/>
              <a:t>m</a:t>
            </a:r>
            <a:r>
              <a:rPr lang="en-US" dirty="0"/>
              <a:t>.</a:t>
            </a:r>
          </a:p>
          <a:p>
            <a:r>
              <a:rPr lang="en-US" dirty="0"/>
              <a:t>The merging process begins at level m with the pairs of</a:t>
            </a:r>
            <a:r>
              <a:rPr lang="en-US" dirty="0">
                <a:latin typeface="Cambria Math" pitchFamily="18" charset="0"/>
                <a:ea typeface="Cambria Math" pitchFamily="18" charset="0"/>
              </a:rPr>
              <a:t> 2</a:t>
            </a:r>
            <a:r>
              <a:rPr lang="en-US" i="1" baseline="30000" dirty="0"/>
              <a:t>m </a:t>
            </a:r>
            <a:r>
              <a:rPr lang="en-US" dirty="0"/>
              <a:t>lists with one element combined into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a:t>
            </a:r>
            <a:r>
              <a:rPr lang="en-US" baseline="30000" dirty="0">
                <a:latin typeface="Cambria Math"/>
                <a:ea typeface="Cambria Math"/>
              </a:rPr>
              <a:t>1</a:t>
            </a:r>
            <a:r>
              <a:rPr lang="en-US" i="1" baseline="30000" dirty="0"/>
              <a:t> </a:t>
            </a:r>
            <a:r>
              <a:rPr lang="en-US" dirty="0"/>
              <a:t>lists of two elements. Each merger takes two one comparison.</a:t>
            </a:r>
          </a:p>
          <a:p>
            <a:r>
              <a:rPr lang="en-US" dirty="0"/>
              <a:t>The procedure continues , at each level (</a:t>
            </a:r>
            <a:r>
              <a:rPr lang="en-US" i="1" dirty="0"/>
              <a:t>k</a:t>
            </a:r>
            <a:r>
              <a:rPr lang="en-US" dirty="0"/>
              <a:t> = </a:t>
            </a:r>
            <a:r>
              <a:rPr lang="en-US" i="1" dirty="0"/>
              <a:t>m</a:t>
            </a:r>
            <a:r>
              <a:rPr lang="en-US" dirty="0"/>
              <a:t>,  </a:t>
            </a:r>
            <a:r>
              <a:rPr lang="en-US" i="1" dirty="0"/>
              <a:t>m</a:t>
            </a:r>
            <a:r>
              <a:rPr lang="en-US" dirty="0">
                <a:latin typeface="Cambria Math"/>
                <a:ea typeface="Cambria Math"/>
              </a:rPr>
              <a:t>−1,</a:t>
            </a:r>
            <a:r>
              <a:rPr lang="en-US" dirty="0"/>
              <a:t> </a:t>
            </a:r>
            <a:r>
              <a:rPr lang="en-US" i="1" dirty="0"/>
              <a:t>m</a:t>
            </a:r>
            <a:r>
              <a:rPr lang="en-US" dirty="0">
                <a:latin typeface="Cambria Math"/>
                <a:ea typeface="Cambria Math"/>
              </a:rPr>
              <a:t>−1,…,3,2,1) </a:t>
            </a:r>
            <a:r>
              <a:rPr lang="en-US" dirty="0">
                <a:latin typeface="Cambria Math" pitchFamily="18" charset="0"/>
                <a:ea typeface="Cambria Math" pitchFamily="18" charset="0"/>
              </a:rPr>
              <a:t>2</a:t>
            </a:r>
            <a:r>
              <a:rPr lang="en-US" i="1" baseline="30000" dirty="0"/>
              <a:t>k </a:t>
            </a:r>
            <a:r>
              <a:rPr lang="en-US" dirty="0"/>
              <a:t>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elements are merged into </a:t>
            </a:r>
            <a:r>
              <a:rPr lang="en-US" dirty="0">
                <a:latin typeface="Cambria Math" pitchFamily="18" charset="0"/>
                <a:ea typeface="Cambria Math" pitchFamily="18" charset="0"/>
              </a:rPr>
              <a:t>2</a:t>
            </a:r>
            <a:r>
              <a:rPr lang="en-US" i="1" baseline="30000" dirty="0"/>
              <a:t>k</a:t>
            </a:r>
            <a:r>
              <a:rPr lang="en-US" i="1" baseline="30000" dirty="0">
                <a:latin typeface="Cambria Math"/>
                <a:ea typeface="Cambria Math"/>
              </a:rPr>
              <a:t>−</a:t>
            </a:r>
            <a:r>
              <a:rPr lang="en-US" baseline="30000" dirty="0">
                <a:latin typeface="Cambria Math"/>
                <a:ea typeface="Cambria Math"/>
              </a:rPr>
              <a:t>1</a:t>
            </a:r>
            <a:r>
              <a:rPr lang="en-US" dirty="0"/>
              <a:t> 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 + </a:t>
            </a:r>
            <a:r>
              <a:rPr lang="en-US" baseline="30000" dirty="0">
                <a:latin typeface="Cambria Math"/>
                <a:ea typeface="Cambria Math"/>
              </a:rPr>
              <a:t>1</a:t>
            </a:r>
            <a:r>
              <a:rPr lang="en-US" dirty="0"/>
              <a:t>  elements at level </a:t>
            </a:r>
            <a:r>
              <a:rPr lang="en-US" i="1" dirty="0"/>
              <a:t>k</a:t>
            </a:r>
            <a:r>
              <a:rPr lang="en-US" dirty="0">
                <a:latin typeface="Cambria Math"/>
                <a:ea typeface="Cambria Math"/>
              </a:rPr>
              <a:t>−1</a:t>
            </a:r>
            <a:r>
              <a:rPr lang="en-US" dirty="0"/>
              <a:t>.</a:t>
            </a:r>
          </a:p>
          <a:p>
            <a:pPr lvl="1"/>
            <a:r>
              <a:rPr lang="en-US" dirty="0"/>
              <a:t>We know (by the complexity of the merge subroutine) that  each merger takes at most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a:t>
            </a:r>
            <a:r>
              <a:rPr lang="en-US" dirty="0">
                <a:latin typeface="Cambria Math" pitchFamily="18" charset="0"/>
                <a:ea typeface="Cambria Math" pitchFamily="18" charset="0"/>
              </a:rPr>
              <a:t> 2</a:t>
            </a:r>
            <a:r>
              <a:rPr lang="en-US" i="1" baseline="30000" dirty="0"/>
              <a:t>m</a:t>
            </a:r>
            <a:r>
              <a:rPr lang="en-US" i="1" baseline="30000" dirty="0">
                <a:latin typeface="Cambria Math"/>
                <a:ea typeface="Cambria Math"/>
              </a:rPr>
              <a:t>−k</a:t>
            </a:r>
            <a:r>
              <a:rPr lang="en-US" dirty="0"/>
              <a:t>  </a:t>
            </a:r>
            <a:r>
              <a:rPr lang="en-US" dirty="0">
                <a:latin typeface="Cambria Math"/>
                <a:ea typeface="Cambria Math"/>
              </a:rPr>
              <a:t>− 1 =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baseline="30000" dirty="0">
                <a:latin typeface="Cambria Math"/>
                <a:ea typeface="Cambria Math"/>
              </a:rPr>
              <a:t>+</a:t>
            </a:r>
            <a:r>
              <a:rPr lang="en-US" i="1" baseline="30000" dirty="0">
                <a:latin typeface="Cambria Math"/>
                <a:ea typeface="Cambria Math"/>
              </a:rPr>
              <a:t> </a:t>
            </a:r>
            <a:r>
              <a:rPr lang="en-US" baseline="30000" dirty="0">
                <a:latin typeface="Cambria Math"/>
                <a:ea typeface="Cambria Math"/>
              </a:rPr>
              <a:t>1</a:t>
            </a:r>
            <a:r>
              <a:rPr lang="en-US" dirty="0"/>
              <a:t> </a:t>
            </a:r>
            <a:r>
              <a:rPr lang="en-US" dirty="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20000"/>
          </a:bodyPr>
          <a:lstStyle/>
          <a:p>
            <a:r>
              <a:rPr lang="en-US" dirty="0"/>
              <a:t>Summing over the number of comparisons at each level, shows that </a:t>
            </a:r>
          </a:p>
          <a:p>
            <a:endParaRPr lang="en-US" dirty="0"/>
          </a:p>
          <a:p>
            <a:endParaRPr lang="en-US" dirty="0"/>
          </a:p>
          <a:p>
            <a:pPr>
              <a:buNone/>
            </a:pPr>
            <a:r>
              <a:rPr lang="en-US" dirty="0"/>
              <a:t>   because </a:t>
            </a:r>
            <a:r>
              <a:rPr lang="en-US" i="1" dirty="0"/>
              <a:t>m</a:t>
            </a:r>
            <a:r>
              <a:rPr lang="en-US" dirty="0"/>
              <a:t> = log </a:t>
            </a:r>
            <a:r>
              <a:rPr lang="en-US" i="1" dirty="0"/>
              <a:t>n</a:t>
            </a:r>
            <a:r>
              <a:rPr lang="en-US" dirty="0"/>
              <a:t> and </a:t>
            </a:r>
            <a:r>
              <a:rPr lang="en-US" i="1" dirty="0"/>
              <a:t>n</a:t>
            </a:r>
            <a:r>
              <a:rPr lang="en-US" dirty="0"/>
              <a:t> = </a:t>
            </a:r>
            <a:r>
              <a:rPr lang="en-US" dirty="0">
                <a:latin typeface="Cambria Math" pitchFamily="18" charset="0"/>
                <a:ea typeface="Cambria Math" pitchFamily="18" charset="0"/>
              </a:rPr>
              <a:t>2</a:t>
            </a:r>
            <a:r>
              <a:rPr lang="en-US" i="1" baseline="30000" dirty="0"/>
              <a:t>m</a:t>
            </a:r>
            <a:r>
              <a:rPr lang="en-US" dirty="0"/>
              <a:t>.</a:t>
            </a:r>
          </a:p>
          <a:p>
            <a:endParaRPr lang="en-US" dirty="0"/>
          </a:p>
          <a:p>
            <a:pPr>
              <a:buNone/>
            </a:pPr>
            <a:r>
              <a:rPr lang="en-US" dirty="0"/>
              <a:t>    (The expression                   in the formula above  is evaluated as </a:t>
            </a:r>
            <a:r>
              <a:rPr lang="en-US" dirty="0">
                <a:latin typeface="Cambria Math" pitchFamily="18" charset="0"/>
                <a:ea typeface="Cambria Math" pitchFamily="18" charset="0"/>
              </a:rPr>
              <a:t>2</a:t>
            </a:r>
            <a:r>
              <a:rPr lang="en-US" baseline="30000" dirty="0"/>
              <a:t>m</a:t>
            </a:r>
            <a:r>
              <a:rPr lang="en-US" dirty="0"/>
              <a:t> </a:t>
            </a:r>
            <a:r>
              <a:rPr lang="en-US" dirty="0">
                <a:latin typeface="Cambria Math"/>
                <a:ea typeface="Cambria Math"/>
              </a:rPr>
              <a:t>− 1</a:t>
            </a:r>
            <a:r>
              <a:rPr lang="en-US" dirty="0"/>
              <a:t>  using the formula for the sum of the terms of a geometric progression, from Section </a:t>
            </a:r>
            <a:r>
              <a:rPr lang="en-US" dirty="0">
                <a:latin typeface="Cambria Math" pitchFamily="18" charset="0"/>
                <a:ea typeface="Cambria Math" pitchFamily="18" charset="0"/>
              </a:rPr>
              <a:t>2.4</a:t>
            </a:r>
            <a:r>
              <a:rPr lang="en-US" dirty="0"/>
              <a:t>.)</a:t>
            </a:r>
          </a:p>
          <a:p>
            <a:r>
              <a:rPr lang="en-US" dirty="0"/>
              <a:t>In Chapter </a:t>
            </a:r>
            <a:r>
              <a:rPr lang="en-US" dirty="0">
                <a:latin typeface="Cambria Math" pitchFamily="18" charset="0"/>
                <a:ea typeface="Cambria Math" pitchFamily="18" charset="0"/>
              </a:rPr>
              <a:t>11</a:t>
            </a:r>
            <a:r>
              <a:rPr lang="en-US" dirty="0"/>
              <a:t>, we’ll see that the fastest comparison-based sorting algorithms have </a:t>
            </a:r>
            <a:r>
              <a:rPr lang="en-US" i="1" dirty="0"/>
              <a:t>O</a:t>
            </a:r>
            <a:r>
              <a:rPr lang="en-US" dirty="0"/>
              <a:t>(</a:t>
            </a:r>
            <a:r>
              <a:rPr lang="en-US" i="1" dirty="0"/>
              <a:t>n</a:t>
            </a:r>
            <a:r>
              <a:rPr lang="en-US" dirty="0"/>
              <a:t> log </a:t>
            </a:r>
            <a:r>
              <a:rPr lang="en-US" i="1" dirty="0"/>
              <a:t>n</a:t>
            </a:r>
            <a:r>
              <a:rPr lang="en-US" dirty="0"/>
              <a:t>) time complexity. So, merge sort achieves the best possible big-</a:t>
            </a:r>
            <a:r>
              <a:rPr lang="en-US" i="1" dirty="0"/>
              <a:t>O</a:t>
            </a:r>
            <a:r>
              <a:rPr lang="en-US" dirty="0"/>
              <a:t> estimate of time complexity.</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p:txBody>
          <a:bodyPr>
            <a:normAutofit fontScale="62500" lnSpcReduction="20000"/>
          </a:bodyPr>
          <a:lstStyle/>
          <a:p>
            <a:r>
              <a:rPr lang="en-US" sz="29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integers </a:t>
            </a:r>
            <a:r>
              <a:rPr lang="en-US" sz="2900" i="1" dirty="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r>
              <a:rPr lang="en-US" sz="2900" i="1" dirty="0">
                <a:ea typeface="Cambria Math"/>
                <a:sym typeface="Wingdings" pitchFamily="2" charset="2"/>
              </a:rPr>
              <a:t>m</a:t>
            </a:r>
            <a:r>
              <a:rPr lang="en-US" sz="2900" dirty="0">
                <a:ea typeface="Cambria Math"/>
                <a:sym typeface="Wingdings" pitchFamily="2" charset="2"/>
              </a:rPr>
              <a:t>.</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14476</TotalTime>
  <Words>9181</Words>
  <Application>Microsoft Macintosh PowerPoint</Application>
  <PresentationFormat>全屏显示(4:3)</PresentationFormat>
  <Paragraphs>688</Paragraphs>
  <Slides>74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74</vt:i4>
      </vt:variant>
    </vt:vector>
  </HeadingPairs>
  <TitlesOfParts>
    <vt:vector size="80" baseType="lpstr">
      <vt:lpstr>Wingdings 2</vt:lpstr>
      <vt:lpstr>Constantia</vt:lpstr>
      <vt:lpstr>Arial</vt:lpstr>
      <vt:lpstr>Calibri</vt:lpstr>
      <vt:lpstr>Cambria Math</vt:lpstr>
      <vt:lpstr>Flow</vt:lpstr>
      <vt:lpstr>Induction and recursion</vt:lpstr>
      <vt:lpstr>Chapter Summary</vt:lpstr>
      <vt:lpstr>Mathematical Induction</vt:lpstr>
      <vt:lpstr>Section Summary</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vt:lpstr>
      <vt:lpstr>Proving Inequalities</vt:lpstr>
      <vt:lpstr>Proving Divisibility Results</vt:lpstr>
      <vt:lpstr>Number of Subsets of a Finite Set</vt:lpstr>
      <vt:lpstr>Number of Subsets of a Finite Set</vt:lpstr>
      <vt:lpstr>Tiling Checkerboards</vt:lpstr>
      <vt:lpstr>Tiling Checkerboards</vt:lpstr>
      <vt:lpstr>An Incorrect “Proof” by Mathematical Induction</vt:lpstr>
      <vt:lpstr>An Incorrect “Proof” by Mathematical Induction</vt:lpstr>
      <vt:lpstr>                      Guidelines:      Mathematical Induction Proofs</vt:lpstr>
      <vt:lpstr>Strong Induction and Well-Ordering</vt:lpstr>
      <vt:lpstr>Section Summary</vt:lpstr>
      <vt:lpstr>Strong Induction</vt:lpstr>
      <vt:lpstr>Strong Induction and   the Infinite Ladder</vt:lpstr>
      <vt:lpstr>Proof using Strong Induction</vt:lpstr>
      <vt:lpstr>Which Form of Induction Should Be Used?</vt:lpstr>
      <vt:lpstr>Completion of the proof of the Fundamental Theorem of Arithmetic</vt:lpstr>
      <vt:lpstr>Proof using Strong Induction</vt:lpstr>
      <vt:lpstr>Proof of Same Example using Mathematical Induction</vt:lpstr>
      <vt:lpstr>Well-Ordering Property</vt:lpstr>
      <vt:lpstr>Well-Ordering Property</vt:lpstr>
      <vt:lpstr>Recursive Definitions and Structural Induction</vt:lpstr>
      <vt:lpstr>Section Summary</vt:lpstr>
      <vt:lpstr>Recursively Defined Functions</vt:lpstr>
      <vt:lpstr>Recursively Defined Functions</vt:lpstr>
      <vt:lpstr>Recursively Defined Functions</vt:lpstr>
      <vt:lpstr>Fibonacci Numbers</vt:lpstr>
      <vt:lpstr>Fibonacci Numbers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Recursive Algorithms</vt:lpstr>
      <vt:lpstr>Section Summary</vt:lpstr>
      <vt:lpstr>Recursive Algorithms</vt:lpstr>
      <vt:lpstr>Recursive Factorial Algorithm</vt:lpstr>
      <vt:lpstr>Recursive Exponentiation Algorithm</vt:lpstr>
      <vt:lpstr>Recursive GCD Algorithm</vt:lpstr>
      <vt:lpstr>Recursive Modular Exponentiation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MSoffice</cp:lastModifiedBy>
  <cp:revision>877</cp:revision>
  <dcterms:created xsi:type="dcterms:W3CDTF">2011-03-27T19:21:35Z</dcterms:created>
  <dcterms:modified xsi:type="dcterms:W3CDTF">2023-02-25T01:39:56Z</dcterms:modified>
</cp:coreProperties>
</file>