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81"/>
  </p:notesMasterIdLst>
  <p:handoutMasterIdLst>
    <p:handoutMasterId r:id="rId82"/>
  </p:handoutMasterIdLst>
  <p:sldIdLst>
    <p:sldId id="319" r:id="rId5"/>
    <p:sldId id="257" r:id="rId6"/>
    <p:sldId id="461" r:id="rId7"/>
    <p:sldId id="462" r:id="rId8"/>
    <p:sldId id="463" r:id="rId9"/>
    <p:sldId id="524" r:id="rId10"/>
    <p:sldId id="464" r:id="rId11"/>
    <p:sldId id="466" r:id="rId12"/>
    <p:sldId id="465" r:id="rId13"/>
    <p:sldId id="525" r:id="rId14"/>
    <p:sldId id="467" r:id="rId15"/>
    <p:sldId id="526" r:id="rId16"/>
    <p:sldId id="468" r:id="rId17"/>
    <p:sldId id="470" r:id="rId18"/>
    <p:sldId id="471" r:id="rId19"/>
    <p:sldId id="472" r:id="rId20"/>
    <p:sldId id="473" r:id="rId21"/>
    <p:sldId id="475" r:id="rId22"/>
    <p:sldId id="474" r:id="rId23"/>
    <p:sldId id="477" r:id="rId24"/>
    <p:sldId id="479" r:id="rId25"/>
    <p:sldId id="480" r:id="rId26"/>
    <p:sldId id="481" r:id="rId27"/>
    <p:sldId id="482" r:id="rId28"/>
    <p:sldId id="483" r:id="rId29"/>
    <p:sldId id="527" r:id="rId30"/>
    <p:sldId id="484" r:id="rId31"/>
    <p:sldId id="528" r:id="rId32"/>
    <p:sldId id="485" r:id="rId33"/>
    <p:sldId id="486" r:id="rId34"/>
    <p:sldId id="529" r:id="rId35"/>
    <p:sldId id="487" r:id="rId36"/>
    <p:sldId id="489" r:id="rId37"/>
    <p:sldId id="490" r:id="rId38"/>
    <p:sldId id="491" r:id="rId39"/>
    <p:sldId id="530" r:id="rId40"/>
    <p:sldId id="493" r:id="rId41"/>
    <p:sldId id="531" r:id="rId42"/>
    <p:sldId id="494" r:id="rId43"/>
    <p:sldId id="495" r:id="rId44"/>
    <p:sldId id="496" r:id="rId45"/>
    <p:sldId id="497" r:id="rId46"/>
    <p:sldId id="532" r:id="rId47"/>
    <p:sldId id="498" r:id="rId48"/>
    <p:sldId id="533" r:id="rId49"/>
    <p:sldId id="500" r:id="rId50"/>
    <p:sldId id="501" r:id="rId51"/>
    <p:sldId id="502" r:id="rId52"/>
    <p:sldId id="503" r:id="rId53"/>
    <p:sldId id="504" r:id="rId54"/>
    <p:sldId id="505" r:id="rId55"/>
    <p:sldId id="506" r:id="rId56"/>
    <p:sldId id="534" r:id="rId57"/>
    <p:sldId id="507" r:id="rId58"/>
    <p:sldId id="535" r:id="rId59"/>
    <p:sldId id="508" r:id="rId60"/>
    <p:sldId id="536" r:id="rId61"/>
    <p:sldId id="509" r:id="rId62"/>
    <p:sldId id="510" r:id="rId63"/>
    <p:sldId id="537" r:id="rId64"/>
    <p:sldId id="511" r:id="rId65"/>
    <p:sldId id="538" r:id="rId66"/>
    <p:sldId id="512" r:id="rId67"/>
    <p:sldId id="516" r:id="rId68"/>
    <p:sldId id="517" r:id="rId69"/>
    <p:sldId id="513" r:id="rId70"/>
    <p:sldId id="514" r:id="rId71"/>
    <p:sldId id="515" r:id="rId72"/>
    <p:sldId id="518" r:id="rId73"/>
    <p:sldId id="519" r:id="rId74"/>
    <p:sldId id="520" r:id="rId75"/>
    <p:sldId id="521" r:id="rId76"/>
    <p:sldId id="522" r:id="rId77"/>
    <p:sldId id="445" r:id="rId78"/>
    <p:sldId id="446" r:id="rId79"/>
    <p:sldId id="523" r:id="rId8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FF0000"/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49" autoAdjust="0"/>
    <p:restoredTop sz="99394" autoAdjust="0"/>
  </p:normalViewPr>
  <p:slideViewPr>
    <p:cSldViewPr>
      <p:cViewPr varScale="1">
        <p:scale>
          <a:sx n="65" d="100"/>
          <a:sy n="65" d="100"/>
        </p:scale>
        <p:origin x="286" y="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handoutMaster" Target="handoutMasters/handoutMaster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92DBE0AC-2216-4952-94EE-01D6A4CBA47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84C04C29-CE23-4E5A-B64C-86317012978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884" name="Rectangle 4">
            <a:extLst>
              <a:ext uri="{FF2B5EF4-FFF2-40B4-BE49-F238E27FC236}">
                <a16:creationId xmlns:a16="http://schemas.microsoft.com/office/drawing/2014/main" id="{36988425-5768-4780-A408-062F71834FC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885" name="Rectangle 5">
            <a:extLst>
              <a:ext uri="{FF2B5EF4-FFF2-40B4-BE49-F238E27FC236}">
                <a16:creationId xmlns:a16="http://schemas.microsoft.com/office/drawing/2014/main" id="{1F8C2ACF-3FDE-47DF-9117-0DCCD5F9ADF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F76B469-33C6-47C5-BAEC-AA4CBA5847C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E21DB882-E765-4C1E-AE7A-003106B5D09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D0BE9BCC-628A-4C9A-AE0A-F638BE1928B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0900" name="Rectangle 4">
            <a:extLst>
              <a:ext uri="{FF2B5EF4-FFF2-40B4-BE49-F238E27FC236}">
                <a16:creationId xmlns:a16="http://schemas.microsoft.com/office/drawing/2014/main" id="{1FC98DAE-9892-4E15-BE2F-F68666D35A7C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>
            <a:extLst>
              <a:ext uri="{FF2B5EF4-FFF2-40B4-BE49-F238E27FC236}">
                <a16:creationId xmlns:a16="http://schemas.microsoft.com/office/drawing/2014/main" id="{DC9158CD-3CF3-4DA2-98C1-D0D356FFBDB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4518" name="Rectangle 6">
            <a:extLst>
              <a:ext uri="{FF2B5EF4-FFF2-40B4-BE49-F238E27FC236}">
                <a16:creationId xmlns:a16="http://schemas.microsoft.com/office/drawing/2014/main" id="{FF3FDC8E-45D3-4805-A6B5-744D90D3D4C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9" name="Rectangle 7">
            <a:extLst>
              <a:ext uri="{FF2B5EF4-FFF2-40B4-BE49-F238E27FC236}">
                <a16:creationId xmlns:a16="http://schemas.microsoft.com/office/drawing/2014/main" id="{04ADDE9B-7DFA-494F-997A-13B291E3A0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512DE58-EACC-4FCF-90F2-C1A61816B6B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6521442A-FE92-445C-846F-71A739248F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561F8E5-04E9-47B7-9B44-F8AA3A7B05DF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751F57E8-D884-4470-9426-9222F148F34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98FCD5CA-02A3-4DC4-9166-FA91A4C729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457A0ED8-ADE4-4671-A5A4-09E2871314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5E0F3D8-D073-4CCB-AB6B-C94645418CB2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13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30DDFF7D-B07B-4F2C-8661-DFCBD5E9532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7651A623-6F85-4C78-B11E-BF115515FE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41D9207B-A670-418D-B046-C06863D25A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1F96869-157C-441E-8867-92CA80A0813D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14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65617C78-325A-4FC5-8443-35B6677DAAC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01FCCA82-C4D1-4ACE-82ED-98B9FAA819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E4A6BC29-CCC7-4F6E-9E9B-0D4D6D4B17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C8DA85D-ED94-4EB9-8488-D5B3CB20D86D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15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4B28CF03-3D71-4883-81D9-211FE26258A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DCB657D9-EBEE-4C49-8846-0E32F372B7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9326B1B4-A932-479C-AF6D-0D52DF0A00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DD872C4-831C-4333-82C4-B916775CD051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16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93BF276C-E04C-429F-9954-921C6612FA5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4B92522D-B9C1-4C36-AE4F-E11059F417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F20A04C5-2C6E-4FE8-A7B6-6A2ED938AA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37EB6FF-E236-4A42-8CE1-3780F87EE315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17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6B18610D-1F17-4C5A-A0D2-B30751C8E6B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CC38FCC4-5002-4292-A224-EB9B91CCCE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599D2AB3-C624-4FA6-BEDB-5CD716BC3C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8E726B6-1D91-41C8-8286-BD690B6F2FC9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18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D63C9BD2-1FCC-4EE5-BE8F-B0A5AC0AFCB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357DBAC6-D90C-41A8-92D3-CF9901D8D5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707FC4D3-D647-4AB0-A702-AD038B4BE4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C82122C-D75C-43F7-B5B1-D051EBFD736A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19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83A48BF9-273A-40F8-8E61-A6B23E8A279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1EFC03FE-B4D1-4426-B9B8-04AFFDAC84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720A10AB-7297-4B7C-AC8F-0E3D5F8875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E549C8E-5E57-4F20-843C-216639FBA2CA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20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CABCA368-9044-4910-A2BE-CFD7B8F7EC3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EA8AEC3E-F2C1-401F-81F8-C6A7E6492D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B55550D4-B00B-42C4-8463-C5A44737EB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27131BA-AEF6-43B0-8933-746D58AE77FE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21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F22A4EB5-F63C-4F0D-BCDB-E2652F12627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C32F2ABE-A36E-4536-B0FF-177343D01B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5CFEC5E8-10D7-4688-BD7A-232862BAFB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17C719D-3D07-4575-8F17-422AA68EF9D6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22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71B57DC5-01EF-4433-A346-867D948F57C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D997A205-6F4B-4D23-913D-2C68746CE0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83D020C8-4582-4B28-8CBD-4F2BC2C929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392EF25-521B-4A5D-BA8D-0F70A68C5820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26C61F96-3265-48D0-8BB2-6CEC87A9ABF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6B4C93C7-7D68-4916-8EE1-CF398B382F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9E5E6688-902A-41FD-A3F1-D181241C22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2055E77-01A7-476C-A079-BAA3F885264D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23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00F606EF-1230-4329-BD5D-AB45B945F62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EDC92CAD-20A4-47A0-A205-FB6F77D0DB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8C712DCD-97E0-4CD4-94FF-2F49378AED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5A571D9-D7AD-4E91-A7BD-38A6F3A10F0A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24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A70E30C3-F5EF-45C1-8371-3F639EBA481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D8A46FE2-158C-4B3E-8A6B-91373FA850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C1A5AA3F-A19B-4353-A53F-1002151B00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7E114AF-BA6C-4128-AA8F-DCB1C51A5955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25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B2CDD397-BF5C-49EA-A26A-1BC6F9E4130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B8E295A0-0FE9-4171-8420-BBF70A040B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BAA679A6-214A-427C-87DD-DDF506A4A5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0910817-3D47-4819-8CB3-2727406AA15C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27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45043D45-6FFD-48CC-88F5-7A54F99B4FE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96283D61-EB53-44BA-BB7F-0D9CFB79E5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3065FF4C-4480-45E8-89B9-E3252FD050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AF0489D-C1F0-44F6-8F05-6BBE4419CB0C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29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660D8C3F-9F5B-4D2B-8494-7F56A4B49AF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22B952A6-C1C3-4C9D-B442-3EB4A231B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B8D3749A-D3A0-446B-B9D1-C919D791FA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7D94427-4176-46FE-B47B-5E184290DFA4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30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F3298EB8-7114-4768-AF44-A854473E13D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6D13327D-1719-43F1-A1FF-4768850ACA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98ED2B65-C42B-4055-B83F-80CE7E2E3C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64E2C9A-02A9-4BDB-9378-548B5E01E5F4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32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D94AF022-83CE-4B95-9088-28041B73792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F16F48E8-9087-4E0E-A90E-F1F7BA811C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EC23A866-E32C-4406-9504-7DE60E9347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A26A069-E6F1-4119-8815-4C289FCB4DD6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33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DE9EF2D9-239C-4C52-90FD-08E13540F9A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8DD5A1FD-6F07-4E20-BDD4-F78FD5260C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55EC0C40-7011-4FEE-A9BC-9C6C4496C6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FE26793-A448-4B3A-A573-7D2F47CB23E5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34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E6E15E53-96C2-4E51-8E2E-03F8B8D62FA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D3F297E2-3A83-4429-975D-4DF0207CBB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97962CA0-50F3-4D4D-81A7-2A9A4349B2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6D45B64-BC0A-417B-AD6B-ED2EA9A458A9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35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328BD1E8-F696-47A1-A431-B4D53B4E03B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9B1C107A-F226-4D9D-A2F2-72FA46AD8B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F7F5DB09-DF20-4DA8-8701-7E47507EA4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507CF20-8FBD-4B0B-955F-DDA286004798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A4024E2A-E864-4904-A60C-EABAC163726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05E24231-7B98-43B1-9FD6-1508D178A9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2A2E5177-9E0F-4B8B-B694-FA00F9E0A3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5DE2093-A9D1-4589-A835-10E4E58D4115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37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369E70DB-7674-4364-A37C-9CABF122DDB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CE91634A-F684-41AD-A5C4-77873ACF9A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:a16="http://schemas.microsoft.com/office/drawing/2014/main" id="{DE485331-9408-4517-9AD1-38D64316B0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9A34D26-172F-4056-B320-E241492DB8D2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39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AAB84589-1CA4-46C0-BADA-944E7727FC1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A76B0272-1B37-4261-B39F-5ACAB41814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2A48941B-929F-4A51-BD51-EE9633BBD1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673FC9B-37C9-40FA-94BB-76D244C8E342}" type="slidenum">
              <a:rPr lang="en-US" altLang="zh-CN" sz="1200">
                <a:solidFill>
                  <a:schemeClr val="tx1"/>
                </a:solidFill>
              </a:rPr>
              <a:pPr eaLnBrk="1" hangingPunct="1"/>
              <a:t>40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8D2760EA-E2AE-4C8A-A12D-12DF09CA54B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C936DA1F-951F-444F-97EA-F70F21D349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8E8EBC38-46D6-4121-955D-CF3BFB444A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BFE63E5-FBF6-4B0F-9FA6-2DB1F734E8D9}" type="slidenum">
              <a:rPr lang="en-US" altLang="zh-CN" sz="1200">
                <a:solidFill>
                  <a:schemeClr val="tx1"/>
                </a:solidFill>
              </a:rPr>
              <a:pPr eaLnBrk="1" hangingPunct="1"/>
              <a:t>41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93602893-9873-4ADD-8073-64D7367929A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6DC3C594-E1F8-4B52-AFFD-17E9749519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D8011FB8-7FF6-4D50-A1FA-27F1475DC7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C814B6D-AFAA-4493-B065-A5FE167DD527}" type="slidenum">
              <a:rPr lang="en-US" altLang="zh-CN" sz="1200">
                <a:solidFill>
                  <a:schemeClr val="tx1"/>
                </a:solidFill>
              </a:rPr>
              <a:pPr eaLnBrk="1" hangingPunct="1"/>
              <a:t>42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65A9C53D-0C90-44F0-911D-FB149308EDE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38897343-B831-4F8F-8EFF-5470595D41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00BCD61A-9A8F-4FC3-96E9-B0E467A7D6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8F1C7E6-FB18-48EF-9C64-794CFEA59A13}" type="slidenum">
              <a:rPr lang="en-US" altLang="zh-CN" sz="1200">
                <a:solidFill>
                  <a:schemeClr val="tx1"/>
                </a:solidFill>
              </a:rPr>
              <a:pPr eaLnBrk="1" hangingPunct="1"/>
              <a:t>44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99F62FB6-5874-47CF-8DC2-A1F2B876BEF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B4BCDE4B-6603-4EA4-8238-A71F10D4D6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id="{1492DEED-F133-4237-8FEE-37F16EA7DD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2DD5B23-9B70-4B04-8491-9ED982818254}" type="slidenum">
              <a:rPr lang="en-US" altLang="zh-CN" sz="1200">
                <a:solidFill>
                  <a:schemeClr val="tx1"/>
                </a:solidFill>
              </a:rPr>
              <a:pPr eaLnBrk="1" hangingPunct="1"/>
              <a:t>46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17763" name="Rectangle 1026">
            <a:extLst>
              <a:ext uri="{FF2B5EF4-FFF2-40B4-BE49-F238E27FC236}">
                <a16:creationId xmlns:a16="http://schemas.microsoft.com/office/drawing/2014/main" id="{4B64F817-101F-475A-A4E3-C92039BE561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1027">
            <a:extLst>
              <a:ext uri="{FF2B5EF4-FFF2-40B4-BE49-F238E27FC236}">
                <a16:creationId xmlns:a16="http://schemas.microsoft.com/office/drawing/2014/main" id="{3E847D52-8DA9-43BB-A8D5-5162DDE923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>
            <a:extLst>
              <a:ext uri="{FF2B5EF4-FFF2-40B4-BE49-F238E27FC236}">
                <a16:creationId xmlns:a16="http://schemas.microsoft.com/office/drawing/2014/main" id="{E55E1992-C6F8-4F47-A84C-0814C1081C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2D12188-DE2F-4020-BD97-E1490FF685FE}" type="slidenum">
              <a:rPr lang="en-US" altLang="zh-CN" sz="1200">
                <a:solidFill>
                  <a:schemeClr val="tx1"/>
                </a:solidFill>
              </a:rPr>
              <a:pPr eaLnBrk="1" hangingPunct="1"/>
              <a:t>47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6CC35215-CD0D-4B6D-B454-C12C97C1594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42C49F70-FFC9-4933-8198-7C3AFDFF7B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F6841BCD-AF5E-4838-B9AC-2D56C48787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955A3F2-899E-4285-B2F8-022EFD796A94}" type="slidenum">
              <a:rPr lang="en-US" altLang="zh-CN" sz="1200">
                <a:solidFill>
                  <a:schemeClr val="tx1"/>
                </a:solidFill>
              </a:rPr>
              <a:pPr eaLnBrk="1" hangingPunct="1"/>
              <a:t>48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9C68570B-48FD-4890-BFB1-BCADF5F1F70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477C2B01-C454-4227-BB97-17E778E01D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id="{38F07D25-E82D-44EB-9BBA-D47B45EF43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A353722-0D20-40E5-B8EF-56AC55060AFE}" type="slidenum">
              <a:rPr lang="en-US" altLang="zh-CN" sz="1200">
                <a:solidFill>
                  <a:schemeClr val="tx1"/>
                </a:solidFill>
              </a:rPr>
              <a:pPr eaLnBrk="1" hangingPunct="1"/>
              <a:t>49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FC78A4EB-91C8-4BD9-90CE-F722F9D80CE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18CF4C6C-BFE9-4F9F-9DCF-942681CB3F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6983FDF3-077A-4093-B6D3-9E757426D4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ECEA1D-3396-4772-B196-8297629022EB}" type="slidenum">
              <a:rPr lang="en-US" altLang="zh-CN" sz="1200">
                <a:solidFill>
                  <a:schemeClr val="tx1"/>
                </a:solidFill>
              </a:rPr>
              <a:pPr eaLnBrk="1" hangingPunct="1"/>
              <a:t>4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BF60CBB5-40A8-494C-94F1-F37C2FC1467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839CC2B0-19F7-4875-B1C5-AE5B9B1734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88A8CBC8-35A0-42B9-8508-860704D1D5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14A01C3-494F-4B96-A6F3-BF9C91712216}" type="slidenum">
              <a:rPr lang="en-US" altLang="zh-CN" sz="1200">
                <a:solidFill>
                  <a:schemeClr val="tx1"/>
                </a:solidFill>
              </a:rPr>
              <a:pPr eaLnBrk="1" hangingPunct="1"/>
              <a:t>50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985664DD-D2E4-4C06-9118-2A568AE8664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FF0C1519-344A-41E4-BB97-7E70C39CCB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:a16="http://schemas.microsoft.com/office/drawing/2014/main" id="{34C0C199-58B9-4952-BB04-753046B563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4D8DF09-ED73-4F85-A240-A2F9E6E3DDD7}" type="slidenum">
              <a:rPr lang="en-US" altLang="zh-CN" sz="1200">
                <a:solidFill>
                  <a:schemeClr val="tx1"/>
                </a:solidFill>
              </a:rPr>
              <a:pPr eaLnBrk="1" hangingPunct="1"/>
              <a:t>51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75ABB195-29EF-49D1-96FE-B8D37C41C8B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625A10B4-7246-4324-BB7A-9309CD048A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>
            <a:extLst>
              <a:ext uri="{FF2B5EF4-FFF2-40B4-BE49-F238E27FC236}">
                <a16:creationId xmlns:a16="http://schemas.microsoft.com/office/drawing/2014/main" id="{9DF0BC36-4E9C-452B-936B-95D745109D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94AA588-D68A-40E1-BDC8-CF66BEBF161D}" type="slidenum">
              <a:rPr lang="en-US" altLang="zh-CN" sz="1200">
                <a:solidFill>
                  <a:schemeClr val="tx1"/>
                </a:solidFill>
              </a:rPr>
              <a:pPr eaLnBrk="1" hangingPunct="1"/>
              <a:t>52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1A0A45F1-F9E8-4439-948B-22F37596587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AF388DE9-C0EF-4D19-BEDB-545F009D03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id="{910EA9CD-5BCB-412C-9355-812AA17785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57E653C-3FC3-422C-B01D-3BDB6F8473A0}" type="slidenum">
              <a:rPr lang="en-US" altLang="zh-CN" sz="1200">
                <a:solidFill>
                  <a:schemeClr val="tx1"/>
                </a:solidFill>
              </a:rPr>
              <a:pPr eaLnBrk="1" hangingPunct="1"/>
              <a:t>54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CCC3A967-9EC2-46BB-B871-CAD253DC371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22F963B3-B3D8-47FF-9381-63510EC73D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>
            <a:extLst>
              <a:ext uri="{FF2B5EF4-FFF2-40B4-BE49-F238E27FC236}">
                <a16:creationId xmlns:a16="http://schemas.microsoft.com/office/drawing/2014/main" id="{98EF9475-908E-44F8-95E5-1D8B2144B3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713D05A-5DAE-4DE5-88B2-119D211066E8}" type="slidenum">
              <a:rPr lang="en-US" altLang="zh-CN" sz="1200">
                <a:solidFill>
                  <a:schemeClr val="tx1"/>
                </a:solidFill>
              </a:rPr>
              <a:pPr eaLnBrk="1" hangingPunct="1"/>
              <a:t>56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7111ACF5-55F4-47FC-B1B0-ADE9222713B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19CAAA62-2CE3-4346-95DB-42AF9F1C20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:a16="http://schemas.microsoft.com/office/drawing/2014/main" id="{7057BC13-5810-4F52-954A-CE18A840AD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E8F002B-4118-4A28-922E-68548A26EFCC}" type="slidenum">
              <a:rPr lang="en-US" altLang="zh-CN" sz="1200">
                <a:solidFill>
                  <a:schemeClr val="tx1"/>
                </a:solidFill>
              </a:rPr>
              <a:pPr eaLnBrk="1" hangingPunct="1"/>
              <a:t>58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0A81B5E1-BFF3-4F34-9C69-DBEEA6E985F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EE0E0B62-EC08-4E30-94B0-7560BCD585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>
            <a:extLst>
              <a:ext uri="{FF2B5EF4-FFF2-40B4-BE49-F238E27FC236}">
                <a16:creationId xmlns:a16="http://schemas.microsoft.com/office/drawing/2014/main" id="{C790D81F-6CA7-46ED-B4F3-6781749E35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63C84F2-855E-41C9-A523-F0104EE0CC43}" type="slidenum">
              <a:rPr lang="en-US" altLang="zh-CN" sz="1200">
                <a:solidFill>
                  <a:schemeClr val="tx1"/>
                </a:solidFill>
              </a:rPr>
              <a:pPr eaLnBrk="1" hangingPunct="1"/>
              <a:t>59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6F53676A-594F-40D2-B610-FA477115719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>
            <a:extLst>
              <a:ext uri="{FF2B5EF4-FFF2-40B4-BE49-F238E27FC236}">
                <a16:creationId xmlns:a16="http://schemas.microsoft.com/office/drawing/2014/main" id="{06C53555-9B7F-4E0D-9471-EC3878AD47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65C05DAB-4A90-46D5-A053-95E55F7968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78D1CF3-463C-4390-9B6C-3C16E379C75A}" type="slidenum">
              <a:rPr lang="en-US" altLang="zh-CN" sz="1200">
                <a:solidFill>
                  <a:schemeClr val="tx1"/>
                </a:solidFill>
              </a:rPr>
              <a:pPr eaLnBrk="1" hangingPunct="1"/>
              <a:t>61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26E40A43-3EA4-4CCD-B2B5-1BD6BA6C8D3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A76FD001-5EBE-4D3D-B42D-BA80C412C7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>
            <a:extLst>
              <a:ext uri="{FF2B5EF4-FFF2-40B4-BE49-F238E27FC236}">
                <a16:creationId xmlns:a16="http://schemas.microsoft.com/office/drawing/2014/main" id="{4DA006B6-52BE-4F47-B0E8-BFFDF97F47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591F635-CE40-43DD-88D9-F9A48C543893}" type="slidenum">
              <a:rPr lang="en-US" altLang="zh-CN" sz="1200">
                <a:solidFill>
                  <a:schemeClr val="tx1"/>
                </a:solidFill>
              </a:rPr>
              <a:pPr eaLnBrk="1" hangingPunct="1"/>
              <a:t>63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id="{15BD1A0F-A26C-47A1-8233-A33DB89745F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id="{57E59D80-2F17-4072-BD8B-A591050304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>
            <a:extLst>
              <a:ext uri="{FF2B5EF4-FFF2-40B4-BE49-F238E27FC236}">
                <a16:creationId xmlns:a16="http://schemas.microsoft.com/office/drawing/2014/main" id="{C6D3BF34-9FE9-4639-A88A-D5E57BBB79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F5B9DB2-C6FA-4B22-9DD5-9CAC8FAB1B5F}" type="slidenum">
              <a:rPr lang="en-US" altLang="zh-CN" sz="1200">
                <a:solidFill>
                  <a:schemeClr val="tx1"/>
                </a:solidFill>
              </a:rPr>
              <a:pPr eaLnBrk="1" hangingPunct="1"/>
              <a:t>64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31075" name="Rectangle 2">
            <a:extLst>
              <a:ext uri="{FF2B5EF4-FFF2-40B4-BE49-F238E27FC236}">
                <a16:creationId xmlns:a16="http://schemas.microsoft.com/office/drawing/2014/main" id="{CE44C75F-1F1A-41BB-A325-F51037C1B1F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>
            <a:extLst>
              <a:ext uri="{FF2B5EF4-FFF2-40B4-BE49-F238E27FC236}">
                <a16:creationId xmlns:a16="http://schemas.microsoft.com/office/drawing/2014/main" id="{A0F604FD-58AF-4195-B60B-BE0BB65ED5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98A8641D-424A-4501-BA63-C2E4F88DBD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BDF3AB1-CA7C-4DFE-8BFF-B3DA41855C09}" type="slidenum">
              <a:rPr lang="en-US" altLang="zh-CN" sz="1200">
                <a:solidFill>
                  <a:schemeClr val="tx1"/>
                </a:solidFill>
              </a:rPr>
              <a:pPr eaLnBrk="1" hangingPunct="1"/>
              <a:t>5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B7EC5A95-7B43-46B7-AEDE-F89EC1B6CE0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B3D9CD58-C64E-49A6-9E97-AB23372699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>
            <a:extLst>
              <a:ext uri="{FF2B5EF4-FFF2-40B4-BE49-F238E27FC236}">
                <a16:creationId xmlns:a16="http://schemas.microsoft.com/office/drawing/2014/main" id="{9BAF8416-2097-4790-94F5-EEF3A7BA71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11A9263-E158-41F5-97D9-9D78BD233B76}" type="slidenum">
              <a:rPr lang="en-US" altLang="zh-CN" sz="1200">
                <a:solidFill>
                  <a:schemeClr val="tx1"/>
                </a:solidFill>
              </a:rPr>
              <a:pPr eaLnBrk="1" hangingPunct="1"/>
              <a:t>65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id="{F0410B47-A0F5-49E3-970A-CE4419E676E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>
            <a:extLst>
              <a:ext uri="{FF2B5EF4-FFF2-40B4-BE49-F238E27FC236}">
                <a16:creationId xmlns:a16="http://schemas.microsoft.com/office/drawing/2014/main" id="{33725E1A-AF78-4EF6-94C7-483FA75F4B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>
            <a:extLst>
              <a:ext uri="{FF2B5EF4-FFF2-40B4-BE49-F238E27FC236}">
                <a16:creationId xmlns:a16="http://schemas.microsoft.com/office/drawing/2014/main" id="{DFD3CE9F-6A34-4CF4-8110-3E122F96B6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A004EFC-32EC-42EE-A21A-5C8D602562C7}" type="slidenum">
              <a:rPr lang="en-US" altLang="zh-CN" sz="1200">
                <a:solidFill>
                  <a:schemeClr val="tx1"/>
                </a:solidFill>
              </a:rPr>
              <a:pPr eaLnBrk="1" hangingPunct="1"/>
              <a:t>66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id="{B25827EB-F45E-4589-B6A5-33811D93E65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id="{41C9D080-1065-4EA8-B6E9-C6DFAC2075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>
            <a:extLst>
              <a:ext uri="{FF2B5EF4-FFF2-40B4-BE49-F238E27FC236}">
                <a16:creationId xmlns:a16="http://schemas.microsoft.com/office/drawing/2014/main" id="{AA4D9555-13BB-4D11-AAE5-A13E42B04F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C33F40D-7718-466F-8BB4-15C6D5D8E2AB}" type="slidenum">
              <a:rPr lang="en-US" altLang="zh-CN" sz="1200">
                <a:solidFill>
                  <a:schemeClr val="tx1"/>
                </a:solidFill>
              </a:rPr>
              <a:pPr eaLnBrk="1" hangingPunct="1"/>
              <a:t>67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34147" name="Rectangle 2">
            <a:extLst>
              <a:ext uri="{FF2B5EF4-FFF2-40B4-BE49-F238E27FC236}">
                <a16:creationId xmlns:a16="http://schemas.microsoft.com/office/drawing/2014/main" id="{79608A1B-1B9F-4992-A589-E3D56B8ECF5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>
            <a:extLst>
              <a:ext uri="{FF2B5EF4-FFF2-40B4-BE49-F238E27FC236}">
                <a16:creationId xmlns:a16="http://schemas.microsoft.com/office/drawing/2014/main" id="{9A20B43D-C4B5-4440-89C9-CB5DCCE08D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>
            <a:extLst>
              <a:ext uri="{FF2B5EF4-FFF2-40B4-BE49-F238E27FC236}">
                <a16:creationId xmlns:a16="http://schemas.microsoft.com/office/drawing/2014/main" id="{3D65D5AA-2BBB-492F-98FD-58DC2B3C72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37DC37E-8F5F-4F83-B238-DA0C895B1A6F}" type="slidenum">
              <a:rPr lang="en-US" altLang="zh-CN" sz="1200">
                <a:solidFill>
                  <a:schemeClr val="tx1"/>
                </a:solidFill>
              </a:rPr>
              <a:pPr eaLnBrk="1" hangingPunct="1"/>
              <a:t>68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35171" name="Rectangle 2">
            <a:extLst>
              <a:ext uri="{FF2B5EF4-FFF2-40B4-BE49-F238E27FC236}">
                <a16:creationId xmlns:a16="http://schemas.microsoft.com/office/drawing/2014/main" id="{A2EDFF27-1CF2-4659-BF08-5F79F737E88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>
            <a:extLst>
              <a:ext uri="{FF2B5EF4-FFF2-40B4-BE49-F238E27FC236}">
                <a16:creationId xmlns:a16="http://schemas.microsoft.com/office/drawing/2014/main" id="{BF4F7DCF-93AC-405E-81AF-4341A7099C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>
            <a:extLst>
              <a:ext uri="{FF2B5EF4-FFF2-40B4-BE49-F238E27FC236}">
                <a16:creationId xmlns:a16="http://schemas.microsoft.com/office/drawing/2014/main" id="{3A6A925C-04CC-4715-AD30-0DA3AAC330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D181B3C-4E2A-4F45-8D86-2DDBC83E8EF7}" type="slidenum">
              <a:rPr lang="en-US" altLang="zh-CN" sz="1200">
                <a:solidFill>
                  <a:schemeClr val="tx1"/>
                </a:solidFill>
              </a:rPr>
              <a:pPr eaLnBrk="1" hangingPunct="1"/>
              <a:t>69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36195" name="Rectangle 2">
            <a:extLst>
              <a:ext uri="{FF2B5EF4-FFF2-40B4-BE49-F238E27FC236}">
                <a16:creationId xmlns:a16="http://schemas.microsoft.com/office/drawing/2014/main" id="{78BCFD7B-4CD6-46CD-97BB-075AA502FA5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>
            <a:extLst>
              <a:ext uri="{FF2B5EF4-FFF2-40B4-BE49-F238E27FC236}">
                <a16:creationId xmlns:a16="http://schemas.microsoft.com/office/drawing/2014/main" id="{2890ED70-C953-4CE8-A771-7D53413A53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>
            <a:extLst>
              <a:ext uri="{FF2B5EF4-FFF2-40B4-BE49-F238E27FC236}">
                <a16:creationId xmlns:a16="http://schemas.microsoft.com/office/drawing/2014/main" id="{A3C18298-FEE4-4679-B4BA-C362628E93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BD3EEE9-D4DC-4AEA-BDAB-165E12E2267E}" type="slidenum">
              <a:rPr lang="en-US" altLang="zh-CN" sz="1200">
                <a:solidFill>
                  <a:schemeClr val="tx1"/>
                </a:solidFill>
              </a:rPr>
              <a:pPr eaLnBrk="1" hangingPunct="1"/>
              <a:t>70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37219" name="Rectangle 2">
            <a:extLst>
              <a:ext uri="{FF2B5EF4-FFF2-40B4-BE49-F238E27FC236}">
                <a16:creationId xmlns:a16="http://schemas.microsoft.com/office/drawing/2014/main" id="{DB07BB6A-2F09-4325-AD0C-F95AC101CB1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>
            <a:extLst>
              <a:ext uri="{FF2B5EF4-FFF2-40B4-BE49-F238E27FC236}">
                <a16:creationId xmlns:a16="http://schemas.microsoft.com/office/drawing/2014/main" id="{E6920223-172C-4297-B4DC-99C1646F4B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>
            <a:extLst>
              <a:ext uri="{FF2B5EF4-FFF2-40B4-BE49-F238E27FC236}">
                <a16:creationId xmlns:a16="http://schemas.microsoft.com/office/drawing/2014/main" id="{35904F4C-CD34-4B32-ABE1-9E25BB3C35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A9E8F23-AE04-4D56-BB27-814F327FE0BF}" type="slidenum">
              <a:rPr lang="en-US" altLang="zh-CN" sz="1200">
                <a:solidFill>
                  <a:schemeClr val="tx1"/>
                </a:solidFill>
              </a:rPr>
              <a:pPr eaLnBrk="1" hangingPunct="1"/>
              <a:t>71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38243" name="Rectangle 2">
            <a:extLst>
              <a:ext uri="{FF2B5EF4-FFF2-40B4-BE49-F238E27FC236}">
                <a16:creationId xmlns:a16="http://schemas.microsoft.com/office/drawing/2014/main" id="{EEEAEB50-0E29-4267-8B25-C061BEA50C9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>
            <a:extLst>
              <a:ext uri="{FF2B5EF4-FFF2-40B4-BE49-F238E27FC236}">
                <a16:creationId xmlns:a16="http://schemas.microsoft.com/office/drawing/2014/main" id="{6C114DED-BC21-4CDB-82D6-E86063487E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>
            <a:extLst>
              <a:ext uri="{FF2B5EF4-FFF2-40B4-BE49-F238E27FC236}">
                <a16:creationId xmlns:a16="http://schemas.microsoft.com/office/drawing/2014/main" id="{9E32BD79-23D0-444D-9475-E8FD3F990B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F2847EA-991E-4577-A7B4-FDE1BB921F29}" type="slidenum">
              <a:rPr lang="en-US" altLang="zh-CN" sz="1200">
                <a:solidFill>
                  <a:schemeClr val="tx1"/>
                </a:solidFill>
              </a:rPr>
              <a:pPr eaLnBrk="1" hangingPunct="1"/>
              <a:t>72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39267" name="Rectangle 2">
            <a:extLst>
              <a:ext uri="{FF2B5EF4-FFF2-40B4-BE49-F238E27FC236}">
                <a16:creationId xmlns:a16="http://schemas.microsoft.com/office/drawing/2014/main" id="{73FDBF0B-BD76-4FFC-90B5-F5936E6F7A0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>
            <a:extLst>
              <a:ext uri="{FF2B5EF4-FFF2-40B4-BE49-F238E27FC236}">
                <a16:creationId xmlns:a16="http://schemas.microsoft.com/office/drawing/2014/main" id="{B718C1DC-3C3F-4D22-9E92-BD5430B26B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>
            <a:extLst>
              <a:ext uri="{FF2B5EF4-FFF2-40B4-BE49-F238E27FC236}">
                <a16:creationId xmlns:a16="http://schemas.microsoft.com/office/drawing/2014/main" id="{65C5EC3F-ED69-447A-893C-47BC943307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90DAEFB-D29B-43DB-B0AC-DB779BB1B197}" type="slidenum">
              <a:rPr lang="en-US" altLang="zh-CN" sz="1200">
                <a:solidFill>
                  <a:schemeClr val="tx1"/>
                </a:solidFill>
              </a:rPr>
              <a:pPr eaLnBrk="1" hangingPunct="1"/>
              <a:t>73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40291" name="Rectangle 2">
            <a:extLst>
              <a:ext uri="{FF2B5EF4-FFF2-40B4-BE49-F238E27FC236}">
                <a16:creationId xmlns:a16="http://schemas.microsoft.com/office/drawing/2014/main" id="{388830FD-9298-47A0-98C8-5A32AC42C10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>
            <a:extLst>
              <a:ext uri="{FF2B5EF4-FFF2-40B4-BE49-F238E27FC236}">
                <a16:creationId xmlns:a16="http://schemas.microsoft.com/office/drawing/2014/main" id="{4832C0D7-0F41-49A5-8B97-17E1B814C3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>
            <a:extLst>
              <a:ext uri="{FF2B5EF4-FFF2-40B4-BE49-F238E27FC236}">
                <a16:creationId xmlns:a16="http://schemas.microsoft.com/office/drawing/2014/main" id="{54DD25AC-9922-4546-86C7-B8EECA2F4F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B853F45-C9F7-449C-9075-8EFC4C7F2812}" type="slidenum">
              <a:rPr lang="en-US" altLang="zh-CN" sz="1200">
                <a:solidFill>
                  <a:schemeClr val="tx1"/>
                </a:solidFill>
              </a:rPr>
              <a:pPr eaLnBrk="1" hangingPunct="1"/>
              <a:t>74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41315" name="Rectangle 2">
            <a:extLst>
              <a:ext uri="{FF2B5EF4-FFF2-40B4-BE49-F238E27FC236}">
                <a16:creationId xmlns:a16="http://schemas.microsoft.com/office/drawing/2014/main" id="{609CBB96-B5F2-4098-9E55-DF356475933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>
            <a:extLst>
              <a:ext uri="{FF2B5EF4-FFF2-40B4-BE49-F238E27FC236}">
                <a16:creationId xmlns:a16="http://schemas.microsoft.com/office/drawing/2014/main" id="{A5595258-1EB3-4D8F-BBB0-DA9D863B54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8C150932-2C92-40E2-8C08-BCD9C9F783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5EF49AF-0C7B-48D7-A41C-732AAE781607}" type="slidenum">
              <a:rPr lang="en-US" altLang="zh-CN" sz="1200">
                <a:solidFill>
                  <a:schemeClr val="tx1"/>
                </a:solidFill>
              </a:rPr>
              <a:pPr eaLnBrk="1" hangingPunct="1"/>
              <a:t>7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39A5D7B7-E5C0-45A0-8259-5BB44CB3D92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A1FB2607-B218-44B3-BE74-D370D32BEF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>
            <a:extLst>
              <a:ext uri="{FF2B5EF4-FFF2-40B4-BE49-F238E27FC236}">
                <a16:creationId xmlns:a16="http://schemas.microsoft.com/office/drawing/2014/main" id="{4B1AAD98-DE0E-48A3-AB08-ED2660C491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BD2C82A-C655-491B-AFB6-DDC39B0B317A}" type="slidenum">
              <a:rPr lang="en-US" altLang="zh-CN" sz="1200">
                <a:solidFill>
                  <a:schemeClr val="tx1"/>
                </a:solidFill>
              </a:rPr>
              <a:pPr eaLnBrk="1" hangingPunct="1"/>
              <a:t>75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42339" name="Rectangle 2">
            <a:extLst>
              <a:ext uri="{FF2B5EF4-FFF2-40B4-BE49-F238E27FC236}">
                <a16:creationId xmlns:a16="http://schemas.microsoft.com/office/drawing/2014/main" id="{F3535868-8F84-4590-8965-9B29D6AB305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>
            <a:extLst>
              <a:ext uri="{FF2B5EF4-FFF2-40B4-BE49-F238E27FC236}">
                <a16:creationId xmlns:a16="http://schemas.microsoft.com/office/drawing/2014/main" id="{C3DAF086-AF1A-4527-A209-CD5B555DCC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zh-CN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>
            <a:extLst>
              <a:ext uri="{FF2B5EF4-FFF2-40B4-BE49-F238E27FC236}">
                <a16:creationId xmlns:a16="http://schemas.microsoft.com/office/drawing/2014/main" id="{F474A63E-F466-4671-812A-4590F87D3C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92EFA6E-1AB4-4CE0-A573-F7D91F815DA3}" type="slidenum">
              <a:rPr lang="en-US" altLang="zh-CN" sz="1200">
                <a:solidFill>
                  <a:schemeClr val="tx1"/>
                </a:solidFill>
              </a:rPr>
              <a:pPr eaLnBrk="1" hangingPunct="1"/>
              <a:t>76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43363" name="Rectangle 2">
            <a:extLst>
              <a:ext uri="{FF2B5EF4-FFF2-40B4-BE49-F238E27FC236}">
                <a16:creationId xmlns:a16="http://schemas.microsoft.com/office/drawing/2014/main" id="{8EFC8F77-D4AC-46E1-ADD2-D3EFA1DB949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>
            <a:extLst>
              <a:ext uri="{FF2B5EF4-FFF2-40B4-BE49-F238E27FC236}">
                <a16:creationId xmlns:a16="http://schemas.microsoft.com/office/drawing/2014/main" id="{91EB85C9-0E29-4949-9E14-ECCEC0BD71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9E234DD5-D401-4593-A1F7-5F246256B1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72CF8C6-5A48-442A-9D54-CB93D331ADA3}" type="slidenum">
              <a:rPr lang="en-US" altLang="zh-CN" sz="1200">
                <a:solidFill>
                  <a:schemeClr val="tx1"/>
                </a:solidFill>
              </a:rPr>
              <a:pPr eaLnBrk="1" hangingPunct="1"/>
              <a:t>8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158A9D4A-71B8-4E60-ADB7-49C78EB43DF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94E318CB-027E-4B38-B85C-7D9FA765E6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58B5C81B-81E6-4003-8773-CBC75554CE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C04ED8A-37FB-4755-AD45-1C74D3213725}" type="slidenum">
              <a:rPr lang="en-US" altLang="zh-CN" sz="1200">
                <a:solidFill>
                  <a:schemeClr val="tx1"/>
                </a:solidFill>
              </a:rPr>
              <a:pPr eaLnBrk="1" hangingPunct="1"/>
              <a:t>9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17E705AC-BCA4-4AE3-B4C2-933F150CEF9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92C82347-9303-4D61-AF11-AFB110B70C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1DC456A1-2C63-4E53-A53B-2900A32B49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9F40C5F-72B9-4917-8FBF-8820D0A0AC8C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11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27604965-84F9-489D-B957-497EC629E84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BE5499D8-9D4F-4E62-BE3C-3A4EB0144D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8382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248400" cy="9906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ACB8E8A-5352-45B2-88AE-212180C869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222222"/>
                </a:solidFill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Linux+ Guide to Linux Certification, Second Edition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83CE461-2A65-42C5-86D0-D3C8D87538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C1656CE-05E9-4C73-B716-350A13432C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fld id="{AF587DB5-024C-4A2A-919D-FF7CFB1CFF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5122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D99C410-CEE5-41E6-A5DA-8D001D02F4C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12EC933-C9AB-418F-95ED-E10FCD677BA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AFA158-954D-4C28-825E-64C3FC1A07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8062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6FF5C09-6EEF-422E-9167-219CD9D1A30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CF700CF-8E88-441A-9AE9-69F0BF64130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08CB1A-6631-4140-BC82-8F57DD083B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5277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8077200" cy="2209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3400" y="4038600"/>
            <a:ext cx="8077200" cy="2209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BB1597-CEA6-448D-8386-5C4021A4574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2325C54-AF27-429B-B08C-B9D30126068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43720D-06E6-4C98-B756-3839EBEB74F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858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DF3A09A-3433-4A0B-919B-F8BC9380353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1CFA83C-5E93-4101-8DA5-3AF479DFD92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19834C-4616-4A03-9917-82EBD36876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4142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2A9307C-9E77-4BFA-807B-3BA39A4C410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381D047-0FCF-48D5-8522-0D66C236AB0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E01693-7BEF-40DA-A404-98B31E9D50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0443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73D232D-BF0A-4EC2-9162-4E71B36B94B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ED6E53F-95EA-4294-9040-4DA3A9E5BD4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3EBAD3-CDCA-4AD9-A907-244026C628B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1419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E1A1B6C-F1A8-48CC-8D41-4E137055397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278AD79-FD77-4B2B-ACC8-BD3CF5125A7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A6DF40-2DC1-4394-AA47-A923396FE80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0847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46C837A-3C03-42C8-9C96-D13AD884EAF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6715788-AD08-4E91-A255-8F2A53BE453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17E38-7F71-4889-AAAD-8E8E0D8096D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781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D51E9B2-1FD9-4B97-96DE-5997DA3A8C0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D5A0421-3D8F-4BC1-80DB-C4ACD416C2D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94A8C2-73B4-4EC7-800B-1424CFEA0E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6822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1FE89E8A-7768-4857-807D-E2FA95EED11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7EBEA848-CCDA-4989-B648-39680205210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2802A1-AB84-46CA-A37E-9C2A72B2CD0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9432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749AF05-373F-469D-8700-C72018F5B4F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6F7A446-225F-4ECD-9BF8-F9038A8CFCD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D39B32-1577-4171-829F-7B5BB57B0BD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0129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DF6F9EA-0BA4-44D7-9869-D8286CC7570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BACD2D-65FA-4DC1-9408-D4ACEA6435F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7D70AE-6978-4013-878F-4F1F9873E1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5915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alpha val="46000"/>
                <a:lumMod val="98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alpha val="52000"/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689856B-7BFD-4E92-BC29-9F2C90DF21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A8E9444-2FD4-4EAA-A51C-3667090192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E5F71EC-797C-4658-851C-7077EE5FBD4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222222"/>
                </a:solidFill>
                <a:latin typeface="+mn-lt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6A15D43-8BDF-4C5E-B610-B60AFCF01A0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9E159D75-CBDB-40D5-ABEC-66869EF3324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A4DEE8F-B4B3-4E00-92B2-8A635F8E373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 First Book of ANSI C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 sz="3200" i="1">
                <a:ea typeface="宋体" panose="02010600030101010101" pitchFamily="2" charset="-122"/>
              </a:rPr>
              <a:t>Fourth Edition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441F342-F964-45EE-99B9-BE07704A2E8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400" b="0" i="1">
                <a:ea typeface="宋体" panose="02010600030101010101" pitchFamily="2" charset="-122"/>
              </a:rPr>
              <a:t>Chapter 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400" b="0" i="1">
                <a:ea typeface="宋体" panose="02010600030101010101" pitchFamily="2" charset="-122"/>
              </a:rPr>
              <a:t>Getting Started in C Programming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>
            <a:extLst>
              <a:ext uri="{FF2B5EF4-FFF2-40B4-BE49-F238E27FC236}">
                <a16:creationId xmlns:a16="http://schemas.microsoft.com/office/drawing/2014/main" id="{B4348A23-FC68-44A1-9DD3-84FCAB23EA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FEF007BC-9C58-48CE-BB25-E01283EF28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529759D-3B60-4DB0-8FA7-825F00076011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10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8FC22BCD-6561-4BDB-A31B-6E282C395E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Identifiers (continued)</a:t>
            </a:r>
          </a:p>
        </p:txBody>
      </p:sp>
      <p:pic>
        <p:nvPicPr>
          <p:cNvPr id="12293" name="Picture 3">
            <a:extLst>
              <a:ext uri="{FF2B5EF4-FFF2-40B4-BE49-F238E27FC236}">
                <a16:creationId xmlns:a16="http://schemas.microsoft.com/office/drawing/2014/main" id="{833CC374-6DAE-4E4C-B2D9-B987FB47D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0"/>
            <a:ext cx="8537575" cy="20383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>
            <a:extLst>
              <a:ext uri="{FF2B5EF4-FFF2-40B4-BE49-F238E27FC236}">
                <a16:creationId xmlns:a16="http://schemas.microsoft.com/office/drawing/2014/main" id="{86120B39-60CF-481E-8073-65F2AE93D7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2EDDE81-3101-4BD9-B038-23A8AC5560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AAEE531-3C8E-48D9-BEA3-C42E25068000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11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3F16A00A-E794-4C6E-9F15-7626607FF1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Identifiers (continued)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098D3049-4BD3-4CA1-9F56-79F347F5E5A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764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zh-CN" b="1">
                <a:ea typeface="宋体" panose="02010600030101010101" pitchFamily="2" charset="-122"/>
              </a:rPr>
              <a:t>Standard identifiers: </a:t>
            </a:r>
            <a:r>
              <a:rPr lang="en-US" altLang="zh-CN">
                <a:ea typeface="宋体" panose="02010600030101010101" pitchFamily="2" charset="-122"/>
              </a:rPr>
              <a:t>words predefined in C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Most of the standard identifiers are the names of functions that are provided in the C standard library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It is good programming practice to use standard identifiers only for their intended purpose</a:t>
            </a:r>
          </a:p>
          <a:p>
            <a:pPr eaLnBrk="1" hangingPunct="1"/>
            <a:endParaRPr lang="en-US" altLang="zh-CN" sz="3000">
              <a:ea typeface="宋体" panose="02010600030101010101" pitchFamily="2" charset="-122"/>
            </a:endParaRPr>
          </a:p>
          <a:p>
            <a:pPr eaLnBrk="1" hangingPunct="1"/>
            <a:endParaRPr lang="en-US" altLang="zh-CN" sz="30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>
            <a:extLst>
              <a:ext uri="{FF2B5EF4-FFF2-40B4-BE49-F238E27FC236}">
                <a16:creationId xmlns:a16="http://schemas.microsoft.com/office/drawing/2014/main" id="{F12C4CF9-10DD-4B1E-96BD-034A0C7BF6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2ED8D8D6-6AB0-4A9B-B9C8-F17E7C46D9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378A56D-AA7A-426F-82CF-8687FDD26F4A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12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0F883126-9B5C-4871-BADA-C246068D4C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Identifiers (continued)</a:t>
            </a:r>
          </a:p>
        </p:txBody>
      </p:sp>
      <p:pic>
        <p:nvPicPr>
          <p:cNvPr id="14341" name="Picture 3">
            <a:extLst>
              <a:ext uri="{FF2B5EF4-FFF2-40B4-BE49-F238E27FC236}">
                <a16:creationId xmlns:a16="http://schemas.microsoft.com/office/drawing/2014/main" id="{3E50364D-D525-4052-983A-5981E734E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14600"/>
            <a:ext cx="8216900" cy="1828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0268CA-BFCB-4B9B-A0EE-4BF94E9B6E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AD050A-0E96-46D6-A198-D764E2BB1B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1C1F050-89BE-4381-B4A4-69FA9D0C7833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13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28E84DD8-BECB-400C-A027-9F93E2D5D5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Identifiers (continued)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D16413B3-8B24-4EBC-B80C-5FD4A4C508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>
                <a:ea typeface="宋体" panose="02010600030101010101" pitchFamily="2" charset="-122"/>
              </a:rPr>
              <a:t>Programmer-created identifiers:</a:t>
            </a:r>
            <a:r>
              <a:rPr lang="en-US" altLang="zh-CN">
                <a:ea typeface="宋体" panose="02010600030101010101" pitchFamily="2" charset="-122"/>
              </a:rPr>
              <a:t> selected by the programmer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Also called </a:t>
            </a:r>
            <a:r>
              <a:rPr lang="en-US" altLang="zh-CN" b="1">
                <a:ea typeface="宋体" panose="02010600030101010101" pitchFamily="2" charset="-122"/>
              </a:rPr>
              <a:t>programmer-created names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Used for naming data and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Must conform to C’s identifier rules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Can be any combination of letters, digits, or underscores (_) subject to the following rules: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First character must be a letter or underscore (_)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Only letters, digits, or underscores may follow the initial character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Blank spaces are not allowed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i="1">
                <a:ea typeface="宋体" panose="02010600030101010101" pitchFamily="2" charset="-122"/>
              </a:rPr>
              <a:t>Cannot </a:t>
            </a:r>
            <a:r>
              <a:rPr lang="en-US" altLang="zh-CN">
                <a:ea typeface="宋体" panose="02010600030101010101" pitchFamily="2" charset="-122"/>
              </a:rPr>
              <a:t>be a reserved word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9F65D5-C136-4890-B9EF-793AF00FE7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C4B889-1E4E-4BB1-AB67-ACB0F033A8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837010B-1611-4B82-A923-67545C4D26BF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14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0C7ED827-365C-4996-997A-8A988D996B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Identifiers (continued)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775F1EB6-9BE5-4ED7-B556-62D46F5233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Examples of invalid C programmer-created names:</a:t>
            </a:r>
          </a:p>
          <a:p>
            <a:pPr lvl="1" eaLnBrk="1" hangingPunct="1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4ab7</a:t>
            </a:r>
          </a:p>
          <a:p>
            <a:pPr lvl="1" eaLnBrk="1" hangingPunct="1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calculate total</a:t>
            </a:r>
          </a:p>
          <a:p>
            <a:pPr lvl="1" eaLnBrk="1" hangingPunct="1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while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All uppercase letters used to indicate a constant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 function name must be followed by parentheses 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An identifier should be descriptive: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</a:rPr>
              <a:t>degToRadians()</a:t>
            </a:r>
            <a:endParaRPr lang="en-US" altLang="zh-CN" sz="220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Bad identifier choices: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easy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duh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justDoIt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 is a case-sensitive language</a:t>
            </a:r>
          </a:p>
          <a:p>
            <a:pPr lvl="1" eaLnBrk="1" hangingPunct="1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TOTAL</a:t>
            </a:r>
            <a:r>
              <a:rPr lang="en-US" altLang="zh-CN">
                <a:ea typeface="宋体" panose="02010600030101010101" pitchFamily="2" charset="-122"/>
              </a:rPr>
              <a:t>, and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total</a:t>
            </a:r>
            <a:r>
              <a:rPr lang="en-US" altLang="zh-CN">
                <a:ea typeface="宋体" panose="02010600030101010101" pitchFamily="2" charset="-122"/>
              </a:rPr>
              <a:t> represent different identifiers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3">
            <a:extLst>
              <a:ext uri="{FF2B5EF4-FFF2-40B4-BE49-F238E27FC236}">
                <a16:creationId xmlns:a16="http://schemas.microsoft.com/office/drawing/2014/main" id="{11D5C4F2-65F8-44ED-95A9-095DDCC91C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8118B98C-DF60-4598-81EC-77FFE2D5EF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89727E6-79A2-4C6D-A5AA-FF39FAC7DFF6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15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A78854A0-7173-479B-AEC4-375F4A7132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main()</a:t>
            </a:r>
            <a:r>
              <a:rPr lang="en-US" altLang="zh-CN">
                <a:ea typeface="宋体" panose="02010600030101010101" pitchFamily="2" charset="-122"/>
              </a:rPr>
              <a:t> Function</a:t>
            </a:r>
          </a:p>
        </p:txBody>
      </p:sp>
      <p:grpSp>
        <p:nvGrpSpPr>
          <p:cNvPr id="17413" name="Group 8">
            <a:extLst>
              <a:ext uri="{FF2B5EF4-FFF2-40B4-BE49-F238E27FC236}">
                <a16:creationId xmlns:a16="http://schemas.microsoft.com/office/drawing/2014/main" id="{16D4D50C-A7EF-493C-9ED5-A4C0C02FED15}"/>
              </a:ext>
            </a:extLst>
          </p:cNvPr>
          <p:cNvGrpSpPr>
            <a:grpSpLocks/>
          </p:cNvGrpSpPr>
          <p:nvPr/>
        </p:nvGrpSpPr>
        <p:grpSpPr bwMode="auto">
          <a:xfrm>
            <a:off x="365125" y="1676400"/>
            <a:ext cx="8169275" cy="4572000"/>
            <a:chOff x="230" y="1056"/>
            <a:chExt cx="5146" cy="2880"/>
          </a:xfrm>
        </p:grpSpPr>
        <p:pic>
          <p:nvPicPr>
            <p:cNvPr id="17414" name="Picture 4">
              <a:extLst>
                <a:ext uri="{FF2B5EF4-FFF2-40B4-BE49-F238E27FC236}">
                  <a16:creationId xmlns:a16="http://schemas.microsoft.com/office/drawing/2014/main" id="{F28589FD-44E3-405B-96D8-779CF0A49A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8" y="1056"/>
              <a:ext cx="3848" cy="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5" name="Line 6">
              <a:extLst>
                <a:ext uri="{FF2B5EF4-FFF2-40B4-BE49-F238E27FC236}">
                  <a16:creationId xmlns:a16="http://schemas.microsoft.com/office/drawing/2014/main" id="{59956BC8-37AC-4093-9C12-6C8634F325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016"/>
              <a:ext cx="67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6" name="Text Box 7">
              <a:extLst>
                <a:ext uri="{FF2B5EF4-FFF2-40B4-BE49-F238E27FC236}">
                  <a16:creationId xmlns:a16="http://schemas.microsoft.com/office/drawing/2014/main" id="{21FB4706-09D0-4F63-AF83-ABA4736DC8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" y="1698"/>
              <a:ext cx="1258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Sometimes referred to as a </a:t>
              </a:r>
              <a:r>
                <a:rPr lang="en-US" altLang="zh-CN" b="1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driver function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3">
            <a:extLst>
              <a:ext uri="{FF2B5EF4-FFF2-40B4-BE49-F238E27FC236}">
                <a16:creationId xmlns:a16="http://schemas.microsoft.com/office/drawing/2014/main" id="{A4E962C0-61A5-4341-BBE9-D73FEBAC4C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F77AF5B3-0A3A-4E8A-9510-E80E1D9725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105B304-E8C5-4155-9C90-498A058ACE98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16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8436" name="Rectangle 6">
            <a:extLst>
              <a:ext uri="{FF2B5EF4-FFF2-40B4-BE49-F238E27FC236}">
                <a16:creationId xmlns:a16="http://schemas.microsoft.com/office/drawing/2014/main" id="{F24C55C9-8503-43B8-8269-D6ED9DA4D8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main()</a:t>
            </a:r>
            <a:r>
              <a:rPr lang="en-US" altLang="zh-CN">
                <a:ea typeface="宋体" panose="02010600030101010101" pitchFamily="2" charset="-122"/>
              </a:rPr>
              <a:t> Function (continued)</a:t>
            </a:r>
          </a:p>
        </p:txBody>
      </p:sp>
      <p:pic>
        <p:nvPicPr>
          <p:cNvPr id="18437" name="Picture 5">
            <a:extLst>
              <a:ext uri="{FF2B5EF4-FFF2-40B4-BE49-F238E27FC236}">
                <a16:creationId xmlns:a16="http://schemas.microsoft.com/office/drawing/2014/main" id="{FB412953-817D-4252-B885-CA731AC6E646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2309813"/>
            <a:ext cx="7497763" cy="3305175"/>
          </a:xfrm>
          <a:noFill/>
        </p:spPr>
      </p:pic>
      <p:sp>
        <p:nvSpPr>
          <p:cNvPr id="18438" name="Rectangle 8">
            <a:extLst>
              <a:ext uri="{FF2B5EF4-FFF2-40B4-BE49-F238E27FC236}">
                <a16:creationId xmlns:a16="http://schemas.microsoft.com/office/drawing/2014/main" id="{B739759E-BE58-4089-9905-A2665D700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9275" y="2819400"/>
            <a:ext cx="1143000" cy="2286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8439" name="Line 9">
            <a:extLst>
              <a:ext uri="{FF2B5EF4-FFF2-40B4-BE49-F238E27FC236}">
                <a16:creationId xmlns:a16="http://schemas.microsoft.com/office/drawing/2014/main" id="{09F7B36D-143C-401E-852A-00985BE393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2275" y="29337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0" name="Text Box 10">
            <a:extLst>
              <a:ext uri="{FF2B5EF4-FFF2-40B4-BE49-F238E27FC236}">
                <a16:creationId xmlns:a16="http://schemas.microsoft.com/office/drawing/2014/main" id="{C0CAF719-DEE8-4FD4-97CC-B60959F0D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0875" y="2725738"/>
            <a:ext cx="2486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Function header line</a:t>
            </a:r>
          </a:p>
        </p:txBody>
      </p:sp>
      <p:sp>
        <p:nvSpPr>
          <p:cNvPr id="18441" name="AutoShape 11">
            <a:extLst>
              <a:ext uri="{FF2B5EF4-FFF2-40B4-BE49-F238E27FC236}">
                <a16:creationId xmlns:a16="http://schemas.microsoft.com/office/drawing/2014/main" id="{C11A0317-8D6B-4DA8-BCE4-571314F21EE5}"/>
              </a:ext>
            </a:extLst>
          </p:cNvPr>
          <p:cNvSpPr>
            <a:spLocks/>
          </p:cNvSpPr>
          <p:nvPr/>
        </p:nvSpPr>
        <p:spPr bwMode="auto">
          <a:xfrm>
            <a:off x="5883275" y="3352800"/>
            <a:ext cx="152400" cy="1524000"/>
          </a:xfrm>
          <a:prstGeom prst="rightBrace">
            <a:avLst>
              <a:gd name="adj1" fmla="val 83333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Executable statements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9DA89C-77FC-4695-B260-E4F2536A58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E9DEA3-2EEE-47B9-9048-3182C379C8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4F9E4BE-3015-4D9D-93CC-F8299B6D0609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17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3421AB17-0CE0-419A-B794-69026163AD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printf()</a:t>
            </a:r>
            <a:r>
              <a:rPr lang="en-US" altLang="zh-CN">
                <a:ea typeface="宋体" panose="02010600030101010101" pitchFamily="2" charset="-122"/>
              </a:rPr>
              <a:t> Function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FFD59C2F-AA5A-4F05-A4B9-0531D7B26C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printf()</a:t>
            </a:r>
            <a:r>
              <a:rPr lang="en-US" altLang="zh-CN">
                <a:ea typeface="宋体" panose="02010600030101010101" pitchFamily="2" charset="-122"/>
              </a:rPr>
              <a:t> formats data and sends it to the standard system display device (i.e., the monitor)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Inputting data or messages to a function is called </a:t>
            </a:r>
            <a:r>
              <a:rPr lang="en-US" altLang="zh-CN" b="1">
                <a:ea typeface="宋体" panose="02010600030101010101" pitchFamily="2" charset="-122"/>
              </a:rPr>
              <a:t>passing data to the function</a:t>
            </a:r>
          </a:p>
          <a:p>
            <a:pPr lvl="1" eaLnBrk="1" hangingPunct="1"/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printf("Hello there world!");</a:t>
            </a:r>
          </a:p>
          <a:p>
            <a:pPr eaLnBrk="1" hangingPunct="1"/>
            <a:r>
              <a:rPr lang="en-US" altLang="zh-CN" b="1">
                <a:ea typeface="宋体" panose="02010600030101010101" pitchFamily="2" charset="-122"/>
              </a:rPr>
              <a:t>Syntax: </a:t>
            </a:r>
            <a:r>
              <a:rPr lang="en-US" altLang="zh-CN">
                <a:ea typeface="宋体" panose="02010600030101010101" pitchFamily="2" charset="-122"/>
              </a:rPr>
              <a:t>set of rules for formulating statements that are “grammatically correct” for the language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Messages are known as </a:t>
            </a:r>
            <a:r>
              <a:rPr lang="en-US" altLang="zh-CN" b="1">
                <a:ea typeface="宋体" panose="02010600030101010101" pitchFamily="2" charset="-122"/>
              </a:rPr>
              <a:t>strings </a:t>
            </a:r>
            <a:r>
              <a:rPr lang="en-US" altLang="zh-CN">
                <a:ea typeface="宋体" panose="02010600030101010101" pitchFamily="2" charset="-122"/>
              </a:rPr>
              <a:t>in C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A string of characters is surrounded by double quotes</a:t>
            </a:r>
          </a:p>
          <a:p>
            <a:pPr lvl="2" eaLnBrk="1" hangingPunct="1"/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printf("Hello there world!");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3">
            <a:extLst>
              <a:ext uri="{FF2B5EF4-FFF2-40B4-BE49-F238E27FC236}">
                <a16:creationId xmlns:a16="http://schemas.microsoft.com/office/drawing/2014/main" id="{8D49B3AB-29B0-44D3-B772-CDAEB12184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0FA5C95A-A736-4183-B936-A77789DEDB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E22ABB0-9DAD-4B60-9C16-DFF2415D0D8E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18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0484" name="Rectangle 6">
            <a:extLst>
              <a:ext uri="{FF2B5EF4-FFF2-40B4-BE49-F238E27FC236}">
                <a16:creationId xmlns:a16="http://schemas.microsoft.com/office/drawing/2014/main" id="{6124CC40-F242-41D7-8505-E70BD847F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printf()</a:t>
            </a:r>
            <a:r>
              <a:rPr lang="en-US" altLang="zh-CN">
                <a:ea typeface="宋体" panose="02010600030101010101" pitchFamily="2" charset="-122"/>
              </a:rPr>
              <a:t> Function (continued)</a:t>
            </a:r>
          </a:p>
        </p:txBody>
      </p:sp>
      <p:pic>
        <p:nvPicPr>
          <p:cNvPr id="20485" name="Picture 5">
            <a:extLst>
              <a:ext uri="{FF2B5EF4-FFF2-40B4-BE49-F238E27FC236}">
                <a16:creationId xmlns:a16="http://schemas.microsoft.com/office/drawing/2014/main" id="{BE58BF4C-8865-4A5F-BBB7-F57EB1FCD5B2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00363" y="1800225"/>
            <a:ext cx="3343275" cy="4324350"/>
          </a:xfrm>
          <a:noFill/>
        </p:spPr>
      </p:pic>
      <p:sp>
        <p:nvSpPr>
          <p:cNvPr id="20486" name="Line 8">
            <a:extLst>
              <a:ext uri="{FF2B5EF4-FFF2-40B4-BE49-F238E27FC236}">
                <a16:creationId xmlns:a16="http://schemas.microsoft.com/office/drawing/2014/main" id="{CB9E3F65-0D48-4FE4-B23F-A9F82E6384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1600200"/>
            <a:ext cx="53340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7" name="Text Box 9">
            <a:extLst>
              <a:ext uri="{FF2B5EF4-FFF2-40B4-BE49-F238E27FC236}">
                <a16:creationId xmlns:a16="http://schemas.microsoft.com/office/drawing/2014/main" id="{46076B7A-BDB6-484B-B10E-3AC55F93C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1401763"/>
            <a:ext cx="2427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Function arguments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F0E3E56C-C7F3-4D37-B38E-E6E5D87CBC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12" name="灯片编号占位符 4">
            <a:extLst>
              <a:ext uri="{FF2B5EF4-FFF2-40B4-BE49-F238E27FC236}">
                <a16:creationId xmlns:a16="http://schemas.microsoft.com/office/drawing/2014/main" id="{0D5C68DD-0F1F-47A5-82EC-FCEE37025F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8BE3FB2-ACCA-4DF2-8203-EB7C8444CCB1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19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1508" name="Rectangle 6">
            <a:extLst>
              <a:ext uri="{FF2B5EF4-FFF2-40B4-BE49-F238E27FC236}">
                <a16:creationId xmlns:a16="http://schemas.microsoft.com/office/drawing/2014/main" id="{CA9354F4-B2D3-4AF7-9675-845C972158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printf()</a:t>
            </a:r>
            <a:r>
              <a:rPr lang="en-US" altLang="zh-CN">
                <a:ea typeface="宋体" panose="02010600030101010101" pitchFamily="2" charset="-122"/>
              </a:rPr>
              <a:t> Function (continued)</a:t>
            </a:r>
          </a:p>
        </p:txBody>
      </p:sp>
      <p:pic>
        <p:nvPicPr>
          <p:cNvPr id="21509" name="Picture 5">
            <a:extLst>
              <a:ext uri="{FF2B5EF4-FFF2-40B4-BE49-F238E27FC236}">
                <a16:creationId xmlns:a16="http://schemas.microsoft.com/office/drawing/2014/main" id="{275902BC-0640-4212-9451-ACDF957069B2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947863"/>
            <a:ext cx="8077200" cy="4027487"/>
          </a:xfrm>
          <a:noFill/>
        </p:spPr>
      </p:pic>
      <p:sp>
        <p:nvSpPr>
          <p:cNvPr id="21510" name="AutoShape 8">
            <a:extLst>
              <a:ext uri="{FF2B5EF4-FFF2-40B4-BE49-F238E27FC236}">
                <a16:creationId xmlns:a16="http://schemas.microsoft.com/office/drawing/2014/main" id="{F024230A-FC15-45AF-8CB5-6D5F0FB8176C}"/>
              </a:ext>
            </a:extLst>
          </p:cNvPr>
          <p:cNvSpPr>
            <a:spLocks/>
          </p:cNvSpPr>
          <p:nvPr/>
        </p:nvSpPr>
        <p:spPr bwMode="auto">
          <a:xfrm>
            <a:off x="5029200" y="2743200"/>
            <a:ext cx="152400" cy="1219200"/>
          </a:xfrm>
          <a:prstGeom prst="rightBrace">
            <a:avLst>
              <a:gd name="adj1" fmla="val 66667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Comment</a:t>
            </a:r>
          </a:p>
        </p:txBody>
      </p:sp>
      <p:sp>
        <p:nvSpPr>
          <p:cNvPr id="21511" name="Line 9">
            <a:extLst>
              <a:ext uri="{FF2B5EF4-FFF2-40B4-BE49-F238E27FC236}">
                <a16:creationId xmlns:a16="http://schemas.microsoft.com/office/drawing/2014/main" id="{22255486-6E2F-415C-A4FC-1240D94981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67025" y="4191000"/>
            <a:ext cx="561975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2" name="Text Box 10">
            <a:extLst>
              <a:ext uri="{FF2B5EF4-FFF2-40B4-BE49-F238E27FC236}">
                <a16:creationId xmlns:a16="http://schemas.microsoft.com/office/drawing/2014/main" id="{D1179937-2205-43AA-BA86-75F39E6C3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9788" y="4000500"/>
            <a:ext cx="2878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Preprocessor command</a:t>
            </a:r>
          </a:p>
        </p:txBody>
      </p:sp>
      <p:sp>
        <p:nvSpPr>
          <p:cNvPr id="21513" name="Line 12">
            <a:extLst>
              <a:ext uri="{FF2B5EF4-FFF2-40B4-BE49-F238E27FC236}">
                <a16:creationId xmlns:a16="http://schemas.microsoft.com/office/drawing/2014/main" id="{D961412E-84B8-4B69-814C-B836E2B2E05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38400" y="4495800"/>
            <a:ext cx="990600" cy="152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4" name="Text Box 13">
            <a:extLst>
              <a:ext uri="{FF2B5EF4-FFF2-40B4-BE49-F238E27FC236}">
                <a16:creationId xmlns:a16="http://schemas.microsoft.com/office/drawing/2014/main" id="{9DD05DD2-342D-43BB-9B10-050E92F97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1850" y="4438650"/>
            <a:ext cx="1412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Header file</a:t>
            </a:r>
          </a:p>
        </p:txBody>
      </p:sp>
      <p:sp>
        <p:nvSpPr>
          <p:cNvPr id="21515" name="Line 14">
            <a:extLst>
              <a:ext uri="{FF2B5EF4-FFF2-40B4-BE49-F238E27FC236}">
                <a16:creationId xmlns:a16="http://schemas.microsoft.com/office/drawing/2014/main" id="{D067A5A5-B64E-4A72-B716-21871B9897C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47800" y="5162550"/>
            <a:ext cx="990600" cy="152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6" name="Text Box 15">
            <a:extLst>
              <a:ext uri="{FF2B5EF4-FFF2-40B4-BE49-F238E27FC236}">
                <a16:creationId xmlns:a16="http://schemas.microsoft.com/office/drawing/2014/main" id="{6D8C38C7-B8BC-40A3-BE58-51CD44549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0" y="5124450"/>
            <a:ext cx="48879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Invoking or calling the </a:t>
            </a:r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printf()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function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102B588-694F-4D13-834B-0E204B94E2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9AF154-B107-40D5-AC0B-B575E6AA90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89A2271-C94F-4C58-B02F-F4BD6C018E6D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059DD007-2821-46A4-8B71-E98D48F874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Objectives</a:t>
            </a:r>
          </a:p>
        </p:txBody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id="{35E34C97-5C55-4FB1-A473-AB6EABA5D6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05800" cy="4572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Introduction to C Programming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Programming Style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Data Types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Arithmetic Operations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页脚占位符 4">
            <a:extLst>
              <a:ext uri="{FF2B5EF4-FFF2-40B4-BE49-F238E27FC236}">
                <a16:creationId xmlns:a16="http://schemas.microsoft.com/office/drawing/2014/main" id="{6DE947D8-EA80-404D-891E-8CF8AA703C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F8E75A4C-D614-4743-A63D-52D94B07A3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1124989-F6FF-4439-A803-3CA3E74A2F90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20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2532" name="Rectangle 6">
            <a:extLst>
              <a:ext uri="{FF2B5EF4-FFF2-40B4-BE49-F238E27FC236}">
                <a16:creationId xmlns:a16="http://schemas.microsoft.com/office/drawing/2014/main" id="{26E92B08-E01E-4F2E-B660-A8C8F3896C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printf()</a:t>
            </a:r>
            <a:r>
              <a:rPr lang="en-US" altLang="zh-CN">
                <a:ea typeface="宋体" panose="02010600030101010101" pitchFamily="2" charset="-122"/>
              </a:rPr>
              <a:t> Function (continued)</a:t>
            </a:r>
          </a:p>
        </p:txBody>
      </p:sp>
      <p:grpSp>
        <p:nvGrpSpPr>
          <p:cNvPr id="22533" name="Group 10">
            <a:extLst>
              <a:ext uri="{FF2B5EF4-FFF2-40B4-BE49-F238E27FC236}">
                <a16:creationId xmlns:a16="http://schemas.microsoft.com/office/drawing/2014/main" id="{7CD9A1DF-7968-470D-87C2-68D193401441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524000"/>
            <a:ext cx="8294688" cy="4584700"/>
            <a:chOff x="240" y="960"/>
            <a:chExt cx="5225" cy="2888"/>
          </a:xfrm>
        </p:grpSpPr>
        <p:pic>
          <p:nvPicPr>
            <p:cNvPr id="22537" name="Picture 5">
              <a:extLst>
                <a:ext uri="{FF2B5EF4-FFF2-40B4-BE49-F238E27FC236}">
                  <a16:creationId xmlns:a16="http://schemas.microsoft.com/office/drawing/2014/main" id="{72D37B9C-E5DB-4DAA-AB69-D927B2E3E5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960"/>
              <a:ext cx="5221" cy="1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38" name="Picture 8">
              <a:extLst>
                <a:ext uri="{FF2B5EF4-FFF2-40B4-BE49-F238E27FC236}">
                  <a16:creationId xmlns:a16="http://schemas.microsoft.com/office/drawing/2014/main" id="{9B4FE79A-4323-4DDF-906F-AAD06395E9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2466"/>
              <a:ext cx="5225" cy="1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534" name="Text Box 11">
            <a:extLst>
              <a:ext uri="{FF2B5EF4-FFF2-40B4-BE49-F238E27FC236}">
                <a16:creationId xmlns:a16="http://schemas.microsoft.com/office/drawing/2014/main" id="{334B3B66-51D6-49DC-B838-131C9645C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286000"/>
            <a:ext cx="4425950" cy="9556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Output is:</a:t>
            </a:r>
          </a:p>
          <a:p>
            <a:pPr eaLnBrk="1" hangingPunct="1"/>
            <a:r>
              <a:rPr lang="en-US" altLang="zh-CN" sz="18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Computers, computers everywhere</a:t>
            </a:r>
          </a:p>
          <a:p>
            <a:pPr eaLnBrk="1" hangingPunct="1"/>
            <a:r>
              <a:rPr lang="en-US" altLang="zh-CN" sz="18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as far as I can C</a:t>
            </a:r>
          </a:p>
        </p:txBody>
      </p:sp>
      <p:sp>
        <p:nvSpPr>
          <p:cNvPr id="22535" name="Line 12">
            <a:extLst>
              <a:ext uri="{FF2B5EF4-FFF2-40B4-BE49-F238E27FC236}">
                <a16:creationId xmlns:a16="http://schemas.microsoft.com/office/drawing/2014/main" id="{AABA32C0-5897-4B1A-86A5-78CE46683EF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27238" y="5280025"/>
            <a:ext cx="990600" cy="152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6" name="Text Box 13">
            <a:extLst>
              <a:ext uri="{FF2B5EF4-FFF2-40B4-BE49-F238E27FC236}">
                <a16:creationId xmlns:a16="http://schemas.microsoft.com/office/drawing/2014/main" id="{9F498207-306C-459E-B02E-885809449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0688" y="5222875"/>
            <a:ext cx="3151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Newline escape sequence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AB6BC2-F8D4-4CC9-86A8-59BD4BC0CC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BCA9E5-150D-4261-AD28-7F3D8AD268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0BA3DD0-8B86-470E-B20B-A1D8DA6462FA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21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CBC220C6-D920-4AC2-A6CA-5269AB5BEC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Programming Style: Indentation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4619F6AB-C2DD-46F6-9501-05B7CC5308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Except for strings, function names, and reserved words, C ignores all white space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>
                <a:ea typeface="宋体" panose="02010600030101010101" pitchFamily="2" charset="-122"/>
              </a:rPr>
              <a:t>White space: </a:t>
            </a:r>
            <a:r>
              <a:rPr lang="en-US" altLang="zh-CN">
                <a:ea typeface="宋体" panose="02010600030101010101" pitchFamily="2" charset="-122"/>
              </a:rPr>
              <a:t>any combination of one or more blank spaces, tabs, or new lines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In standard form: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A function name is placed, with the parentheses, on a line by itself starting at the left-hand corner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The opening brace follows on the next line, under the first letter of the function name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The closing function brace is placed by itself at the start of the last line of the function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7D0E30-44F4-45CE-9689-CA99068759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B70C4B-36B7-48B8-882E-73EECD319E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B5409BA-52D9-4159-8B10-DC51D57623F4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22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0BF06DB3-9496-45B0-83A3-69188A1868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Programming Style: Indentation (continued)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FCCB3BFD-E6EE-4884-8387-E8451D5586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Within the function itself, all program statements are indented two spaces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Indentation is another sign of good programming practice, especially if the same indentation is used for similar groups of statements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Don’t do this: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main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){printf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("Hello there world!"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);return 0;}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5D30FF-F0D9-4CD2-9534-609E83E337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1A3377-175B-4E08-822C-3891E523AD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2AAB523-4B2F-4160-AFEB-772D16822CA3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23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05FB43E0-C5E5-4294-92D3-F436D73CD2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Programming Style: Comments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F9C2BF9A-47DD-43F8-ACA3-DCA7DDDF8F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Comments help clarify what a program does, what a group of statements is meant to accomplish, etc.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symbols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/*</a:t>
            </a:r>
            <a:r>
              <a:rPr lang="en-US" altLang="zh-CN">
                <a:ea typeface="宋体" panose="02010600030101010101" pitchFamily="2" charset="-122"/>
              </a:rPr>
              <a:t>, with no white space between them, designate the start of a comment; the symbols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*/</a:t>
            </a:r>
            <a:r>
              <a:rPr lang="en-US" altLang="zh-CN">
                <a:ea typeface="宋体" panose="02010600030101010101" pitchFamily="2" charset="-122"/>
              </a:rPr>
              <a:t> designate the end of a comment</a:t>
            </a:r>
          </a:p>
          <a:p>
            <a:pPr lvl="1" eaLnBrk="1" hangingPunct="1"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	/* this is a comment */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Comments can be placed anywhere within a program and have no effect on program execution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Under no circumstances may comments be </a:t>
            </a:r>
            <a:r>
              <a:rPr lang="en-US" altLang="zh-CN" b="1">
                <a:ea typeface="宋体" panose="02010600030101010101" pitchFamily="2" charset="-122"/>
              </a:rPr>
              <a:t>nested</a:t>
            </a:r>
            <a:endParaRPr lang="en-US" altLang="zh-CN">
              <a:ea typeface="宋体" panose="02010600030101010101" pitchFamily="2" charset="-122"/>
            </a:endParaRPr>
          </a:p>
          <a:p>
            <a:pPr lvl="1" eaLnBrk="1" hangingPunct="1"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	/* this comment is /* always */ invalid */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59F58A9-13FF-4023-9FDC-B7FE2412BD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14504722-AC58-480B-9EDB-DE4452AA6C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A5AC45D-E7AD-4CEA-953F-B7E85863FE3C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24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6628" name="Rectangle 9">
            <a:extLst>
              <a:ext uri="{FF2B5EF4-FFF2-40B4-BE49-F238E27FC236}">
                <a16:creationId xmlns:a16="http://schemas.microsoft.com/office/drawing/2014/main" id="{D667E27D-BB3A-42ED-94EA-949B512C71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Programming Style: Comments (continued)</a:t>
            </a:r>
          </a:p>
        </p:txBody>
      </p:sp>
      <p:grpSp>
        <p:nvGrpSpPr>
          <p:cNvPr id="26629" name="Group 11">
            <a:extLst>
              <a:ext uri="{FF2B5EF4-FFF2-40B4-BE49-F238E27FC236}">
                <a16:creationId xmlns:a16="http://schemas.microsoft.com/office/drawing/2014/main" id="{9C4D6E0E-BC08-4B7F-9C1A-B298FF463CFD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676400"/>
            <a:ext cx="8235950" cy="4305300"/>
            <a:chOff x="336" y="1056"/>
            <a:chExt cx="5188" cy="2712"/>
          </a:xfrm>
        </p:grpSpPr>
        <p:pic>
          <p:nvPicPr>
            <p:cNvPr id="26630" name="Picture 8">
              <a:extLst>
                <a:ext uri="{FF2B5EF4-FFF2-40B4-BE49-F238E27FC236}">
                  <a16:creationId xmlns:a16="http://schemas.microsoft.com/office/drawing/2014/main" id="{AC8992E3-C530-4011-B850-CB74FE842E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2976"/>
              <a:ext cx="5188" cy="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1" name="Picture 5">
              <a:extLst>
                <a:ext uri="{FF2B5EF4-FFF2-40B4-BE49-F238E27FC236}">
                  <a16:creationId xmlns:a16="http://schemas.microsoft.com/office/drawing/2014/main" id="{7D57A49F-00EA-4DFA-AC63-21D1E94FA6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1056"/>
              <a:ext cx="5177" cy="1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>
            <a:extLst>
              <a:ext uri="{FF2B5EF4-FFF2-40B4-BE49-F238E27FC236}">
                <a16:creationId xmlns:a16="http://schemas.microsoft.com/office/drawing/2014/main" id="{FCA77073-D03E-40AF-8FD9-285455FAE8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8A1F819F-DB76-467B-B7D1-DEE76E8A29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E66B2B3-E5D9-4A92-92AC-2FC57882C6C8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25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2853F872-D2F4-4513-8FA4-57CCD0BA7D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Data Types</a:t>
            </a: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BBC6083C-F8E1-4FF4-8309-202D5B7E7A5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76400"/>
            <a:ext cx="8077200" cy="4572000"/>
          </a:xfrm>
        </p:spPr>
        <p:txBody>
          <a:bodyPr/>
          <a:lstStyle/>
          <a:p>
            <a:pPr eaLnBrk="1" hangingPunct="1"/>
            <a:r>
              <a:rPr lang="en-US" altLang="zh-CN" b="1">
                <a:ea typeface="宋体" panose="02010600030101010101" pitchFamily="2" charset="-122"/>
              </a:rPr>
              <a:t>Data type: </a:t>
            </a:r>
            <a:r>
              <a:rPr lang="en-US" altLang="zh-CN">
                <a:ea typeface="宋体" panose="02010600030101010101" pitchFamily="2" charset="-122"/>
              </a:rPr>
              <a:t>set of values </a:t>
            </a:r>
            <a:r>
              <a:rPr lang="en-US" altLang="zh-CN" i="1">
                <a:ea typeface="宋体" panose="02010600030101010101" pitchFamily="2" charset="-122"/>
              </a:rPr>
              <a:t>and </a:t>
            </a:r>
            <a:r>
              <a:rPr lang="en-US" altLang="zh-CN">
                <a:ea typeface="宋体" panose="02010600030101010101" pitchFamily="2" charset="-122"/>
              </a:rPr>
              <a:t>a set of operations that can be applied to these values</a:t>
            </a:r>
          </a:p>
          <a:p>
            <a:pPr eaLnBrk="1" hangingPunct="1"/>
            <a:r>
              <a:rPr lang="en-US" altLang="zh-CN" b="1">
                <a:ea typeface="宋体" panose="02010600030101010101" pitchFamily="2" charset="-122"/>
              </a:rPr>
              <a:t>Built-in data type: </a:t>
            </a:r>
            <a:r>
              <a:rPr lang="en-US" altLang="zh-CN">
                <a:ea typeface="宋体" panose="02010600030101010101" pitchFamily="2" charset="-122"/>
              </a:rPr>
              <a:t>is provided as an integral part of the language; also known as </a:t>
            </a:r>
            <a:r>
              <a:rPr lang="en-US" altLang="zh-CN" b="1">
                <a:ea typeface="宋体" panose="02010600030101010101" pitchFamily="2" charset="-122"/>
              </a:rPr>
              <a:t>primitive type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>
            <a:extLst>
              <a:ext uri="{FF2B5EF4-FFF2-40B4-BE49-F238E27FC236}">
                <a16:creationId xmlns:a16="http://schemas.microsoft.com/office/drawing/2014/main" id="{24E7E423-BC3C-4B10-B587-A2790AA404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05D6C98A-24DD-4158-97BE-52F77A0B90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8822E93-9540-45D1-9CAA-326652BBD90B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26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6CA9A43E-496E-44D2-8120-E806F63E9A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Data Types (continued)</a:t>
            </a:r>
          </a:p>
        </p:txBody>
      </p:sp>
      <p:pic>
        <p:nvPicPr>
          <p:cNvPr id="28677" name="Picture 3">
            <a:extLst>
              <a:ext uri="{FF2B5EF4-FFF2-40B4-BE49-F238E27FC236}">
                <a16:creationId xmlns:a16="http://schemas.microsoft.com/office/drawing/2014/main" id="{02C32993-E0B1-46A6-884B-34145105D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133600"/>
            <a:ext cx="601980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>
            <a:extLst>
              <a:ext uri="{FF2B5EF4-FFF2-40B4-BE49-F238E27FC236}">
                <a16:creationId xmlns:a16="http://schemas.microsoft.com/office/drawing/2014/main" id="{AEFF9A4F-59AB-48D3-9E33-06AF266319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8C4A908F-619E-4B8C-926B-66093A752A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DBC55FC-DE1B-4604-ABAB-4B8CF2EA76B5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27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9700" name="Rectangle 5">
            <a:extLst>
              <a:ext uri="{FF2B5EF4-FFF2-40B4-BE49-F238E27FC236}">
                <a16:creationId xmlns:a16="http://schemas.microsoft.com/office/drawing/2014/main" id="{0344D3FA-28F6-4C13-9952-EF9C272837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Data Types (continued)</a:t>
            </a:r>
          </a:p>
        </p:txBody>
      </p:sp>
      <p:sp>
        <p:nvSpPr>
          <p:cNvPr id="29701" name="Rectangle 7">
            <a:extLst>
              <a:ext uri="{FF2B5EF4-FFF2-40B4-BE49-F238E27FC236}">
                <a16:creationId xmlns:a16="http://schemas.microsoft.com/office/drawing/2014/main" id="{B76ADC1C-4846-46E5-9012-C0426FF5834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1752600"/>
            <a:ext cx="8077200" cy="2209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 </a:t>
            </a:r>
            <a:r>
              <a:rPr lang="en-US" altLang="zh-CN" b="1">
                <a:ea typeface="宋体" panose="02010600030101010101" pitchFamily="2" charset="-122"/>
              </a:rPr>
              <a:t>literal </a:t>
            </a:r>
            <a:r>
              <a:rPr lang="en-US" altLang="zh-CN">
                <a:ea typeface="宋体" panose="02010600030101010101" pitchFamily="2" charset="-122"/>
              </a:rPr>
              <a:t>is an acceptable value for a data type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Also called a </a:t>
            </a:r>
            <a:r>
              <a:rPr lang="en-US" altLang="zh-CN" b="1">
                <a:ea typeface="宋体" panose="02010600030101010101" pitchFamily="2" charset="-122"/>
              </a:rPr>
              <a:t>literal value</a:t>
            </a:r>
            <a:r>
              <a:rPr lang="en-US" altLang="zh-CN">
                <a:ea typeface="宋体" panose="02010600030101010101" pitchFamily="2" charset="-122"/>
              </a:rPr>
              <a:t> or </a:t>
            </a:r>
            <a:r>
              <a:rPr lang="en-US" altLang="zh-CN" b="1">
                <a:ea typeface="宋体" panose="02010600030101010101" pitchFamily="2" charset="-122"/>
              </a:rPr>
              <a:t>constant</a:t>
            </a:r>
            <a:endParaRPr lang="en-US" altLang="zh-CN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3.6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−8.2</a:t>
            </a:r>
            <a:r>
              <a:rPr lang="en-US" altLang="zh-CN">
                <a:ea typeface="宋体" panose="02010600030101010101" pitchFamily="2" charset="-122"/>
              </a:rPr>
              <a:t>,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"Hello World!"</a:t>
            </a:r>
            <a:r>
              <a:rPr lang="en-US" altLang="zh-CN">
                <a:ea typeface="宋体" panose="02010600030101010101" pitchFamily="2" charset="-122"/>
              </a:rPr>
              <a:t> are literal values because they literally display their values</a:t>
            </a:r>
            <a:endParaRPr lang="en-US" altLang="zh-CN" sz="28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>
            <a:extLst>
              <a:ext uri="{FF2B5EF4-FFF2-40B4-BE49-F238E27FC236}">
                <a16:creationId xmlns:a16="http://schemas.microsoft.com/office/drawing/2014/main" id="{A6CE8DBE-AC09-4AB9-8C8D-A9AB78383B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8C5F86C5-4852-4A82-AF82-4D53E3EACB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4FF6A90-3668-4CC5-ACD5-FC75326B30FC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28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A698690A-4357-4EF1-8607-C953026F93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Data Types (continued)</a:t>
            </a:r>
          </a:p>
        </p:txBody>
      </p:sp>
      <p:pic>
        <p:nvPicPr>
          <p:cNvPr id="30725" name="Picture 3">
            <a:extLst>
              <a:ext uri="{FF2B5EF4-FFF2-40B4-BE49-F238E27FC236}">
                <a16:creationId xmlns:a16="http://schemas.microsoft.com/office/drawing/2014/main" id="{9B99B228-9738-4509-B34A-657DA11F2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9800"/>
            <a:ext cx="7696200" cy="236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FE4DD4-AF54-4DDA-B672-0545519C09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4CB9E8-A6CA-4C8E-A307-0FFEA88D7F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498E44C-F504-47AB-B377-70DFDEED0DB7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29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4079205B-499F-4EC1-B7F0-B115B40A72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Integer Data Types</a:t>
            </a:r>
          </a:p>
        </p:txBody>
      </p:sp>
      <p:pic>
        <p:nvPicPr>
          <p:cNvPr id="31749" name="Picture 4">
            <a:extLst>
              <a:ext uri="{FF2B5EF4-FFF2-40B4-BE49-F238E27FC236}">
                <a16:creationId xmlns:a16="http://schemas.microsoft.com/office/drawing/2014/main" id="{9FA05389-C0DA-4CB1-8D7A-414587E3556D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0100" y="2324100"/>
            <a:ext cx="7542213" cy="3276600"/>
          </a:xfr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A871D4-07E2-469F-8E53-CB963142BF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309FFD-08C3-47D5-9684-A851E8336D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FFB14EF-7210-40A6-BEC4-A938D4E3ACC6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17517EDD-4CC8-45AD-A72B-6963A3BD38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Objectives (continued)</a:t>
            </a:r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BB8926A6-85CC-4D8D-AC82-CFDA137E66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05800" cy="4572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Variables and Declarations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Case Study: Temperature Conversion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Common Programming and Compiler Errors</a:t>
            </a: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>
            <a:extLst>
              <a:ext uri="{FF2B5EF4-FFF2-40B4-BE49-F238E27FC236}">
                <a16:creationId xmlns:a16="http://schemas.microsoft.com/office/drawing/2014/main" id="{D98BF377-BCCD-461B-8748-6701CF8199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2F57D159-26DE-45D0-B6E2-AE18019F33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49616A3-AE40-47BD-A7AC-995821F57B93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30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C55EA4ED-7F9F-48EB-8138-E2FAAC2716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Integer Data Types (continued)</a:t>
            </a: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119160C2-9DB3-47D9-9F02-93D0C001F46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76400"/>
            <a:ext cx="8305800" cy="4572000"/>
          </a:xfrm>
        </p:spPr>
        <p:txBody>
          <a:bodyPr/>
          <a:lstStyle/>
          <a:p>
            <a:pPr eaLnBrk="1" hangingPunct="1"/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b="1">
                <a:ea typeface="宋体" panose="02010600030101010101" pitchFamily="2" charset="-122"/>
              </a:rPr>
              <a:t>: </a:t>
            </a:r>
            <a:r>
              <a:rPr lang="en-US" altLang="zh-CN">
                <a:ea typeface="宋体" panose="02010600030101010101" pitchFamily="2" charset="-122"/>
              </a:rPr>
              <a:t>whole numbers (integers)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For example: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-10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253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-26351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Not allowed: commas, decimal points, special symbols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char</a:t>
            </a:r>
            <a:r>
              <a:rPr lang="en-US" altLang="zh-CN" b="1">
                <a:ea typeface="宋体" panose="02010600030101010101" pitchFamily="2" charset="-122"/>
              </a:rPr>
              <a:t>: </a:t>
            </a:r>
            <a:r>
              <a:rPr lang="en-US" altLang="zh-CN">
                <a:ea typeface="宋体" panose="02010600030101010101" pitchFamily="2" charset="-122"/>
              </a:rPr>
              <a:t>stores individual characters (ASCII)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For example: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'A'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'$'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'b'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'!'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>
            <a:extLst>
              <a:ext uri="{FF2B5EF4-FFF2-40B4-BE49-F238E27FC236}">
                <a16:creationId xmlns:a16="http://schemas.microsoft.com/office/drawing/2014/main" id="{38B0257C-C0EB-4ED5-A643-68CE5456A2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760B741C-FD55-4B07-9D0F-96A5FA610F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88FE88E-3A6C-46CD-9154-5100FBE66A6C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31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EF59FB55-DFFF-4A31-92C7-B3BFF656E1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Integer Data Types (continued)</a:t>
            </a:r>
          </a:p>
        </p:txBody>
      </p:sp>
      <p:pic>
        <p:nvPicPr>
          <p:cNvPr id="33797" name="Picture 3">
            <a:extLst>
              <a:ext uri="{FF2B5EF4-FFF2-40B4-BE49-F238E27FC236}">
                <a16:creationId xmlns:a16="http://schemas.microsoft.com/office/drawing/2014/main" id="{2116C199-E805-4CF6-BCD7-71946CB21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667000"/>
            <a:ext cx="6934200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C58789-E9F2-4903-8D88-8DBE2712E9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035A4E-FE40-43B9-9393-3D7B1E3435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448313-0AA8-4CBA-8F6C-73114179CCBD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32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4820" name="Rectangle 6">
            <a:extLst>
              <a:ext uri="{FF2B5EF4-FFF2-40B4-BE49-F238E27FC236}">
                <a16:creationId xmlns:a16="http://schemas.microsoft.com/office/drawing/2014/main" id="{6DE44488-5654-4945-8D05-4F014C03E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Integer Data Types (continued)</a:t>
            </a:r>
          </a:p>
        </p:txBody>
      </p:sp>
      <p:pic>
        <p:nvPicPr>
          <p:cNvPr id="34821" name="Picture 5">
            <a:extLst>
              <a:ext uri="{FF2B5EF4-FFF2-40B4-BE49-F238E27FC236}">
                <a16:creationId xmlns:a16="http://schemas.microsoft.com/office/drawing/2014/main" id="{704D825E-128F-4204-8D2E-BBFDB4871981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0100" y="2090738"/>
            <a:ext cx="7542213" cy="3743325"/>
          </a:xfr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1">
            <a:extLst>
              <a:ext uri="{FF2B5EF4-FFF2-40B4-BE49-F238E27FC236}">
                <a16:creationId xmlns:a16="http://schemas.microsoft.com/office/drawing/2014/main" id="{177B0D8D-56F1-4C4A-AB31-4B3BF89651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61EC0B4D-3D25-47E3-8696-73C70CA61C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9346F7A-A90D-4632-A0AE-6EB8B575C41B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33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35844" name="Picture 4">
            <a:extLst>
              <a:ext uri="{FF2B5EF4-FFF2-40B4-BE49-F238E27FC236}">
                <a16:creationId xmlns:a16="http://schemas.microsoft.com/office/drawing/2014/main" id="{DD910660-E180-45D5-B1B3-F7CA369EF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619125"/>
            <a:ext cx="6248400" cy="570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Rectangle 5">
            <a:extLst>
              <a:ext uri="{FF2B5EF4-FFF2-40B4-BE49-F238E27FC236}">
                <a16:creationId xmlns:a16="http://schemas.microsoft.com/office/drawing/2014/main" id="{7BDE4E9B-961D-46C6-A233-BA9050F95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0"/>
            <a:ext cx="8077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Integer Data Types (continued)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EC51FD-D76D-4A73-8BCF-EA2FB9F463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7CBE66-C75C-401B-99E3-C1A65134DB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2718FC0-3CA1-4AA3-8E19-69DABE7A5D45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34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34EB0B14-DF64-411B-B968-3B18CDDAE4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Floating-Point Data Types</a:t>
            </a:r>
          </a:p>
        </p:txBody>
      </p:sp>
      <p:sp>
        <p:nvSpPr>
          <p:cNvPr id="36869" name="Rectangle 3">
            <a:extLst>
              <a:ext uri="{FF2B5EF4-FFF2-40B4-BE49-F238E27FC236}">
                <a16:creationId xmlns:a16="http://schemas.microsoft.com/office/drawing/2014/main" id="{10844C22-08D6-44DF-8ECB-B1E5A73625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382000" cy="45720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A </a:t>
            </a:r>
            <a:r>
              <a:rPr lang="en-US" altLang="zh-CN" b="1">
                <a:ea typeface="宋体" panose="02010600030101010101" pitchFamily="2" charset="-122"/>
              </a:rPr>
              <a:t>floating-point value</a:t>
            </a:r>
            <a:r>
              <a:rPr lang="en-US" altLang="zh-CN">
                <a:ea typeface="宋体" panose="02010600030101010101" pitchFamily="2" charset="-122"/>
              </a:rPr>
              <a:t> (</a:t>
            </a:r>
            <a:r>
              <a:rPr lang="en-US" altLang="zh-CN" b="1">
                <a:ea typeface="宋体" panose="02010600030101010101" pitchFamily="2" charset="-122"/>
              </a:rPr>
              <a:t>real number)</a:t>
            </a:r>
            <a:r>
              <a:rPr lang="en-US" altLang="zh-CN">
                <a:ea typeface="宋体" panose="02010600030101010101" pitchFamily="2" charset="-122"/>
              </a:rPr>
              <a:t> can be the number zero or any positive or negative number that contains a decimal point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For example: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+10.625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5.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-6.2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3251.92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+2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Not allowed: commas, decimal points, special symbols</a:t>
            </a: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float</a:t>
            </a:r>
            <a:r>
              <a:rPr lang="en-US" altLang="zh-CN">
                <a:ea typeface="宋体" panose="02010600030101010101" pitchFamily="2" charset="-122"/>
              </a:rPr>
              <a:t>: </a:t>
            </a:r>
            <a:r>
              <a:rPr lang="en-US" altLang="zh-CN" b="1">
                <a:ea typeface="宋体" panose="02010600030101010101" pitchFamily="2" charset="-122"/>
              </a:rPr>
              <a:t>single-precision</a:t>
            </a:r>
            <a:r>
              <a:rPr lang="en-US" altLang="zh-CN">
                <a:ea typeface="宋体" panose="02010600030101010101" pitchFamily="2" charset="-122"/>
              </a:rPr>
              <a:t> number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double</a:t>
            </a:r>
            <a:r>
              <a:rPr lang="en-US" altLang="zh-CN">
                <a:ea typeface="宋体" panose="02010600030101010101" pitchFamily="2" charset="-122"/>
              </a:rPr>
              <a:t>: </a:t>
            </a:r>
            <a:r>
              <a:rPr lang="en-US" altLang="zh-CN" b="1">
                <a:ea typeface="宋体" panose="02010600030101010101" pitchFamily="2" charset="-122"/>
              </a:rPr>
              <a:t>double-precision</a:t>
            </a:r>
            <a:r>
              <a:rPr lang="en-US" altLang="zh-CN">
                <a:ea typeface="宋体" panose="02010600030101010101" pitchFamily="2" charset="-122"/>
              </a:rPr>
              <a:t> number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Storage allocation for each data type depends on the compiler (use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sizeof()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>
            <a:extLst>
              <a:ext uri="{FF2B5EF4-FFF2-40B4-BE49-F238E27FC236}">
                <a16:creationId xmlns:a16="http://schemas.microsoft.com/office/drawing/2014/main" id="{E5A033B2-99B3-4BC8-9531-A5E7609D4C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63AA4DF-A9DB-409E-B85B-A24D4C17AF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8000D55-645C-415B-9A7E-E1D8367F0B01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35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7892" name="Rectangle 6">
            <a:extLst>
              <a:ext uri="{FF2B5EF4-FFF2-40B4-BE49-F238E27FC236}">
                <a16:creationId xmlns:a16="http://schemas.microsoft.com/office/drawing/2014/main" id="{CE863349-9D35-4405-9505-415B0D4EFE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Floating-Point Data Types (continued)</a:t>
            </a:r>
          </a:p>
        </p:txBody>
      </p:sp>
      <p:sp>
        <p:nvSpPr>
          <p:cNvPr id="37893" name="Rectangle 8">
            <a:extLst>
              <a:ext uri="{FF2B5EF4-FFF2-40B4-BE49-F238E27FC236}">
                <a16:creationId xmlns:a16="http://schemas.microsoft.com/office/drawing/2014/main" id="{4A946E54-65C3-4899-97F9-6E49929B453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1981200"/>
            <a:ext cx="8077200" cy="2895600"/>
          </a:xfrm>
        </p:spPr>
        <p:txBody>
          <a:bodyPr/>
          <a:lstStyle/>
          <a:p>
            <a:pPr eaLnBrk="1" hangingPunct="1"/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float</a:t>
            </a:r>
            <a:r>
              <a:rPr lang="en-US" altLang="zh-CN">
                <a:ea typeface="宋体" panose="02010600030101010101" pitchFamily="2" charset="-122"/>
              </a:rPr>
              <a:t> literal is indicated by appending an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f</a:t>
            </a:r>
            <a:r>
              <a:rPr lang="en-US" altLang="zh-CN">
                <a:ea typeface="宋体" panose="02010600030101010101" pitchFamily="2" charset="-122"/>
              </a:rPr>
              <a:t> or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F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long double</a:t>
            </a:r>
            <a:r>
              <a:rPr lang="en-US" altLang="zh-CN">
                <a:ea typeface="宋体" panose="02010600030101010101" pitchFamily="2" charset="-122"/>
              </a:rPr>
              <a:t> is created by appending an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l</a:t>
            </a:r>
            <a:r>
              <a:rPr lang="en-US" altLang="zh-CN">
                <a:ea typeface="宋体" panose="02010600030101010101" pitchFamily="2" charset="-122"/>
              </a:rPr>
              <a:t> or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L</a:t>
            </a:r>
            <a:endParaRPr lang="en-US" altLang="zh-CN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9.234</a:t>
            </a:r>
            <a:r>
              <a:rPr lang="en-US" altLang="zh-CN">
                <a:ea typeface="宋体" panose="02010600030101010101" pitchFamily="2" charset="-122"/>
              </a:rPr>
              <a:t> indicates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double</a:t>
            </a:r>
            <a:r>
              <a:rPr lang="en-US" altLang="zh-CN">
                <a:ea typeface="宋体" panose="02010600030101010101" pitchFamily="2" charset="-122"/>
              </a:rPr>
              <a:t> literal</a:t>
            </a:r>
          </a:p>
          <a:p>
            <a:pPr lvl="1" eaLnBrk="1" hangingPunct="1"/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9.234f</a:t>
            </a:r>
            <a:r>
              <a:rPr lang="en-US" altLang="zh-CN">
                <a:ea typeface="宋体" panose="02010600030101010101" pitchFamily="2" charset="-122"/>
              </a:rPr>
              <a:t> indicates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float</a:t>
            </a:r>
            <a:r>
              <a:rPr lang="en-US" altLang="zh-CN">
                <a:ea typeface="宋体" panose="02010600030101010101" pitchFamily="2" charset="-122"/>
              </a:rPr>
              <a:t> literal</a:t>
            </a:r>
          </a:p>
          <a:p>
            <a:pPr lvl="1" eaLnBrk="1" hangingPunct="1"/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9.234L</a:t>
            </a:r>
            <a:r>
              <a:rPr lang="en-US" altLang="zh-CN">
                <a:ea typeface="宋体" panose="02010600030101010101" pitchFamily="2" charset="-122"/>
              </a:rPr>
              <a:t> indicates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long double</a:t>
            </a:r>
            <a:r>
              <a:rPr lang="en-US" altLang="zh-CN">
                <a:ea typeface="宋体" panose="02010600030101010101" pitchFamily="2" charset="-122"/>
              </a:rPr>
              <a:t> literal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>
            <a:extLst>
              <a:ext uri="{FF2B5EF4-FFF2-40B4-BE49-F238E27FC236}">
                <a16:creationId xmlns:a16="http://schemas.microsoft.com/office/drawing/2014/main" id="{6EBFDF6E-1F4E-45F0-9BA1-FA4A8CBF66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38AE7F0C-D26A-426E-9D95-8740EBC2F6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88E0FE8-67E1-4305-BE30-9D8BA54CCFF3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36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DE2A4566-B25A-4D04-B2CF-1603BA1307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Floating-Point Data Types (continued)</a:t>
            </a:r>
          </a:p>
        </p:txBody>
      </p:sp>
      <p:pic>
        <p:nvPicPr>
          <p:cNvPr id="38917" name="Picture 3">
            <a:extLst>
              <a:ext uri="{FF2B5EF4-FFF2-40B4-BE49-F238E27FC236}">
                <a16:creationId xmlns:a16="http://schemas.microsoft.com/office/drawing/2014/main" id="{B1456440-CECD-4CD6-8AEE-86F604B53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0"/>
            <a:ext cx="8229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>
            <a:extLst>
              <a:ext uri="{FF2B5EF4-FFF2-40B4-BE49-F238E27FC236}">
                <a16:creationId xmlns:a16="http://schemas.microsoft.com/office/drawing/2014/main" id="{4178B7D1-02A4-48BC-A378-D25AE4E56C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12EA6FB2-B2AE-4D5B-8AC2-74661D9117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043C6FD-DE21-40E9-AEAB-4EBDD4A67568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37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9940" name="Rectangle 6">
            <a:extLst>
              <a:ext uri="{FF2B5EF4-FFF2-40B4-BE49-F238E27FC236}">
                <a16:creationId xmlns:a16="http://schemas.microsoft.com/office/drawing/2014/main" id="{AE0758B1-C8D2-49EE-A6E0-4CC15E2600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Exponential Notation</a:t>
            </a:r>
          </a:p>
        </p:txBody>
      </p:sp>
      <p:sp>
        <p:nvSpPr>
          <p:cNvPr id="39941" name="Rectangle 8">
            <a:extLst>
              <a:ext uri="{FF2B5EF4-FFF2-40B4-BE49-F238E27FC236}">
                <a16:creationId xmlns:a16="http://schemas.microsoft.com/office/drawing/2014/main" id="{E629441D-D628-4E13-A87A-CBF91708ADA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1905000"/>
            <a:ext cx="8077200" cy="2209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 numerical theory, the term </a:t>
            </a:r>
            <a:r>
              <a:rPr lang="en-US" altLang="zh-CN" b="1">
                <a:ea typeface="宋体" panose="02010600030101010101" pitchFamily="2" charset="-122"/>
              </a:rPr>
              <a:t>precision </a:t>
            </a:r>
            <a:r>
              <a:rPr lang="en-US" altLang="zh-CN">
                <a:ea typeface="宋体" panose="02010600030101010101" pitchFamily="2" charset="-122"/>
              </a:rPr>
              <a:t>typically refers to numerical accuracy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>
            <a:extLst>
              <a:ext uri="{FF2B5EF4-FFF2-40B4-BE49-F238E27FC236}">
                <a16:creationId xmlns:a16="http://schemas.microsoft.com/office/drawing/2014/main" id="{613A92C2-3354-4AB5-9CA0-F477335016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AB2E5D74-3555-4697-A128-F9043A8B49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6E17372-34E6-4597-95D7-10969CEDF5C2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38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05DC9DD6-1846-419F-A61D-BDCBC5491D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Exponential Notation (continued)</a:t>
            </a:r>
          </a:p>
        </p:txBody>
      </p:sp>
      <p:pic>
        <p:nvPicPr>
          <p:cNvPr id="40965" name="Picture 3">
            <a:extLst>
              <a:ext uri="{FF2B5EF4-FFF2-40B4-BE49-F238E27FC236}">
                <a16:creationId xmlns:a16="http://schemas.microsoft.com/office/drawing/2014/main" id="{8EB0DCD2-CC6F-4E52-A3B5-3ADF1C551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2000250"/>
            <a:ext cx="7542213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018AAE-AB16-465A-BA7E-8D302A862A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2F0D91-5FEB-4116-8795-DF9BA6BB13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5872545-772A-4AA6-9521-6E984993A957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39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0061FD0D-A4C1-43CB-B81A-3273B379D3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Arithmetic Operations</a:t>
            </a:r>
          </a:p>
        </p:txBody>
      </p:sp>
      <p:sp>
        <p:nvSpPr>
          <p:cNvPr id="41989" name="Rectangle 3">
            <a:extLst>
              <a:ext uri="{FF2B5EF4-FFF2-40B4-BE49-F238E27FC236}">
                <a16:creationId xmlns:a16="http://schemas.microsoft.com/office/drawing/2014/main" id="{8D3ECF74-DEE5-4668-9799-216B105436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tabLst>
                <a:tab pos="3146425" algn="l"/>
              </a:tabLst>
            </a:pPr>
            <a:r>
              <a:rPr lang="en-US" altLang="zh-CN" b="1">
                <a:ea typeface="宋体" panose="02010600030101010101" pitchFamily="2" charset="-122"/>
              </a:rPr>
              <a:t>Arithmetic operators:</a:t>
            </a:r>
            <a:r>
              <a:rPr lang="en-US" altLang="zh-CN">
                <a:ea typeface="宋体" panose="02010600030101010101" pitchFamily="2" charset="-122"/>
              </a:rPr>
              <a:t> operators used for arithmetic operations:</a:t>
            </a:r>
          </a:p>
          <a:p>
            <a:pPr lvl="1" eaLnBrk="1" hangingPunct="1">
              <a:lnSpc>
                <a:spcPct val="90000"/>
              </a:lnSpc>
              <a:tabLst>
                <a:tab pos="3146425" algn="l"/>
              </a:tabLst>
            </a:pPr>
            <a:r>
              <a:rPr lang="en-US" altLang="zh-CN">
                <a:ea typeface="宋体" panose="02010600030101010101" pitchFamily="2" charset="-122"/>
              </a:rPr>
              <a:t>Addition 	+</a:t>
            </a:r>
          </a:p>
          <a:p>
            <a:pPr lvl="1" eaLnBrk="1" hangingPunct="1">
              <a:lnSpc>
                <a:spcPct val="90000"/>
              </a:lnSpc>
              <a:tabLst>
                <a:tab pos="3146425" algn="l"/>
              </a:tabLst>
            </a:pPr>
            <a:r>
              <a:rPr lang="en-US" altLang="zh-CN">
                <a:ea typeface="宋体" panose="02010600030101010101" pitchFamily="2" charset="-122"/>
              </a:rPr>
              <a:t>Subtraction 	-</a:t>
            </a:r>
          </a:p>
          <a:p>
            <a:pPr lvl="1" eaLnBrk="1" hangingPunct="1">
              <a:lnSpc>
                <a:spcPct val="90000"/>
              </a:lnSpc>
              <a:tabLst>
                <a:tab pos="3146425" algn="l"/>
              </a:tabLst>
            </a:pPr>
            <a:r>
              <a:rPr lang="en-US" altLang="zh-CN">
                <a:ea typeface="宋体" panose="02010600030101010101" pitchFamily="2" charset="-122"/>
              </a:rPr>
              <a:t>Multiplication 	*</a:t>
            </a:r>
          </a:p>
          <a:p>
            <a:pPr lvl="1" eaLnBrk="1" hangingPunct="1">
              <a:lnSpc>
                <a:spcPct val="90000"/>
              </a:lnSpc>
              <a:tabLst>
                <a:tab pos="3146425" algn="l"/>
              </a:tabLst>
            </a:pPr>
            <a:r>
              <a:rPr lang="en-US" altLang="zh-CN">
                <a:ea typeface="宋体" panose="02010600030101010101" pitchFamily="2" charset="-122"/>
              </a:rPr>
              <a:t>Division 	/</a:t>
            </a:r>
          </a:p>
          <a:p>
            <a:pPr lvl="1" eaLnBrk="1" hangingPunct="1">
              <a:lnSpc>
                <a:spcPct val="90000"/>
              </a:lnSpc>
              <a:tabLst>
                <a:tab pos="3146425" algn="l"/>
              </a:tabLst>
            </a:pPr>
            <a:r>
              <a:rPr lang="en-US" altLang="zh-CN">
                <a:ea typeface="宋体" panose="02010600030101010101" pitchFamily="2" charset="-122"/>
              </a:rPr>
              <a:t>Modulus Division 	%</a:t>
            </a:r>
          </a:p>
          <a:p>
            <a:pPr eaLnBrk="1" hangingPunct="1">
              <a:lnSpc>
                <a:spcPct val="90000"/>
              </a:lnSpc>
              <a:tabLst>
                <a:tab pos="3146425" algn="l"/>
              </a:tabLst>
            </a:pPr>
            <a:r>
              <a:rPr lang="en-US" altLang="zh-CN" b="1">
                <a:ea typeface="宋体" panose="02010600030101010101" pitchFamily="2" charset="-122"/>
              </a:rPr>
              <a:t>Binary operators</a:t>
            </a:r>
            <a:r>
              <a:rPr lang="en-US" altLang="zh-CN">
                <a:ea typeface="宋体" panose="02010600030101010101" pitchFamily="2" charset="-122"/>
              </a:rPr>
              <a:t> require two operands</a:t>
            </a:r>
          </a:p>
          <a:p>
            <a:pPr eaLnBrk="1" hangingPunct="1">
              <a:lnSpc>
                <a:spcPct val="90000"/>
              </a:lnSpc>
              <a:tabLst>
                <a:tab pos="3146425" algn="l"/>
              </a:tabLst>
            </a:pPr>
            <a:r>
              <a:rPr lang="en-US" altLang="zh-CN">
                <a:ea typeface="宋体" panose="02010600030101010101" pitchFamily="2" charset="-122"/>
              </a:rPr>
              <a:t>An </a:t>
            </a:r>
            <a:r>
              <a:rPr lang="en-US" altLang="zh-CN" b="1">
                <a:ea typeface="宋体" panose="02010600030101010101" pitchFamily="2" charset="-122"/>
              </a:rPr>
              <a:t>operand </a:t>
            </a:r>
            <a:r>
              <a:rPr lang="en-US" altLang="zh-CN">
                <a:ea typeface="宋体" panose="02010600030101010101" pitchFamily="2" charset="-122"/>
              </a:rPr>
              <a:t>can be either a literal value or an identifier that has a value associated with it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F9B1C7-148B-44EC-9555-5DFB0C4DDB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AD554D-758B-4835-AC6E-8CC769FA70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AA7B642-2BF8-4A55-8BB3-F87B0309A9AB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C9A50BB6-70FE-4D52-80D6-AA599359C2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Introduction to C Programming</a:t>
            </a:r>
          </a:p>
        </p:txBody>
      </p:sp>
      <p:pic>
        <p:nvPicPr>
          <p:cNvPr id="6149" name="Picture 4">
            <a:extLst>
              <a:ext uri="{FF2B5EF4-FFF2-40B4-BE49-F238E27FC236}">
                <a16:creationId xmlns:a16="http://schemas.microsoft.com/office/drawing/2014/main" id="{05198D32-99A7-4732-9C43-EDD1CD920EED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90663" y="1676400"/>
            <a:ext cx="6161087" cy="4572000"/>
          </a:xfr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4C17E1-CA87-4BBF-815E-F5512ACF1E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6DAE51A-031C-4F1E-A347-1E31F8BA28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8588609-4388-4242-B157-ED134E0DEFD4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40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3012" name="Rectangle 2">
            <a:extLst>
              <a:ext uri="{FF2B5EF4-FFF2-40B4-BE49-F238E27FC236}">
                <a16:creationId xmlns:a16="http://schemas.microsoft.com/office/drawing/2014/main" id="{7E991C8F-F3AC-4B84-8174-22FDA33E90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Arithmetic Operations (continued)</a:t>
            </a:r>
          </a:p>
        </p:txBody>
      </p:sp>
      <p:sp>
        <p:nvSpPr>
          <p:cNvPr id="43013" name="Rectangle 3">
            <a:extLst>
              <a:ext uri="{FF2B5EF4-FFF2-40B4-BE49-F238E27FC236}">
                <a16:creationId xmlns:a16="http://schemas.microsoft.com/office/drawing/2014/main" id="{383153B5-27DD-41E3-AE4C-FF9897CAC4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A </a:t>
            </a:r>
            <a:r>
              <a:rPr lang="en-US" altLang="zh-CN" b="1">
                <a:ea typeface="宋体" panose="02010600030101010101" pitchFamily="2" charset="-122"/>
              </a:rPr>
              <a:t>simple binary arithmetic expression </a:t>
            </a:r>
            <a:r>
              <a:rPr lang="en-US" altLang="zh-CN">
                <a:ea typeface="宋体" panose="02010600030101010101" pitchFamily="2" charset="-122"/>
              </a:rPr>
              <a:t>consists of a binary arithmetic operator connecting two literal values in the form: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literalValue </a:t>
            </a:r>
            <a:r>
              <a:rPr lang="en-US" altLang="zh-CN" i="1">
                <a:latin typeface="Courier New" panose="02070309020205020404" pitchFamily="49" charset="0"/>
                <a:ea typeface="宋体" panose="02010600030101010101" pitchFamily="2" charset="-122"/>
              </a:rPr>
              <a:t>operator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literalValue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3 + 7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12.62 - 9.8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.08 * 12.2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12.6 / 2.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Spaces around arithmetic operators are inserted for clarity and can be omitted without affecting the value of the expression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3982BA-5C0C-463F-B588-622C85F3AE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6B3EC2-A21F-4C85-8C38-0E999C978B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409B475-5F00-4C26-B640-481B50B038E0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41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7C51237B-934C-4B2F-A6B6-58D9B855D0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Displaying Numerical Values</a:t>
            </a:r>
          </a:p>
        </p:txBody>
      </p:sp>
      <p:sp>
        <p:nvSpPr>
          <p:cNvPr id="44037" name="Rectangle 3">
            <a:extLst>
              <a:ext uri="{FF2B5EF4-FFF2-40B4-BE49-F238E27FC236}">
                <a16:creationId xmlns:a16="http://schemas.microsoft.com/office/drawing/2014/main" id="{4ECFA324-7F04-42B2-8117-C9EFCF00AE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Arguments are separated with commas</a:t>
            </a:r>
          </a:p>
          <a:p>
            <a:pPr lvl="1" eaLnBrk="1" hangingPunct="1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printf("The total of 6 and 15 is %d", 6 + 15);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First argument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printf()</a:t>
            </a:r>
            <a:r>
              <a:rPr lang="en-US" altLang="zh-CN">
                <a:ea typeface="宋体" panose="02010600030101010101" pitchFamily="2" charset="-122"/>
              </a:rPr>
              <a:t> must be a string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A string that includes a </a:t>
            </a:r>
            <a:r>
              <a:rPr lang="en-US" altLang="zh-CN" b="1">
                <a:ea typeface="宋体" panose="02010600030101010101" pitchFamily="2" charset="-122"/>
              </a:rPr>
              <a:t>conversion control sequence</a:t>
            </a:r>
            <a:r>
              <a:rPr lang="en-US" altLang="zh-CN">
                <a:ea typeface="宋体" panose="02010600030101010101" pitchFamily="2" charset="-122"/>
              </a:rPr>
              <a:t>, such as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%d</a:t>
            </a:r>
            <a:r>
              <a:rPr lang="en-US" altLang="zh-CN">
                <a:ea typeface="宋体" panose="02010600030101010101" pitchFamily="2" charset="-122"/>
              </a:rPr>
              <a:t>, is termed a </a:t>
            </a:r>
            <a:r>
              <a:rPr lang="en-US" altLang="zh-CN" b="1">
                <a:ea typeface="宋体" panose="02010600030101010101" pitchFamily="2" charset="-122"/>
              </a:rPr>
              <a:t>control string</a:t>
            </a:r>
          </a:p>
          <a:p>
            <a:pPr lvl="2" eaLnBrk="1" hangingPunct="1"/>
            <a:r>
              <a:rPr lang="en-US" altLang="zh-CN" sz="2400">
                <a:ea typeface="宋体" panose="02010600030101010101" pitchFamily="2" charset="-122"/>
              </a:rPr>
              <a:t>Conversion control sequences are also called </a:t>
            </a:r>
            <a:r>
              <a:rPr lang="en-US" altLang="zh-CN" sz="2400" b="1">
                <a:ea typeface="宋体" panose="02010600030101010101" pitchFamily="2" charset="-122"/>
              </a:rPr>
              <a:t>conversion specifications </a:t>
            </a:r>
            <a:r>
              <a:rPr lang="en-US" altLang="zh-CN" sz="2400">
                <a:ea typeface="宋体" panose="02010600030101010101" pitchFamily="2" charset="-122"/>
              </a:rPr>
              <a:t>and </a:t>
            </a:r>
            <a:r>
              <a:rPr lang="en-US" altLang="zh-CN" sz="2400" b="1">
                <a:ea typeface="宋体" panose="02010600030101010101" pitchFamily="2" charset="-122"/>
              </a:rPr>
              <a:t>format specifiers</a:t>
            </a:r>
          </a:p>
          <a:p>
            <a:pPr lvl="1" eaLnBrk="1" hangingPunct="1"/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printf()</a:t>
            </a:r>
            <a:r>
              <a:rPr lang="en-US" altLang="zh-CN">
                <a:ea typeface="宋体" panose="02010600030101010101" pitchFamily="2" charset="-122"/>
              </a:rPr>
              <a:t> replaces a format specifier in its control string with the value of the next argument</a:t>
            </a:r>
          </a:p>
          <a:p>
            <a:pPr lvl="2" eaLnBrk="1" hangingPunct="1"/>
            <a:r>
              <a:rPr lang="en-US" altLang="zh-CN" sz="2400">
                <a:ea typeface="宋体" panose="02010600030101010101" pitchFamily="2" charset="-122"/>
              </a:rPr>
              <a:t>In this case, 21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>
            <a:extLst>
              <a:ext uri="{FF2B5EF4-FFF2-40B4-BE49-F238E27FC236}">
                <a16:creationId xmlns:a16="http://schemas.microsoft.com/office/drawing/2014/main" id="{13F9B288-7EF7-4340-B06D-7C7A30049F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12341DE6-254D-48B5-A59E-4BD6B749FE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19071C1-0777-4938-9DA6-DE25D7D4B908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42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5060" name="Rectangle 6">
            <a:extLst>
              <a:ext uri="{FF2B5EF4-FFF2-40B4-BE49-F238E27FC236}">
                <a16:creationId xmlns:a16="http://schemas.microsoft.com/office/drawing/2014/main" id="{18D9974F-213F-4EF6-BD61-4593F41A1C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Displaying Numerical Values (continued)</a:t>
            </a:r>
          </a:p>
        </p:txBody>
      </p:sp>
      <p:sp>
        <p:nvSpPr>
          <p:cNvPr id="45061" name="Rectangle 8">
            <a:extLst>
              <a:ext uri="{FF2B5EF4-FFF2-40B4-BE49-F238E27FC236}">
                <a16:creationId xmlns:a16="http://schemas.microsoft.com/office/drawing/2014/main" id="{8B26B04E-BE84-429B-8C68-0CBF1E31230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2514600"/>
            <a:ext cx="8077200" cy="2209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printf("The total of 6 and 15 is %d", 6 + 15);</a:t>
            </a:r>
            <a:endParaRPr lang="en-US" altLang="zh-CN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The total of 6 and 15 is 21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printf ("The sum of %f and %f is %f", 12.2, 15.754, 12.2 + 15.754);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The sum of 12.200000 and 15.754000 is 27.954000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>
            <a:extLst>
              <a:ext uri="{FF2B5EF4-FFF2-40B4-BE49-F238E27FC236}">
                <a16:creationId xmlns:a16="http://schemas.microsoft.com/office/drawing/2014/main" id="{5E397F58-E56B-4A20-BA3B-208DAE3053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FC6DAC7C-D109-44A3-8E2F-B58155D315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52BB061-04FC-428C-8D30-687DFCAB2042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43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724AB2EC-7862-4F96-AA4F-886857ACDB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Displaying Numerical Values (continued)</a:t>
            </a:r>
          </a:p>
        </p:txBody>
      </p:sp>
      <p:pic>
        <p:nvPicPr>
          <p:cNvPr id="46085" name="Picture 3">
            <a:extLst>
              <a:ext uri="{FF2B5EF4-FFF2-40B4-BE49-F238E27FC236}">
                <a16:creationId xmlns:a16="http://schemas.microsoft.com/office/drawing/2014/main" id="{FB6F9F0B-A230-4927-A7D5-E093A6926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33600"/>
            <a:ext cx="7551738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1">
            <a:extLst>
              <a:ext uri="{FF2B5EF4-FFF2-40B4-BE49-F238E27FC236}">
                <a16:creationId xmlns:a16="http://schemas.microsoft.com/office/drawing/2014/main" id="{3E2CBC2A-8162-4E70-9768-7C4F3E1D6D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F34B82FA-4E9B-4F54-A520-801BEC218C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F51C66F-CD09-4CE5-AA3C-D6ED2E011A92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44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47108" name="Picture 5">
            <a:extLst>
              <a:ext uri="{FF2B5EF4-FFF2-40B4-BE49-F238E27FC236}">
                <a16:creationId xmlns:a16="http://schemas.microsoft.com/office/drawing/2014/main" id="{59916A82-2A36-433B-B68E-826D8BB2EE1D}"/>
              </a:ext>
            </a:extLst>
          </p:cNvPr>
          <p:cNvPicPr>
            <a:picLocks noChangeAspect="1" noChangeArrowheads="1"/>
          </p:cNvPicPr>
          <p:nvPr>
            <p:ph idx="4294967295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981200"/>
            <a:ext cx="8077200" cy="3138488"/>
          </a:xfrm>
          <a:noFill/>
        </p:spPr>
      </p:pic>
      <p:sp>
        <p:nvSpPr>
          <p:cNvPr id="47109" name="Rectangle 12">
            <a:extLst>
              <a:ext uri="{FF2B5EF4-FFF2-40B4-BE49-F238E27FC236}">
                <a16:creationId xmlns:a16="http://schemas.microsoft.com/office/drawing/2014/main" id="{2D217099-5A7F-4EA7-85B8-3F45B58EC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Displaying Numerical Values (continued)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2">
            <a:extLst>
              <a:ext uri="{FF2B5EF4-FFF2-40B4-BE49-F238E27FC236}">
                <a16:creationId xmlns:a16="http://schemas.microsoft.com/office/drawing/2014/main" id="{EDB05B92-3E20-4A39-98EE-E58737473C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BD5840B4-0B49-44B2-B0AA-8BF1C0CFE0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CEFAAC2-AF9A-4672-A666-463066DB0D1A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45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grpSp>
        <p:nvGrpSpPr>
          <p:cNvPr id="48132" name="Group 3">
            <a:extLst>
              <a:ext uri="{FF2B5EF4-FFF2-40B4-BE49-F238E27FC236}">
                <a16:creationId xmlns:a16="http://schemas.microsoft.com/office/drawing/2014/main" id="{2AA0CAFF-DB1E-454D-8740-70B6953F1667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362200"/>
            <a:ext cx="8077200" cy="2917825"/>
            <a:chOff x="426" y="2146"/>
            <a:chExt cx="5088" cy="1838"/>
          </a:xfrm>
        </p:grpSpPr>
        <p:pic>
          <p:nvPicPr>
            <p:cNvPr id="48134" name="Picture 4">
              <a:extLst>
                <a:ext uri="{FF2B5EF4-FFF2-40B4-BE49-F238E27FC236}">
                  <a16:creationId xmlns:a16="http://schemas.microsoft.com/office/drawing/2014/main" id="{C52CB198-6C92-4E37-8BE4-9BD45C7205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" y="2146"/>
              <a:ext cx="5088" cy="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35" name="Line 5">
              <a:extLst>
                <a:ext uri="{FF2B5EF4-FFF2-40B4-BE49-F238E27FC236}">
                  <a16:creationId xmlns:a16="http://schemas.microsoft.com/office/drawing/2014/main" id="{411FA24A-C663-40CE-8814-7CF161F462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" y="3984"/>
              <a:ext cx="50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133" name="Rectangle 6">
            <a:extLst>
              <a:ext uri="{FF2B5EF4-FFF2-40B4-BE49-F238E27FC236}">
                <a16:creationId xmlns:a16="http://schemas.microsoft.com/office/drawing/2014/main" id="{291FC238-5A07-4CBF-AF95-51A95AE0D1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Displaying Numerical Values (continued)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A875BA-9050-4AF5-82F7-F35396BC53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474D15-81D0-49CF-B173-41074D37AE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2332E22-94E4-4D75-9A5D-946CFF5A0372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46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F6A2404A-CA3D-48BA-8F1F-77BAC74FFB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Expression Types</a:t>
            </a:r>
          </a:p>
        </p:txBody>
      </p:sp>
      <p:sp>
        <p:nvSpPr>
          <p:cNvPr id="49157" name="Rectangle 3">
            <a:extLst>
              <a:ext uri="{FF2B5EF4-FFF2-40B4-BE49-F238E27FC236}">
                <a16:creationId xmlns:a16="http://schemas.microsoft.com/office/drawing/2014/main" id="{59EF0D88-9004-4A98-9295-04FB32A506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>
                <a:ea typeface="宋体" panose="02010600030101010101" pitchFamily="2" charset="-122"/>
              </a:rPr>
              <a:t>Expression: </a:t>
            </a:r>
            <a:r>
              <a:rPr lang="en-US" altLang="zh-CN">
                <a:ea typeface="宋体" panose="02010600030101010101" pitchFamily="2" charset="-122"/>
              </a:rPr>
              <a:t>any combination of operators and operands that can be evaluated to yield a value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>
                <a:ea typeface="宋体" panose="02010600030101010101" pitchFamily="2" charset="-122"/>
              </a:rPr>
              <a:t>Integer expression: </a:t>
            </a:r>
            <a:r>
              <a:rPr lang="en-US" altLang="zh-CN">
                <a:ea typeface="宋体" panose="02010600030101010101" pitchFamily="2" charset="-122"/>
              </a:rPr>
              <a:t>contains only integer operands; the result is an integer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>
                <a:ea typeface="宋体" panose="02010600030101010101" pitchFamily="2" charset="-122"/>
              </a:rPr>
              <a:t>Floating-point expression: </a:t>
            </a:r>
            <a:r>
              <a:rPr lang="en-US" altLang="zh-CN">
                <a:ea typeface="宋体" panose="02010600030101010101" pitchFamily="2" charset="-122"/>
              </a:rPr>
              <a:t>contains only floating-point operands; the result is a double-precision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In a </a:t>
            </a:r>
            <a:r>
              <a:rPr lang="en-US" altLang="zh-CN" b="1">
                <a:ea typeface="宋体" panose="02010600030101010101" pitchFamily="2" charset="-122"/>
              </a:rPr>
              <a:t>mixed-mode expression</a:t>
            </a:r>
            <a:r>
              <a:rPr lang="en-US" altLang="zh-CN">
                <a:ea typeface="宋体" panose="02010600030101010101" pitchFamily="2" charset="-122"/>
              </a:rPr>
              <a:t> the data type of each operation is determined by the following rules:</a:t>
            </a:r>
            <a:endParaRPr lang="en-US" altLang="zh-CN" sz="300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If both operands are integers, result is an integer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If one operand is real, result is double-precision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6ACC8C-5EED-407E-8C77-5B5C348E67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2EF99E-6D3A-4D12-9226-89E46EE410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987B8EA-68DF-4F7E-8624-AC8B97F19CC5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47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50180" name="Rectangle 2">
            <a:extLst>
              <a:ext uri="{FF2B5EF4-FFF2-40B4-BE49-F238E27FC236}">
                <a16:creationId xmlns:a16="http://schemas.microsoft.com/office/drawing/2014/main" id="{CEFC1D30-DDA2-40A8-BDB8-2E9416C337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Integer Division</a:t>
            </a:r>
          </a:p>
        </p:txBody>
      </p:sp>
      <p:sp>
        <p:nvSpPr>
          <p:cNvPr id="50181" name="Rectangle 3">
            <a:extLst>
              <a:ext uri="{FF2B5EF4-FFF2-40B4-BE49-F238E27FC236}">
                <a16:creationId xmlns:a16="http://schemas.microsoft.com/office/drawing/2014/main" id="{EF367D2F-8AF4-4CDF-91C2-097310BB39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15/2 = 7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Integers cannot contain a fractional part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Remainder is truncated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% is the </a:t>
            </a:r>
            <a:r>
              <a:rPr lang="en-US" altLang="zh-CN" b="1">
                <a:ea typeface="宋体" panose="02010600030101010101" pitchFamily="2" charset="-122"/>
              </a:rPr>
              <a:t>modulus </a:t>
            </a:r>
            <a:r>
              <a:rPr lang="en-US" altLang="zh-CN">
                <a:ea typeface="宋体" panose="02010600030101010101" pitchFamily="2" charset="-122"/>
              </a:rPr>
              <a:t>or </a:t>
            </a:r>
            <a:r>
              <a:rPr lang="en-US" altLang="zh-CN" b="1">
                <a:ea typeface="宋体" panose="02010600030101010101" pitchFamily="2" charset="-122"/>
              </a:rPr>
              <a:t>remainder operator</a:t>
            </a:r>
          </a:p>
          <a:p>
            <a:pPr lvl="1" eaLnBrk="1" hangingPunct="1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9 % 4 is 1</a:t>
            </a:r>
          </a:p>
          <a:p>
            <a:pPr lvl="1" eaLnBrk="1" hangingPunct="1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17 % 3 is 2</a:t>
            </a:r>
          </a:p>
          <a:p>
            <a:pPr lvl="1" eaLnBrk="1" hangingPunct="1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14 % 2 is 0</a:t>
            </a:r>
          </a:p>
          <a:p>
            <a:pPr eaLnBrk="1" hangingPunct="1"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F48A61-5622-4977-B08F-EA4FC29EFF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1333E9-C940-4E26-A4A3-53D0FEA083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4B45BAC-83C5-4B5E-AF39-409723309E9B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48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01C15AB2-BFC3-492F-A68E-167479E88D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Negation</a:t>
            </a:r>
          </a:p>
        </p:txBody>
      </p:sp>
      <p:sp>
        <p:nvSpPr>
          <p:cNvPr id="51205" name="Rectangle 3">
            <a:extLst>
              <a:ext uri="{FF2B5EF4-FFF2-40B4-BE49-F238E27FC236}">
                <a16:creationId xmlns:a16="http://schemas.microsoft.com/office/drawing/2014/main" id="{5233357D-E97C-41AE-8463-5C3C32757F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 </a:t>
            </a:r>
            <a:r>
              <a:rPr lang="en-US" altLang="zh-CN" b="1">
                <a:ea typeface="宋体" panose="02010600030101010101" pitchFamily="2" charset="-122"/>
              </a:rPr>
              <a:t>unary operator </a:t>
            </a:r>
            <a:r>
              <a:rPr lang="en-US" altLang="zh-CN">
                <a:ea typeface="宋体" panose="02010600030101010101" pitchFamily="2" charset="-122"/>
              </a:rPr>
              <a:t>is one that operates on a single operand, e.g., negation (-)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minus sign in front of a single numerical value negates (reverses the sign of) the number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1">
            <a:extLst>
              <a:ext uri="{FF2B5EF4-FFF2-40B4-BE49-F238E27FC236}">
                <a16:creationId xmlns:a16="http://schemas.microsoft.com/office/drawing/2014/main" id="{8274CE68-8564-4C3D-89FA-93303C8DD2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CAFBF80A-B43A-4E08-BB95-B39261676A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7843D62-39F6-4708-A121-F6DFFA6669D5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49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52228" name="Picture 4">
            <a:extLst>
              <a:ext uri="{FF2B5EF4-FFF2-40B4-BE49-F238E27FC236}">
                <a16:creationId xmlns:a16="http://schemas.microsoft.com/office/drawing/2014/main" id="{01F66986-CA9E-443E-A868-C36A3A075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7543800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9" name="Rectangle 5">
            <a:extLst>
              <a:ext uri="{FF2B5EF4-FFF2-40B4-BE49-F238E27FC236}">
                <a16:creationId xmlns:a16="http://schemas.microsoft.com/office/drawing/2014/main" id="{F83BA081-8C65-4F4A-B0CE-CDF1353D5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Negation (continued)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>
            <a:extLst>
              <a:ext uri="{FF2B5EF4-FFF2-40B4-BE49-F238E27FC236}">
                <a16:creationId xmlns:a16="http://schemas.microsoft.com/office/drawing/2014/main" id="{12777C08-04C8-4422-A375-690734998F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5273CF72-E51D-4D3D-B796-B32C31C69E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09466FF-EEA0-4314-8DC4-CB5D4CD61954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5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43D68576-7DA0-4BAC-9578-FE6AB55C5D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Introduction to C Programming (continued)</a:t>
            </a:r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5D465FB5-4C88-47B5-B5D9-E30A747E9CE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1981200"/>
            <a:ext cx="8077200" cy="21336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 provides a comprehensive set of functions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Stored in a set of files known as the standard library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The standard library consists of 15 header files</a:t>
            </a:r>
            <a:endParaRPr lang="en-US" altLang="zh-CN" sz="25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CBFAFE-773D-442F-B606-2779411AEE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0735F9-F6E6-4693-817D-AE513411F9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6D2A993-CA61-4B23-8273-5407E550D70C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50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53252" name="Rectangle 2">
            <a:extLst>
              <a:ext uri="{FF2B5EF4-FFF2-40B4-BE49-F238E27FC236}">
                <a16:creationId xmlns:a16="http://schemas.microsoft.com/office/drawing/2014/main" id="{9757AD8A-FDC5-48F8-A7BE-4FC7B0CA21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Operator Precedence and Associativity</a:t>
            </a:r>
          </a:p>
        </p:txBody>
      </p:sp>
      <p:sp>
        <p:nvSpPr>
          <p:cNvPr id="53253" name="Rectangle 3">
            <a:extLst>
              <a:ext uri="{FF2B5EF4-FFF2-40B4-BE49-F238E27FC236}">
                <a16:creationId xmlns:a16="http://schemas.microsoft.com/office/drawing/2014/main" id="{1237D9D6-09D7-4807-A164-6413E5B891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Two binary arithmetic operator symbols must never be placed side by side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Parentheses may be used to form groupings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Expressions in parentheses are evaluated first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Parentheses may be enclosed by other parentheses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Parentheses cannot be used to indicate multiplication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FABA92-993F-4293-A9AB-A7BBE5543D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F54CB8-2417-4C30-AC5B-2CBDE18AF9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4B7A72A-60A3-4213-9905-EFD07B77CBE0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51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54276" name="Rectangle 2">
            <a:extLst>
              <a:ext uri="{FF2B5EF4-FFF2-40B4-BE49-F238E27FC236}">
                <a16:creationId xmlns:a16="http://schemas.microsoft.com/office/drawing/2014/main" id="{E89706FD-3E4E-4ECA-BDDF-DD7793BEF4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Operator Precedence and Associativity (continued)</a:t>
            </a:r>
          </a:p>
        </p:txBody>
      </p:sp>
      <p:sp>
        <p:nvSpPr>
          <p:cNvPr id="54277" name="Rectangle 3">
            <a:extLst>
              <a:ext uri="{FF2B5EF4-FFF2-40B4-BE49-F238E27FC236}">
                <a16:creationId xmlns:a16="http://schemas.microsoft.com/office/drawing/2014/main" id="{DC983CB3-322F-40C4-97D4-C27C2C72E4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Three levels of precedence:</a:t>
            </a:r>
          </a:p>
          <a:p>
            <a:pPr marL="762000" lvl="1" indent="-304800" eaLnBrk="1" hangingPunct="1">
              <a:buFontTx/>
              <a:buAutoNum type="arabicPeriod"/>
            </a:pPr>
            <a:r>
              <a:rPr lang="en-US" altLang="zh-CN">
                <a:ea typeface="宋体" panose="02010600030101010101" pitchFamily="2" charset="-122"/>
              </a:rPr>
              <a:t>All negations are done first</a:t>
            </a:r>
          </a:p>
          <a:p>
            <a:pPr marL="762000" lvl="1" indent="-304800" eaLnBrk="1" hangingPunct="1">
              <a:buFontTx/>
              <a:buAutoNum type="arabicPeriod"/>
            </a:pPr>
            <a:r>
              <a:rPr lang="en-US" altLang="zh-CN">
                <a:ea typeface="宋体" panose="02010600030101010101" pitchFamily="2" charset="-122"/>
              </a:rPr>
              <a:t>Multiplication, division, and modulus operations are computed next; expressions containing more than one of these operators are evaluated from left to right as each operator is encountered</a:t>
            </a:r>
          </a:p>
          <a:p>
            <a:pPr marL="762000" lvl="1" indent="-304800" eaLnBrk="1" hangingPunct="1">
              <a:buFontTx/>
              <a:buAutoNum type="arabicPeriod"/>
            </a:pPr>
            <a:r>
              <a:rPr lang="en-US" altLang="zh-CN">
                <a:ea typeface="宋体" panose="02010600030101010101" pitchFamily="2" charset="-122"/>
              </a:rPr>
              <a:t>Addition and subtraction are computed last; expressions containing more than one addition or subtraction are evaluated from left to right as each operator is encountered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>
            <a:extLst>
              <a:ext uri="{FF2B5EF4-FFF2-40B4-BE49-F238E27FC236}">
                <a16:creationId xmlns:a16="http://schemas.microsoft.com/office/drawing/2014/main" id="{D67131C1-7D88-40A5-A108-4421C7C502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20097B79-9DE5-44A7-8DB8-088CF65FB1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B72A17B-948A-4AE0-9C72-4BDDB0836C4C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52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55300" name="Rectangle 6">
            <a:extLst>
              <a:ext uri="{FF2B5EF4-FFF2-40B4-BE49-F238E27FC236}">
                <a16:creationId xmlns:a16="http://schemas.microsoft.com/office/drawing/2014/main" id="{03F47DC2-80BE-47CC-A6D7-78C88A1D89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Operator Precedence and Associativity (continued)</a:t>
            </a:r>
          </a:p>
        </p:txBody>
      </p:sp>
      <p:sp>
        <p:nvSpPr>
          <p:cNvPr id="55301" name="Rectangle 8">
            <a:extLst>
              <a:ext uri="{FF2B5EF4-FFF2-40B4-BE49-F238E27FC236}">
                <a16:creationId xmlns:a16="http://schemas.microsoft.com/office/drawing/2014/main" id="{48F60758-1AA2-44B9-A0AC-AC56F8D67B43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1981200"/>
            <a:ext cx="8077200" cy="2209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Example:</a:t>
            </a:r>
          </a:p>
          <a:p>
            <a:pPr lvl="1" eaLnBrk="1" hangingPunct="1"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8 + 5 * 7 % 2 * 4 =</a:t>
            </a:r>
          </a:p>
          <a:p>
            <a:pPr lvl="1" eaLnBrk="1" hangingPunct="1"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  8 + 35 % 2 * 4 =</a:t>
            </a:r>
          </a:p>
          <a:p>
            <a:pPr lvl="1" eaLnBrk="1" hangingPunct="1"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       8 + 1 * 4 =</a:t>
            </a:r>
          </a:p>
          <a:p>
            <a:pPr lvl="1" eaLnBrk="1" hangingPunct="1"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           8 + 4 = 12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>
            <a:extLst>
              <a:ext uri="{FF2B5EF4-FFF2-40B4-BE49-F238E27FC236}">
                <a16:creationId xmlns:a16="http://schemas.microsoft.com/office/drawing/2014/main" id="{089872E9-572C-4C5D-9BDB-650F062711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91AED5FC-BFFE-435B-A996-ABD178490E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E74C000-A18B-4528-BDD2-6A7BAF084DAA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53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56324" name="Rectangle 2">
            <a:extLst>
              <a:ext uri="{FF2B5EF4-FFF2-40B4-BE49-F238E27FC236}">
                <a16:creationId xmlns:a16="http://schemas.microsoft.com/office/drawing/2014/main" id="{DB21C434-1798-48D4-AAB0-44847BC806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Operator Precedence and Associativity (continued)</a:t>
            </a:r>
          </a:p>
        </p:txBody>
      </p:sp>
      <p:pic>
        <p:nvPicPr>
          <p:cNvPr id="56325" name="Picture 3">
            <a:extLst>
              <a:ext uri="{FF2B5EF4-FFF2-40B4-BE49-F238E27FC236}">
                <a16:creationId xmlns:a16="http://schemas.microsoft.com/office/drawing/2014/main" id="{1565C8A2-0166-490B-A733-C3D2F4321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2095500"/>
            <a:ext cx="7542213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>
            <a:extLst>
              <a:ext uri="{FF2B5EF4-FFF2-40B4-BE49-F238E27FC236}">
                <a16:creationId xmlns:a16="http://schemas.microsoft.com/office/drawing/2014/main" id="{6E261D65-FDEA-463B-8C65-40AC616AC2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43B84736-C238-47D0-A196-A47128C08A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75F3E13-3EEB-4994-9CB3-36D6B25CFD47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54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57348" name="Rectangle 2">
            <a:extLst>
              <a:ext uri="{FF2B5EF4-FFF2-40B4-BE49-F238E27FC236}">
                <a16:creationId xmlns:a16="http://schemas.microsoft.com/office/drawing/2014/main" id="{F33A04CC-D9D1-4946-BCD6-4AD5E4744B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Variables and Declarations</a:t>
            </a:r>
          </a:p>
        </p:txBody>
      </p:sp>
      <p:sp>
        <p:nvSpPr>
          <p:cNvPr id="57349" name="Rectangle 7">
            <a:extLst>
              <a:ext uri="{FF2B5EF4-FFF2-40B4-BE49-F238E27FC236}">
                <a16:creationId xmlns:a16="http://schemas.microsoft.com/office/drawing/2014/main" id="{FD16BDD4-C401-4D3F-B3BA-A9B56BFE71B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1828800"/>
            <a:ext cx="8077200" cy="2209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>
                <a:ea typeface="宋体" panose="02010600030101010101" pitchFamily="2" charset="-122"/>
              </a:rPr>
              <a:t>Variables </a:t>
            </a:r>
            <a:r>
              <a:rPr lang="en-US" altLang="zh-CN">
                <a:ea typeface="宋体" panose="02010600030101010101" pitchFamily="2" charset="-122"/>
              </a:rPr>
              <a:t>are names given by programmers to computer storage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Variable name usually limited to 255 characters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Variable names are case sensitive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>
            <a:extLst>
              <a:ext uri="{FF2B5EF4-FFF2-40B4-BE49-F238E27FC236}">
                <a16:creationId xmlns:a16="http://schemas.microsoft.com/office/drawing/2014/main" id="{E29C7809-A935-4416-8204-92AEEE2FEB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8C583618-8E56-4D40-BF08-29DF1B350D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7A2BC5C-0727-46C2-93D7-3A86C6AB3E26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55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58372" name="Rectangle 2">
            <a:extLst>
              <a:ext uri="{FF2B5EF4-FFF2-40B4-BE49-F238E27FC236}">
                <a16:creationId xmlns:a16="http://schemas.microsoft.com/office/drawing/2014/main" id="{F7DAF28F-E00C-411D-B788-465D2E4502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Variables and Declarations (continued)</a:t>
            </a:r>
          </a:p>
        </p:txBody>
      </p:sp>
      <p:pic>
        <p:nvPicPr>
          <p:cNvPr id="58373" name="Picture 3">
            <a:extLst>
              <a:ext uri="{FF2B5EF4-FFF2-40B4-BE49-F238E27FC236}">
                <a16:creationId xmlns:a16="http://schemas.microsoft.com/office/drawing/2014/main" id="{FE6089C2-B520-476D-98A7-A5522E6C7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057400"/>
            <a:ext cx="4953000" cy="296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0B4721-D0E7-43AA-9AB2-F871E3621B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CFD6DD-59AB-41D0-B845-4956BC59A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C5B3025-41A6-4D0E-AD42-F38770CE5B67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56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59396" name="Rectangle 2">
            <a:extLst>
              <a:ext uri="{FF2B5EF4-FFF2-40B4-BE49-F238E27FC236}">
                <a16:creationId xmlns:a16="http://schemas.microsoft.com/office/drawing/2014/main" id="{753C7EA4-7B3B-4AB3-9E77-CCE455B5B2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Variables and Declarations (continued)</a:t>
            </a:r>
          </a:p>
        </p:txBody>
      </p:sp>
      <p:sp>
        <p:nvSpPr>
          <p:cNvPr id="59397" name="Rectangle 6">
            <a:extLst>
              <a:ext uri="{FF2B5EF4-FFF2-40B4-BE49-F238E27FC236}">
                <a16:creationId xmlns:a16="http://schemas.microsoft.com/office/drawing/2014/main" id="{68169454-BAD8-4E4E-82A4-2E5CA6B5C721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2133600"/>
            <a:ext cx="8077200" cy="1676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num1 = 45;</a:t>
            </a:r>
          </a:p>
          <a:p>
            <a:pPr eaLnBrk="1" hangingPunct="1"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num2 = 12;</a:t>
            </a:r>
          </a:p>
          <a:p>
            <a:pPr eaLnBrk="1" hangingPunct="1"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total = num1 + num2;</a:t>
            </a:r>
          </a:p>
          <a:p>
            <a:pPr eaLnBrk="1" hangingPunct="1"/>
            <a:endParaRPr lang="en-US" altLang="zh-CN" sz="2200">
              <a:ea typeface="宋体" panose="02010600030101010101" pitchFamily="2" charset="-122"/>
            </a:endParaRPr>
          </a:p>
        </p:txBody>
      </p:sp>
      <p:sp>
        <p:nvSpPr>
          <p:cNvPr id="59398" name="AutoShape 7">
            <a:extLst>
              <a:ext uri="{FF2B5EF4-FFF2-40B4-BE49-F238E27FC236}">
                <a16:creationId xmlns:a16="http://schemas.microsoft.com/office/drawing/2014/main" id="{FCA964DF-B3C5-4B00-99DC-0FA61D36909C}"/>
              </a:ext>
            </a:extLst>
          </p:cNvPr>
          <p:cNvSpPr>
            <a:spLocks/>
          </p:cNvSpPr>
          <p:nvPr/>
        </p:nvSpPr>
        <p:spPr bwMode="auto">
          <a:xfrm>
            <a:off x="3962400" y="2133600"/>
            <a:ext cx="152400" cy="1066800"/>
          </a:xfrm>
          <a:prstGeom prst="rightBrace">
            <a:avLst>
              <a:gd name="adj1" fmla="val 58333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Assignment statements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>
            <a:extLst>
              <a:ext uri="{FF2B5EF4-FFF2-40B4-BE49-F238E27FC236}">
                <a16:creationId xmlns:a16="http://schemas.microsoft.com/office/drawing/2014/main" id="{F1E2B34D-BAA6-48EB-83DE-03D82D95AA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F37797BA-9936-469E-916B-23946A87A4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3C81D51-74BA-462F-838D-C3AA530A0293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57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60420" name="Rectangle 2">
            <a:extLst>
              <a:ext uri="{FF2B5EF4-FFF2-40B4-BE49-F238E27FC236}">
                <a16:creationId xmlns:a16="http://schemas.microsoft.com/office/drawing/2014/main" id="{E7DDEBD3-0843-4F30-9F34-6FEF47FBDD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Variables and Declarations (continued)</a:t>
            </a:r>
          </a:p>
        </p:txBody>
      </p:sp>
      <p:pic>
        <p:nvPicPr>
          <p:cNvPr id="60421" name="Picture 3">
            <a:extLst>
              <a:ext uri="{FF2B5EF4-FFF2-40B4-BE49-F238E27FC236}">
                <a16:creationId xmlns:a16="http://schemas.microsoft.com/office/drawing/2014/main" id="{92942A1B-93CA-4300-9ABA-825E00CCE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14600"/>
            <a:ext cx="6553200" cy="272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1A9AEE-08F5-4594-BD8B-8AFEC1D9AD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6C0227-CEE6-46F6-8F57-2BB37EF95F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F8082E2-2DDF-43E3-9648-A3C10D8E140C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58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61444" name="Rectangle 2">
            <a:extLst>
              <a:ext uri="{FF2B5EF4-FFF2-40B4-BE49-F238E27FC236}">
                <a16:creationId xmlns:a16="http://schemas.microsoft.com/office/drawing/2014/main" id="{F36BAE86-D4D6-46E9-8E69-400DA7CF42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Declaration Statements</a:t>
            </a:r>
          </a:p>
        </p:txBody>
      </p:sp>
      <p:sp>
        <p:nvSpPr>
          <p:cNvPr id="61445" name="Rectangle 3">
            <a:extLst>
              <a:ext uri="{FF2B5EF4-FFF2-40B4-BE49-F238E27FC236}">
                <a16:creationId xmlns:a16="http://schemas.microsoft.com/office/drawing/2014/main" id="{EC73561D-32FD-42F5-BA46-69C60DD531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Naming and specifying the data type that can be stored in each variable is accomplished using declaration statements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Declaration statements within a function appear immediately after the opening brace of a function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function name()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 declaration statements;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 other statements;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  <a:p>
            <a:pPr eaLnBrk="1" hangingPunct="1"/>
            <a:r>
              <a:rPr lang="en-US" altLang="zh-CN" b="1">
                <a:ea typeface="宋体" panose="02010600030101010101" pitchFamily="2" charset="-122"/>
              </a:rPr>
              <a:t>Definition statements </a:t>
            </a:r>
            <a:r>
              <a:rPr lang="en-US" altLang="zh-CN">
                <a:ea typeface="宋体" panose="02010600030101010101" pitchFamily="2" charset="-122"/>
              </a:rPr>
              <a:t>define or tell the compiler how much memory is needed for data storage</a:t>
            </a:r>
            <a:endParaRPr lang="en-US" altLang="zh-CN" sz="220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>
            <a:extLst>
              <a:ext uri="{FF2B5EF4-FFF2-40B4-BE49-F238E27FC236}">
                <a16:creationId xmlns:a16="http://schemas.microsoft.com/office/drawing/2014/main" id="{5C53E38D-1446-42A4-8D1C-A6831BB4B0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B3131985-F496-4736-8A99-39519BBB64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15FF97C-87F9-4E6D-B216-CEA0F41E2562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59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62468" name="Rectangle 4">
            <a:extLst>
              <a:ext uri="{FF2B5EF4-FFF2-40B4-BE49-F238E27FC236}">
                <a16:creationId xmlns:a16="http://schemas.microsoft.com/office/drawing/2014/main" id="{1C90C07C-7CA0-4F56-9304-9C5B580779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Declaration Statements (continued)</a:t>
            </a:r>
          </a:p>
        </p:txBody>
      </p:sp>
      <p:pic>
        <p:nvPicPr>
          <p:cNvPr id="62469" name="Picture 5">
            <a:extLst>
              <a:ext uri="{FF2B5EF4-FFF2-40B4-BE49-F238E27FC236}">
                <a16:creationId xmlns:a16="http://schemas.microsoft.com/office/drawing/2014/main" id="{1E8B1E51-E0F3-4E5B-9DF9-D7FE92E3E80D}"/>
              </a:ext>
            </a:extLst>
          </p:cNvPr>
          <p:cNvPicPr>
            <a:picLocks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1828800"/>
            <a:ext cx="6477000" cy="3962400"/>
          </a:xfr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>
            <a:extLst>
              <a:ext uri="{FF2B5EF4-FFF2-40B4-BE49-F238E27FC236}">
                <a16:creationId xmlns:a16="http://schemas.microsoft.com/office/drawing/2014/main" id="{B4A9553B-CEC3-4D94-8A07-E80E425174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10A3D598-8A1A-499D-9890-04864D27D5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DA26B2B-0C5F-4915-B80D-09B235523439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6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7923FBB2-786D-41FC-B722-832D24B089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Introduction to C Programming (continued)</a:t>
            </a:r>
          </a:p>
        </p:txBody>
      </p:sp>
      <p:pic>
        <p:nvPicPr>
          <p:cNvPr id="8197" name="Picture 3">
            <a:extLst>
              <a:ext uri="{FF2B5EF4-FFF2-40B4-BE49-F238E27FC236}">
                <a16:creationId xmlns:a16="http://schemas.microsoft.com/office/drawing/2014/main" id="{3E4C7E33-36B6-4242-8D0C-6BA816E9E54A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057400"/>
            <a:ext cx="2667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>
            <a:extLst>
              <a:ext uri="{FF2B5EF4-FFF2-40B4-BE49-F238E27FC236}">
                <a16:creationId xmlns:a16="http://schemas.microsoft.com/office/drawing/2014/main" id="{A6A43641-C34A-41EC-8A31-5A2F5F1253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C5CD726B-1E9E-4FF3-94B1-781FFBF62C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CF7DEBA-FAA0-4F3E-AEF8-4850166EDE4A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60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63492" name="Rectangle 2">
            <a:extLst>
              <a:ext uri="{FF2B5EF4-FFF2-40B4-BE49-F238E27FC236}">
                <a16:creationId xmlns:a16="http://schemas.microsoft.com/office/drawing/2014/main" id="{C152F960-8F71-41D1-B22B-B88B46824A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Declaration Statements (continued)</a:t>
            </a:r>
          </a:p>
        </p:txBody>
      </p:sp>
      <p:pic>
        <p:nvPicPr>
          <p:cNvPr id="63493" name="Picture 3">
            <a:extLst>
              <a:ext uri="{FF2B5EF4-FFF2-40B4-BE49-F238E27FC236}">
                <a16:creationId xmlns:a16="http://schemas.microsoft.com/office/drawing/2014/main" id="{D435FE56-F48C-48EF-9507-D7CBA26E1007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52600"/>
            <a:ext cx="6705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>
            <a:extLst>
              <a:ext uri="{FF2B5EF4-FFF2-40B4-BE49-F238E27FC236}">
                <a16:creationId xmlns:a16="http://schemas.microsoft.com/office/drawing/2014/main" id="{80015FF3-68F3-40E2-8FE7-BF444FBBAA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73295962-BFFC-42A2-8943-CD4F918DF5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50ADAF9-C92A-4DE1-ABD8-F20D3230C3AE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61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64516" name="Rectangle 2">
            <a:extLst>
              <a:ext uri="{FF2B5EF4-FFF2-40B4-BE49-F238E27FC236}">
                <a16:creationId xmlns:a16="http://schemas.microsoft.com/office/drawing/2014/main" id="{8CF03746-A62B-4D19-8814-2D0C1F9724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Declaration Statements (continued)</a:t>
            </a:r>
          </a:p>
        </p:txBody>
      </p:sp>
      <p:pic>
        <p:nvPicPr>
          <p:cNvPr id="64517" name="Picture 4">
            <a:extLst>
              <a:ext uri="{FF2B5EF4-FFF2-40B4-BE49-F238E27FC236}">
                <a16:creationId xmlns:a16="http://schemas.microsoft.com/office/drawing/2014/main" id="{B8E240D5-E5E9-41E2-A313-B897E836617E}"/>
              </a:ext>
            </a:extLst>
          </p:cNvPr>
          <p:cNvPicPr>
            <a:picLocks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1905000"/>
            <a:ext cx="7848600" cy="3886200"/>
          </a:xfrm>
          <a:noFill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>
            <a:extLst>
              <a:ext uri="{FF2B5EF4-FFF2-40B4-BE49-F238E27FC236}">
                <a16:creationId xmlns:a16="http://schemas.microsoft.com/office/drawing/2014/main" id="{5DDF9D4A-75D5-48AC-A3DE-795F62BBD4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B1D06D5B-3145-4BA0-A3F0-3E420728E2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9BE417F-59CC-44C9-8683-E32AF7F804E1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62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65540" name="Rectangle 2">
            <a:extLst>
              <a:ext uri="{FF2B5EF4-FFF2-40B4-BE49-F238E27FC236}">
                <a16:creationId xmlns:a16="http://schemas.microsoft.com/office/drawing/2014/main" id="{DE241DC8-A3B7-42E0-9D2F-E0D63EEA03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Declaration Statements (continued)</a:t>
            </a:r>
          </a:p>
        </p:txBody>
      </p:sp>
      <p:pic>
        <p:nvPicPr>
          <p:cNvPr id="65541" name="Picture 3">
            <a:extLst>
              <a:ext uri="{FF2B5EF4-FFF2-40B4-BE49-F238E27FC236}">
                <a16:creationId xmlns:a16="http://schemas.microsoft.com/office/drawing/2014/main" id="{5AA6E64D-7AA9-4558-A1FD-24EA9EE63BE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81200"/>
            <a:ext cx="71628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3">
            <a:extLst>
              <a:ext uri="{FF2B5EF4-FFF2-40B4-BE49-F238E27FC236}">
                <a16:creationId xmlns:a16="http://schemas.microsoft.com/office/drawing/2014/main" id="{7C399CC3-38D3-4375-8144-87A58B3009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F350CB59-B2A5-4AAF-BF83-08D1CAD39F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A1ACBEB-6C4A-4B0F-A768-1EBF2B6D5D2F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63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66564" name="Rectangle 6">
            <a:extLst>
              <a:ext uri="{FF2B5EF4-FFF2-40B4-BE49-F238E27FC236}">
                <a16:creationId xmlns:a16="http://schemas.microsoft.com/office/drawing/2014/main" id="{13AC2123-DF4A-4E02-9AA0-FBD864C8F1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Declaration Statements (continued)</a:t>
            </a:r>
          </a:p>
        </p:txBody>
      </p:sp>
      <p:pic>
        <p:nvPicPr>
          <p:cNvPr id="66565" name="Picture 5">
            <a:extLst>
              <a:ext uri="{FF2B5EF4-FFF2-40B4-BE49-F238E27FC236}">
                <a16:creationId xmlns:a16="http://schemas.microsoft.com/office/drawing/2014/main" id="{5B657DEA-AC82-44E4-8430-014423C45374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711325"/>
            <a:ext cx="8077200" cy="4500563"/>
          </a:xfrm>
          <a:noFill/>
        </p:spPr>
      </p:pic>
      <p:sp>
        <p:nvSpPr>
          <p:cNvPr id="66566" name="Line 8">
            <a:extLst>
              <a:ext uri="{FF2B5EF4-FFF2-40B4-BE49-F238E27FC236}">
                <a16:creationId xmlns:a16="http://schemas.microsoft.com/office/drawing/2014/main" id="{E3F258F6-48FF-4041-8DE8-D536C0532D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4648200"/>
            <a:ext cx="1219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67" name="Text Box 9">
            <a:extLst>
              <a:ext uri="{FF2B5EF4-FFF2-40B4-BE49-F238E27FC236}">
                <a16:creationId xmlns:a16="http://schemas.microsoft.com/office/drawing/2014/main" id="{03ABFFB4-AEDA-4074-9066-C5622E051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7950" y="4129088"/>
            <a:ext cx="48164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You can omit the </a:t>
            </a:r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and let the compiler convert the double precision value into a float value when the assignment is made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EBF475-49F4-4BD4-AD95-09C7095BB9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85A56A-C1BB-4DD1-893C-9FF99A61D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D9DC4F8-B001-4CB5-9A15-A6894FB87579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64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67588" name="Rectangle 2">
            <a:extLst>
              <a:ext uri="{FF2B5EF4-FFF2-40B4-BE49-F238E27FC236}">
                <a16:creationId xmlns:a16="http://schemas.microsoft.com/office/drawing/2014/main" id="{8B0A71DB-301E-473D-BB7A-8B7D86506D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Selecting Variable Names</a:t>
            </a:r>
          </a:p>
        </p:txBody>
      </p:sp>
      <p:sp>
        <p:nvSpPr>
          <p:cNvPr id="67589" name="Rectangle 3">
            <a:extLst>
              <a:ext uri="{FF2B5EF4-FFF2-40B4-BE49-F238E27FC236}">
                <a16:creationId xmlns:a16="http://schemas.microsoft.com/office/drawing/2014/main" id="{9328E5A3-573C-47D2-B6FC-0D304F9141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Make variable names descriptive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Limit variable names to approximately 20 characters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Start the variable name with a letter, rather than an underscore (_)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 a variable name consisting of several words, capitalize the first letter of each word after the first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6BEB13-5E8F-4BF2-97F5-8B2A985255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4DA1C9-9354-4E88-9F27-0722344B38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BA554F4-7D65-43DC-81DF-E7BD5CEC43EC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65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68612" name="Rectangle 2">
            <a:extLst>
              <a:ext uri="{FF2B5EF4-FFF2-40B4-BE49-F238E27FC236}">
                <a16:creationId xmlns:a16="http://schemas.microsoft.com/office/drawing/2014/main" id="{0D3C158D-F888-4FCC-9D69-EAB277BEDC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Selecting Variable Names (continued)</a:t>
            </a:r>
          </a:p>
        </p:txBody>
      </p:sp>
      <p:sp>
        <p:nvSpPr>
          <p:cNvPr id="68613" name="Rectangle 3">
            <a:extLst>
              <a:ext uri="{FF2B5EF4-FFF2-40B4-BE49-F238E27FC236}">
                <a16:creationId xmlns:a16="http://schemas.microsoft.com/office/drawing/2014/main" id="{9C1AD958-8B82-4750-8347-5E4C0EA213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Use variable names that indicate </a:t>
            </a:r>
            <a:r>
              <a:rPr lang="en-US" altLang="zh-CN" i="1">
                <a:ea typeface="宋体" panose="02010600030101010101" pitchFamily="2" charset="-122"/>
              </a:rPr>
              <a:t>what </a:t>
            </a:r>
            <a:r>
              <a:rPr lang="en-US" altLang="zh-CN">
                <a:ea typeface="宋体" panose="02010600030101010101" pitchFamily="2" charset="-122"/>
              </a:rPr>
              <a:t>the variable corresponds to, rather than </a:t>
            </a:r>
            <a:r>
              <a:rPr lang="en-US" altLang="zh-CN" i="1">
                <a:ea typeface="宋体" panose="02010600030101010101" pitchFamily="2" charset="-122"/>
              </a:rPr>
              <a:t>how </a:t>
            </a:r>
            <a:r>
              <a:rPr lang="en-US" altLang="zh-CN">
                <a:ea typeface="宋体" panose="02010600030101010101" pitchFamily="2" charset="-122"/>
              </a:rPr>
              <a:t>it is computed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Add qualifiers, such as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Avg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Min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Max</a:t>
            </a:r>
            <a:r>
              <a:rPr lang="en-US" altLang="zh-CN">
                <a:ea typeface="宋体" panose="02010600030101010101" pitchFamily="2" charset="-122"/>
              </a:rPr>
              <a:t>,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Sum</a:t>
            </a:r>
            <a:r>
              <a:rPr lang="en-US" altLang="zh-CN">
                <a:ea typeface="宋体" panose="02010600030101010101" pitchFamily="2" charset="-122"/>
              </a:rPr>
              <a:t> to complete a variable’s name where appropriate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Use single-letter variable names, such as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j</a:t>
            </a:r>
            <a:r>
              <a:rPr lang="en-US" altLang="zh-CN">
                <a:ea typeface="宋体" panose="02010600030101010101" pitchFamily="2" charset="-122"/>
              </a:rPr>
              <a:t>,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k</a:t>
            </a:r>
            <a:r>
              <a:rPr lang="en-US" altLang="zh-CN">
                <a:ea typeface="宋体" panose="02010600030101010101" pitchFamily="2" charset="-122"/>
              </a:rPr>
              <a:t>, for loop indexes</a:t>
            </a: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1FF1BE-492B-4D72-AD0A-E71A212266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37181F-9F29-4E86-9820-17FF976C3F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96FF665-62FB-48A7-A95B-905D46225FC1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66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69636" name="Rectangle 2">
            <a:extLst>
              <a:ext uri="{FF2B5EF4-FFF2-40B4-BE49-F238E27FC236}">
                <a16:creationId xmlns:a16="http://schemas.microsoft.com/office/drawing/2014/main" id="{0CD47155-DFDD-4ADD-85C0-DE3FEB7DD1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Initialization</a:t>
            </a:r>
          </a:p>
        </p:txBody>
      </p:sp>
      <p:sp>
        <p:nvSpPr>
          <p:cNvPr id="69637" name="Rectangle 3">
            <a:extLst>
              <a:ext uri="{FF2B5EF4-FFF2-40B4-BE49-F238E27FC236}">
                <a16:creationId xmlns:a16="http://schemas.microsoft.com/office/drawing/2014/main" id="{1B74B6DC-57C8-4BE8-AA28-31D01FBA66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Declaration statements can be used to store an initial value into declared variables</a:t>
            </a:r>
          </a:p>
          <a:p>
            <a:pPr lvl="1" eaLnBrk="1" hangingPunct="1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int numOne = 15;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When a declaration statement provides an initial value, the variable is said to be </a:t>
            </a:r>
            <a:r>
              <a:rPr lang="en-US" altLang="zh-CN" b="1">
                <a:ea typeface="宋体" panose="02010600030101010101" pitchFamily="2" charset="-122"/>
              </a:rPr>
              <a:t>initialized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Literals, expressions using only literals such as 87.0 + 12 − 2, and expressions using literals and previously initialized variables can all be used as initializers within a declaration statement</a:t>
            </a: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A9D533-954D-4F28-A179-1998799B91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D6AAB2-3FFA-4233-B493-EC5CE6B49A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AAE0BC2-3EAE-49CC-8EC0-8CD516C7E44A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67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70660" name="Rectangle 2">
            <a:extLst>
              <a:ext uri="{FF2B5EF4-FFF2-40B4-BE49-F238E27FC236}">
                <a16:creationId xmlns:a16="http://schemas.microsoft.com/office/drawing/2014/main" id="{D0D1910E-A6B2-4433-A396-9599ED71C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Case Study: Temperature Conversion</a:t>
            </a:r>
          </a:p>
        </p:txBody>
      </p:sp>
      <p:sp>
        <p:nvSpPr>
          <p:cNvPr id="70661" name="Rectangle 3">
            <a:extLst>
              <a:ext uri="{FF2B5EF4-FFF2-40B4-BE49-F238E27FC236}">
                <a16:creationId xmlns:a16="http://schemas.microsoft.com/office/drawing/2014/main" id="{7FBA8BFF-EF28-469F-82A2-48269AAF04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i="1">
                <a:ea typeface="宋体" panose="02010600030101010101" pitchFamily="2" charset="-122"/>
              </a:rPr>
              <a:t>A friend of yours is going to Spain, where temperatures are reported using the Celsius temperature scale. She has asked you to provide her with a list of temperatures in degrees Fahrenheit, and the equivalent temperature in degrees Celsius. The formula relating the two temperatures is Celsius = 5/9(Fahrenheit − 32). Initially, you are to write and test a program that correctly converts the Fahrenheit temperature of 75 degrees into its Celsius equivalent.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406E8D-288D-465D-8BB7-6BA905F78B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9743E7-DC8E-43C4-AD26-AD03F00AE2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DA91571-4D6E-428A-879E-C7489D096D09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68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71684" name="Rectangle 6">
            <a:extLst>
              <a:ext uri="{FF2B5EF4-FFF2-40B4-BE49-F238E27FC236}">
                <a16:creationId xmlns:a16="http://schemas.microsoft.com/office/drawing/2014/main" id="{E73D06E8-ACA8-4A11-8EAF-F6C56BC8C8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Case Study: Temperature Conversion (continued)</a:t>
            </a:r>
          </a:p>
        </p:txBody>
      </p:sp>
      <p:pic>
        <p:nvPicPr>
          <p:cNvPr id="71685" name="Picture 5">
            <a:extLst>
              <a:ext uri="{FF2B5EF4-FFF2-40B4-BE49-F238E27FC236}">
                <a16:creationId xmlns:a16="http://schemas.microsoft.com/office/drawing/2014/main" id="{81056B40-0EA3-42B2-944C-974DAB51B168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2109788"/>
            <a:ext cx="8077200" cy="3703637"/>
          </a:xfrm>
          <a:noFill/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22EEA3-6071-4D5A-A5E5-F36A973464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6B5C74-33CC-4E3B-BDE5-E2BCA8A2EF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D20D1C1-D44B-48CF-B4AB-A3B3D3FBC096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69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72708" name="Rectangle 2">
            <a:extLst>
              <a:ext uri="{FF2B5EF4-FFF2-40B4-BE49-F238E27FC236}">
                <a16:creationId xmlns:a16="http://schemas.microsoft.com/office/drawing/2014/main" id="{22BC24E5-C4BA-4819-A2F9-911385D872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Common Programming Errors</a:t>
            </a:r>
          </a:p>
        </p:txBody>
      </p:sp>
      <p:sp>
        <p:nvSpPr>
          <p:cNvPr id="72709" name="Rectangle 3">
            <a:extLst>
              <a:ext uri="{FF2B5EF4-FFF2-40B4-BE49-F238E27FC236}">
                <a16:creationId xmlns:a16="http://schemas.microsoft.com/office/drawing/2014/main" id="{486D75C3-11F8-4681-ACDD-BC98CEDCC9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Omitting the parentheses, (), after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main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Omitting or incorrectly typing the opening brace, {, that signifies the start of a function body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Omitting or incorrectly typing the closing brace, }, that signifies the end of a function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Misspelling the name of a function; for example, typing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print()</a:t>
            </a:r>
            <a:r>
              <a:rPr lang="en-US" altLang="zh-CN">
                <a:ea typeface="宋体" panose="02010600030101010101" pitchFamily="2" charset="-122"/>
              </a:rPr>
              <a:t> instead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printf()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Forgetting to close a string passed to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printf()</a:t>
            </a:r>
            <a:r>
              <a:rPr lang="en-US" altLang="zh-CN">
                <a:ea typeface="宋体" panose="02010600030101010101" pitchFamily="2" charset="-122"/>
              </a:rPr>
              <a:t> with a double quote symbol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3">
            <a:extLst>
              <a:ext uri="{FF2B5EF4-FFF2-40B4-BE49-F238E27FC236}">
                <a16:creationId xmlns:a16="http://schemas.microsoft.com/office/drawing/2014/main" id="{9BCACAF2-B9B7-4087-9ACC-727A6E50CB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1B88526B-3B16-4543-B717-ACE5C6EB02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BDCEDC2-E1AB-4BDF-9A06-A6787E4550DE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7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9220" name="Rectangle 6">
            <a:extLst>
              <a:ext uri="{FF2B5EF4-FFF2-40B4-BE49-F238E27FC236}">
                <a16:creationId xmlns:a16="http://schemas.microsoft.com/office/drawing/2014/main" id="{47020BFF-CD91-4255-94C1-7BE834F7A4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Introduction to C Programming (continued)</a:t>
            </a:r>
          </a:p>
        </p:txBody>
      </p:sp>
      <p:pic>
        <p:nvPicPr>
          <p:cNvPr id="9221" name="Picture 5">
            <a:extLst>
              <a:ext uri="{FF2B5EF4-FFF2-40B4-BE49-F238E27FC236}">
                <a16:creationId xmlns:a16="http://schemas.microsoft.com/office/drawing/2014/main" id="{BEDC22EE-95CB-4BE4-AFEB-E307C64C8422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2166938"/>
            <a:ext cx="8077200" cy="3590925"/>
          </a:xfrm>
          <a:noFill/>
        </p:spPr>
      </p:pic>
      <p:grpSp>
        <p:nvGrpSpPr>
          <p:cNvPr id="9222" name="Group 11">
            <a:extLst>
              <a:ext uri="{FF2B5EF4-FFF2-40B4-BE49-F238E27FC236}">
                <a16:creationId xmlns:a16="http://schemas.microsoft.com/office/drawing/2014/main" id="{BCC23894-CFE3-4E8F-B9E2-A16D8547E49C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3135313"/>
            <a:ext cx="2106613" cy="750887"/>
            <a:chOff x="1440" y="1975"/>
            <a:chExt cx="1327" cy="473"/>
          </a:xfrm>
        </p:grpSpPr>
        <p:sp>
          <p:nvSpPr>
            <p:cNvPr id="9223" name="Line 8">
              <a:extLst>
                <a:ext uri="{FF2B5EF4-FFF2-40B4-BE49-F238E27FC236}">
                  <a16:creationId xmlns:a16="http://schemas.microsoft.com/office/drawing/2014/main" id="{7D0B8F79-405B-4C77-8188-67C45A6F5C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0" y="2208"/>
              <a:ext cx="672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4" name="Line 9">
              <a:extLst>
                <a:ext uri="{FF2B5EF4-FFF2-40B4-BE49-F238E27FC236}">
                  <a16:creationId xmlns:a16="http://schemas.microsoft.com/office/drawing/2014/main" id="{61FDA3F7-9A77-4F2B-AD71-F58E03C23C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2208"/>
              <a:ext cx="48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5" name="Text Box 10">
              <a:extLst>
                <a:ext uri="{FF2B5EF4-FFF2-40B4-BE49-F238E27FC236}">
                  <a16:creationId xmlns:a16="http://schemas.microsoft.com/office/drawing/2014/main" id="{E062A676-CFB9-46A0-B662-1B3EC5F542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8" y="1975"/>
              <a:ext cx="8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Identifiers</a:t>
              </a:r>
            </a:p>
          </p:txBody>
        </p: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2C60C5-2D94-43C2-B6F2-FFAC79EF98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FD3F30-40D6-4C80-ABAC-6F08618AB4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910B211-050B-4D2F-AF27-7FAA008F68CF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70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73732" name="Rectangle 2">
            <a:extLst>
              <a:ext uri="{FF2B5EF4-FFF2-40B4-BE49-F238E27FC236}">
                <a16:creationId xmlns:a16="http://schemas.microsoft.com/office/drawing/2014/main" id="{F7631635-5CF9-48CA-B293-F397DBCC52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Common Programming Errors (continued)</a:t>
            </a:r>
          </a:p>
        </p:txBody>
      </p:sp>
      <p:sp>
        <p:nvSpPr>
          <p:cNvPr id="73733" name="Rectangle 3">
            <a:extLst>
              <a:ext uri="{FF2B5EF4-FFF2-40B4-BE49-F238E27FC236}">
                <a16:creationId xmlns:a16="http://schemas.microsoft.com/office/drawing/2014/main" id="{13A9CF5C-AC92-4D37-8F92-DA0D24BD41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Omitting the semicolon at the end of each executable statement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Forgetting to include \n to indicate a new line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Forgetting to declare all the variables used in a program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Storing an incorrect data type in a declared variable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Using a variable in an expression before a value has been assigned to the variable</a:t>
            </a: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29E822-7E6C-44A3-928C-DC42E039B1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EE104A-1090-4BD8-BADF-DF6869F99C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65A6227-76B9-45C8-8545-A8C31A10E5AE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71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74756" name="Rectangle 2">
            <a:extLst>
              <a:ext uri="{FF2B5EF4-FFF2-40B4-BE49-F238E27FC236}">
                <a16:creationId xmlns:a16="http://schemas.microsoft.com/office/drawing/2014/main" id="{4CA6AF3A-3015-4216-AC7B-0A384B3742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Common Programming Errors (continued)</a:t>
            </a:r>
          </a:p>
        </p:txBody>
      </p:sp>
      <p:sp>
        <p:nvSpPr>
          <p:cNvPr id="74757" name="Rectangle 3">
            <a:extLst>
              <a:ext uri="{FF2B5EF4-FFF2-40B4-BE49-F238E27FC236}">
                <a16:creationId xmlns:a16="http://schemas.microsoft.com/office/drawing/2014/main" id="{9BA247EF-122F-4807-9657-CEDC4968E7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Dividing integer values incorrectly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Mixing data types in the same expression without clearly understanding the effect produced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Not including the correct conversion control sequence in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printf()</a:t>
            </a:r>
            <a:r>
              <a:rPr lang="en-US" altLang="zh-CN">
                <a:ea typeface="宋体" panose="02010600030101010101" pitchFamily="2" charset="-122"/>
              </a:rPr>
              <a:t> function calls for the data types of the remaining arguments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Not closing the control string in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printf()</a:t>
            </a:r>
            <a:r>
              <a:rPr lang="en-US" altLang="zh-CN">
                <a:ea typeface="宋体" panose="02010600030101010101" pitchFamily="2" charset="-122"/>
              </a:rPr>
              <a:t> with a double quote symbol followed by a comma when additional arguments are passed to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printf()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Forgetting to separate all arguments passed to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printf()</a:t>
            </a:r>
            <a:r>
              <a:rPr lang="en-US" altLang="zh-CN">
                <a:ea typeface="宋体" panose="02010600030101010101" pitchFamily="2" charset="-122"/>
              </a:rPr>
              <a:t> with commas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4">
            <a:extLst>
              <a:ext uri="{FF2B5EF4-FFF2-40B4-BE49-F238E27FC236}">
                <a16:creationId xmlns:a16="http://schemas.microsoft.com/office/drawing/2014/main" id="{8ECB41B1-29AB-49BD-8BC7-E9388517B2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30FF68F-7277-475C-81F0-B83EC88B01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03DA868-77D5-48AB-BC2F-3DD5384D3625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72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75780" name="Rectangle 2">
            <a:extLst>
              <a:ext uri="{FF2B5EF4-FFF2-40B4-BE49-F238E27FC236}">
                <a16:creationId xmlns:a16="http://schemas.microsoft.com/office/drawing/2014/main" id="{F1025817-B562-467D-98DE-0123E6D3CE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Common Compiler Errors</a:t>
            </a:r>
          </a:p>
        </p:txBody>
      </p:sp>
      <p:grpSp>
        <p:nvGrpSpPr>
          <p:cNvPr id="75781" name="Group 10">
            <a:extLst>
              <a:ext uri="{FF2B5EF4-FFF2-40B4-BE49-F238E27FC236}">
                <a16:creationId xmlns:a16="http://schemas.microsoft.com/office/drawing/2014/main" id="{36EF3011-26DC-44C9-8D31-5E8546D873BF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1295400"/>
            <a:ext cx="6705600" cy="5060950"/>
            <a:chOff x="336" y="1604"/>
            <a:chExt cx="2496" cy="1996"/>
          </a:xfrm>
        </p:grpSpPr>
        <p:pic>
          <p:nvPicPr>
            <p:cNvPr id="75782" name="Picture 6">
              <a:extLst>
                <a:ext uri="{FF2B5EF4-FFF2-40B4-BE49-F238E27FC236}">
                  <a16:creationId xmlns:a16="http://schemas.microsoft.com/office/drawing/2014/main" id="{AD824EA8-2F4C-42EC-85C9-C1DEC1E6889D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1604"/>
              <a:ext cx="2496" cy="1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5783" name="Picture 7">
              <a:extLst>
                <a:ext uri="{FF2B5EF4-FFF2-40B4-BE49-F238E27FC236}">
                  <a16:creationId xmlns:a16="http://schemas.microsoft.com/office/drawing/2014/main" id="{1D46F43D-DDBC-4C99-8C4E-A3E0F6E41A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3379"/>
              <a:ext cx="249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页脚占位符 1">
            <a:extLst>
              <a:ext uri="{FF2B5EF4-FFF2-40B4-BE49-F238E27FC236}">
                <a16:creationId xmlns:a16="http://schemas.microsoft.com/office/drawing/2014/main" id="{52620A84-5522-484F-951F-4639A8FE70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10" name="灯片编号占位符 2">
            <a:extLst>
              <a:ext uri="{FF2B5EF4-FFF2-40B4-BE49-F238E27FC236}">
                <a16:creationId xmlns:a16="http://schemas.microsoft.com/office/drawing/2014/main" id="{2B0E40AB-F666-462C-AC56-8B28754D70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8D55959-8815-4D6C-A57C-51442F3BCD15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73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grpSp>
        <p:nvGrpSpPr>
          <p:cNvPr id="76804" name="Group 13">
            <a:extLst>
              <a:ext uri="{FF2B5EF4-FFF2-40B4-BE49-F238E27FC236}">
                <a16:creationId xmlns:a16="http://schemas.microsoft.com/office/drawing/2014/main" id="{A640092B-D750-4158-8D16-B06BD364B3D0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533400"/>
            <a:ext cx="5791200" cy="5791200"/>
            <a:chOff x="1296" y="240"/>
            <a:chExt cx="3264" cy="3744"/>
          </a:xfrm>
        </p:grpSpPr>
        <p:grpSp>
          <p:nvGrpSpPr>
            <p:cNvPr id="76806" name="Group 9">
              <a:extLst>
                <a:ext uri="{FF2B5EF4-FFF2-40B4-BE49-F238E27FC236}">
                  <a16:creationId xmlns:a16="http://schemas.microsoft.com/office/drawing/2014/main" id="{81D813DC-BB8C-47C3-B36D-23589DD3DF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273"/>
              <a:ext cx="3204" cy="3711"/>
              <a:chOff x="576" y="432"/>
              <a:chExt cx="4764" cy="5166"/>
            </a:xfrm>
          </p:grpSpPr>
          <p:pic>
            <p:nvPicPr>
              <p:cNvPr id="76809" name="Picture 7">
                <a:extLst>
                  <a:ext uri="{FF2B5EF4-FFF2-40B4-BE49-F238E27FC236}">
                    <a16:creationId xmlns:a16="http://schemas.microsoft.com/office/drawing/2014/main" id="{53F51A02-4ED7-4D87-B597-B16C326BDB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lum bright="-6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6" y="432"/>
                <a:ext cx="4764" cy="23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6810" name="Picture 8">
                <a:extLst>
                  <a:ext uri="{FF2B5EF4-FFF2-40B4-BE49-F238E27FC236}">
                    <a16:creationId xmlns:a16="http://schemas.microsoft.com/office/drawing/2014/main" id="{8A2C01CB-CA37-4AA5-B091-317CFC0483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lum bright="-6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2" y="2748"/>
                <a:ext cx="4752" cy="28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6807" name="Rectangle 11">
              <a:extLst>
                <a:ext uri="{FF2B5EF4-FFF2-40B4-BE49-F238E27FC236}">
                  <a16:creationId xmlns:a16="http://schemas.microsoft.com/office/drawing/2014/main" id="{8886D2E1-CF0C-4802-8E3D-5ACEDAA23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40"/>
              <a:ext cx="3264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pic>
          <p:nvPicPr>
            <p:cNvPr id="76808" name="Picture 6">
              <a:extLst>
                <a:ext uri="{FF2B5EF4-FFF2-40B4-BE49-F238E27FC236}">
                  <a16:creationId xmlns:a16="http://schemas.microsoft.com/office/drawing/2014/main" id="{35D5A1A4-A2F0-4182-946F-A9CBD919B7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" y="352"/>
              <a:ext cx="320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6805" name="Rectangle 14">
            <a:extLst>
              <a:ext uri="{FF2B5EF4-FFF2-40B4-BE49-F238E27FC236}">
                <a16:creationId xmlns:a16="http://schemas.microsoft.com/office/drawing/2014/main" id="{2B4B650E-5D6C-4620-826C-24192A2FC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Common Compiler Errors (continued)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AF37BD-E446-4475-9E0A-F2FE08E01D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166985-CB44-4478-9B58-D71DB36E33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06836D6-E6EC-493B-96DE-C9B89606BD20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74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77828" name="Rectangle 2">
            <a:extLst>
              <a:ext uri="{FF2B5EF4-FFF2-40B4-BE49-F238E27FC236}">
                <a16:creationId xmlns:a16="http://schemas.microsoft.com/office/drawing/2014/main" id="{978A5466-3572-4467-82E6-FACC2CD8BC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Summary</a:t>
            </a:r>
          </a:p>
        </p:txBody>
      </p:sp>
      <p:sp>
        <p:nvSpPr>
          <p:cNvPr id="77829" name="Rectangle 3">
            <a:extLst>
              <a:ext uri="{FF2B5EF4-FFF2-40B4-BE49-F238E27FC236}">
                <a16:creationId xmlns:a16="http://schemas.microsoft.com/office/drawing/2014/main" id="{137AB22B-A23F-4C6D-B1F7-8E1A113A1F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572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 C program consists of one or more functions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 function is a C language description of an algorithm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Many functions are supplied in a standard library of functions provided with each C compiler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Simple C programs consist of the single function named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main()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An executable statement causes some specific action to be performed when the program is executed</a:t>
            </a:r>
            <a:endParaRPr lang="en-US" altLang="zh-CN" sz="22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56E814-1A83-4BCD-BC97-8C70C59AD0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55BFCA-D4DF-413A-941D-F9BDDB7AFC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A0D4C41-7109-4FCD-9974-480279B6963E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75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78852" name="Rectangle 2">
            <a:extLst>
              <a:ext uri="{FF2B5EF4-FFF2-40B4-BE49-F238E27FC236}">
                <a16:creationId xmlns:a16="http://schemas.microsoft.com/office/drawing/2014/main" id="{E94E9746-A697-439F-BA10-FA9F5ADC0C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Summary (continued)</a:t>
            </a:r>
          </a:p>
        </p:txBody>
      </p:sp>
      <p:sp>
        <p:nvSpPr>
          <p:cNvPr id="78853" name="Rectangle 3">
            <a:extLst>
              <a:ext uri="{FF2B5EF4-FFF2-40B4-BE49-F238E27FC236}">
                <a16:creationId xmlns:a16="http://schemas.microsoft.com/office/drawing/2014/main" id="{83E1E20D-E2CE-4A5C-A585-2CA966323E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77200" cy="4572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All executable C statements must be terminated by a semicolon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printf()</a:t>
            </a:r>
            <a:r>
              <a:rPr lang="en-US" altLang="zh-CN">
                <a:ea typeface="宋体" panose="02010600030101010101" pitchFamily="2" charset="-122"/>
              </a:rPr>
              <a:t> function displays text or numerical results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two basic numerical data types used almost exclusively in current C programs are integers and double-precision numbers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An expression is a sequence of one or more operands separated by operators</a:t>
            </a:r>
            <a:endParaRPr lang="en-US" altLang="zh-CN" sz="3000">
              <a:ea typeface="宋体" panose="02010600030101010101" pitchFamily="2" charset="-122"/>
            </a:endParaRPr>
          </a:p>
          <a:p>
            <a:pPr eaLnBrk="1" hangingPunct="1"/>
            <a:endParaRPr lang="en-US" altLang="zh-CN" sz="30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18EF45E-798D-4ACE-B9D5-F5D5E6AF73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1548C1-4C07-4780-B012-7795508A0B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417727F-8ADE-4559-A2A5-D463FE53B585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76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79876" name="Rectangle 2">
            <a:extLst>
              <a:ext uri="{FF2B5EF4-FFF2-40B4-BE49-F238E27FC236}">
                <a16:creationId xmlns:a16="http://schemas.microsoft.com/office/drawing/2014/main" id="{FD943DF6-1F70-4D65-BEB9-BA8F6F00C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Summary (continued)</a:t>
            </a:r>
          </a:p>
        </p:txBody>
      </p:sp>
      <p:sp>
        <p:nvSpPr>
          <p:cNvPr id="79877" name="Rectangle 3">
            <a:extLst>
              <a:ext uri="{FF2B5EF4-FFF2-40B4-BE49-F238E27FC236}">
                <a16:creationId xmlns:a16="http://schemas.microsoft.com/office/drawing/2014/main" id="{1CA88BE5-E458-4A1B-83AB-788F1E36C9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Expressions are evaluated according to the precedence and associativity of the operators used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printf() </a:t>
            </a:r>
            <a:r>
              <a:rPr lang="en-US" altLang="zh-CN">
                <a:ea typeface="宋体" panose="02010600030101010101" pitchFamily="2" charset="-122"/>
              </a:rPr>
              <a:t>can display all of C’s data types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Every variable in a C program must be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Declared with a data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Used after it is declared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Declaration statements inform the compiler of a function’s valid variable names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300040A-2E93-4DFC-84AB-C89B6A817E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B6C7C9-5FC5-416A-90FA-83CEC7D55A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10B7714-6DC2-4F17-8416-B6CF1F643989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8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607D64EC-73D0-4C50-A342-D78FF5F888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Identifiers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A18E4BFB-544A-4014-B02C-0F797BC698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Identifiers in C consist of three types: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Reserved words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Standard identifiers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Programmer-created identifiers</a:t>
            </a: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>
            <a:extLst>
              <a:ext uri="{FF2B5EF4-FFF2-40B4-BE49-F238E27FC236}">
                <a16:creationId xmlns:a16="http://schemas.microsoft.com/office/drawing/2014/main" id="{27FBC98E-32B6-47BF-AAC9-BB5176D52D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B4CE19C8-4E21-4F2D-BD49-04746E7D3D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3885ECF-8DE8-4C31-A6C0-DA25BE3B6CAB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9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04926826-B64F-4461-B44C-10F46C8A5E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Identifiers (continued)</a:t>
            </a: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9B82F712-ABAF-499A-B3AD-78CF2172A96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76400"/>
            <a:ext cx="8001000" cy="4572000"/>
          </a:xfrm>
        </p:spPr>
        <p:txBody>
          <a:bodyPr/>
          <a:lstStyle/>
          <a:p>
            <a:pPr eaLnBrk="1" hangingPunct="1"/>
            <a:r>
              <a:rPr lang="en-US" altLang="zh-CN" b="1">
                <a:ea typeface="宋体" panose="02010600030101010101" pitchFamily="2" charset="-122"/>
              </a:rPr>
              <a:t>Reserved word:</a:t>
            </a:r>
            <a:r>
              <a:rPr lang="en-US" altLang="zh-CN">
                <a:ea typeface="宋体" panose="02010600030101010101" pitchFamily="2" charset="-122"/>
              </a:rPr>
              <a:t> word that is predefined by the programming language for a special purpose and can only be used in a specified manner for its intended purpose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Also referred to as </a:t>
            </a:r>
            <a:r>
              <a:rPr lang="en-US" altLang="zh-CN" b="1">
                <a:ea typeface="宋体" panose="02010600030101010101" pitchFamily="2" charset="-122"/>
              </a:rPr>
              <a:t>keywords </a:t>
            </a:r>
            <a:r>
              <a:rPr lang="en-US" altLang="zh-CN">
                <a:ea typeface="宋体" panose="02010600030101010101" pitchFamily="2" charset="-122"/>
              </a:rPr>
              <a:t>in 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3809C35DFDB5674EA41513860DFFC690" ma:contentTypeVersion="0" ma:contentTypeDescription="新建文档。" ma:contentTypeScope="" ma:versionID="5671dfd6d51bfe27ee4a32e1cd4985a2">
  <xsd:schema xmlns:xsd="http://www.w3.org/2001/XMLSchema" xmlns:p="http://schemas.microsoft.com/office/2006/metadata/properties" targetNamespace="http://schemas.microsoft.com/office/2006/metadata/properties" ma:root="true" ma:fieldsID="b51e50da1bca0add1c6bbfbefcbaaaf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 ma:readOnly="true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B2C8355-17E7-4E3A-BD83-412D11EEDE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3FB421D9-5D66-4053-8968-5C9F5783A2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E9AB46-625D-4E11-AD9B-9464F949A8C3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3207</Words>
  <Application>Microsoft Office PowerPoint</Application>
  <PresentationFormat>全屏显示(4:3)</PresentationFormat>
  <Paragraphs>503</Paragraphs>
  <Slides>76</Slides>
  <Notes>61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81" baseType="lpstr">
      <vt:lpstr>Times New Roman</vt:lpstr>
      <vt:lpstr>Arial</vt:lpstr>
      <vt:lpstr>宋体</vt:lpstr>
      <vt:lpstr>Courier New</vt:lpstr>
      <vt:lpstr>Default Design</vt:lpstr>
      <vt:lpstr>A First Book of ANSI C Fourth Edition</vt:lpstr>
      <vt:lpstr>Objectives</vt:lpstr>
      <vt:lpstr>Objectives (continued)</vt:lpstr>
      <vt:lpstr>Introduction to C Programming</vt:lpstr>
      <vt:lpstr>Introduction to C Programming (continued)</vt:lpstr>
      <vt:lpstr>Introduction to C Programming (continued)</vt:lpstr>
      <vt:lpstr>Introduction to C Programming (continued)</vt:lpstr>
      <vt:lpstr>Identifiers</vt:lpstr>
      <vt:lpstr>Identifiers (continued)</vt:lpstr>
      <vt:lpstr>Identifiers (continued)</vt:lpstr>
      <vt:lpstr>Identifiers (continued)</vt:lpstr>
      <vt:lpstr>Identifiers (continued)</vt:lpstr>
      <vt:lpstr>Identifiers (continued)</vt:lpstr>
      <vt:lpstr>Identifiers (continued)</vt:lpstr>
      <vt:lpstr>The main() Function</vt:lpstr>
      <vt:lpstr>The main() Function (continued)</vt:lpstr>
      <vt:lpstr>The printf() Function</vt:lpstr>
      <vt:lpstr>The printf() Function (continued)</vt:lpstr>
      <vt:lpstr>The printf() Function (continued)</vt:lpstr>
      <vt:lpstr>The printf() Function (continued)</vt:lpstr>
      <vt:lpstr>Programming Style: Indentation</vt:lpstr>
      <vt:lpstr>Programming Style: Indentation (continued)</vt:lpstr>
      <vt:lpstr>Programming Style: Comments</vt:lpstr>
      <vt:lpstr>Programming Style: Comments (continued)</vt:lpstr>
      <vt:lpstr>Data Types</vt:lpstr>
      <vt:lpstr>Data Types (continued)</vt:lpstr>
      <vt:lpstr>Data Types (continued)</vt:lpstr>
      <vt:lpstr>Data Types (continued)</vt:lpstr>
      <vt:lpstr>Integer Data Types</vt:lpstr>
      <vt:lpstr>Integer Data Types (continued)</vt:lpstr>
      <vt:lpstr>Integer Data Types (continued)</vt:lpstr>
      <vt:lpstr>Integer Data Types (continued)</vt:lpstr>
      <vt:lpstr>PowerPoint 演示文稿</vt:lpstr>
      <vt:lpstr>Floating-Point Data Types</vt:lpstr>
      <vt:lpstr>Floating-Point Data Types (continued)</vt:lpstr>
      <vt:lpstr>Floating-Point Data Types (continued)</vt:lpstr>
      <vt:lpstr>Exponential Notation</vt:lpstr>
      <vt:lpstr>Exponential Notation (continued)</vt:lpstr>
      <vt:lpstr>Arithmetic Operations</vt:lpstr>
      <vt:lpstr>Arithmetic Operations (continued)</vt:lpstr>
      <vt:lpstr>Displaying Numerical Values</vt:lpstr>
      <vt:lpstr>Displaying Numerical Values (continued)</vt:lpstr>
      <vt:lpstr>Displaying Numerical Values (continued)</vt:lpstr>
      <vt:lpstr>PowerPoint 演示文稿</vt:lpstr>
      <vt:lpstr>Displaying Numerical Values (continued)</vt:lpstr>
      <vt:lpstr>Expression Types</vt:lpstr>
      <vt:lpstr>Integer Division</vt:lpstr>
      <vt:lpstr>Negation</vt:lpstr>
      <vt:lpstr>PowerPoint 演示文稿</vt:lpstr>
      <vt:lpstr>Operator Precedence and Associativity</vt:lpstr>
      <vt:lpstr>Operator Precedence and Associativity (continued)</vt:lpstr>
      <vt:lpstr>Operator Precedence and Associativity (continued)</vt:lpstr>
      <vt:lpstr>Operator Precedence and Associativity (continued)</vt:lpstr>
      <vt:lpstr>Variables and Declarations</vt:lpstr>
      <vt:lpstr>Variables and Declarations (continued)</vt:lpstr>
      <vt:lpstr>Variables and Declarations (continued)</vt:lpstr>
      <vt:lpstr>Variables and Declarations (continued)</vt:lpstr>
      <vt:lpstr>Declaration Statements</vt:lpstr>
      <vt:lpstr>Declaration Statements (continued)</vt:lpstr>
      <vt:lpstr>Declaration Statements (continued)</vt:lpstr>
      <vt:lpstr>Declaration Statements (continued)</vt:lpstr>
      <vt:lpstr>Declaration Statements (continued)</vt:lpstr>
      <vt:lpstr>Declaration Statements (continued)</vt:lpstr>
      <vt:lpstr>Selecting Variable Names</vt:lpstr>
      <vt:lpstr>Selecting Variable Names (continued)</vt:lpstr>
      <vt:lpstr>Initialization</vt:lpstr>
      <vt:lpstr>Case Study: Temperature Conversion</vt:lpstr>
      <vt:lpstr>Case Study: Temperature Conversion (continued)</vt:lpstr>
      <vt:lpstr>Common Programming Errors</vt:lpstr>
      <vt:lpstr>Common Programming Errors (continued)</vt:lpstr>
      <vt:lpstr>Common Programming Errors (continued)</vt:lpstr>
      <vt:lpstr>Common Compiler Errors</vt:lpstr>
      <vt:lpstr>PowerPoint 演示文稿</vt:lpstr>
      <vt:lpstr>Summary</vt:lpstr>
      <vt:lpstr>Summary (continued)</vt:lpstr>
      <vt:lpstr>Summary (continued)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subject/>
  <dc:creator/>
  <cp:keywords/>
  <dc:description/>
  <cp:lastModifiedBy/>
  <cp:revision>543</cp:revision>
  <dcterms:created xsi:type="dcterms:W3CDTF">2002-09-27T23:29:22Z</dcterms:created>
  <dcterms:modified xsi:type="dcterms:W3CDTF">2020-02-25T04:51:08Z</dcterms:modified>
  <cp:category/>
</cp:coreProperties>
</file>