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319" r:id="rId5"/>
    <p:sldId id="257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510" r:id="rId15"/>
    <p:sldId id="511" r:id="rId16"/>
    <p:sldId id="469" r:id="rId17"/>
    <p:sldId id="470" r:id="rId18"/>
    <p:sldId id="512" r:id="rId19"/>
    <p:sldId id="471" r:id="rId20"/>
    <p:sldId id="473" r:id="rId21"/>
    <p:sldId id="513" r:id="rId22"/>
    <p:sldId id="474" r:id="rId23"/>
    <p:sldId id="475" r:id="rId24"/>
    <p:sldId id="476" r:id="rId25"/>
    <p:sldId id="514" r:id="rId26"/>
    <p:sldId id="477" r:id="rId27"/>
    <p:sldId id="478" r:id="rId28"/>
    <p:sldId id="515" r:id="rId29"/>
    <p:sldId id="516" r:id="rId30"/>
    <p:sldId id="479" r:id="rId31"/>
    <p:sldId id="480" r:id="rId32"/>
    <p:sldId id="517" r:id="rId33"/>
    <p:sldId id="481" r:id="rId34"/>
    <p:sldId id="518" r:id="rId35"/>
    <p:sldId id="519" r:id="rId36"/>
    <p:sldId id="482" r:id="rId37"/>
    <p:sldId id="484" r:id="rId38"/>
    <p:sldId id="520" r:id="rId39"/>
    <p:sldId id="485" r:id="rId40"/>
    <p:sldId id="486" r:id="rId41"/>
    <p:sldId id="487" r:id="rId42"/>
    <p:sldId id="488" r:id="rId43"/>
    <p:sldId id="489" r:id="rId44"/>
    <p:sldId id="521" r:id="rId45"/>
    <p:sldId id="490" r:id="rId46"/>
    <p:sldId id="491" r:id="rId47"/>
    <p:sldId id="492" r:id="rId48"/>
    <p:sldId id="494" r:id="rId49"/>
    <p:sldId id="495" r:id="rId50"/>
    <p:sldId id="483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445" r:id="rId65"/>
    <p:sldId id="446" r:id="rId66"/>
    <p:sldId id="509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11BDDA-540A-4C5F-897C-0054B5FA25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0633A6B-6D2A-4D40-9AA1-7BC539E769D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76B3D99E-4304-40F8-A37E-E31A3929074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12F61201-F1AD-4131-BDB1-721FDA940C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0BE4BE-DE41-41BD-8EC2-429A17346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05B2B8F-AAFC-43D3-8AA9-3F9CB3D140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C090675-7E67-4C47-BE18-0E818FCB5B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08BEF156-47DA-434A-A049-332EFED75BE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A9C9296-3642-4D2F-A6DB-BBC6209E5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7A365FC3-7B5B-48DD-9820-9A4DC356B7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275A5BA7-18FF-4BCA-B823-98D4553CA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EB5B8A8-CCD5-43FB-9381-87B0E5CF23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AF1823E-515C-4DD2-BD23-C3033DDE7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EA1140-C7B6-48A4-9EB2-318F6A52C8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6BCC90-4E9B-46A4-969E-0092346F39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196EBE2-CD53-49A1-A087-CF81E1B129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49215BF-078F-45AC-A07E-8254DF84E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41EB1C-8F3A-4651-80F1-C379EC1EB64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A82CC58-D74E-45F4-96DC-44373D804C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41C5E2E-9259-4944-96E1-94569551E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31778A5-D1CB-4B77-B96E-35D1B6FA7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7DE87E-ED4A-42C8-A2CB-45E318E7592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609E01D4-6D8F-441A-9F9B-A2959B2AF3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D0FF5B8-06DE-45EC-A59E-06980503B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B2DDB8D-216A-486E-8181-3E98F7EAC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F7EE24-4107-4B3B-A727-F5438CF7320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4C6E183-9EAF-4AD7-B8A0-5A3F5DA082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D40A469-00A4-474F-A626-EFD547ACB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8A0903D1-5C43-4F14-8163-931BDB67F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04F85F-AE54-4D8B-8449-3F36042BE3E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D823D76-234A-4C1D-AE07-BABA2E7E9C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2EA894D-734B-4FF2-B34A-49981AA30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C92BD0C-32EC-4014-8623-358EFBA0F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9013A0-792C-425D-B0B8-7B03B244402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3BE830B-E199-4559-9874-F285EB9D6D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3445C7E-C2C0-4416-B031-8F8306D2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E2604DC-0892-4B7E-92FF-CBC8A3779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85B860-BF57-4DB0-B93A-8D695643BE5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69F7B47-59CD-40A0-868D-CDD428C1F7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F567EAD-99AA-4A44-B720-5D13F59F3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8D1AE8C-D216-485C-8D9E-E141A3625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D10CB02-7321-447C-8B9B-648A476B7DB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1BAEC8B-54E4-4E9E-931B-2E67D583F0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529F80B-A73B-4EA3-9BF9-B16AAB9E3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FBD9CD57-2A94-4C79-8624-84CA6D53F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3205F7-9A9D-4375-9F17-7227E3E4A7B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3C66E215-B912-4A5D-B6BA-225269C7B8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9A768D6-1362-46C6-B0B7-E5F1A3562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479CA78-A6C3-48AB-BFD8-A9B9AB6E0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10F35E-E5D4-4D0F-8B2C-E8D695A1C19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5AA9AC7-574E-432A-B2BB-F8217A1213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7C4473D-60B2-49E4-AFB8-2F8E7E2D8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C81E235B-6371-4AE0-8129-3883DCD144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7D3043-8549-4A6D-B933-6D2CBD4D1EA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C49F4857-1072-44A5-AD26-ADFE1CD75D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D712D92-DF99-47A9-B83D-CD92FDE81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B3E1790-C7B6-4DE1-AB80-F6D37C02F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860803B-465D-48E9-BA1A-E0437C8A05E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D6D531F-C360-40EE-A169-124C084ECB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B9F1335-1E61-4C8B-8A81-A913F8B9E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FF3390F-21C3-4DCB-B9C3-4D089FF6C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C4D772-E37C-4B85-BD62-E62133D0960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335E29F-D05F-4AEF-AAFB-C4EDD7868F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C60E68B-E04A-41F4-8233-066C284F0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AAC9B0E-14BB-437F-8508-61ADC517E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7DAA308-8B0D-42B5-900A-8CBFB40E7FF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3D6AB98-748B-4063-A3D8-8CE837C4FA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84FBAF-6B33-4432-89F2-1975F8EC7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DBF7E4F-C3BD-488E-BD24-A29A96956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3ED21F-B21E-473D-8A85-2CAE6ACD7B2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7BD265B9-6066-4109-9A3A-A2D9518F23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BBF8EE2-5C91-4B82-A369-D601FDAA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FCB20E3-0F72-462F-A185-4B8EFCE89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D119B8-3093-4965-BEFF-7B9FC14013E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DA7A6BD-0F50-47F5-8299-D97794C5A7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6845830-9B74-4BFE-9DC7-E101855F9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70FB351-90A9-4C62-8AC2-1178D98EF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412871-A9F6-45CC-8AB0-BC2A8C557E2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CB3C32D-8BE2-4708-A129-CAA922FC98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BF4DCDF-29B9-43FB-AC52-AD8B7C103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33CF135-BA80-4866-91DD-C1DACF73E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5C75EE-D0AF-473E-AD22-AC016E873B4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50CC64C-E44A-4262-8A1C-8CC7E23216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34D7F4B-EF38-46F2-ADE2-5FD3379B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9D8E262-3F07-4B45-9516-A82D0069EB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EB55AD-54B6-4C0C-B38B-31532885F0C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5F3B829E-1DAE-48B2-AE0D-E7B81695B4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E2A4C53-C425-4F48-BC93-04C76ADDB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CCE8437F-9BEE-4F00-8256-79A87BF40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066296-BDD0-4067-9C53-01C23A0AD38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10FA1F8-BB8B-4183-B6A4-16C92B61C0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812813C-E260-4134-8202-D6D51AB92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1671AD7-2060-4A59-97AA-290F37BC1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D754F06-2586-4C14-8E4C-C60AD72CED6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E4E4C45-910C-410B-AFFC-360A0175B5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EDA4485-481B-43D3-828D-E1B50812C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9A61863-1B7A-4508-A601-E0950FD7E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869F3B-2A6B-4BC0-84E1-E3F04B38AE9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B795E17-F96B-4F6F-8102-11F3A45441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478C0D6-E8A6-4728-9248-641AB9D06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D2E0C48-062B-49A5-A4C1-CC989E4893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49144C-EA34-450C-B4F5-A0E1305138C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398DC2A-FFC6-491A-AA8F-7D714119B0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4779F36-7ED8-4F8E-9E91-10FE23283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74FC64F4-B4BC-4759-B3D7-73D7D35A0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65C3CC-9218-434F-8678-FE8D2288AD4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77944275-B772-46D1-9CA3-7DE56E8427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9B758CF-31D5-4784-859B-BD6A01DE3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DEA70CB-34E8-4AF3-B811-91EDF52B67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079BFA-AC25-4F82-801E-D012D8A76E2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FB36D8A-2FCB-4CBF-98BB-0CEC07BA5A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74835C9-310A-4220-81D3-2A95402B9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A715227-A5BB-4BF9-8751-9133C026F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95DDC2-ECC6-4C16-9304-E8D2E132220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F6A7371-4915-4A27-9C0D-70840DAED6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4659F7F-7E4C-4539-A6E9-B7E2CA8D7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1AF4BDD-71DE-4327-B69F-4A22BC9C7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AD1404-A8DE-449F-8971-8FDDA29932E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00F163D5-4131-4EB2-B9DE-179BB47CAA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DFA5056-DC62-45CD-91E3-D0A511FA8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6074FBD-1B8A-43C1-9906-BD09B7999F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22065C-6497-4FA8-863C-D0C5277DE1E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08F885C-98C7-4A8E-A980-3717627F1E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8AE4D31-A6DC-4C70-98C7-9B9B04900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4223B36-F856-4DE0-BEF8-F097E4226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215FE2-0920-4487-8AD3-FDBF3D4F32A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3427" name="Rectangle 1026">
            <a:extLst>
              <a:ext uri="{FF2B5EF4-FFF2-40B4-BE49-F238E27FC236}">
                <a16:creationId xmlns:a16="http://schemas.microsoft.com/office/drawing/2014/main" id="{1AB85412-C233-4DEC-B51B-E76DC47502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>
            <a:extLst>
              <a:ext uri="{FF2B5EF4-FFF2-40B4-BE49-F238E27FC236}">
                <a16:creationId xmlns:a16="http://schemas.microsoft.com/office/drawing/2014/main" id="{19697660-9B40-4174-9B16-1172879F1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17DB9950-C76C-4604-9AD0-E43F4FE76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C041F0-1453-413B-9B53-99ABC4E82FE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20EEC142-900B-427C-962C-D90B19900B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E539C59-449A-41F1-B600-63DAEE138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3D62468-17E2-488B-A366-6FCB16667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B7D62-37B3-4EBC-B480-C5459AF270D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E33855F-42C8-4CF3-A51E-8EED6A107C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F4EDA55-80DF-4A48-9990-7D299CE95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4AC4B17-0FDE-4581-89D9-51D408243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E4D4D6-A8B0-4180-814A-C156927B8A9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2D64CA4E-8717-46A5-88EA-878E0D14B9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189AAD05-52F7-4937-8397-E0F8B830E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15D96A83-A0BE-492F-9904-885D18B1C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EFA8D5-674C-4834-94C8-F9496FB25FA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4BDDE6C-7240-4296-A3D2-6CBD9ACE9A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F0C9EEE-AAC9-4CB3-814B-61A27B3D0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67892C7-1F64-4477-934D-EC9278535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1DC8D3-A092-41FF-94E5-BAB240D98A1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459BB58-DD4B-46AA-A1F9-19866F830C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85C0E0E-71FC-4BAC-9CFE-145989A3A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EDB3284-30EB-4DA5-A57E-288FBD214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F27D848-CA0E-4A97-894E-733AD1BB18B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A3139F57-F2C0-477C-9BAC-346AF47783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9D7988D-C8CC-4CD3-A47C-74463AFC4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330CC18E-637B-46D5-819B-B5AF17FB2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4D0E81-A6FC-4486-A756-4268490E5AB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8368989-AD44-418C-B346-4F53F979EA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19F3BE6-228C-481D-9902-3C58D86AE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252B3D6-0683-4CD0-8CDF-E83A46039B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2E487D-3CCF-40C1-B3F8-FB091213461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B35569B-C44C-42BB-A79C-23AB5C912F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F6BB1EC8-6C66-44C6-80D9-0622FBB0D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2E38F29-DDB3-4ED4-A496-CF558F32A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BD654D5-7F3C-4FCF-9513-A17EBEEBD8B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B5A46EA2-EA90-405D-B2E0-669FC9BDBA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85AA8D8-FE18-4BB4-82DA-83B4C284F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44E157AE-D857-40FC-A0C8-7D2689554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2377FE-34DB-4DC3-B02B-0576A0214AE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A12CB0D-9014-49E8-A8CE-774E3ABB9B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46105A13-2B38-4937-8D98-574201A37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2B60121-7B02-4E8F-898C-49BA872F5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2AFA19-F2A7-4452-8635-3672DD5B97B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5D7C690B-B2F3-475E-9AF4-211910DB8C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8CC8559-CC44-4A08-97FC-FD90C61EB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1E7968E8-3C9E-4445-B9E8-241B05D01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383CAA-CAC9-4238-B5B3-EAF8D939707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27E096E-B5C5-43B5-9C16-CEC02658A7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608C948-D1ED-45AA-8F56-EBD25A828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8198308-695D-43E0-8F48-7A6FA0140A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00F755-71F9-4225-88BA-E0BB0CCC855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E0A5897-55B2-4093-925F-C315FD2019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751BACE-691E-466E-8875-0AFE62671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D04B2BD0-4E7E-47C0-8327-109CB2AF7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AFA333-58F4-485B-9940-AA731EBFEB1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F755095C-4685-487B-A1ED-3CD13D2571D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07145ED-5CBE-4693-B33C-655EE5CB0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62B7ED4-DA5C-4295-B5A7-590268174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84273E-3BED-421C-BD51-159C99DF466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8390A911-3D9F-4DBA-8714-6FEA66106F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8647D750-7594-42DD-828D-59EF04DEF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0D2E7548-005B-482D-A670-765A03D3A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EF801D-07E1-47CD-81F5-EBC2F690247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9F8F293-0E63-4005-A6B0-449B2BBD67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AEF19B5-1FEA-47CD-BE69-4BCDDCD68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77906631-7926-4C09-8184-39C75D8D2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9674A4-80F1-4A98-A7F1-EE288E2530A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CD9C652B-F633-404C-A775-36200A741A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2065795-D9A5-4752-B752-6B00C183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8A5CD19-7988-49C1-8015-F93F962FA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34EF04-9B73-48B6-8974-25352E252BF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1B77C5C-BBED-4FD8-97DB-78CFB1A82E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7085D7DD-01A8-485A-8BDD-F7C215E1A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87845B6-F493-44D7-96F9-F2AFA57AC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E23189-647D-40BC-922F-C7BC429ADDDE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231741D-E5A9-4ADD-B292-2C804CACF0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5564164-C8B3-49D9-95DA-476F18BBB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34AD6D4-D154-44F6-B216-601A638F0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1C67DE-3EEC-4406-9D53-7ADDBDB0966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9BD6D7C-2D71-4EC2-B929-B8A0DB4DFC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EBB35A8-8C2D-4C1F-AD44-C2F43D824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8D1D4FA-9AD9-432E-9566-FF79523D7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227FB2-5EF0-4C1A-9391-94A6B91C72C6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92B64407-D130-4DDD-AB25-949CF5E896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FF119F6-A347-43BA-8B3B-C3E42BFB7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2A5295F-48D6-42B8-AF36-8EE21BF66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28F2555-92D4-432F-A1B0-391A3ADCEEE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48F8E6E-21DB-42AF-8B0B-11A8A2FB2A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06B372C-BE26-4665-9E7A-78ED921C1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7FCA03-7A46-4D57-A774-6226D5211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93B515-7A5B-4799-A9D6-4638FFCF45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7E3042-FC21-48E9-94FD-7FF1F99A9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1346207D-1ECD-4890-A201-7EB2E6DF8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4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6B1BFA-AD31-4AF0-8670-8F8E3FEBA8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8639C20-EF14-4E5F-872C-A47B5D4AE6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44CD0-3FE3-4CF8-8655-DF780FAF9A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44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B1E7BA-E74A-4376-84F4-B3F2DEB908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70E279-3708-439D-813E-37E8BAE07F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3190F-47D4-4BB4-940E-8DAC342429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016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9624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D77A5-1CEE-4819-904A-E334EDCAB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42177-9670-467B-BAFF-F39F52D28A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F7320-C613-410A-8044-4749C0956D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91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C2B93B-B531-4711-BD53-9C22006FAB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BA0EFC-6DA7-40CA-83E7-9161E5A4EE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879470-DDC4-4407-8655-E14FCBCE1F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18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87F9AA-41AD-4621-8868-28682DE8F1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698AE2-D191-4CAB-8AA0-B3D81FEEFD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D7472-F815-402F-BD1A-629CA7CED5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16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131C62-D5FF-4D9B-80CE-5AE671582B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68EF6C-40C3-4CEE-A694-D40A9B555A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EA6946-D1CB-4B55-92F7-C2469C11E7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3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7EEBD25-D836-48F9-BCA5-DA8708DB0B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71378D-DA4F-4604-9431-EDCDAEF910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0E5C4B-C355-4EFF-86E7-FD5945C215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19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A4962-DA62-4C76-B1EE-F4F0FD7B51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D7E380-714E-4B13-BF87-2E3620E3F2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E5D6A-2210-454D-942F-1111601313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8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FF9784-F1CB-46A4-91E3-D21ECD2F50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8A104E6-8329-45EB-A495-C9F5B22374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D1127-1143-460D-8A9F-85CB6B6FF6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6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76D5265-530F-4260-AAB1-225FB589B3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51E433-8992-4607-92C4-73220B83E3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21572-8022-4859-B93A-90B617F9D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49DCB7F-D181-4D54-A77A-4EE796D02B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C0F670-B5FD-465B-9451-E847384B34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30BD9-985F-4C86-8A32-8AC72DEC2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31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312556-4229-4F6C-9915-DE4269C271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1B88B8-2011-4788-98BA-EC5F6C5F11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C410-923D-47B9-B1C5-EC08D59C8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65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F02A98-157A-4D67-ACB1-EBA9E23E16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0F76D8-9BC7-4840-8439-B2D556CDA3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D3735-292D-44B0-B587-A3C7A95B28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41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46000"/>
                <a:lumMod val="95000"/>
                <a:lumOff val="5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alpha val="52000"/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01B9D57-BD47-451C-A85A-4D22EE487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B589030-21CB-4AF2-88AD-26070746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70078B-EA34-4302-99E4-43AADF9A21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B031FA-AB77-4D77-9675-C854ACD3AC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3051B50-0887-4231-A3D0-F9DF4C1343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771AE3-C5CF-4391-A61B-0F87D8B5BF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0668CBE-F7B1-48BA-BC1A-C095BCDD52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Processing and Interactive Input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6E1B0-D0AC-41D1-B4A5-8E1CF3D93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A7FA-A3E7-4BA9-BFDE-C52F4E9E8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72E7FD-B3C5-4CF8-A06C-2DDC064F298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BB394E9-326B-47FA-BE37-22D663B1A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Variations</a:t>
            </a: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49B1C404-AB42-4B06-8793-2D482146F4FF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828800"/>
            <a:ext cx="7431088" cy="3336925"/>
          </a:xfrm>
          <a:noFill/>
        </p:spPr>
      </p:pic>
      <p:sp>
        <p:nvSpPr>
          <p:cNvPr id="13318" name="Line 6">
            <a:extLst>
              <a:ext uri="{FF2B5EF4-FFF2-40B4-BE49-F238E27FC236}">
                <a16:creationId xmlns:a16="http://schemas.microsoft.com/office/drawing/2014/main" id="{B03F1E84-1641-4998-A380-5823170AF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667000"/>
            <a:ext cx="609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DA47E2B7-FF2F-40F7-AB29-EE1B2278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0"/>
            <a:ext cx="55626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sum = sum + 10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not an equation—it is an expression that is evaluated in two major steps</a:t>
            </a:r>
          </a:p>
          <a:p>
            <a:pPr eaLnBrk="1" hangingPunct="1"/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EAF37B45-B12A-4C13-80CA-D4244417D5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F43A0F2-5786-416E-BA5A-BA3631EB9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4AC73E-4FB8-433C-BD5F-D5038D597CA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01DDA21-40B9-443D-BFFE-9831798B9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Variations (continued)</a:t>
            </a:r>
          </a:p>
        </p:txBody>
      </p:sp>
      <p:pic>
        <p:nvPicPr>
          <p:cNvPr id="14341" name="Picture 3">
            <a:extLst>
              <a:ext uri="{FF2B5EF4-FFF2-40B4-BE49-F238E27FC236}">
                <a16:creationId xmlns:a16="http://schemas.microsoft.com/office/drawing/2014/main" id="{F150E0D3-DC3A-4F97-BA14-3CC441641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57400"/>
            <a:ext cx="35814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D15FD94E-F66C-4C4A-8F81-DC108101D6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E688356-0090-4E70-8572-6BB46B0F7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5A2C58-D38E-4C7F-8BB8-A4C1F115385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9CC9FFA3-7805-4232-BDD7-32200073A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Variations (continued)</a:t>
            </a:r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ADCF820D-E18A-4ECC-828C-9E7F86F0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800"/>
            <a:ext cx="6276975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8D568-8791-40CD-B81C-8A07A59646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5AA92-1B24-41B7-BCFC-0A7DEDED3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58A378-49D1-4CE5-8052-6F0CAEABADD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B4D387D3-A200-46A0-A39F-2325ABBFA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Variations (continued)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C74BF6F1-C1AD-4363-A8C9-1C4D18222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expressions like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sum = sum + 25</a:t>
            </a:r>
            <a:r>
              <a:rPr lang="en-US" altLang="zh-CN">
                <a:ea typeface="宋体" panose="02010600030101010101" pitchFamily="2" charset="-122"/>
              </a:rPr>
              <a:t> can be written using the following operators: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+= -= *= /= %=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sum = sum + 10</a:t>
            </a:r>
            <a:r>
              <a:rPr lang="en-US" altLang="zh-CN">
                <a:ea typeface="宋体" panose="02010600030101010101" pitchFamily="2" charset="-122"/>
              </a:rPr>
              <a:t> can be written as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sum += 10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price *= rate</a:t>
            </a:r>
            <a:r>
              <a:rPr lang="en-US" altLang="zh-CN">
                <a:ea typeface="宋体" panose="02010600030101010101" pitchFamily="2" charset="-122"/>
              </a:rPr>
              <a:t> is equivalent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price = price * rate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price *= rate + 1</a:t>
            </a:r>
            <a:r>
              <a:rPr lang="en-US" altLang="zh-CN">
                <a:ea typeface="宋体" panose="02010600030101010101" pitchFamily="2" charset="-122"/>
              </a:rPr>
              <a:t> is equivalent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price = price * (rate + 1)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9292C836-A762-4A87-81AC-FEFCABB0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6AC6DF0-58CD-418B-80EE-774DE8154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80E9CF-33E7-42CD-8D7C-2755A5DF670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200A24C-C259-4B78-9355-23284926A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Accumulating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DAA1FC34-0495-4229-89FC-10BE33EE696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590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first statement initializes sum to 0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This removes any previously stored value in sum that would invalidate the final total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previously stored number, if it has not been initialized to a specific and known value, is frequently called a </a:t>
            </a:r>
            <a:r>
              <a:rPr lang="en-US" altLang="zh-CN" b="1">
                <a:ea typeface="宋体" panose="02010600030101010101" pitchFamily="2" charset="-122"/>
              </a:rPr>
              <a:t>garbage value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AA4E262-A67B-4E96-925D-5A07639BAE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A23CA1C-057D-43E6-8335-2A829BB1A2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3F3960-C39E-4A85-B7D4-D10E05AA44B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F3EE3A0-5C2B-4A41-8F24-9D3673E67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Accumulating (continued)</a:t>
            </a:r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13F06008-9517-4EF3-9D93-30CFEE6E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5422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9F239A2-3817-4ACE-BD74-632DEDB557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D00F87CD-DDF7-4F08-AC3E-1671C0990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EF5B0C-AAF0-4C04-9C3B-00545579D89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61481A5A-7382-4772-9995-772779AE08F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066800"/>
            <a:ext cx="8277225" cy="5048250"/>
            <a:chOff x="273" y="96"/>
            <a:chExt cx="5214" cy="3180"/>
          </a:xfrm>
        </p:grpSpPr>
        <p:pic>
          <p:nvPicPr>
            <p:cNvPr id="19462" name="Picture 4">
              <a:extLst>
                <a:ext uri="{FF2B5EF4-FFF2-40B4-BE49-F238E27FC236}">
                  <a16:creationId xmlns:a16="http://schemas.microsoft.com/office/drawing/2014/main" id="{FB1F478E-12FF-4E46-87AD-0C2A06665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6"/>
              <a:ext cx="5196" cy="2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5">
              <a:extLst>
                <a:ext uri="{FF2B5EF4-FFF2-40B4-BE49-F238E27FC236}">
                  <a16:creationId xmlns:a16="http://schemas.microsoft.com/office/drawing/2014/main" id="{8E3F1692-88EF-426C-BD76-1CD1A277F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" y="2640"/>
              <a:ext cx="5214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1" name="Rectangle 7">
            <a:extLst>
              <a:ext uri="{FF2B5EF4-FFF2-40B4-BE49-F238E27FC236}">
                <a16:creationId xmlns:a16="http://schemas.microsoft.com/office/drawing/2014/main" id="{1AC3BF2C-A096-4046-83C1-A7A99F95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Accumulating (continued)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44EC56A-218C-4F45-8867-8535F5077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EB12A90-33E4-446A-B4CF-069910C36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D27D2E-B4ED-48A6-9699-0E7032E4E76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A6785FDE-8AB7-4C11-9DDD-AE5A0BA3A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003C78A3-8E20-46C1-B58E-F20DC0D0AC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2819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counting statement</a:t>
            </a:r>
            <a:r>
              <a:rPr lang="en-US" altLang="zh-CN">
                <a:ea typeface="宋体" panose="02010600030101010101" pitchFamily="2" charset="-122"/>
              </a:rPr>
              <a:t> is very similar to the accumulating statement</a:t>
            </a:r>
          </a:p>
          <a:p>
            <a:pPr lvl="1" eaLnBrk="1" hangingPunct="1"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	variable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=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variable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fixedNumber;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Examples: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i = i + 1;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m = m + 2; 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Increment operator </a:t>
            </a:r>
            <a:r>
              <a:rPr lang="en-US" altLang="zh-CN">
                <a:ea typeface="宋体" panose="02010600030101010101" pitchFamily="2" charset="-122"/>
              </a:rPr>
              <a:t>(++):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variable = variable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 + 1</a:t>
            </a:r>
            <a:r>
              <a:rPr lang="en-US" altLang="zh-CN">
                <a:ea typeface="宋体" panose="02010600030101010101" pitchFamily="2" charset="-122"/>
              </a:rPr>
              <a:t> can be replaced by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variable++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++variable</a:t>
            </a:r>
            <a:endParaRPr lang="en-US" altLang="zh-CN" sz="22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4592E0D-F7CF-4B3B-B104-AE92829D1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E16C0D7-9079-4A88-9280-9B7E06B0F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60032B-92D9-442E-9730-F7E82670D1F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61B9680E-3135-4AAD-B707-002139B8D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 (continued)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28B7AD3E-2222-4EEE-BC36-BB5E5E2F7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5612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27CAC-56B6-4369-9F79-7A095F4B2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CB67B-C301-402E-8CD8-0C5E385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123010-95CB-4D81-B49C-DDC9F82CC5F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19333C35-E699-4FA1-9129-FB503F103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 (continued)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5D7EB400-736E-4E79-91A1-F5D0AB9C7A0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62075"/>
            <a:ext cx="8218488" cy="502761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9824C-F2B6-489B-B0A9-C99F84676C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0BA72D-9ADB-49B8-AB36-78AF4C045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473EB6-F99B-4D59-BB4A-6A3C411FCE5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57E77E02-E8B2-4696-991B-67085635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3B366F14-E629-4FEC-AB00-B8A03B061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Formatted Output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C0BBC8-C39D-48F1-ACCC-56204A66C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5BCA9E-FB16-4E41-BF26-C314585F6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1752BF-A6F5-4644-A71D-C32DB86DBCE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762179F3-DA92-4350-9EBB-457503516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 (continued)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809116C3-CCCA-456B-B7E3-BFEE1A4CE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the ++ operator appears before a variable, it is called a </a:t>
            </a:r>
            <a:r>
              <a:rPr lang="en-US" altLang="zh-CN" b="1">
                <a:ea typeface="宋体" panose="02010600030101010101" pitchFamily="2" charset="-122"/>
              </a:rPr>
              <a:t>prefix increment operator</a:t>
            </a:r>
            <a:r>
              <a:rPr lang="en-US" altLang="zh-CN">
                <a:ea typeface="宋体" panose="02010600030101010101" pitchFamily="2" charset="-122"/>
              </a:rPr>
              <a:t>; when it appears after a variable, it is called </a:t>
            </a:r>
            <a:r>
              <a:rPr lang="en-US" altLang="zh-CN" b="1">
                <a:ea typeface="宋体" panose="02010600030101010101" pitchFamily="2" charset="-122"/>
              </a:rPr>
              <a:t>postfix increment operator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k = ++n;</a:t>
            </a:r>
            <a:r>
              <a:rPr lang="en-US" altLang="zh-CN">
                <a:ea typeface="宋体" panose="02010600030101010101" pitchFamily="2" charset="-122"/>
              </a:rPr>
              <a:t> is equivalent to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 = n + 1; // increment n first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k = n; // assign n's value to k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k = n++;</a:t>
            </a:r>
            <a:r>
              <a:rPr lang="en-US" altLang="zh-CN">
                <a:ea typeface="宋体" panose="02010600030101010101" pitchFamily="2" charset="-122"/>
              </a:rPr>
              <a:t> is equivalent to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k = n; // assign n's value to k</a:t>
            </a:r>
          </a:p>
          <a:p>
            <a:pPr lvl="2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n = n + 1; // and then increment 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1369150-C2DB-431E-868F-9F29DCC87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065BDBA-D428-4B5D-A50B-A350E474C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5C0F93-ADE7-4461-AF30-9DAF7E1E5D4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6A397CA-69E0-450B-A46A-D5B2430B2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 (continued)</a:t>
            </a:r>
          </a:p>
        </p:txBody>
      </p:sp>
      <p:sp>
        <p:nvSpPr>
          <p:cNvPr id="24581" name="Rectangle 6">
            <a:extLst>
              <a:ext uri="{FF2B5EF4-FFF2-40B4-BE49-F238E27FC236}">
                <a16:creationId xmlns:a16="http://schemas.microsoft.com/office/drawing/2014/main" id="{6F96BF29-CF3B-4980-A6AC-1039EBD816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80772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Prefix decrement operator:</a:t>
            </a:r>
            <a:r>
              <a:rPr lang="en-US" altLang="zh-CN">
                <a:ea typeface="宋体" panose="02010600030101010101" pitchFamily="2" charset="-122"/>
              </a:rPr>
              <a:t> the expression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k = --n</a:t>
            </a:r>
            <a:r>
              <a:rPr lang="en-US" altLang="zh-CN">
                <a:ea typeface="宋体" panose="02010600030101010101" pitchFamily="2" charset="-122"/>
              </a:rPr>
              <a:t> first decrements the value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by 1 before assigning the value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k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Postfix decrement operator: </a:t>
            </a:r>
            <a:r>
              <a:rPr lang="en-US" altLang="zh-CN">
                <a:ea typeface="宋体" panose="02010600030101010101" pitchFamily="2" charset="-122"/>
              </a:rPr>
              <a:t>the expression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k = n--</a:t>
            </a:r>
            <a:r>
              <a:rPr lang="en-US" altLang="zh-CN">
                <a:ea typeface="宋体" panose="02010600030101010101" pitchFamily="2" charset="-122"/>
              </a:rPr>
              <a:t> first assigns the current value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to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and then reduces the value of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by 1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7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0586FF2-CA9D-49E0-8CC2-9D8DFBF07F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2D724FB-55E6-4069-B69D-EA6A06C11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E40385-5807-4BE5-8F01-EA487EDD31A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762145E-398B-4778-AFEB-A82B2EB2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Counting (continued)</a:t>
            </a:r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7E151973-A7EB-48AA-9CEA-33CF1364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570788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70A620-06EA-4E29-905F-B3E47D172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1366B-F738-4AC6-9F16-EA3BA72A8A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E4268E-7DE0-4B59-95DE-4D2ED040160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2C39940A-318D-4F43-A2F4-6AAB26370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990D4513-5FD3-4CC9-9F5A-564164E68B4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295400"/>
            <a:ext cx="5486400" cy="5032375"/>
          </a:xfr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8282A0E-AC26-4D37-A3BC-6844336C53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F27844-631B-4D89-88D1-4D0164DEE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13D51F-69CD-4DA1-867C-82258D9FA2D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CFEEE70-FA47-4F93-B217-821633C4D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sp>
        <p:nvSpPr>
          <p:cNvPr id="27653" name="Rectangle 11">
            <a:extLst>
              <a:ext uri="{FF2B5EF4-FFF2-40B4-BE49-F238E27FC236}">
                <a16:creationId xmlns:a16="http://schemas.microsoft.com/office/drawing/2014/main" id="{E852FD64-BCB7-46C6-BEF7-FF83FFEF6A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2133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argument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sqrt</a:t>
            </a:r>
            <a:r>
              <a:rPr lang="en-US" altLang="zh-CN">
                <a:ea typeface="宋体" panose="02010600030101010101" pitchFamily="2" charset="-122"/>
              </a:rPr>
              <a:t> must be floating-point value; passing an integer value results in a compiler error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Return value is double-precision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Must include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#include &lt;math.h&gt;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22EC44A-777F-428F-BFB0-F508637CA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EA448B1-0D39-4D68-9668-1DC1E7A17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5D6CDE-CCD7-4345-AF2C-9E1F4E7A130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2E3482AE-480C-4B16-B4E9-D97F79C4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A772B383-8E70-415D-A55A-8AEC7F7FF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362200"/>
          <a:ext cx="647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3" imgW="5276190" imgH="1800476" progId="MSPhotoEd.3">
                  <p:embed/>
                </p:oleObj>
              </mc:Choice>
              <mc:Fallback>
                <p:oleObj name="Photo Editor Photo" r:id="rId3" imgW="5276190" imgH="1800476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6477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516B8E4-CAA9-4258-9767-9E5B7B0A8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E7D0A90-4254-4858-8981-2A39AFB5F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25690F-6675-41E4-A264-4F1B6CFB728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E20FCBF-CB1F-4325-869E-03F58CF23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4E78B490-65B7-423F-8C46-58693763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2600"/>
            <a:ext cx="26003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4F7331E9-7D50-4AE7-B22E-7EBDD7A602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CA7966E4-DFFB-46F3-9756-4CF010051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673F0D-9D64-481F-9893-99EDCF142C1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1B3B9535-D046-4580-8CF9-312D7BEA9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pic>
        <p:nvPicPr>
          <p:cNvPr id="29701" name="Picture 4">
            <a:extLst>
              <a:ext uri="{FF2B5EF4-FFF2-40B4-BE49-F238E27FC236}">
                <a16:creationId xmlns:a16="http://schemas.microsoft.com/office/drawing/2014/main" id="{283296C0-0F6E-4AE0-B8EC-4585096C3EB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33575"/>
            <a:ext cx="8077200" cy="4057650"/>
          </a:xfrm>
          <a:noFill/>
        </p:spPr>
      </p:pic>
      <p:sp>
        <p:nvSpPr>
          <p:cNvPr id="29702" name="Line 7">
            <a:extLst>
              <a:ext uri="{FF2B5EF4-FFF2-40B4-BE49-F238E27FC236}">
                <a16:creationId xmlns:a16="http://schemas.microsoft.com/office/drawing/2014/main" id="{50C0A691-5C02-4EF4-893A-32DB772BE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810000"/>
            <a:ext cx="2286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8">
            <a:extLst>
              <a:ext uri="{FF2B5EF4-FFF2-40B4-BE49-F238E27FC236}">
                <a16:creationId xmlns:a16="http://schemas.microsoft.com/office/drawing/2014/main" id="{F7847448-5FFC-4D63-A884-1343A0F2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3336925"/>
            <a:ext cx="2671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Argument need not be a single constant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B39FBD-DA35-4F3A-8C2D-5835F307C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82D131-853F-444E-B0CB-FA845DF05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447DCF-2352-489E-B15C-0F4342F2093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2B0A63D-CFD4-401D-88B8-EEA76AC5A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A6834757-1497-4C46-A79A-ECB797476D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step-by-step evaluation of the expression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3.0 * sqrt(5 * 33 - 13.91) / 5</a:t>
            </a:r>
          </a:p>
          <a:p>
            <a:pPr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	is (see next slide)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5D5D411-09D7-40EE-8E39-4D2000B7DA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AC0CFFF-6480-419C-A399-7A4D83B10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940675-B21D-4941-B978-336256A7F21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08EA6FC-3713-478B-AFB5-47FDB2630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pic>
        <p:nvPicPr>
          <p:cNvPr id="31749" name="Picture 3">
            <a:extLst>
              <a:ext uri="{FF2B5EF4-FFF2-40B4-BE49-F238E27FC236}">
                <a16:creationId xmlns:a16="http://schemas.microsoft.com/office/drawing/2014/main" id="{BD552363-9C25-4C4B-86F9-618DD07F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3820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76E8B1-941C-420C-A798-987CD56A75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1E660-3816-4FA7-851C-A7DCF5F2A7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D6A30C-B6E3-42FC-A9A7-F82D1ECDEA2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B2C057C-0571-4F1B-9B5E-1591F98FD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 (continued)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DFCBCA5-F2A8-4248-9F2F-73CCAC3CB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Symbolic Constants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Interactive Input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2A6CBD0-72F2-47B7-B552-5F5F663133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C4DB872-229B-4A64-804F-EBF5DB145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DFC59C-F9C3-4905-A90A-C588E389BF0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C06A0E0D-D545-4C90-A22F-948C8EC9B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CB2D721-13FE-4969-9311-6CF7CF35A1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8077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Determine the time it takes a ball to hit the ground after it has been dropped from an 800-foot tower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i="1">
                <a:ea typeface="宋体" panose="02010600030101010101" pitchFamily="2" charset="-122"/>
              </a:rPr>
              <a:t>time = sqrt(2 * distance/g), </a:t>
            </a:r>
            <a:r>
              <a:rPr lang="en-US" altLang="zh-CN" sz="2200">
                <a:ea typeface="宋体" panose="02010600030101010101" pitchFamily="2" charset="-122"/>
              </a:rPr>
              <a:t>where </a:t>
            </a:r>
            <a:r>
              <a:rPr lang="en-US" altLang="zh-CN" sz="2200" i="1">
                <a:ea typeface="宋体" panose="02010600030101010101" pitchFamily="2" charset="-122"/>
              </a:rPr>
              <a:t>g </a:t>
            </a:r>
            <a:r>
              <a:rPr lang="en-US" altLang="zh-CN" sz="2200">
                <a:ea typeface="宋体" panose="02010600030101010101" pitchFamily="2" charset="-122"/>
              </a:rPr>
              <a:t>= 32.2 ft/sec2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21B13AD7-4199-4915-8C7C-FFEAD7DA2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C793343-BF63-4784-A033-C71692340F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38B7C9-347C-49DC-B3EB-261EEC1DFE6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BBA93016-021D-4414-8890-76D606F1F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Library Functions (continued)</a:t>
            </a:r>
          </a:p>
        </p:txBody>
      </p:sp>
      <p:pic>
        <p:nvPicPr>
          <p:cNvPr id="33797" name="Picture 3">
            <a:extLst>
              <a:ext uri="{FF2B5EF4-FFF2-40B4-BE49-F238E27FC236}">
                <a16:creationId xmlns:a16="http://schemas.microsoft.com/office/drawing/2014/main" id="{732100B9-615E-49A3-9890-F05545282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8199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993BB83C-C35C-4E80-A93E-8BEDFCCF4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D413C96-76B0-4679-9C6D-EE34887AB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67C2C4-1B2E-4B2C-BEE8-086F7E3DC97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6C3B238-FBF8-484B-B50E-542D5271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</a:t>
            </a:r>
          </a:p>
        </p:txBody>
      </p:sp>
      <p:pic>
        <p:nvPicPr>
          <p:cNvPr id="34821" name="Picture 3">
            <a:extLst>
              <a:ext uri="{FF2B5EF4-FFF2-40B4-BE49-F238E27FC236}">
                <a16:creationId xmlns:a16="http://schemas.microsoft.com/office/drawing/2014/main" id="{B11EC2BA-E87D-4B98-8D7C-37C49618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7755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51DAB9F-832F-47CD-88EE-6BDCCF58D3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8C71450-EC4D-4BCC-8560-30B88AE35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D15014-4F7F-42BC-BAD3-7C4B3881A96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BCC2CD50-75F8-4776-97FE-7B915439B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sp>
        <p:nvSpPr>
          <p:cNvPr id="35845" name="Rectangle 10">
            <a:extLst>
              <a:ext uri="{FF2B5EF4-FFF2-40B4-BE49-F238E27FC236}">
                <a16:creationId xmlns:a16="http://schemas.microsoft.com/office/drawing/2014/main" id="{72CC5B0F-BD67-48BC-BCAC-7D13F53F148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667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This program must be rewritten to multiply different numbers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is used to enter data into a program while it is executing; the value is stored in a variable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It requires a control string as the first argument inside the function name parentheses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C8137BF-50C2-4339-BDB2-A13D8AE0D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BB4F926-A203-43C4-A816-2CC56EB76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A8E1AF-52DE-400C-82DD-E51BE11830E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99871904-F798-4432-96CE-B2060EB6F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sp>
        <p:nvSpPr>
          <p:cNvPr id="36869" name="Rectangle 8">
            <a:extLst>
              <a:ext uri="{FF2B5EF4-FFF2-40B4-BE49-F238E27FC236}">
                <a16:creationId xmlns:a16="http://schemas.microsoft.com/office/drawing/2014/main" id="{10731FCE-724C-4B3F-8148-5B55453F84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050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control string passed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typically consists of conversion control sequences only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requires that a list of variable addresses follow the control string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scanf("%d", &amp;num1);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A7CE46C1-7C9B-48F4-AE7B-7A5C240E8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7170CD4-26B0-4C5B-BB13-8C3E1FD3B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491B4C-5475-48E2-9D7C-E8218DBDE82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81522FC-66A1-492F-B7E2-9B3EDED0F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pic>
        <p:nvPicPr>
          <p:cNvPr id="37893" name="Picture 3">
            <a:extLst>
              <a:ext uri="{FF2B5EF4-FFF2-40B4-BE49-F238E27FC236}">
                <a16:creationId xmlns:a16="http://schemas.microsoft.com/office/drawing/2014/main" id="{EDE77BA4-1531-4946-8E95-B6CCFD81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2515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ED89E4A-A4EF-43FF-AB3F-2B68DDF8DE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CF00FA3E-8CE6-4A8A-A7D7-829D81028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C4C1BC-CBBB-4DCD-A516-7A5F809CCA3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2B281F01-E0F7-4062-8C66-6F033373C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9EB30DD2-5661-4D00-8E4B-2F73CAF6793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920875"/>
            <a:ext cx="8077200" cy="4081463"/>
          </a:xfrm>
          <a:noFill/>
        </p:spPr>
      </p:pic>
      <p:sp>
        <p:nvSpPr>
          <p:cNvPr id="38918" name="Line 7">
            <a:extLst>
              <a:ext uri="{FF2B5EF4-FFF2-40B4-BE49-F238E27FC236}">
                <a16:creationId xmlns:a16="http://schemas.microsoft.com/office/drawing/2014/main" id="{1518DA09-D4DE-40FE-9D80-7F1CE8408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6775" y="3124200"/>
            <a:ext cx="428625" cy="869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588C8EEA-6503-40DE-920C-A0FCBFBD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79725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This statement produces a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prompt</a:t>
            </a:r>
          </a:p>
        </p:txBody>
      </p:sp>
      <p:sp>
        <p:nvSpPr>
          <p:cNvPr id="38920" name="Line 9">
            <a:extLst>
              <a:ext uri="{FF2B5EF4-FFF2-40B4-BE49-F238E27FC236}">
                <a16:creationId xmlns:a16="http://schemas.microsoft.com/office/drawing/2014/main" id="{46684981-18B2-405D-A9D7-CD68BBE96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159250"/>
            <a:ext cx="2589213" cy="412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Text Box 10">
            <a:extLst>
              <a:ext uri="{FF2B5EF4-FFF2-40B4-BE49-F238E27FC236}">
                <a16:creationId xmlns:a16="http://schemas.microsoft.com/office/drawing/2014/main" id="{34045406-D79B-4A47-BD81-083A674F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52875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Address operator (&amp;)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742418-1898-4666-9CAB-9443D66E4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A80476-BFB9-4C46-AA88-4BE8C8BD2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65D2EF-F10D-4F19-BF73-5993EBE90F2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035F06DE-3B68-46CC-91BB-3F58E33AE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8733DFAF-F9DC-416A-ABA1-F2293DEBB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can be used to enter many values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scanf("%f %f",&amp;num1,&amp;num2); //"%f%f" </a:t>
            </a:r>
            <a:r>
              <a:rPr lang="en-US" altLang="zh-CN" sz="2600">
                <a:ea typeface="宋体" panose="02010600030101010101" pitchFamily="2" charset="-122"/>
              </a:rPr>
              <a:t>is the same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space can affect what the value being entered is when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is expecting a character data type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scanf("%c%c%c",&amp;ch1,&amp;ch2,&amp;ch3);</a:t>
            </a:r>
            <a:r>
              <a:rPr lang="en-US" altLang="zh-CN">
                <a:ea typeface="宋体" panose="02010600030101010101" pitchFamily="2" charset="-122"/>
              </a:rPr>
              <a:t> stores the next three characters typed in the variables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ch3</a:t>
            </a:r>
            <a:r>
              <a:rPr lang="en-US" altLang="zh-CN">
                <a:ea typeface="宋体" panose="02010600030101010101" pitchFamily="2" charset="-122"/>
              </a:rPr>
              <a:t>; if you type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x y z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 is stored in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ch1</a:t>
            </a:r>
            <a:r>
              <a:rPr lang="en-US" altLang="zh-CN">
                <a:ea typeface="宋体" panose="02010600030101010101" pitchFamily="2" charset="-122"/>
              </a:rPr>
              <a:t>, a blank is stored in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ch2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en-US" altLang="zh-CN">
                <a:ea typeface="宋体" panose="02010600030101010101" pitchFamily="2" charset="-122"/>
              </a:rPr>
              <a:t> is stored in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ch3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scanf("%c %c %c",&amp;ch1,&amp;ch2,&amp;ch3);</a:t>
            </a:r>
            <a:r>
              <a:rPr lang="en-US" altLang="zh-CN">
                <a:ea typeface="宋体" panose="02010600030101010101" pitchFamily="2" charset="-122"/>
              </a:rPr>
              <a:t> causes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to look for three characters, each character separated by exactly one space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36069B-217C-42EA-A430-426204E2AE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3F35C7-F524-4C5E-8CB8-802AE5A40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918E31-EB4D-48F6-B76E-2A113340CD0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30D75AA-A82A-4D92-8BF8-63AB6FB8B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Interactive Input (continued)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CB432B35-1F81-43F5-973B-A06BD4B54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printing a double-precision number using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printf()</a:t>
            </a:r>
            <a:r>
              <a:rPr lang="en-US" altLang="zh-CN">
                <a:ea typeface="宋体" panose="02010600030101010101" pitchFamily="2" charset="-122"/>
              </a:rPr>
              <a:t>, the conversion control sequence for a single-precision variable,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%f</a:t>
            </a:r>
            <a:r>
              <a:rPr lang="en-US" altLang="zh-CN">
                <a:ea typeface="宋体" panose="02010600030101010101" pitchFamily="2" charset="-122"/>
              </a:rPr>
              <a:t>, can be used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using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, if a double-precision number is to be entered, you must use the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%lf</a:t>
            </a:r>
            <a:r>
              <a:rPr lang="en-US" altLang="zh-CN">
                <a:ea typeface="宋体" panose="02010600030101010101" pitchFamily="2" charset="-122"/>
              </a:rPr>
              <a:t> conversion control sequence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does not test the data type of the values being entered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scanf("%d %f", &amp;num1, &amp;num2)</a:t>
            </a:r>
            <a:r>
              <a:rPr lang="en-US" altLang="zh-CN">
                <a:ea typeface="宋体" panose="02010600030101010101" pitchFamily="2" charset="-122"/>
              </a:rPr>
              <a:t>, if user enters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22.87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22</a:t>
            </a:r>
            <a:r>
              <a:rPr lang="en-US" altLang="zh-CN">
                <a:ea typeface="宋体" panose="02010600030101010101" pitchFamily="2" charset="-122"/>
              </a:rPr>
              <a:t> is stored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.87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num2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5DC70-2559-453F-84EB-108A81A74F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5B353-CEBE-4BE0-8CE6-47B3197B5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42F8C3-49CA-4E55-B443-AA83452B97B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5B2D5A7B-F337-4826-9AEE-97418F7BF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Caution: The Phantom Newline Character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4866805C-48DE-4501-B43A-A065D0C81A4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16113"/>
            <a:ext cx="8077200" cy="4090987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A97FD-06B6-4B31-B2C6-848AB9E11C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7CDCF-4DB4-417A-B741-E8936B4B1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DABBAE-4E05-4D1B-9EE5-BE7AA8D207A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F6C7727-45D4-40DA-BB8C-A5051716E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8A7D829-D708-43EF-9244-C91410AF3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general syntax for an assignment statement is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variable = operand;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operand to the right of the assignment operator (=) can be a constant, a variable, or an expression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equal sign in C does not have the same meaning as an equal sign in algebra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length=25;</a:t>
            </a:r>
            <a:r>
              <a:rPr lang="en-US" altLang="zh-CN">
                <a:ea typeface="宋体" panose="02010600030101010101" pitchFamily="2" charset="-122"/>
              </a:rPr>
              <a:t> is read “length is assigned the value 25”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Subsequent assignment statements can be used to change the value assigned to a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length = 3.7;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length = 6.28;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D64781D-37F6-4732-A7C0-E1FDE6B4C9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03E5C84-A3F7-48FD-B87B-5F20DA8E8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A98811-9BAA-4C87-8E20-833B5CFF2D9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C9FD3F80-6F3F-4FD5-BC01-C2A10E2FC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Caution: The Phantom Newline Character (continued)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B39122FF-2E5B-47B5-82D7-D0BFA81929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following is a sample run for Program 3.10: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 in a character: 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keystroke just accepted is 109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Type in another character: The keystroke just accepted is 10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7531E72-7C91-4AE0-9E86-32869C4D4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C8CCCB8-4669-4854-8A3B-7EC630251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FD8B8D-9756-4D6B-9948-3081F4F0D09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E892494-64DA-4AE0-B4B1-D4FE525A6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Caution: The Phantom Newline Character (continued)</a:t>
            </a:r>
          </a:p>
        </p:txBody>
      </p:sp>
      <p:pic>
        <p:nvPicPr>
          <p:cNvPr id="44037" name="Picture 3">
            <a:extLst>
              <a:ext uri="{FF2B5EF4-FFF2-40B4-BE49-F238E27FC236}">
                <a16:creationId xmlns:a16="http://schemas.microsoft.com/office/drawing/2014/main" id="{410D8DA5-D2C2-4404-8F48-9A469A22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467600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6F1F23-C93B-4542-9D8F-2EED2F5C4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D356DC-C773-4573-9846-5E61C04178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83BA4C-7410-4396-BBD1-09D5A794000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5F9C3658-5077-4B01-8219-6F5963E05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Caution: The Phantom Newline Character (continued)</a:t>
            </a:r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4DBE7FAD-3305-4E94-899D-426726C3AE2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30400"/>
            <a:ext cx="8077200" cy="4062413"/>
          </a:xfr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16804-8EA5-46B9-A6C1-C3A8E38EB9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BBC8B-2CCD-4295-88A5-F323EAED0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785D95-865E-4B1E-91B7-53CD72D3C9D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D280F38-52F0-4708-AFC8-C5B4398A9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Look at User-Input Validation</a:t>
            </a:r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6FB5E05C-D843-41AD-9BF9-A4C223B2D2F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2625" y="1193800"/>
            <a:ext cx="7775575" cy="5207000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727663-3519-442F-BA14-B2B8050F2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31178-D2BD-4DF5-B297-8DAB86775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107871B-2702-460A-B67D-06D7ACE54EB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EE9C84E-5176-46A1-A13E-73F9710F1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Look at User-Input Validation (continued)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20EF5C8-5265-48FE-9AE7-063DAC789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As written, Program 3.12 is not </a:t>
            </a:r>
            <a:r>
              <a:rPr lang="en-US" altLang="zh-CN" b="1">
                <a:ea typeface="宋体" panose="02010600030101010101" pitchFamily="2" charset="-122"/>
              </a:rPr>
              <a:t>robust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problem becomes evident when a user enters a non-integer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Enter three integer numbers: 10 20.68 20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average of 10, 20, and -858993460 is -286331143.333333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Handling invalid data input is called </a:t>
            </a:r>
            <a:r>
              <a:rPr lang="en-US" altLang="zh-CN" b="1">
                <a:ea typeface="宋体" panose="02010600030101010101" pitchFamily="2" charset="-122"/>
              </a:rPr>
              <a:t>user-input validation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Validating the entered data either during or immediately after the data have been entered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Providing the user with a way of reentering any invalid data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32755E98-8D8E-4A83-9CEC-ECEA7FAA31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4CFA474-1A24-4B9F-8E73-92D42DEA9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0143BC-18B7-42C2-9CFA-1F6A81885F7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EFAF3B03-DA9B-4AE5-97AD-1A62328B1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Formatted Output</a:t>
            </a: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D9B3F86E-8FFD-4D7E-9362-88359FF86B4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8413"/>
            <a:ext cx="8255000" cy="3455987"/>
          </a:xfrm>
          <a:noFill/>
        </p:spPr>
      </p:pic>
      <p:sp>
        <p:nvSpPr>
          <p:cNvPr id="48134" name="Rectangle 8">
            <a:extLst>
              <a:ext uri="{FF2B5EF4-FFF2-40B4-BE49-F238E27FC236}">
                <a16:creationId xmlns:a16="http://schemas.microsoft.com/office/drawing/2014/main" id="{8328BB3B-4DE2-4648-A8F0-BFC8ABFF84A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124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148</a:t>
            </a:r>
          </a:p>
        </p:txBody>
      </p:sp>
      <p:sp>
        <p:nvSpPr>
          <p:cNvPr id="48135" name="Line 9">
            <a:extLst>
              <a:ext uri="{FF2B5EF4-FFF2-40B4-BE49-F238E27FC236}">
                <a16:creationId xmlns:a16="http://schemas.microsoft.com/office/drawing/2014/main" id="{F7473B3E-7BF5-4DFC-9DCC-B7B4D5DE36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4864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Text Box 10">
            <a:extLst>
              <a:ext uri="{FF2B5EF4-FFF2-40B4-BE49-F238E27FC236}">
                <a16:creationId xmlns:a16="http://schemas.microsoft.com/office/drawing/2014/main" id="{19609F55-AF60-44D1-97D4-54ABDDE6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675" y="5287963"/>
            <a:ext cx="251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 is not aligned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>
            <a:extLst>
              <a:ext uri="{FF2B5EF4-FFF2-40B4-BE49-F238E27FC236}">
                <a16:creationId xmlns:a16="http://schemas.microsoft.com/office/drawing/2014/main" id="{497F6427-B8DA-444F-804E-24F482531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" name="灯片编号占位符 4">
            <a:extLst>
              <a:ext uri="{FF2B5EF4-FFF2-40B4-BE49-F238E27FC236}">
                <a16:creationId xmlns:a16="http://schemas.microsoft.com/office/drawing/2014/main" id="{B77A3B5C-6D2B-4267-9266-CE7BDB8A8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3822B2-067B-412E-8DDC-2A9F9C1DD52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922DD5A0-997C-4F5D-89E5-96C910051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Formatted Output (continued)</a:t>
            </a:r>
          </a:p>
        </p:txBody>
      </p:sp>
      <p:grpSp>
        <p:nvGrpSpPr>
          <p:cNvPr id="49157" name="Group 8">
            <a:extLst>
              <a:ext uri="{FF2B5EF4-FFF2-40B4-BE49-F238E27FC236}">
                <a16:creationId xmlns:a16="http://schemas.microsoft.com/office/drawing/2014/main" id="{08ADAA6D-C64C-4690-94B0-FA17DA48336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3500"/>
            <a:ext cx="8077200" cy="3355975"/>
            <a:chOff x="384" y="912"/>
            <a:chExt cx="5088" cy="2114"/>
          </a:xfrm>
        </p:grpSpPr>
        <p:pic>
          <p:nvPicPr>
            <p:cNvPr id="49161" name="Picture 4">
              <a:extLst>
                <a:ext uri="{FF2B5EF4-FFF2-40B4-BE49-F238E27FC236}">
                  <a16:creationId xmlns:a16="http://schemas.microsoft.com/office/drawing/2014/main" id="{D4EBA28C-AEB4-47EA-B5BF-08E7145AD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12"/>
              <a:ext cx="5088" cy="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2" name="Picture 6">
              <a:extLst>
                <a:ext uri="{FF2B5EF4-FFF2-40B4-BE49-F238E27FC236}">
                  <a16:creationId xmlns:a16="http://schemas.microsoft.com/office/drawing/2014/main" id="{DE179FCB-56A0-4E7B-8E74-7F51315B3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5088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8" name="Rectangle 9">
            <a:extLst>
              <a:ext uri="{FF2B5EF4-FFF2-40B4-BE49-F238E27FC236}">
                <a16:creationId xmlns:a16="http://schemas.microsoft.com/office/drawing/2014/main" id="{CB5D1046-FDE3-4C4B-B354-287E11AD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8077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6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18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>
                <a:solidFill>
                  <a:srgbClr val="22222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148</a:t>
            </a:r>
          </a:p>
        </p:txBody>
      </p:sp>
      <p:sp>
        <p:nvSpPr>
          <p:cNvPr id="49159" name="Line 10">
            <a:extLst>
              <a:ext uri="{FF2B5EF4-FFF2-40B4-BE49-F238E27FC236}">
                <a16:creationId xmlns:a16="http://schemas.microsoft.com/office/drawing/2014/main" id="{591EA590-F8CD-432D-A985-1925D3A08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6025" y="2598738"/>
            <a:ext cx="1101725" cy="258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" name="Text Box 11">
            <a:extLst>
              <a:ext uri="{FF2B5EF4-FFF2-40B4-BE49-F238E27FC236}">
                <a16:creationId xmlns:a16="http://schemas.microsoft.com/office/drawing/2014/main" id="{DC0090AE-32AD-4578-9075-2FCC7643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400300"/>
            <a:ext cx="2620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Field width specifier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AA7251E-E019-49F8-A491-EC1ED8CBE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041E79B-7B76-48AF-BE71-B6AEB25D3F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3FB0F83-9DAC-49BF-9618-95AC96F8935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668E5B1-4A69-428D-97C2-69C5A3734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Formatted Output (continued)</a:t>
            </a:r>
          </a:p>
        </p:txBody>
      </p:sp>
      <p:grpSp>
        <p:nvGrpSpPr>
          <p:cNvPr id="50181" name="Group 10">
            <a:extLst>
              <a:ext uri="{FF2B5EF4-FFF2-40B4-BE49-F238E27FC236}">
                <a16:creationId xmlns:a16="http://schemas.microsoft.com/office/drawing/2014/main" id="{80A876FC-7C5D-45FD-8D3E-2C6061274B0F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1981200"/>
            <a:ext cx="7602537" cy="3181350"/>
            <a:chOff x="437" y="1248"/>
            <a:chExt cx="4789" cy="2004"/>
          </a:xfrm>
        </p:grpSpPr>
        <p:pic>
          <p:nvPicPr>
            <p:cNvPr id="50182" name="Picture 4">
              <a:extLst>
                <a:ext uri="{FF2B5EF4-FFF2-40B4-BE49-F238E27FC236}">
                  <a16:creationId xmlns:a16="http://schemas.microsoft.com/office/drawing/2014/main" id="{084BF0AA-8CDC-4394-BB3D-49DDD36BB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" y="1248"/>
              <a:ext cx="4789" cy="1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3" name="Picture 7">
              <a:extLst>
                <a:ext uri="{FF2B5EF4-FFF2-40B4-BE49-F238E27FC236}">
                  <a16:creationId xmlns:a16="http://schemas.microsoft.com/office/drawing/2014/main" id="{F47EA1D3-2918-4601-ABB5-AF3B01DF5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" y="2514"/>
              <a:ext cx="4747" cy="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AF5006-0B5D-4F5A-B3B4-EC3F6453FA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D84CAA-26C5-4302-A57F-CAA4A187F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22F0F5-446F-422A-AF33-26903E67E6F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24192ABB-74DC-4F8A-A0B1-B9F334246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 Modifiers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4F808EF-DF8C-4F3A-A2D5-3F48801A7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Left justification: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printf("%-10d",59);</a:t>
            </a:r>
            <a:r>
              <a:rPr lang="en-US" altLang="zh-CN">
                <a:ea typeface="宋体" panose="02010600030101010101" pitchFamily="2" charset="-122"/>
              </a:rPr>
              <a:t> produces the display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59</a:t>
            </a:r>
            <a:r>
              <a:rPr lang="ar-SA" altLang="zh-CN" sz="2200">
                <a:latin typeface="Courier New" panose="02070309020205020404" pitchFamily="49" charset="0"/>
                <a:cs typeface="Courier New" panose="02070309020205020404" pitchFamily="49" charset="0"/>
              </a:rPr>
              <a:t>٨٨٨٨٨٨٨٨</a:t>
            </a:r>
          </a:p>
          <a:p>
            <a:pPr eaLnBrk="1" hangingPunct="1"/>
            <a:r>
              <a:rPr lang="en-US" altLang="zh-CN" b="1">
                <a:ea typeface="宋体" panose="02010600030101010101" pitchFamily="2" charset="-122"/>
              </a:rPr>
              <a:t>Explicit sign display: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printf("%+10d",59);</a:t>
            </a:r>
            <a:r>
              <a:rPr lang="en-US" altLang="zh-CN">
                <a:ea typeface="宋体" panose="02010600030101010101" pitchFamily="2" charset="-122"/>
              </a:rPr>
              <a:t> produces the display </a:t>
            </a:r>
            <a:r>
              <a:rPr lang="ar-SA" altLang="zh-CN" sz="2200">
                <a:latin typeface="Courier New" panose="02070309020205020404" pitchFamily="49" charset="0"/>
                <a:cs typeface="Courier New" panose="02070309020205020404" pitchFamily="49" charset="0"/>
              </a:rPr>
              <a:t>٨٨٨٨٨٨٨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59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Format modifiers may be combined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%-+10d</a:t>
            </a:r>
            <a:r>
              <a:rPr lang="en-US" altLang="zh-CN">
                <a:ea typeface="宋体" panose="02010600030101010101" pitchFamily="2" charset="-122"/>
              </a:rPr>
              <a:t> would cause an integer number to both display its sign and be left-justified in a field width of 10 spaces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The order of the format modifiers is not critical</a:t>
            </a:r>
          </a:p>
          <a:p>
            <a:pPr lvl="3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%+-10d</a:t>
            </a:r>
            <a:r>
              <a:rPr lang="en-US" altLang="zh-CN">
                <a:ea typeface="宋体" panose="02010600030101010101" pitchFamily="2" charset="-122"/>
              </a:rPr>
              <a:t> is the same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7669D-3B95-4C00-B008-BACC47524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00D72-6CF2-4C0A-AD50-06B7892BB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434BFA-5AB2-4442-9A5B-768DF40227B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87765D48-B0AC-48CA-9739-6C45BBFC4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Other Number Bases [Optional]</a:t>
            </a:r>
          </a:p>
        </p:txBody>
      </p:sp>
      <p:pic>
        <p:nvPicPr>
          <p:cNvPr id="52229" name="Picture 4">
            <a:extLst>
              <a:ext uri="{FF2B5EF4-FFF2-40B4-BE49-F238E27FC236}">
                <a16:creationId xmlns:a16="http://schemas.microsoft.com/office/drawing/2014/main" id="{06BA874F-3857-499A-A73F-43F12E32212B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4813" y="1470025"/>
            <a:ext cx="8281987" cy="3025775"/>
          </a:xfrm>
          <a:noFill/>
        </p:spPr>
      </p:pic>
      <p:sp>
        <p:nvSpPr>
          <p:cNvPr id="52230" name="Rectangle 6">
            <a:extLst>
              <a:ext uri="{FF2B5EF4-FFF2-40B4-BE49-F238E27FC236}">
                <a16:creationId xmlns:a16="http://schemas.microsoft.com/office/drawing/2014/main" id="{A46EE5CE-6795-4CEE-81E3-61053172F3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decimal (base 10) value of 15 is 15.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octal (base 8) value of 15 is 17.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hexadecimal (base 16) value of 15 is 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547091-B58F-4EE8-938C-E522CD5A7A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B8DD6-EB63-41A4-BC50-24E81B506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936BE5-BCD1-4BBB-9F6D-01D2988CF7D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ACCD733-4A13-4194-8333-7E418E014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(continued)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CF38118-C449-4EED-9EF9-96D48FCB0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operand to the right of the equal sign in an assignment statement can be a variable or any valid C expression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sum = 3 + 7;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product = .05 * 14.6;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The value of the expression to the right of = is computed first and then the calculated value is stored in the variable to the left of =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Variables used in the expression to the right of the = must be initialized if the result is to make sense 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amount + 1892 = 1000 + 10 * 5</a:t>
            </a:r>
            <a:r>
              <a:rPr lang="en-US" altLang="zh-CN">
                <a:ea typeface="宋体" panose="02010600030101010101" pitchFamily="2" charset="-122"/>
              </a:rPr>
              <a:t> is invalid!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669CC5A7-2736-4578-804C-98BED5D82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57CD6984-DB91-4F2C-94F0-C02429FA0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08F121-6C70-4897-99A5-6E558C35EF1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8171132C-B77F-466F-AAE2-FA48CFDD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3900"/>
            <a:ext cx="7705725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5">
            <a:extLst>
              <a:ext uri="{FF2B5EF4-FFF2-40B4-BE49-F238E27FC236}">
                <a16:creationId xmlns:a16="http://schemas.microsoft.com/office/drawing/2014/main" id="{CD90C8F2-7BD0-482D-8FB3-2CC67E0A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 Number Bases (continued)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76EEA-B0CC-4027-B8FC-0087C26D0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62897-2253-421D-AE2E-A7D493A7B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54AE77-24F2-4274-8565-6A7A9440AFF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318869C7-2B4C-4BC2-B847-6DF9391C2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Other Number Bases (continued)</a:t>
            </a:r>
          </a:p>
        </p:txBody>
      </p:sp>
      <p:pic>
        <p:nvPicPr>
          <p:cNvPr id="54277" name="Picture 5">
            <a:extLst>
              <a:ext uri="{FF2B5EF4-FFF2-40B4-BE49-F238E27FC236}">
                <a16:creationId xmlns:a16="http://schemas.microsoft.com/office/drawing/2014/main" id="{5E63E76D-4219-42E5-97CE-AB82FCDC5BCF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546225"/>
            <a:ext cx="8262938" cy="3025775"/>
          </a:xfrm>
          <a:noFill/>
        </p:spPr>
      </p:pic>
      <p:sp>
        <p:nvSpPr>
          <p:cNvPr id="54278" name="Rectangle 8">
            <a:extLst>
              <a:ext uri="{FF2B5EF4-FFF2-40B4-BE49-F238E27FC236}">
                <a16:creationId xmlns:a16="http://schemas.microsoft.com/office/drawing/2014/main" id="{65941DE2-A795-4F26-82BB-DB43D76A8B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4800600"/>
            <a:ext cx="80772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decimal value of the letter a is 97.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octal value of the letter a is 141.</a:t>
            </a:r>
          </a:p>
          <a:p>
            <a:pPr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hex value of the letter a is 61.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DA29E-AF35-45CD-9B4D-F6DD7CED28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51FBA-213F-446C-A858-24BA3491C3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0D3AB6A-8E48-4A9F-B330-063F858FCAD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7F96D156-F0FC-4923-92D9-B2E79BD75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Other Number Bases (continued)</a:t>
            </a:r>
          </a:p>
        </p:txBody>
      </p:sp>
      <p:pic>
        <p:nvPicPr>
          <p:cNvPr id="55301" name="Picture 4">
            <a:extLst>
              <a:ext uri="{FF2B5EF4-FFF2-40B4-BE49-F238E27FC236}">
                <a16:creationId xmlns:a16="http://schemas.microsoft.com/office/drawing/2014/main" id="{89E5F90A-37C6-4854-9C40-3E525458114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988" y="2490788"/>
            <a:ext cx="5534025" cy="2943225"/>
          </a:xfr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2F27FE-7BE7-48AB-B8D3-EAF38E1CD8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8C6F63-E208-4EA3-8E57-4F363DA19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BA3C21-E09A-4820-8459-7C9358066EB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B99D206E-9878-4DD2-8B62-AF2F5DA6E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Symbolic Constants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80A5E236-B603-4EB1-BC66-17BDFD716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Literal data </a:t>
            </a:r>
            <a:r>
              <a:rPr lang="en-US" altLang="zh-CN">
                <a:ea typeface="宋体" panose="02010600030101010101" pitchFamily="2" charset="-122"/>
              </a:rPr>
              <a:t>refers to any data within a program that explicitly identifies itself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Literal values that appear many times in the same program are called </a:t>
            </a:r>
            <a:r>
              <a:rPr lang="en-US" altLang="zh-CN" b="1">
                <a:ea typeface="宋体" panose="02010600030101010101" pitchFamily="2" charset="-122"/>
              </a:rPr>
              <a:t>magic numbers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 allows you to define the value once by equating the number to a </a:t>
            </a:r>
            <a:r>
              <a:rPr lang="en-US" altLang="zh-CN" b="1">
                <a:ea typeface="宋体" panose="02010600030101010101" pitchFamily="2" charset="-122"/>
              </a:rPr>
              <a:t>symbolic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SALESTAX 0.05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PI 3.1416</a:t>
            </a:r>
            <a:endParaRPr lang="en-US" altLang="zh-CN" sz="2000" i="1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Also called </a:t>
            </a:r>
            <a:r>
              <a:rPr lang="en-US" altLang="zh-CN" b="1">
                <a:ea typeface="宋体" panose="02010600030101010101" pitchFamily="2" charset="-122"/>
              </a:rPr>
              <a:t>symbolic constants </a:t>
            </a:r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 b="1">
                <a:ea typeface="宋体" panose="02010600030101010101" pitchFamily="2" charset="-122"/>
              </a:rPr>
              <a:t>named constants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A1FEAED6-06A5-425F-84B5-96146F9B2C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7969FDE-1C0C-46F8-BD4E-5AC714749A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31B77A8-12A6-41F4-BEF5-530446D8414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41FA52D1-394E-4F4F-9AFE-007D3DF00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Symbolic Constants (continued)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E8E3C70F-ADF6-45FB-992D-5D894309C1B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19275"/>
            <a:ext cx="8077200" cy="4286250"/>
          </a:xfrm>
          <a:noFill/>
        </p:spPr>
      </p:pic>
      <p:sp>
        <p:nvSpPr>
          <p:cNvPr id="57350" name="Line 8">
            <a:extLst>
              <a:ext uri="{FF2B5EF4-FFF2-40B4-BE49-F238E27FC236}">
                <a16:creationId xmlns:a16="http://schemas.microsoft.com/office/drawing/2014/main" id="{8A05A7D0-D920-4D93-BB93-385B55CC9F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2508250"/>
            <a:ext cx="1101725" cy="158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Text Box 9">
            <a:extLst>
              <a:ext uri="{FF2B5EF4-FFF2-40B4-BE49-F238E27FC236}">
                <a16:creationId xmlns:a16="http://schemas.microsoft.com/office/drawing/2014/main" id="{D5B164B3-DDFC-4A55-AB84-42EA9BFE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14575"/>
            <a:ext cx="435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sign is a signal to a C preprocessor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05612F-9339-4FC3-A3C5-BF9D39543A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4EAE1A-D851-4D1E-8C31-F6FA0B912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6824FE-DFF9-4B0D-9A20-9546302741A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622DE35-BAB0-42C0-BB79-73674163C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Interactive Input</a:t>
            </a:r>
          </a:p>
        </p:txBody>
      </p:sp>
      <p:pic>
        <p:nvPicPr>
          <p:cNvPr id="58373" name="Picture 4">
            <a:extLst>
              <a:ext uri="{FF2B5EF4-FFF2-40B4-BE49-F238E27FC236}">
                <a16:creationId xmlns:a16="http://schemas.microsoft.com/office/drawing/2014/main" id="{B92D8034-8A3D-4EEC-BC2B-61B487D25D8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25" y="1981200"/>
            <a:ext cx="4095750" cy="3962400"/>
          </a:xfr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E155DD9-ED49-495E-9D1D-AD3B7364E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47B68F4-20E5-4C26-B01D-EF27614C6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23AA509-0E96-4241-85E1-062E35126FF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A087B6B1-E9C7-45FD-93F1-DDFAEF90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7594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5">
            <a:extLst>
              <a:ext uri="{FF2B5EF4-FFF2-40B4-BE49-F238E27FC236}">
                <a16:creationId xmlns:a16="http://schemas.microsoft.com/office/drawing/2014/main" id="{E04D05DB-CA40-4ACA-A935-6DC881EF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Case Study: Interactive Input (continued)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5BEC3-47A7-4255-A505-31D601F077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144B8-C779-45B4-A934-38A9C590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3289C4-F847-4C2E-AFD9-9A366DCB8D2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C34ECC86-CC79-413A-831E-A39644F3A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B907CCBB-E6C7-4EFC-A9D9-1F362AB96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assign initial values to all variables before the variables are used in an expression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Calling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sqrt()</a:t>
            </a:r>
            <a:r>
              <a:rPr lang="en-US" altLang="zh-CN">
                <a:ea typeface="宋体" panose="02010600030101010101" pitchFamily="2" charset="-122"/>
              </a:rPr>
              <a:t> with an integer argument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use the address operator, &amp;, in front of variable names in a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call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including the correct control sequences in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calls for the data values that must be entered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Including a message within the control string passed to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0E47D8-6CBF-4BE2-94D0-4C365EE975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08938-7B0B-4C99-9EF5-CF0E9304D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0A8768-65AB-4535-A2EA-E26AC1E5DFD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1FE7C1EC-8CC0-444F-AB0F-641F8831C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 (continued)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B81812CC-E4AC-4E78-8E23-192C3D445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Terminating a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command to the preprocessor with a semicolon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Placing an equal sign in a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command when equating a symbolic constant to a value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the increment and decrement operators with variables that appear more than once in the same expression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Being unwilling to test a program in depth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8B4DC27-94EB-4DC4-91D2-B8B6C4D5B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AA661D9-82FE-4989-86FB-4D6C15147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28F371-AFE5-4852-BF37-650617301D8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6C7973B0-2D2E-49EC-B92A-55FF16609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grpSp>
        <p:nvGrpSpPr>
          <p:cNvPr id="62469" name="Group 9">
            <a:extLst>
              <a:ext uri="{FF2B5EF4-FFF2-40B4-BE49-F238E27FC236}">
                <a16:creationId xmlns:a16="http://schemas.microsoft.com/office/drawing/2014/main" id="{7DD82ED8-7672-451F-93E9-BA139890F56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309688"/>
            <a:ext cx="6049963" cy="4948237"/>
            <a:chOff x="960" y="825"/>
            <a:chExt cx="3811" cy="3117"/>
          </a:xfrm>
        </p:grpSpPr>
        <p:pic>
          <p:nvPicPr>
            <p:cNvPr id="62470" name="Picture 4">
              <a:extLst>
                <a:ext uri="{FF2B5EF4-FFF2-40B4-BE49-F238E27FC236}">
                  <a16:creationId xmlns:a16="http://schemas.microsoft.com/office/drawing/2014/main" id="{8E433364-5E1F-4236-9902-398E13ED5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825"/>
              <a:ext cx="3805" cy="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1" name="Picture 6">
              <a:extLst>
                <a:ext uri="{FF2B5EF4-FFF2-40B4-BE49-F238E27FC236}">
                  <a16:creationId xmlns:a16="http://schemas.microsoft.com/office/drawing/2014/main" id="{D23562EF-55F3-4F7F-89D8-911AC05232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138"/>
              <a:ext cx="3800" cy="1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436ED85-1896-4503-B9CE-DB21051384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E754810-23C0-4747-A80C-D513638ECC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4D54FA-7912-4BB5-B078-0868CE913AE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14E85157-79BF-459C-A2A0-006497AB5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(continued)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E0355154-6CEA-4E45-B0D8-0BEA14DB2BB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938338"/>
            <a:ext cx="8077200" cy="4048125"/>
          </a:xfrm>
          <a:noFill/>
        </p:spPr>
      </p:pic>
      <p:sp>
        <p:nvSpPr>
          <p:cNvPr id="9222" name="Line 8">
            <a:extLst>
              <a:ext uri="{FF2B5EF4-FFF2-40B4-BE49-F238E27FC236}">
                <a16:creationId xmlns:a16="http://schemas.microsoft.com/office/drawing/2014/main" id="{2D3123F9-6D1B-4E69-B5E3-FE669B66B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114800"/>
            <a:ext cx="609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9">
            <a:extLst>
              <a:ext uri="{FF2B5EF4-FFF2-40B4-BE49-F238E27FC236}">
                <a16:creationId xmlns:a16="http://schemas.microsoft.com/office/drawing/2014/main" id="{A7D6EBA8-1504-42A6-A92C-EF777A21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581400"/>
            <a:ext cx="5654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width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was not initialized, the computer uses the value that happens to occupy that memory space previously (compiler would probably issue a warning)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B53A008F-F758-42E0-93B8-E9D77F97C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4028905-883F-460C-884F-D29D808A4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0EB24C5-70FC-48BC-9B7E-E5A10A95812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63492" name="Group 6">
            <a:extLst>
              <a:ext uri="{FF2B5EF4-FFF2-40B4-BE49-F238E27FC236}">
                <a16:creationId xmlns:a16="http://schemas.microsoft.com/office/drawing/2014/main" id="{CD47690B-65EE-408B-832D-D12A1C73571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685800"/>
            <a:ext cx="7581900" cy="5448300"/>
            <a:chOff x="426" y="288"/>
            <a:chExt cx="4776" cy="3432"/>
          </a:xfrm>
        </p:grpSpPr>
        <p:pic>
          <p:nvPicPr>
            <p:cNvPr id="63494" name="Picture 5">
              <a:extLst>
                <a:ext uri="{FF2B5EF4-FFF2-40B4-BE49-F238E27FC236}">
                  <a16:creationId xmlns:a16="http://schemas.microsoft.com/office/drawing/2014/main" id="{D542447E-4D5D-4A8F-85E1-C44D3BBB3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" y="600"/>
              <a:ext cx="4776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5" name="Picture 4">
              <a:extLst>
                <a:ext uri="{FF2B5EF4-FFF2-40B4-BE49-F238E27FC236}">
                  <a16:creationId xmlns:a16="http://schemas.microsoft.com/office/drawing/2014/main" id="{DE532264-EED8-4953-B061-DCD970C6F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88"/>
              <a:ext cx="47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493" name="Rectangle 7">
            <a:extLst>
              <a:ext uri="{FF2B5EF4-FFF2-40B4-BE49-F238E27FC236}">
                <a16:creationId xmlns:a16="http://schemas.microsoft.com/office/drawing/2014/main" id="{8FBC06C1-5818-4B57-8AB7-06573770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Common Compiler Errors (continued)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84EEC7-5BC6-41CB-8F7F-5E183E3C2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7C5E3-B460-4C73-838E-552D42CA5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769E41-3D8C-41A7-BCD3-B7920692E1D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6F51E8CF-D77D-4558-909A-F8EA7DC03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D6721A88-EEF2-4658-BB65-481EC5BCA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Arithmetic calculations can be performed using assignment statements or mathematical functions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assignment symbol, =, is an operator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 provides the +=, -=, *= and /= assignment operators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increment operator, ++, adds 1 to a variable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decrement operator, --, subtracts 1 from a variable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 provides library functions for calculating square root, logarithmic, and other mathematical computations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486D2C-D5AF-43B5-BBAD-78B4227EB5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80F4EC-D9B8-401C-92DA-49F19E91ED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DBBCC6-899D-44BD-9CF7-DB240BA61CB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F1D6A887-45B9-47CE-9C9D-9D478A37A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8AFF407D-D1A6-4CF0-BAC6-F2DC8D5E1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Mathematical functions may be included within larger expressions</a:t>
            </a:r>
          </a:p>
          <a:p>
            <a:pPr eaLnBrk="1" hangingPunct="1"/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is a standard library function used for data input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a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is encountered, the program temporarily suspends further statement execution until sufficient data has been entered for the number of variable addresses contained in the </a:t>
            </a:r>
            <a:r>
              <a:rPr lang="en-US" altLang="zh-CN" sz="2200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call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F1654-D7C6-48DC-974C-FADF271FC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812246-18A8-4898-836A-08549F14D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156716-70F1-414D-A5F8-43327EDF385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A2EC3F6D-B5C3-4423-B7B8-C3A38A655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FDF9AD67-C490-4189-9BD1-758FF279A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It is good programming practice to display a message, prior to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 call, that alerts the user as to the type and number of data items to be entered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Field width specifiers can be included with conversion control sequences to explicitly specify the format of displayed fields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compiled C program is automatically passed through a preprocessor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Expressions can be made equivalent to a single identifier using the preprocessor </a:t>
            </a:r>
            <a:r>
              <a:rPr lang="en-US" altLang="zh-CN" sz="2400">
                <a:latin typeface="Courier New" panose="02070309020205020404" pitchFamily="49" charset="0"/>
                <a:ea typeface="宋体" panose="02010600030101010101" pitchFamily="2" charset="-122"/>
              </a:rPr>
              <a:t>#define</a:t>
            </a:r>
            <a:r>
              <a:rPr lang="en-US" altLang="zh-CN">
                <a:ea typeface="宋体" panose="02010600030101010101" pitchFamily="2" charset="-122"/>
              </a:rPr>
              <a:t> command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CB9B1-FBBB-4D5E-A506-9A9BD8E99F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5DA02-2C7B-477E-87E7-E602474EE8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BB8C23-79DE-4C82-86EF-DE540604F8F4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F727F1D-DDAB-4359-A4D9-FF9051DC9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Assignment (continued)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0ABA72A-D824-4F69-8446-5E90D2B69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= has the lowest precedence of all the binary and unary arithmetic operators introduced in Section 2.4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Multiple assignments are possible in the same statement</a:t>
            </a:r>
          </a:p>
          <a:p>
            <a:pPr lvl="1" eaLnBrk="1" hangingPunct="1"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	a = b = c = 25;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All = operators have the same precedence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Operator has right-to-left associativity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 = 25;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 = c;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 = b;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86772-CBF0-49CF-B5A5-1BB01A593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AFC28-E319-4F0B-862E-800AB0ED5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0C9217-E933-4DC3-84E7-2FF5D1538D4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D8B967D-068B-4F2A-A4E6-815D8DD24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Implicit Type Conversions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F1073AC-D9B6-42F0-A8EB-3F01B7ECB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Data type conversions take place across assignment operators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result;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result = 4; //integer 4 is converted to 4.0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automatic conversion across an assignment operator is called an </a:t>
            </a:r>
            <a:r>
              <a:rPr lang="en-US" altLang="zh-CN" b="1">
                <a:ea typeface="宋体" panose="02010600030101010101" pitchFamily="2" charset="-122"/>
              </a:rPr>
              <a:t>implicit type conversion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answer;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answer = 2.764; //2.764 is converted to 2</a:t>
            </a:r>
            <a:endParaRPr lang="en-US" altLang="zh-CN" b="1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Here the implicit conversion is from a higher precision to a lower precision data type; the compiler will issue a warning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37244-3142-4FA2-8096-8437D7B4A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9CF7BA-0A36-45B9-8845-8BA5B6933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707F31-E07B-4AF2-8765-ECD5963D578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7A9C97C-7439-471D-A2AA-DA6D0A11F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Explicit Type Conversions (Casts)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941A1DD9-0A83-4C17-BFA5-C2E47F4BD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operator used to force the conversion of a value to another type is the </a:t>
            </a:r>
            <a:r>
              <a:rPr lang="en-US" altLang="zh-CN" b="1">
                <a:ea typeface="宋体" panose="02010600030101010101" pitchFamily="2" charset="-122"/>
              </a:rPr>
              <a:t>cast </a:t>
            </a:r>
            <a:r>
              <a:rPr lang="en-US" altLang="zh-CN">
                <a:ea typeface="宋体" panose="02010600030101010101" pitchFamily="2" charset="-122"/>
              </a:rPr>
              <a:t>operator</a:t>
            </a:r>
          </a:p>
          <a:p>
            <a:pPr lvl="1" eaLnBrk="1" hangingPunct="1">
              <a:buFontTx/>
              <a:buNone/>
            </a:pP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	(dataType) expression</a:t>
            </a:r>
          </a:p>
          <a:p>
            <a:pPr lvl="2" eaLnBrk="1" hangingPunct="1"/>
            <a:r>
              <a:rPr lang="en-US" altLang="zh-CN" sz="2400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latin typeface="Courier New" panose="02070309020205020404" pitchFamily="49" charset="0"/>
                <a:ea typeface="宋体" panose="02010600030101010101" pitchFamily="2" charset="-122"/>
              </a:rPr>
              <a:t>dataType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is the desired data type of the expression following the cast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If sum is declared as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sum;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(int) sum</a:t>
            </a:r>
            <a:r>
              <a:rPr lang="en-US" altLang="zh-CN">
                <a:ea typeface="宋体" panose="02010600030101010101" pitchFamily="2" charset="-122"/>
              </a:rPr>
              <a:t> is the integer value determined by truncating </a:t>
            </a: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’s fractional part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933A7A-B385-4089-8E51-16268F8D2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F2CFD5E-142F-45E9-803B-C30713ACD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312DA8-9116-4B6B-9679-0B419ABA770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Microsoft Office PowerPoint</Application>
  <PresentationFormat>全屏显示(4:3)</PresentationFormat>
  <Paragraphs>394</Paragraphs>
  <Slides>63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Times New Roman</vt:lpstr>
      <vt:lpstr>Arial</vt:lpstr>
      <vt:lpstr>宋体</vt:lpstr>
      <vt:lpstr>Courier New</vt:lpstr>
      <vt:lpstr>Default Design</vt:lpstr>
      <vt:lpstr>Microsoft Photo Editor 3.0 Photo</vt:lpstr>
      <vt:lpstr>A First Book of ANSI C Fourth Edition</vt:lpstr>
      <vt:lpstr>Objectives</vt:lpstr>
      <vt:lpstr>Objectives (continued)</vt:lpstr>
      <vt:lpstr>Assignment</vt:lpstr>
      <vt:lpstr>Assignment (continued)</vt:lpstr>
      <vt:lpstr>Assignment (continued)</vt:lpstr>
      <vt:lpstr>Assignment (continued)</vt:lpstr>
      <vt:lpstr>Implicit Type Conversions</vt:lpstr>
      <vt:lpstr>Explicit Type Conversions (Casts)</vt:lpstr>
      <vt:lpstr>Assignment Variations</vt:lpstr>
      <vt:lpstr>Assignment Variations (continued)</vt:lpstr>
      <vt:lpstr>Assignment Variations (continued)</vt:lpstr>
      <vt:lpstr>Assignment Variations (continued)</vt:lpstr>
      <vt:lpstr>Accumulating</vt:lpstr>
      <vt:lpstr>Accumulating (continued)</vt:lpstr>
      <vt:lpstr>PowerPoint 演示文稿</vt:lpstr>
      <vt:lpstr>Counting</vt:lpstr>
      <vt:lpstr>Counting (continued)</vt:lpstr>
      <vt:lpstr>Counting (continued)</vt:lpstr>
      <vt:lpstr>Counting (continued)</vt:lpstr>
      <vt:lpstr>Counting (continued)</vt:lpstr>
      <vt:lpstr>Counting (continued)</vt:lpstr>
      <vt:lpstr>Mathematical Library Functions</vt:lpstr>
      <vt:lpstr>Mathematical Library Functions (continued)</vt:lpstr>
      <vt:lpstr>Mathematical Library Functions (continued)</vt:lpstr>
      <vt:lpstr>Mathematical Library Functions (continued)</vt:lpstr>
      <vt:lpstr>Mathematical Library Functions (continued)</vt:lpstr>
      <vt:lpstr>Mathematical Library Functions (continued)</vt:lpstr>
      <vt:lpstr>Mathematical Library Functions (continued)</vt:lpstr>
      <vt:lpstr>Mathematical Library Functions (continued)</vt:lpstr>
      <vt:lpstr>Mathematical Library Functions (continued)</vt:lpstr>
      <vt:lpstr>Interactive Input</vt:lpstr>
      <vt:lpstr>Interactive Input (continued)</vt:lpstr>
      <vt:lpstr>Interactive Input (continued)</vt:lpstr>
      <vt:lpstr>Interactive Input (continued)</vt:lpstr>
      <vt:lpstr>Interactive Input (continued)</vt:lpstr>
      <vt:lpstr>Interactive Input (continued)</vt:lpstr>
      <vt:lpstr>Interactive Input (continued)</vt:lpstr>
      <vt:lpstr>Caution: The Phantom Newline Character</vt:lpstr>
      <vt:lpstr>Caution: The Phantom Newline Character (continued)</vt:lpstr>
      <vt:lpstr>Caution: The Phantom Newline Character (continued)</vt:lpstr>
      <vt:lpstr>Caution: The Phantom Newline Character (continued)</vt:lpstr>
      <vt:lpstr>A First Look at User-Input Validation</vt:lpstr>
      <vt:lpstr>A First Look at User-Input Validation (continued)</vt:lpstr>
      <vt:lpstr>Formatted Output</vt:lpstr>
      <vt:lpstr>Formatted Output (continued)</vt:lpstr>
      <vt:lpstr>Formatted Output (continued)</vt:lpstr>
      <vt:lpstr>Format Modifiers</vt:lpstr>
      <vt:lpstr>Other Number Bases [Optional]</vt:lpstr>
      <vt:lpstr>PowerPoint 演示文稿</vt:lpstr>
      <vt:lpstr>Other Number Bases (continued)</vt:lpstr>
      <vt:lpstr>Other Number Bases (continued)</vt:lpstr>
      <vt:lpstr>Symbolic Constants</vt:lpstr>
      <vt:lpstr>Symbolic Constants (continued)</vt:lpstr>
      <vt:lpstr>Case Study: Interactive Input</vt:lpstr>
      <vt:lpstr>PowerPoint 演示文稿</vt:lpstr>
      <vt:lpstr>Common Programming Errors</vt:lpstr>
      <vt:lpstr>Common Programming Errors (continued)</vt:lpstr>
      <vt:lpstr>Common Compiler Errors</vt:lpstr>
      <vt:lpstr>PowerPoint 演示文稿</vt:lpstr>
      <vt:lpstr>Summary</vt:lpstr>
      <vt:lpstr>Summary (continued)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/>
  <dc:creator/>
  <cp:keywords/>
  <dc:description/>
  <cp:lastModifiedBy/>
  <cp:revision>523</cp:revision>
  <dcterms:created xsi:type="dcterms:W3CDTF">2002-09-27T23:29:22Z</dcterms:created>
  <dcterms:modified xsi:type="dcterms:W3CDTF">2020-02-25T04:53:16Z</dcterms:modified>
  <cp:category/>
</cp:coreProperties>
</file>