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319" r:id="rId5"/>
    <p:sldId id="257" r:id="rId6"/>
    <p:sldId id="462" r:id="rId7"/>
    <p:sldId id="463" r:id="rId8"/>
    <p:sldId id="464" r:id="rId9"/>
    <p:sldId id="492" r:id="rId10"/>
    <p:sldId id="465" r:id="rId11"/>
    <p:sldId id="466" r:id="rId12"/>
    <p:sldId id="467" r:id="rId13"/>
    <p:sldId id="493" r:id="rId14"/>
    <p:sldId id="468" r:id="rId15"/>
    <p:sldId id="494" r:id="rId16"/>
    <p:sldId id="469" r:id="rId17"/>
    <p:sldId id="470" r:id="rId18"/>
    <p:sldId id="495" r:id="rId19"/>
    <p:sldId id="471" r:id="rId20"/>
    <p:sldId id="472" r:id="rId21"/>
    <p:sldId id="473" r:id="rId22"/>
    <p:sldId id="474" r:id="rId23"/>
    <p:sldId id="496" r:id="rId24"/>
    <p:sldId id="475" r:id="rId25"/>
    <p:sldId id="476" r:id="rId26"/>
    <p:sldId id="477" r:id="rId27"/>
    <p:sldId id="479" r:id="rId28"/>
    <p:sldId id="478" r:id="rId29"/>
    <p:sldId id="480" r:id="rId30"/>
    <p:sldId id="481" r:id="rId31"/>
    <p:sldId id="497" r:id="rId32"/>
    <p:sldId id="482" r:id="rId33"/>
    <p:sldId id="484" r:id="rId34"/>
    <p:sldId id="483" r:id="rId35"/>
    <p:sldId id="485" r:id="rId36"/>
    <p:sldId id="486" r:id="rId37"/>
    <p:sldId id="487" r:id="rId38"/>
    <p:sldId id="488" r:id="rId39"/>
    <p:sldId id="489" r:id="rId40"/>
    <p:sldId id="490" r:id="rId41"/>
    <p:sldId id="491" r:id="rId42"/>
    <p:sldId id="445" r:id="rId43"/>
    <p:sldId id="44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531" autoAdjust="0"/>
  </p:normalViewPr>
  <p:slideViewPr>
    <p:cSldViewPr>
      <p:cViewPr varScale="1">
        <p:scale>
          <a:sx n="29" d="100"/>
          <a:sy n="29" d="100"/>
        </p:scale>
        <p:origin x="43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27E019E-3389-4F4C-9C05-C9E3176DF1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1E31D17-171C-4FB3-98DF-662577D2DD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D1FF28C5-C0FB-4156-8ABA-826FF14849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F0EFC913-B465-41A6-8697-0B31A5FBA2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25E66A8-B7CC-449F-8457-63216A5C91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86EF2C9-7000-4600-8706-9738826C54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F53BE87-A107-4B04-9AB6-34CB4C68A7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98562B89-1FF4-46C6-BDEF-F0A915C5B61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7E4C2BB-CB1B-4462-B674-8917710970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1F352969-F08F-499E-A914-1E3D31FB2C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D1174AC1-BF15-4F27-9F6D-1EF9AE9A4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A300970-A9BB-4BD8-8803-682446B37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FA203A9-B394-48CB-96F2-105ED074B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B5690A-FEA3-4247-9B86-7151443821B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1FBFAB9-4642-4F59-A9E8-6F5A388059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276C13D-EE20-4ADC-B23C-D592BFF15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12EA0CE-E71C-4F0B-9604-6A8883924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F1E021-EDDF-4E9C-A2DF-EA7EE9A6582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8BE663F-6390-416F-9F9B-7311347840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7DD7E0-D51C-4AAF-A09E-FAC00C13E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AF297ED-6464-44FA-B57D-044FFCD50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D29988-FA17-48DA-A6C5-CC2C30034D8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FAAB1CC-4DE5-4B6D-86BA-54CA430002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507787D-5283-477D-A494-1E00E1D4F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4173700-A686-49C5-9FDA-88FEFE2C9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0ECB47-43FA-4F12-A70C-52D4CF40422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DEB2BCB-8AE0-4289-9CBC-778342C25B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7C5C449-E24D-4855-A2BA-D0489A53D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652C1D7-7BBE-4FEC-91A0-A5C4915FC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0DBD6D-F55F-43A5-B97C-3AFC76775E7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3AFF736-DD6D-47D6-8B8F-87D5DC1FA3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060735FF-1BCF-4532-B871-4D667CB26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8D478C4-76C5-4B9C-AF6B-E36A33038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AB9130-EC7B-4A25-8E11-F9E1AD1FD72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46437B7-621B-4EEF-916E-493C427E0E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48C0584-81E4-40C6-8881-69DF6D0FF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E438B14-7768-4A1B-841D-895446459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220354-EAB5-4F50-9DBA-E018AA49F8F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67BE56A-4E37-4B03-A6AC-4D9827673A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918D497-67E9-44AC-9C44-A849E438C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28BEC10-D36A-4578-AA2C-E5EB2D824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B5E293-D271-487A-A820-722725A58E5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5EB120A-88EB-45D6-AD09-E3F8A5AEE9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AA4161B-2898-43C6-8782-8B70AE3AD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4F17F75-E50A-43EA-9EDD-8950A5C6A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70FF5F-DDA0-4620-8FEB-01358ABB643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677CDAB-F641-45F6-BE1E-254124098D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0EFD7DF-4D3B-448B-98A2-E77165A28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0327B4E-B217-497D-B790-98FA1C2F5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420B5E-F676-422C-BE1D-47F767D4A3F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D2A0445-2FF6-4266-98B8-53F8253476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B49DA62-9369-480D-8878-C8A7E3A52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B9DDA22-C68B-4BAF-94E6-0942BA5754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30FF04-1505-4ADF-98F3-6AE49A22D8C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8B7525-9084-4BB1-AB7E-3B20A52C82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08DE332-B55F-4728-9E3A-5C362D089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1F793E5-CB43-4185-BA24-C162B9E3F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1C13C7-DB34-44E0-BA2B-786E5394712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4D05CE6-87BB-4276-9DB4-630120EEBD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A06AED8-FED7-4ABB-803C-D702EA7E5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B4742A2-F47B-43BB-A73F-6AA3E91DA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5395A1-E68B-4FEB-8279-CE07E2C1A28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8C7F2D9-E027-4EEE-AFA6-0C274DAFBC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0064DCC-ECA9-4A33-9540-F593AB907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7B29D76-A6BC-4CA0-BFE9-E5E75BA8A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90F77C-A5C7-4632-B018-3F302CACE7E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FFA588F-BF2B-4B94-88F9-9CC9011315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B6CBF94-7634-46CD-9DFC-BA3DCA028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660798B-C2AF-4EF1-9094-ED4C27DC0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C64DC7-E20D-4112-B528-1F19BC92C1E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79012D1-0643-4515-8CA1-D0899BC820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F6F02DE-C2B1-4571-AC20-77BA15C8C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84341F4-235E-4FC4-B994-F8F5623AA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E8E710-F4A7-4B14-A0C2-301E858C7D0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937D1A2-1B59-406A-AA5B-1D092D288D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BD5BADD7-AA4A-41C5-AACE-E5393EB90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D3980CF-3D9C-420A-937F-3AF963506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3A8E9F-6ACF-4C0E-814D-09188643243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FBAB52F-841A-43B9-929B-7FF64D7E34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E24AD9E-C28A-41A6-92AA-40403AB9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2B3C3C3-7896-4239-8E71-558633102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EC0403-8B6A-48FB-9246-6E0EAC5D45C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100CA0F-F32E-43B2-A1D7-DBFA322A2E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F130F47-EB6C-44FA-85A5-533AA92FD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51E8F34-564F-4942-8E0C-79BC3F3F7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779928-F184-4BEA-B2F6-14DE7640AD8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2E92499-AAD6-4DB7-9066-3A3AF6D324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C0749B3-10E0-4E28-AE1C-B79C8C782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3A57651-2E5B-40C3-B028-98349678A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4E319D-25E6-4B3E-8D59-D75059D7550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F48C032-8C70-42EC-8AFA-745BCD5151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8868E1B-7B85-4F3A-A475-3C3117037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C40B4A0-62E5-4910-870A-B5B99742A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16F018-2915-4DB2-B229-5C7FB000392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FA884D6-08B1-40E2-8BF1-880CD57D5A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F4D40D9-D37F-4BC7-850F-DD5907487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2FDC2C47-7941-4227-B84D-4CA26065E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D0450B-F6D7-4837-8667-7B08A68876D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E59A3DC5-4AE9-4AB2-97E8-60FAD2005D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4ACC32C-EBB4-4CEB-9042-D21E3B888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D66488E-9C71-4AFD-8C8E-6FD8F05C5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977BF3-A72C-46DC-8998-43D98D82F0B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7CBC5E7-B7C0-49CF-A478-067DDDDC9C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B11BBAF0-2E62-4A05-9C03-18B38B7F2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5E7D83B-6D57-4760-9913-CECF36FCF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9186B7-61CA-42C1-9D22-17E70AAF2F5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1FF7C6E-594E-4D75-A4B1-E3AAC6CB1D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E1E2DE8-DD8B-4430-B88E-D1C424E7B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AE1F8AF-028C-40CA-B39D-9E4FAA858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321130-74FF-4A76-9497-DD2B6B312B1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DA31190-8669-4590-B05A-FD8A55E55E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7CE55FF-6E25-4DD9-AEBF-B5FEEDFFD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659AD16C-ABEF-4222-9294-F680CE831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297DC3-2C09-4DEE-8D2F-6E80F9ECE28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2BA3F55-3995-49E2-B5C3-E85AF1672E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A05737B-E478-4F81-BC2B-2EF301D5A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FBAAC8-8D32-4901-950B-B5B8F2986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586A8A-3D5A-414B-B67B-623326D978D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05CAFEC-EBF6-4E39-8358-208C56AFCD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7C81D0C-D534-405D-8F87-6DF1623F7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94923A7-2B42-4801-AEDE-7D3FB440F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55B90FD-79C3-403C-A77B-76EE1F46BD6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FBEBF33-F86D-4B4B-BBEE-6B42CCCF57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DABC4A4-3C14-4076-B905-6F1533732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8438F05-0866-4C7F-8BC9-DA0F2572A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DE2AD6-66CE-498A-AE8D-FFF2F1B5341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D828DBE-6F3A-4D21-9D12-9E3C2F8295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5630BD4-D2D7-43FB-BBA3-B8F6B7DE8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99FC0B3-F21F-4904-9030-F331FF036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B90861-576A-44B1-8878-7DB382DBFA1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8DC8E7F-B9BA-4EA0-9CF2-0956693EFF4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51FDB60-B0EB-48D7-8F78-9E68D291F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73065D2-204B-47E3-8549-3B91534B5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C4BEFC-D9FA-4F83-B8DA-20950411248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87D7D12-FA63-4024-A749-7D606DF2B4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FFD899E-00C4-4A67-B0EB-CEA80DA0A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9FAB5B1-93D8-4386-9C2D-D57B2BB33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3272A7-5C15-4DC9-B238-421D0088E4D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A503C22-A07D-4C59-94E5-8F4E18FD69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7B59192-603D-4472-A0C7-69695939C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6E7B622-9CBB-4A0C-9F7B-4622983F92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633653-CA4B-42BB-A4F3-448A2DFB96C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6F9D324-D857-407F-98C7-EFA0EEF6F9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1B638FF-CDDF-4ADE-B73D-66192F3534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46572EB-E459-40AC-B393-A1543F8F6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871CE0-C64C-4CA3-9CCE-E1CDC1587CD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B799D67-4F17-4FEA-8D9E-1A4838882F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7079569-4285-4670-A648-FEA2FDA84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BF46D5-DF37-4AC6-A153-CD2C4D737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351C25-BD6D-4BFE-B3FB-1E3077EB9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5FB08E-30DA-4F00-A70E-9EA97C132C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4527AE9-639E-47A7-8F14-44E48C6D68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8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F429C7-A6DF-4352-9BB4-0D381D1716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48B946-4B13-4E6B-86B2-1094C162D6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6E7CDD-3863-466D-8D58-7F20BFFB4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4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7ADAAE-E9C5-4888-B8BF-8A8298C047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613D5F-BC9A-4160-8881-89B46862FC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E6E8-E875-4D40-BCA4-EE1FF4515B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121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B1C3A1-7E07-419C-A261-F32D88805A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6D801E-E41E-4540-B31E-F31F6C56C8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91D95-3254-4E51-9B33-5AA5F36E72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92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CF3374-A137-4FA0-AC32-D0F9BAD4B5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D1007-9325-4DCF-8F30-DB94B75C82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A7B98-A1F7-46D1-9E97-18EB8BC25D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0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80DA1A-C118-49CB-9B07-22C8EF765B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CF454F-ACFD-4D5B-BF26-9AE84AB42C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02FE2-E6F6-4950-80E5-9FFB0D74AC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42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CC38EC-B4B8-4AF5-9627-0475A96934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8FF118-67D2-4449-8628-92201FD7C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51440-13AF-4E0A-968C-4D8BFFF39D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3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AE07B7-BAD0-41A3-B976-F95EB4D286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FC072D-C344-4C43-823A-FF50734C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A208F-D3F2-45B6-B2F3-48FC028CAC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47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60F686-C7E8-494D-942B-C69D5174FD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801867-D970-4CFA-AAD4-3FCEA8CD88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0F330-467F-4353-81CD-21AB653E28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77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488171-E7A4-4E08-81D5-C479D89C09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622EB43-1E51-47A5-9B69-C32F3BBC69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58F28-0C68-4CFD-BA15-1E5541859B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16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D02906F-F211-41F6-850B-B0C4A85004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DF3432-1448-43DA-A7DC-76C8268F7E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64F57-A431-4ADB-AD76-A10CB81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7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F8399E4-210C-4F46-A264-27BCF983BC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54F6121-808E-41D7-BD79-8EB1D786EE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7A717-B4A9-4D1C-9CCE-29641B1060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64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AE9FEF-52A2-41BE-9D0A-76CEF05ECB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91995E-8429-4B1F-B194-D88222E616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7882C-1AE8-4512-AF1F-C339001FCC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57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C40C08-D476-4852-864F-DB9ECE3A06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447FBF-7060-4720-82FF-C4BB0390D3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EBA18-6FA7-4AA3-8167-C8B6136411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2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99000"/>
                <a:lumOff val="1000"/>
                <a:alpha val="54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FD4055-E719-4DC2-BCB5-6E0C5376B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FE53FD-4619-472C-A646-5AE76FCB3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53E4AD1-9E00-4A46-B7DF-8C340752EA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FAA42A-F7FB-40AF-BDA8-4D229ED9F4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3B10F69-D91D-4BA0-B17D-3D4B73CC55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D37AB6-96CF-4042-96AD-52CB48CE6A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BCF0C58-8E16-478B-9969-46D7ADB47A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Selection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8882C137-FBCC-4E78-BC0C-1A47DC1B6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59AAFD9-0C8D-40A5-86E0-A88585E8D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E72D7B-AF62-48BC-85F5-92A59416A1F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108F7622-F1C8-4D39-953D-4CFCA967E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id="{A457A44A-F255-46D8-A028-EBD396AE8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6025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C54FEF-1D5B-41D0-B52B-ADBC51CE5D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A80E7-7CCF-45F1-848F-F83758B02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933113-33B4-4E00-97FC-F2C9DDAA667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4CA26D7-09C3-4239-8319-821066C79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747DCAF0-5C79-46E4-AA1C-2C87AB61B1A2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81200"/>
            <a:ext cx="7589838" cy="1800225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77C7293A-2FB4-4875-B2AC-93E60C9A7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6D4CBB2-E6A9-4A5A-9376-67E0DDA1D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EB485C-FBA0-4A77-A035-BD2BBF01C6B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5CF88D7-BCA8-4F68-93D2-E9D838F8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B957C111-0469-4CA4-BB8F-450C87E44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5707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78DAF-483C-4C74-B8D9-FC2935407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1CA1B-32EA-46E3-93E9-BF1967477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1BC1A0-CED2-48E2-A20D-EFBFC26242B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ECD35833-DF3F-4F53-82ED-D85DFCFC2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</a:p>
        </p:txBody>
      </p:sp>
      <p:sp>
        <p:nvSpPr>
          <p:cNvPr id="15365" name="Rectangle 6">
            <a:extLst>
              <a:ext uri="{FF2B5EF4-FFF2-40B4-BE49-F238E27FC236}">
                <a16:creationId xmlns:a16="http://schemas.microsoft.com/office/drawing/2014/main" id="{89D1B4D8-03A0-4282-AADE-3C08E8E348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419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i = 15, j = 30;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double a = 12.0, b = 2.0, complete = 0.0;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5C8C4602-9152-49C8-BF39-07EE07E40D10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657475"/>
            <a:ext cx="7621588" cy="107632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40B411B-43FB-4EEB-99AB-6F9949C599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6593742-1D40-4129-8E47-F336C808C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8D7067-928E-4E33-A00D-72F8C70386C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449330A6-D1DA-4758-90B5-F7A00E5C1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136194A0-825A-4EDB-851E-982BC4D2B9F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14478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evaluation feature for the &amp;&amp; and || operators that makes the evaluation of an expression stop as soon as it is determined that an expression is false is known as </a:t>
            </a:r>
            <a:r>
              <a:rPr lang="en-US" altLang="zh-CN" b="1">
                <a:ea typeface="宋体" panose="02010600030101010101" pitchFamily="2" charset="-122"/>
              </a:rPr>
              <a:t>short-circuit evaluation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Parentheses can be used to alter the assigned operator priority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(6 * 3 == 36 / 2) &amp;&amp; (13 &lt; 3 * 3 + 4) || !(6 - 2 &lt; 5)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(18 == 18) &amp;&amp; (13 &lt; 9 + 4) || !(4 &lt; 5)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1 &amp;&amp; (13 &lt; 13) || !1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1 &amp;&amp; 0 &amp;&amp; 0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1 &amp;&amp; 0 =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0</a:t>
            </a:r>
            <a:endParaRPr lang="en-US" altLang="zh-CN" sz="14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B8D1A501-76ED-4180-A2B3-39895118B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79AB166-A943-4CD9-BDD4-0A5665A67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F397B2-C9A0-4F3A-ACD1-4F870BC7406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C9A420F-E47F-47DB-A085-6F7E35351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06C6A12C-DA03-42D6-AAC4-B5E72359E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77557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C60F6-DBFB-4CB6-8812-9F59952F0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7CE04-1674-4F2A-A664-DA482945F8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A4544A5-8606-4FBA-B699-0A76AFF2E6E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065C800C-40AD-4D75-9A2E-8B7547AE1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FBCE7159-1C97-49C4-AC4C-58C7E2EA3F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key = 'm';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i = 5, j = 7, k = 12;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double x = 22.5;</a:t>
            </a:r>
          </a:p>
          <a:p>
            <a:pPr eaLnBrk="1" hangingPunct="1"/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18438" name="Picture 4">
            <a:extLst>
              <a:ext uri="{FF2B5EF4-FFF2-40B4-BE49-F238E27FC236}">
                <a16:creationId xmlns:a16="http://schemas.microsoft.com/office/drawing/2014/main" id="{5DAD1EA3-21B3-41CF-B2E4-2C1D700A366F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3200400"/>
            <a:ext cx="7559675" cy="2487613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>
            <a:extLst>
              <a:ext uri="{FF2B5EF4-FFF2-40B4-BE49-F238E27FC236}">
                <a16:creationId xmlns:a16="http://schemas.microsoft.com/office/drawing/2014/main" id="{1C5034B3-062B-4316-9616-4F2E6B729D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1DDD4B2-193D-46B1-A963-725C945B18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BC2639-F215-4819-8690-8B9F4477478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6D9CDF0-74DB-430F-BE45-F1271DD41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</a:p>
        </p:txBody>
      </p:sp>
      <p:pic>
        <p:nvPicPr>
          <p:cNvPr id="19461" name="Picture 4">
            <a:extLst>
              <a:ext uri="{FF2B5EF4-FFF2-40B4-BE49-F238E27FC236}">
                <a16:creationId xmlns:a16="http://schemas.microsoft.com/office/drawing/2014/main" id="{5BE2EAA6-FA54-4713-A296-C9331FD57C7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1524000"/>
            <a:ext cx="7483475" cy="4572000"/>
          </a:xfrm>
          <a:noFill/>
        </p:spPr>
      </p:pic>
      <p:sp>
        <p:nvSpPr>
          <p:cNvPr id="19462" name="Line 6">
            <a:extLst>
              <a:ext uri="{FF2B5EF4-FFF2-40B4-BE49-F238E27FC236}">
                <a16:creationId xmlns:a16="http://schemas.microsoft.com/office/drawing/2014/main" id="{19C9CAFE-29A2-4A47-84F7-4EC661FB61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6482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AAEFEE11-09A9-48DD-A90F-AB142C29D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4430713"/>
            <a:ext cx="230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No semicolon here</a:t>
            </a:r>
          </a:p>
        </p:txBody>
      </p:sp>
      <p:sp>
        <p:nvSpPr>
          <p:cNvPr id="19464" name="AutoShape 8">
            <a:extLst>
              <a:ext uri="{FF2B5EF4-FFF2-40B4-BE49-F238E27FC236}">
                <a16:creationId xmlns:a16="http://schemas.microsoft.com/office/drawing/2014/main" id="{C929FFA7-67B6-4A98-97A1-130452EA60E3}"/>
              </a:ext>
            </a:extLst>
          </p:cNvPr>
          <p:cNvSpPr>
            <a:spLocks/>
          </p:cNvSpPr>
          <p:nvPr/>
        </p:nvSpPr>
        <p:spPr bwMode="auto">
          <a:xfrm>
            <a:off x="5867400" y="44958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One-way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statement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BFCF54-775D-4D27-BFA8-F7273B6C3A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D3E92-29E2-421A-8452-8060A53BE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C5DF4F-BEB1-437A-BF3C-E7C4C0E1AD1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41B307A-7552-489F-8571-27540F7DE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Statements (continued)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E84A0ABF-BEAD-4F6B-A53F-1AC6FE02E29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724025"/>
            <a:ext cx="3962400" cy="447675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82036C-EE64-4AB7-98EA-6322F40145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44B475F-CA47-4C4C-A33C-2CD117AF8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50D90F-E6DC-4F4F-B690-6477E8C8FAE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C8D9CEFA-5844-4774-BDE2-0B09F1EF3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Compound Statements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8F3C1C2-E9CD-45D7-A671-B3EC44D7B9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Although only a single statement is permitted in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statement, this statement can be a single </a:t>
            </a:r>
            <a:r>
              <a:rPr lang="en-US" altLang="zh-CN" b="1">
                <a:ea typeface="宋体" panose="02010600030101010101" pitchFamily="2" charset="-122"/>
              </a:rPr>
              <a:t>compound statement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604825-B051-4ED1-BA9B-2E88A9548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0C07AC-7784-40E5-9899-1C184870D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FA1AC9-EF8A-45DA-9A46-7AD8A7A9FA1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C1A72B88-1E10-4C7E-926B-BE534F016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686C8622-189C-4120-A03D-C4E354BF9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Data Validation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B0C81CED-A11F-49CD-B7F6-441F549E6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FC0C46E-D390-442C-87C7-916635521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A20BE2D-2EEE-48C7-BF45-B5BA0A8B6EF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CEA413DE-C590-46E4-8D3B-458F35D9A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Compound Statements (continued)</a:t>
            </a:r>
          </a:p>
        </p:txBody>
      </p:sp>
      <p:pic>
        <p:nvPicPr>
          <p:cNvPr id="22533" name="Picture 3">
            <a:extLst>
              <a:ext uri="{FF2B5EF4-FFF2-40B4-BE49-F238E27FC236}">
                <a16:creationId xmlns:a16="http://schemas.microsoft.com/office/drawing/2014/main" id="{307241AD-D91E-44B1-BDB7-617B8AA9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3657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85B44F-B3D7-4389-8C1E-9C85A0EB92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A5EA9A-10BD-4A08-9D75-8B4B3BC22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18D0F5-5B30-49C0-A8AC-81CE506EA5E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D72C9D7-C3D6-4E11-9944-A71FB8F55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Compound Statements (continued)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01F1FD6-5A9A-410E-8195-5028A5597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 example,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statement1; /*as many statements as necessary*/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statement2; /*can be placed within the braces*/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•         /*each statement must end with ; */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•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•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statementn;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 very short statements, you can code a complete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placed on a single line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if (grade &gt; 69) ++passTotal;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248565-9B1D-4943-A31F-13B8F20E6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354AA-5C30-4973-B34A-CB4BE4E39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CF41381-BC32-4661-BAB7-FA29AC57921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A309F34-19FA-4E4F-9E49-75579D9BC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630A879-8459-4F27-A5FF-1E4F14DD6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most commonly used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is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000" i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statement1;</a:t>
            </a: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en-US" altLang="zh-CN" sz="2000" i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statement2;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If the value of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>
                <a:ea typeface="宋体" panose="02010600030101010101" pitchFamily="2" charset="-122"/>
              </a:rPr>
              <a:t> is 0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statement2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  <a:r>
              <a:rPr lang="en-US" altLang="zh-CN">
                <a:ea typeface="宋体" panose="02010600030101010101" pitchFamily="2" charset="-122"/>
              </a:rPr>
              <a:t> the statement after the reserved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, is executed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CDA5C-3C63-4A55-A249-DD4CDA0AA9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62262-0281-4A51-81D2-A3D1D55E9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F0A8D9-AEB1-4AED-9688-B697784831E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A2F3B60B-EA56-4078-A20C-1E8F85B16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(continued)</a:t>
            </a:r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00FF5AA1-C166-4359-86D9-29FD66B79EB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676400"/>
            <a:ext cx="4114800" cy="4572000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0C0230-4FAB-4EE4-81C3-6D1A862F9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9F5BEE-3E87-49AD-BB8D-70C50ED69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454B26-D75D-4349-B937-A6FA9B79962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CA7672CD-5F77-4416-A619-744AD2762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(continued)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ACDF1BB2-4E24-4025-99C3-5D2B3427386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219200"/>
            <a:ext cx="7013575" cy="5045075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432FA5-7E0C-44F7-A307-0A181A892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3EC1E-3E23-43BB-80FD-C2D407F38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E400291-E98A-449A-B486-097C99D72A0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03F5098-3517-4E05-A357-D8B4D49CBD1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685800"/>
            <a:ext cx="7007225" cy="5638800"/>
          </a:xfrm>
          <a:noFill/>
        </p:spPr>
      </p:pic>
      <p:sp>
        <p:nvSpPr>
          <p:cNvPr id="27653" name="Rectangle 7">
            <a:extLst>
              <a:ext uri="{FF2B5EF4-FFF2-40B4-BE49-F238E27FC236}">
                <a16:creationId xmlns:a16="http://schemas.microsoft.com/office/drawing/2014/main" id="{E6E3FD68-72B1-407C-8A59-DFE7BC40B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(continued)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E209F-D06E-4D10-8550-7DD360EE5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E058B8-F7EE-4E0B-B2DE-FEA94BD10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8BE0EF-A4CE-4CAE-A908-CF9298800C1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C84B521-AD3F-421F-9944-4B6497234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8D51B72-7F84-4C28-BF1A-A37A819FA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Nested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>
                <a:ea typeface="宋体" panose="02010600030101010101" pitchFamily="2" charset="-122"/>
              </a:rPr>
              <a:t> statement: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expression1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statement1;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if (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expression2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  statement2;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  statement3;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Whether the indentation exists or not, the compiler will, by default, associate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>
                <a:ea typeface="宋体" panose="02010600030101010101" pitchFamily="2" charset="-122"/>
              </a:rPr>
              <a:t> with the closest previous unpaired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, unless braces are used to alter this default pairing</a:t>
            </a: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60CE921-7779-40E8-A622-9102C2E38F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4FA1253-413F-4539-9B61-658527DD1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D7E19E-B184-45AF-92C7-645BF1397EF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03D18FED-CAF1-4BC4-B2AD-DB95D4F8B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 (continued)</a:t>
            </a:r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AF757C4E-0734-4A18-BA99-F79A2D0A55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chain:</a:t>
            </a:r>
          </a:p>
          <a:p>
            <a:pPr marL="919163"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expression1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marL="919163"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statement1;</a:t>
            </a:r>
          </a:p>
          <a:p>
            <a:pPr marL="919163"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else if (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expression2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marL="919163"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statement2;</a:t>
            </a:r>
          </a:p>
          <a:p>
            <a:pPr marL="919163"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marL="919163"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  statement3;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163" lvl="1" eaLnBrk="1" hangingPunct="1"/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7B5B48B2-53E3-456F-B99B-01D2445ED2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6D51F63-4E28-4909-9DB8-842FD1D20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F894FE-C196-4AC6-880A-902583CC516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1026">
            <a:extLst>
              <a:ext uri="{FF2B5EF4-FFF2-40B4-BE49-F238E27FC236}">
                <a16:creationId xmlns:a16="http://schemas.microsoft.com/office/drawing/2014/main" id="{386062D9-F16A-48D4-9186-190DE1B7E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 (continued)</a:t>
            </a:r>
          </a:p>
        </p:txBody>
      </p:sp>
      <p:pic>
        <p:nvPicPr>
          <p:cNvPr id="30725" name="Picture 1027">
            <a:extLst>
              <a:ext uri="{FF2B5EF4-FFF2-40B4-BE49-F238E27FC236}">
                <a16:creationId xmlns:a16="http://schemas.microsoft.com/office/drawing/2014/main" id="{490B5FE7-E082-46F4-B66E-D7269342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00200"/>
            <a:ext cx="32924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546E6EB5-9B5C-4537-AF5A-57E040B1B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E2D76D49-0BD2-422A-B786-F364597D5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7B1ACB-21A4-4CC7-9A57-A4315D553FC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1748" name="Group 6">
            <a:extLst>
              <a:ext uri="{FF2B5EF4-FFF2-40B4-BE49-F238E27FC236}">
                <a16:creationId xmlns:a16="http://schemas.microsoft.com/office/drawing/2014/main" id="{BC73896F-CF70-4355-BFE3-D4D75819C56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2000"/>
            <a:ext cx="8296275" cy="5562600"/>
            <a:chOff x="192" y="0"/>
            <a:chExt cx="5226" cy="3600"/>
          </a:xfrm>
        </p:grpSpPr>
        <p:pic>
          <p:nvPicPr>
            <p:cNvPr id="31750" name="Picture 4">
              <a:extLst>
                <a:ext uri="{FF2B5EF4-FFF2-40B4-BE49-F238E27FC236}">
                  <a16:creationId xmlns:a16="http://schemas.microsoft.com/office/drawing/2014/main" id="{9B13195C-8F58-4F86-AD29-55118C0DF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0"/>
              <a:ext cx="5220" cy="2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1" name="Picture 5">
              <a:extLst>
                <a:ext uri="{FF2B5EF4-FFF2-40B4-BE49-F238E27FC236}">
                  <a16:creationId xmlns:a16="http://schemas.microsoft.com/office/drawing/2014/main" id="{ACF24EA7-ED59-4C06-8CED-726F0186E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" y="2106"/>
              <a:ext cx="5220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9" name="Rectangle 7">
            <a:extLst>
              <a:ext uri="{FF2B5EF4-FFF2-40B4-BE49-F238E27FC236}">
                <a16:creationId xmlns:a16="http://schemas.microsoft.com/office/drawing/2014/main" id="{21DE8148-F0AD-4525-A626-C98FB3EF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6754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360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Chain (continued)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5BE899-50DC-41A4-B455-40CEFD37E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053AF2-6604-4E34-A34C-06003EBE9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AE27B8-EA07-4D4E-B2A3-2976BE76F39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80A07BCF-B1D1-40D9-B361-62EA8D104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4314FB72-5434-4084-8639-74B6C6DE9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Flow of control </a:t>
            </a:r>
            <a:r>
              <a:rPr lang="en-US" altLang="zh-CN">
                <a:ea typeface="宋体" panose="02010600030101010101" pitchFamily="2" charset="-122"/>
              </a:rPr>
              <a:t>refers to the order in which a program’s statements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Any algorithm can be built using combinations of four standardized flow of control structures: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Normal flow of control for all programs is </a:t>
            </a:r>
            <a:r>
              <a:rPr lang="en-US" altLang="zh-CN" i="1">
                <a:ea typeface="宋体" panose="02010600030101010101" pitchFamily="2" charset="-122"/>
              </a:rPr>
              <a:t>sequential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>
                <a:ea typeface="宋体" panose="02010600030101010101" pitchFamily="2" charset="-122"/>
              </a:rPr>
              <a:t>Selection </a:t>
            </a:r>
            <a:r>
              <a:rPr lang="en-US" altLang="zh-CN">
                <a:ea typeface="宋体" panose="02010600030101010101" pitchFamily="2" charset="-122"/>
              </a:rPr>
              <a:t>is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used to select which statements are performed next based on a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>
                <a:ea typeface="宋体" panose="02010600030101010101" pitchFamily="2" charset="-122"/>
              </a:rPr>
              <a:t>Repetition </a:t>
            </a:r>
            <a:r>
              <a:rPr lang="en-US" altLang="zh-CN">
                <a:ea typeface="宋体" panose="02010600030101010101" pitchFamily="2" charset="-122"/>
              </a:rPr>
              <a:t>is used to repeat a set of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>
                <a:ea typeface="宋体" panose="02010600030101010101" pitchFamily="2" charset="-122"/>
              </a:rPr>
              <a:t>Invocation</a:t>
            </a:r>
            <a:r>
              <a:rPr lang="en-US" altLang="zh-CN">
                <a:ea typeface="宋体" panose="02010600030101010101" pitchFamily="2" charset="-122"/>
              </a:rPr>
              <a:t> is used to invoke a sequence of instructions using a single statement, as in calling a function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83803-BB76-46F1-8448-C14C0CEDE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229C4D-D099-41A6-924D-E8B876C5A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51764EE-4A5A-4600-9D55-CE7F67F04B7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490B068-5AB6-4711-ADE1-4818B4710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 (continued)</a:t>
            </a: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5238F466-2035-4DE3-8073-2C8C878367B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813" y="2652713"/>
            <a:ext cx="7570787" cy="2619375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46FA4921-2050-47FB-8118-B4FFBDC588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28320CF-B64C-4943-BDA8-D4CF7E515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E3D64A-4F63-44DF-9F03-A80B7EA017C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154C147F-1395-4A9B-9E34-F8881960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1975"/>
            <a:ext cx="731520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>
            <a:extLst>
              <a:ext uri="{FF2B5EF4-FFF2-40B4-BE49-F238E27FC236}">
                <a16:creationId xmlns:a16="http://schemas.microsoft.com/office/drawing/2014/main" id="{BC1C4773-EFF2-4EB2-8C34-2F6DFB8A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360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Chain (continued)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0C754145-DC55-4FC9-9409-28C9208753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88F92817-7C7F-4FC8-986B-4F734DB3A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DBC16BA-1A14-485B-AF7D-FCFD17926DB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F7C47CE4-8682-4247-B08E-15DED240C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3E5FD3EF-6FF9-4FB0-B736-6ABCF4639F6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219200"/>
            <a:ext cx="5486400" cy="5140325"/>
          </a:xfrm>
          <a:noFill/>
        </p:spPr>
      </p:pic>
      <p:sp>
        <p:nvSpPr>
          <p:cNvPr id="34822" name="Line 6">
            <a:extLst>
              <a:ext uri="{FF2B5EF4-FFF2-40B4-BE49-F238E27FC236}">
                <a16:creationId xmlns:a16="http://schemas.microsoft.com/office/drawing/2014/main" id="{4F30442F-AC8D-48FD-AF0F-F1718D8BF5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3975" y="165735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AA90F24D-839C-4CF9-94A5-095A68D5A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1479550"/>
            <a:ext cx="233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Terminated with a colon</a:t>
            </a:r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3765651F-5D8F-42F5-AA61-D646C3AEC5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6475" y="52832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A5DBE9B6-8214-4006-BD18-774907E6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119688"/>
            <a:ext cx="2009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default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optional</a:t>
            </a:r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21ADEB98-3AC2-49E5-924F-8FC8C7FFD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575" y="2289175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5BC30C81-EDA2-45A7-93F7-F5A1798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1989138"/>
            <a:ext cx="36449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the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statement was omitted, the following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would be executed</a:t>
            </a:r>
          </a:p>
          <a:p>
            <a:pPr eaLnBrk="1" hangingPunct="1"/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E2BE01A5-36B3-4FB3-B21B-5982CC2919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BE7F785E-81CE-4EEA-B3CC-B21046E4D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B43243-4467-4D04-AEA0-70C995C73CC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E625D684-204B-4B8E-9272-3B6D9BBC07DC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609600"/>
            <a:ext cx="3670300" cy="5715000"/>
          </a:xfrm>
          <a:noFill/>
        </p:spPr>
      </p:pic>
      <p:sp>
        <p:nvSpPr>
          <p:cNvPr id="35845" name="Rectangle 8">
            <a:extLst>
              <a:ext uri="{FF2B5EF4-FFF2-40B4-BE49-F238E27FC236}">
                <a16:creationId xmlns:a16="http://schemas.microsoft.com/office/drawing/2014/main" id="{0475BCF2-5D3B-4E18-A05F-9E88CBBD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360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Statement (continued)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D12DC96E-B206-421E-9546-5FA1D7E9C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4D10015E-BA65-4C36-8A7F-7DA14BEEE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FF7DC4-8452-4960-AC50-CDF5E017326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819650A2-276C-42EF-BEFF-BF43DD1D9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6080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>
            <a:extLst>
              <a:ext uri="{FF2B5EF4-FFF2-40B4-BE49-F238E27FC236}">
                <a16:creationId xmlns:a16="http://schemas.microsoft.com/office/drawing/2014/main" id="{FCFD3802-7F5A-4A02-A9EC-76C4E2E10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3600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Statement (continued)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23C411-70B0-4BF2-BA54-0001CD0B4D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E454D5-99F3-4323-993C-CF6941F76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3BB05F-764D-4815-B5C4-559A7099EC8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85E54174-AF4D-4435-B8E0-A2D3F46DE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Data Validation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04F245A1-AFE9-481D-8750-099FCAD54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b="1">
                <a:ea typeface="宋体" panose="02010600030101010101" pitchFamily="2" charset="-122"/>
              </a:rPr>
              <a:t>Defensive programming </a:t>
            </a:r>
            <a:r>
              <a:rPr lang="en-US" altLang="zh-CN">
                <a:ea typeface="宋体" panose="02010600030101010101" pitchFamily="2" charset="-122"/>
              </a:rPr>
              <a:t>is a technique where the program includes code to check for improper data before an attempt is made to process it further</a:t>
            </a:r>
            <a:endParaRPr lang="en-US" altLang="zh-CN" b="1">
              <a:ea typeface="宋体" panose="02010600030101010101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Checking user input data for erroneous or unreasonable data is called </a:t>
            </a:r>
            <a:r>
              <a:rPr lang="en-US" altLang="zh-CN" b="1">
                <a:ea typeface="宋体" panose="02010600030101010101" pitchFamily="2" charset="-122"/>
              </a:rPr>
              <a:t>input data validation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Requirements: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Write a program to calculate the square root and the reciprocal of a user-entered number. Validate that the number is not negative before attempting to take its square root, and that the number is not 0 before calculating the number’s reciprocal value.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43EB5D5D-F28C-4B2B-BC2A-88837BB02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2912D647-CE10-4E25-AD81-7FD5C50F94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74551F-6C43-40C5-9E06-093DE4FF1A7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8916" name="Group 7">
            <a:extLst>
              <a:ext uri="{FF2B5EF4-FFF2-40B4-BE49-F238E27FC236}">
                <a16:creationId xmlns:a16="http://schemas.microsoft.com/office/drawing/2014/main" id="{70825657-D234-4C76-9D16-4DE46DA8D61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066800"/>
            <a:ext cx="8272463" cy="5257800"/>
            <a:chOff x="288" y="0"/>
            <a:chExt cx="5211" cy="3918"/>
          </a:xfrm>
        </p:grpSpPr>
        <p:pic>
          <p:nvPicPr>
            <p:cNvPr id="38918" name="Picture 5">
              <a:extLst>
                <a:ext uri="{FF2B5EF4-FFF2-40B4-BE49-F238E27FC236}">
                  <a16:creationId xmlns:a16="http://schemas.microsoft.com/office/drawing/2014/main" id="{75BD34B3-4A24-4A4D-99E4-F295112EA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0"/>
              <a:ext cx="5202" cy="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9" name="Picture 6">
              <a:extLst>
                <a:ext uri="{FF2B5EF4-FFF2-40B4-BE49-F238E27FC236}">
                  <a16:creationId xmlns:a16="http://schemas.microsoft.com/office/drawing/2014/main" id="{2FEC9400-9943-41FE-A1B0-4F875C65A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" y="2256"/>
              <a:ext cx="5202" cy="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8917" name="Rectangle 8">
            <a:extLst>
              <a:ext uri="{FF2B5EF4-FFF2-40B4-BE49-F238E27FC236}">
                <a16:creationId xmlns:a16="http://schemas.microsoft.com/office/drawing/2014/main" id="{5AB1ACFB-BE49-4A07-81E5-7A691DC6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Case Study: Data Validation (continued)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262040-EF42-49CA-887D-1DB2477A5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DF6FC-E26E-490B-9632-ACEB9B219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F2A3D4-F552-4783-B531-2E23DAAC74C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ED01D8FE-DDF9-4991-AD78-24BD890CA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D9E943CD-BFBC-41C7-A1BD-150F704F9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the assignment operator, =, in place of the relational operator, ==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Letting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appear to select an incorrect choice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Nesting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 without including braces to clearly indicate the desired structure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 single &amp; or | in place of the logical &amp;&amp; and logical || operators, respectively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87456-3AC3-4BE5-8517-C7979FA2AA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B6942-1E02-445F-93BA-ECA188EA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F175D5-4C60-4AF3-802E-7FB1EC30206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7A7AF5B6-2608-44E0-8A9E-50F2AF717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pic>
        <p:nvPicPr>
          <p:cNvPr id="40965" name="Picture 4">
            <a:extLst>
              <a:ext uri="{FF2B5EF4-FFF2-40B4-BE49-F238E27FC236}">
                <a16:creationId xmlns:a16="http://schemas.microsoft.com/office/drawing/2014/main" id="{ECBDF6F8-6840-4BA6-ADFA-4C58D0FC978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2300" y="1292225"/>
            <a:ext cx="5489575" cy="5057775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5BC67C-A8A3-4927-8A34-A219F3DEBC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9D437D-A923-40B5-AB16-FCB35EBBA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2649D3-BC79-4DF4-A9BA-E8F7CC97F02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32A50986-A040-4033-946D-E532FABAB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1BB8B76C-7779-4735-9545-333A6320A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Relational expressions, which are also called simple conditions, are used to compare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Conditions can be constructed from relational expressions using C’s logical operators, &amp;&amp;, ||, and 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one-way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has the general form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  statement;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compound statement consists of any number of individual statements enclosed within braces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selects between two alternative statements based on the value of an expression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31B2E-1BD5-4687-AD97-0FAB375224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A131D9-C12C-495F-927B-B3A4B2363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331DB0-4537-48A4-ACDE-9B841151779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29EBE301-AA0A-45AB-BA2A-ACF0C3A16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404D7E0-5BF9-4336-B2C7-5F45C4B4F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Simplest decision structure: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if (condition)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statement executed if condition is true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condition is evaluated to determine its numerical value, which is interpreted as either true (non-zero) or false (0)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condition is “true” the statement following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is executed; otherwise, statement is not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condition used in all of C’s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 can be any valid C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Most commonly, a </a:t>
            </a:r>
            <a:r>
              <a:rPr lang="en-US" altLang="zh-CN" b="1">
                <a:ea typeface="宋体" panose="02010600030101010101" pitchFamily="2" charset="-122"/>
              </a:rPr>
              <a:t>relational expression</a:t>
            </a:r>
            <a:r>
              <a:rPr lang="en-US" altLang="zh-CN">
                <a:ea typeface="宋体" panose="02010600030101010101" pitchFamily="2" charset="-122"/>
              </a:rPr>
              <a:t> (can yield only 0 or 1)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C01AF6-2F51-4EAA-975C-0687291DD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B5A032-B9BF-4C2B-B721-DCD6E4D31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00D362-7F9D-4C6A-BCA1-012941ACF46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E4608D5-B8AF-4EE6-ABE7-AD7F843CD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F8E3C206-D034-4080-8390-1A7CEBB9B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can contain other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 is a multiway selection statement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 is a multiway selection statement; program execution is transferred to the first matching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>
                <a:ea typeface="宋体" panose="02010600030101010101" pitchFamily="2" charset="-122"/>
              </a:rPr>
              <a:t> and continues through the end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 unless an optional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 is encountered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BC0C61-F8EB-4427-ADD8-DB656F12E5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001340-61AD-46AD-A985-F3DFD6B2B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EE92AF9-3AE9-4762-93D1-9ED72C7343B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0A837B4-1C57-4B57-BDA6-FDA7C7F66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(continued)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09F51ABE-0897-4760-BA5A-26ADBF1FDD1D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905000"/>
            <a:ext cx="3657600" cy="2528888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332094CE-2D17-49A7-941D-62131508B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0C0CD8C-5B39-4902-AD06-BC6528557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5FE8BC3-3ABE-4074-8373-64E877CF934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220871C-8206-4DCD-B234-B36BE5E24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(continued)</a:t>
            </a:r>
          </a:p>
        </p:txBody>
      </p:sp>
      <p:pic>
        <p:nvPicPr>
          <p:cNvPr id="8197" name="Picture 3">
            <a:extLst>
              <a:ext uri="{FF2B5EF4-FFF2-40B4-BE49-F238E27FC236}">
                <a16:creationId xmlns:a16="http://schemas.microsoft.com/office/drawing/2014/main" id="{A2E9F7DD-90EE-4D70-A950-C10B2696E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621588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57B83A-9E0D-4322-B4CD-4201FF77D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C0AADD-AE23-454E-B9BF-88B4A62CB4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450F16-A79B-4377-8050-B6BF10B1593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93AC79F-0085-43E1-9154-692493F51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(continued)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573CA70F-4B69-4A05-BE06-01D106180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are also known as </a:t>
            </a:r>
            <a:r>
              <a:rPr lang="en-US" altLang="zh-CN" b="1">
                <a:ea typeface="宋体" panose="02010600030101010101" pitchFamily="2" charset="-122"/>
              </a:rPr>
              <a:t>conditions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relational expression evaluates to 1 (true) or 0 (false)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expression 3 &lt; 4 has a value of 1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expression 2.0 &gt; 3.3 has a value of 0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hours</a:t>
            </a:r>
            <a:r>
              <a:rPr lang="en-US" altLang="zh-CN">
                <a:ea typeface="宋体" panose="02010600030101010101" pitchFamily="2" charset="-122"/>
              </a:rPr>
              <a:t> &gt; 0 depends on the value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hours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Character data can also be compared using relational operators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BE666-AF8A-44E4-8B3C-94B9693BE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028B6D-BC9D-408A-BACB-14EDD8AA2D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EF7E2D-C64C-46E7-96EC-4A11657A459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50B3E0F-E4A0-46C3-B53A-2DE54BBD2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(continued)</a:t>
            </a:r>
          </a:p>
        </p:txBody>
      </p:sp>
      <p:pic>
        <p:nvPicPr>
          <p:cNvPr id="10245" name="Picture 4">
            <a:extLst>
              <a:ext uri="{FF2B5EF4-FFF2-40B4-BE49-F238E27FC236}">
                <a16:creationId xmlns:a16="http://schemas.microsoft.com/office/drawing/2014/main" id="{1D08DBDA-5526-4445-BD18-4ABFC92DEC3F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288" y="2681288"/>
            <a:ext cx="7589837" cy="2562225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1D7D6F6-35B0-4114-8701-5D9859A50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101564-4989-4F54-808F-A32912149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54D416-BC2F-4A24-99A5-27298722F85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917DBFF-8101-45EB-9DAE-642BC34A8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F138C272-8E1C-4499-A7AD-34ECFC2E64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2819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complex conditions can be created using the logical operations AND (&amp;&amp;), OR (||), and NOT (!)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the &amp;&amp; is used with two expressions, the condition is true only if both expressions are true by themselves</a:t>
            </a:r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809C35DFDB5674EA41513860DFFC690" ma:contentTypeVersion="0" ma:contentTypeDescription="新建文档。" ma:contentTypeScope="" ma:versionID="5671dfd6d51bfe27ee4a32e1cd4985a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49C5D6-FEB3-4A2E-9134-10FD2661C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0B45DC-14D5-4F57-9AF4-6C01E0B93E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DD3769D-870D-4885-8221-71223AB933E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Microsoft Office PowerPoint</Application>
  <PresentationFormat>全屏显示(4:3)</PresentationFormat>
  <Paragraphs>255</Paragraphs>
  <Slides>40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5" baseType="lpstr">
      <vt:lpstr>Times New Roman</vt:lpstr>
      <vt:lpstr>Arial</vt:lpstr>
      <vt:lpstr>宋体</vt:lpstr>
      <vt:lpstr>Courier New</vt:lpstr>
      <vt:lpstr>Default Design</vt:lpstr>
      <vt:lpstr>A First Book of ANSI C Fourth Edition</vt:lpstr>
      <vt:lpstr>Objectives</vt:lpstr>
      <vt:lpstr>Introduction</vt:lpstr>
      <vt:lpstr>Relational Expressions</vt:lpstr>
      <vt:lpstr>Relational Expressions (continued)</vt:lpstr>
      <vt:lpstr>Relational Expressions (continued)</vt:lpstr>
      <vt:lpstr>Relational Expressions (continued)</vt:lpstr>
      <vt:lpstr>Relational Expressions (continued)</vt:lpstr>
      <vt:lpstr>Logical Operators</vt:lpstr>
      <vt:lpstr>Logical Operators (continued)</vt:lpstr>
      <vt:lpstr>Logical Operators (continued)</vt:lpstr>
      <vt:lpstr>Logical Operators (continued)</vt:lpstr>
      <vt:lpstr>Logical Operators (continued)</vt:lpstr>
      <vt:lpstr>Logical Operators (continued)</vt:lpstr>
      <vt:lpstr>Logical Operators (continued)</vt:lpstr>
      <vt:lpstr>Logical Operators (continued)</vt:lpstr>
      <vt:lpstr>The if and if-else Statements</vt:lpstr>
      <vt:lpstr>The if and if-else Statements (continued)</vt:lpstr>
      <vt:lpstr>Compound Statements</vt:lpstr>
      <vt:lpstr>Compound Statements (continued)</vt:lpstr>
      <vt:lpstr>Compound Statements (continued)</vt:lpstr>
      <vt:lpstr>The if-else Statement</vt:lpstr>
      <vt:lpstr>The if-else Statement (continued)</vt:lpstr>
      <vt:lpstr>The if-else Statement (continued)</vt:lpstr>
      <vt:lpstr>The if-else Statement (continued)</vt:lpstr>
      <vt:lpstr>The if-else Chain</vt:lpstr>
      <vt:lpstr>The if-else Chain (continued)</vt:lpstr>
      <vt:lpstr>The if-else Chain (continued)</vt:lpstr>
      <vt:lpstr>PowerPoint 演示文稿</vt:lpstr>
      <vt:lpstr>The if-else Chain (continued)</vt:lpstr>
      <vt:lpstr>PowerPoint 演示文稿</vt:lpstr>
      <vt:lpstr>The switch Statement</vt:lpstr>
      <vt:lpstr>PowerPoint 演示文稿</vt:lpstr>
      <vt:lpstr>PowerPoint 演示文稿</vt:lpstr>
      <vt:lpstr>Case Study: Data Validation</vt:lpstr>
      <vt:lpstr>PowerPoint 演示文稿</vt:lpstr>
      <vt:lpstr>Common Programming Errors</vt:lpstr>
      <vt:lpstr>Common Compiler Errors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/>
  <dc:creator/>
  <cp:keywords/>
  <dc:description/>
  <cp:lastModifiedBy/>
  <cp:revision>498</cp:revision>
  <dcterms:created xsi:type="dcterms:W3CDTF">2002-09-27T23:29:22Z</dcterms:created>
  <dcterms:modified xsi:type="dcterms:W3CDTF">2020-02-25T05:04:31Z</dcterms:modified>
  <cp:category/>
</cp:coreProperties>
</file>