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55"/>
  </p:notesMasterIdLst>
  <p:handoutMasterIdLst>
    <p:handoutMasterId r:id="rId56"/>
  </p:handoutMasterIdLst>
  <p:sldIdLst>
    <p:sldId id="319" r:id="rId5"/>
    <p:sldId id="257" r:id="rId6"/>
    <p:sldId id="462" r:id="rId7"/>
    <p:sldId id="503" r:id="rId8"/>
    <p:sldId id="463" r:id="rId9"/>
    <p:sldId id="464" r:id="rId10"/>
    <p:sldId id="465" r:id="rId11"/>
    <p:sldId id="504" r:id="rId12"/>
    <p:sldId id="467" r:id="rId13"/>
    <p:sldId id="466" r:id="rId14"/>
    <p:sldId id="505" r:id="rId15"/>
    <p:sldId id="468" r:id="rId16"/>
    <p:sldId id="469" r:id="rId17"/>
    <p:sldId id="470" r:id="rId18"/>
    <p:sldId id="471" r:id="rId19"/>
    <p:sldId id="472" r:id="rId20"/>
    <p:sldId id="506" r:id="rId21"/>
    <p:sldId id="473" r:id="rId22"/>
    <p:sldId id="474" r:id="rId23"/>
    <p:sldId id="475" r:id="rId24"/>
    <p:sldId id="476" r:id="rId25"/>
    <p:sldId id="477" r:id="rId26"/>
    <p:sldId id="478" r:id="rId27"/>
    <p:sldId id="479" r:id="rId28"/>
    <p:sldId id="480" r:id="rId29"/>
    <p:sldId id="507" r:id="rId30"/>
    <p:sldId id="481" r:id="rId31"/>
    <p:sldId id="482" r:id="rId32"/>
    <p:sldId id="483" r:id="rId33"/>
    <p:sldId id="484" r:id="rId34"/>
    <p:sldId id="485" r:id="rId35"/>
    <p:sldId id="486" r:id="rId36"/>
    <p:sldId id="487" r:id="rId37"/>
    <p:sldId id="488" r:id="rId38"/>
    <p:sldId id="489" r:id="rId39"/>
    <p:sldId id="490" r:id="rId40"/>
    <p:sldId id="491" r:id="rId41"/>
    <p:sldId id="492" r:id="rId42"/>
    <p:sldId id="493" r:id="rId43"/>
    <p:sldId id="494" r:id="rId44"/>
    <p:sldId id="495" r:id="rId45"/>
    <p:sldId id="496" r:id="rId46"/>
    <p:sldId id="497" r:id="rId47"/>
    <p:sldId id="498" r:id="rId48"/>
    <p:sldId id="499" r:id="rId49"/>
    <p:sldId id="500" r:id="rId50"/>
    <p:sldId id="501" r:id="rId51"/>
    <p:sldId id="502" r:id="rId52"/>
    <p:sldId id="445" r:id="rId53"/>
    <p:sldId id="446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9" autoAdjust="0"/>
    <p:restoredTop sz="94531" autoAdjust="0"/>
  </p:normalViewPr>
  <p:slideViewPr>
    <p:cSldViewPr>
      <p:cViewPr varScale="1">
        <p:scale>
          <a:sx n="65" d="100"/>
          <a:sy n="65" d="100"/>
        </p:scale>
        <p:origin x="286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2F1BB201-ABF5-4108-BE6B-BFFBE2BB19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939E3DAC-FE82-4859-8776-CD1366FE32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D569CC55-C40E-4D17-A072-81510357480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1A2A6535-649A-4B4D-9AB1-89B0D0E80FD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7066914-3383-4669-A007-8D4DB3B2E4E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F93057C4-7EB4-4C7E-B254-319F8B687A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BE96978E-5038-4A3B-A197-7C73F6CC7D1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B24A94A7-99EB-4AA6-A22D-821DE059F08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F2B916F6-A58C-4EF4-BE94-5F2C4C240C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36CC1281-B4FA-4F62-BC76-2B47F8AC7C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061AE54D-C508-4C34-8B1A-8F48D7E3E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EDD38F8-8DFE-4CEC-82E0-112DF293AA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1E8617AA-F26A-4687-9201-722F2225CB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93E89B7-09C2-42E0-B601-49C684563F8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A55A05C6-E473-4576-B2B1-78B200EC89A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5BC06AD-18A8-4C8D-94B5-5DA64890C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225DB755-D246-4C30-AB02-7FDC6D4D14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F1A3D82-D2EB-40EE-82B7-361718B426C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461ECF2-993A-4C5A-94FF-49F17381BE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81CBD21-B386-4CB6-A2A4-96F565B79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35CD4B0A-B9B1-479B-88C0-087739EB85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DCDBE69-7FDF-41C2-AF15-2C689119F88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09C1EF9B-8A46-4705-B792-F7A68EBF326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837A1195-C5B9-4CE8-951E-8BF4553DF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C7003FAE-91DF-4240-A475-277AF15882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EF36C46-EE0A-42F3-9153-05619429005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F5ABF001-BBAA-4B18-AEAC-8D1F06446F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54D4284-1DB2-4908-9390-6ABD2052D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38871B75-4774-4568-959F-BA6B15DD3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45AACA9-12EF-4F36-A41D-730D9CE4F49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499DA227-6357-46BB-994E-66CAD992EC6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993E80DA-005A-42CE-B71A-24DD1E792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C62D2080-3CAC-4CE8-B209-CA4D42CB84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11F53F7-5EDA-4055-9044-18682F6494E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93936FA-36AF-4389-9649-071898789F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C71D4CE3-03F8-466B-971B-DFC704CFA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79F8AB45-8B21-4A68-9FCC-6DB4B543D4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D865C8C-6127-404E-8B34-179EC4048CE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292E18E3-D1D3-4550-87D9-812663B854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DE6A9D8-87BC-40E6-AB3C-53B383829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15C18169-426E-48D4-8CCC-3703C8A69A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23FBC84-E36F-45C4-A00F-C9E4192FB89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871FFCE4-653B-4360-86E6-A6F472AE98A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28A2F4E-C265-4500-AF6E-529BECF52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29C7FE33-CF45-43A9-9738-D52D2E3E96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85CC56F-9B85-4982-BBD1-EA367E0ECFF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BE7C617A-2908-4F81-BD4C-EB304B12FB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AE6D0C13-22FB-4D68-AC1E-4E6ED32CA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3B96D205-0492-4C4A-8D49-305726340A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B1A4FC0-1639-4428-B49A-EC3BCFC5C05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84703B7A-6EDA-4ED1-8440-873D707DB3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7BC3D352-D62F-4464-B923-1F84366DC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453703F0-2AAF-4E62-881B-CA913E1690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8C1B3FC-29D9-4B78-9598-C1BF7323949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7F1122B8-465C-49DD-ABD3-A461607EBE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0247F7F-00D5-4A1E-8DD8-ADF192B34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AE242C61-56E8-4719-8088-A010667B98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475574D-026B-4B10-BFED-AB5225845EC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82B5796-E057-446F-9865-A3D903782A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8724B7C-721A-44F4-BDF2-8E6E645D8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C99EE0EF-717F-4EE3-A225-6646A02B2F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908C325-A20D-423D-9394-D94BBDEC2B6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DA5F993-A32D-43AC-BEBC-F6224D903B4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D45E0672-E471-488B-94F1-ACF4361CF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C93E337A-93C7-46F2-9EA4-A7072BA242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92D6EE5-68B7-487F-9D8B-ACAB760C1D2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3C82CBAF-F7AF-42B9-9F99-411BDBFBEBE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A49D597-4342-488C-87D3-47D0C9B96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3E18E76E-0A35-4A61-B7FF-1D948A2AC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132B864-F2BA-42A0-AA05-5A134889D14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A4CF953C-C542-4DDE-9DEA-12F668B2AD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AC7BC842-9600-42F0-B53A-641C34FB2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CE30181C-1F6E-4B41-B89A-786A32B693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642CCD-61DF-4117-B3ED-340C63949D4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F6C1A6C-9056-404A-B43E-A1B94D6DDE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1963E191-BCB7-41DE-9EEB-9C3F6272F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8EBF6391-718E-4B41-B879-3A1341A5E6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810C82B-495A-477A-879C-6A090C7C296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8103CFE-5C64-435A-BC60-F2DA4CB8D44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84BFC183-D164-42D6-BC6A-E6FB447E1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E93F352B-505F-418F-979D-BBE4598698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FE9809D-1B16-4014-B7F4-952F5110CAF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3E03BFFE-DEFB-4FB9-8F5C-D9B973DBB1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5FA5BB5A-F69E-41E7-9097-4000BB6CD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7824D107-E855-4446-8562-753FE30FB4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D2D9A5F-ED5D-403A-8AD9-CB2CC74CA2D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793E3F35-1D4B-4116-BFE0-86BF4B070CA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31E042B-9E39-47E2-920A-354815227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BC8E47D3-FA75-4624-8BA2-2DF2D848BE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C29E8F5-52C9-4BD3-9C4E-99C92132F00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2F21D51F-BE8B-448D-9029-AE889BF2373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60DDB8F4-8D5B-4243-AB8F-1EE72C17F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52D1C33D-B714-48B5-AA6A-4B4B44441F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FD94B3E-5CD0-4E8A-91B6-1B8B27008E5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F5A85EA-E66C-4914-A66F-7B1EAD5E800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FE37ABE2-87EE-41A3-9EC5-D9C042449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0819553C-9AAB-47AE-9702-F1D9C73C4E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EF8DB87-80A6-4FFE-ACA3-A5B2F8A00C1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D6CB8FD5-E18B-4773-A949-D56E82A9E7F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B8ADD829-D899-4D7E-BE1B-BECBAAA90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038A09E3-9D68-4C79-A20E-CCD1FF7C92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2FD2F78-6B5A-4704-B6DC-0CBC246C062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B21DA0A0-FDF3-41B9-B0D7-22330E40B19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38F5198-36E8-4858-9B97-78ADAE3D0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3B99E162-AF1A-41A7-A03A-E18DE2C844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6DD64FE-2AC6-49A6-A26B-76284C2E6A5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69B06570-7B7B-4472-B8E1-6F277781D9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EAA3E3CF-0F29-409A-B109-789D81201C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2544754-D1DC-461A-AB5A-640B4B365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2A58B75-C4B3-4CDE-8953-EE2C45A9235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1FD78C87-D99C-456E-AFC4-32ACF7C715C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38EB5BF6-2BA4-4BDA-84A3-0EEC6020C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A67139FD-B2CD-494C-BF0F-03196AC45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918B5FB-A6E9-4726-BBA1-6EF251C2629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9002AEE4-DB89-430B-A521-9CBBE04856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F4AE104E-2D35-4261-9F87-7B989F53E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5B608E33-107D-48EC-B5A1-744ED357DA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4C2126C-8C55-4258-B7FB-056D4220B8D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5EE560BC-6702-4850-A77B-42A2137ADC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88643DB0-F1A5-473C-A717-DEBBAB7D4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3D70960A-216D-405B-8CD2-6B16201399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083192D-9112-4157-8C29-69BB6595CEA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B5F85A9C-E5CB-43D9-8516-0A9BE2B7B7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A1C9C4AA-F096-4689-9A4B-C7F49BBED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91A29635-1291-423F-BA9B-E6132F3A96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0F93640-D875-441C-9744-3411E6DCAA3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A26A8729-E842-4DC0-BBB5-5105621FDFB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C36C94B5-A80E-473D-B025-97B45CD0E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EAE9288E-C6BB-4162-9E23-4220A11F24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1FACA95-B532-41F3-ADD2-37CA020D4C3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1139" name="Rectangle 1026">
            <a:extLst>
              <a:ext uri="{FF2B5EF4-FFF2-40B4-BE49-F238E27FC236}">
                <a16:creationId xmlns:a16="http://schemas.microsoft.com/office/drawing/2014/main" id="{506F60D2-8ADC-4855-9775-D0AFFABA9E8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1027">
            <a:extLst>
              <a:ext uri="{FF2B5EF4-FFF2-40B4-BE49-F238E27FC236}">
                <a16:creationId xmlns:a16="http://schemas.microsoft.com/office/drawing/2014/main" id="{9BBBC507-33CC-427A-9108-60AD0AE4A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D73F79A9-F1B2-4042-A933-01E5B9F1DC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FB62139-B990-4AED-85CD-24FA5900612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8F7086C8-B82D-421D-84AA-E037F97C132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EA364CBB-5117-4D1D-8CD8-DC4D32DAF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979FE13C-09F7-4671-8B6A-9488AA7811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712D23C-ABD4-4AAF-8DBF-E6E1204711C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E0E0A1F4-9699-4673-9805-FE274531EE4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1F41BC5C-D285-4CB2-8330-AE0D33C92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F1AB3E9B-78BE-4A47-AE00-218CFF0831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07F97FB-DA15-4DB4-9DC1-0D1DEA872CF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73FE957B-160C-4B88-820E-47F7AE051A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059CB269-33D9-41CA-9ED5-18F2073B9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4909A10B-EC34-45C3-A019-40E141754A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7EC0E47-7F2B-4D63-B26F-AA0B3C92CAA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E255664-04F6-4CE2-B9C9-4E6A7835FCA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7D9829F-4A08-4837-986B-F01CD3A3C0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D7CDD880-B89D-4652-8AFC-CD640BE64D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1E97B1F-C4E2-4CE3-9177-546BAD752C1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9E309BC-07F8-4DF9-BA5E-E7BAC89E0A9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4B3C6E1F-C61E-45A0-9468-1BB1E1B93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1A1298BB-AF80-4CC5-91AB-6EE11FE8F4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AEDBBB8-6E1D-49F0-BF77-FC197880BC2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5B971BDF-28EF-4C7A-BA31-6AB3BF54A94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03D122E4-7D26-4C66-AEA9-764F18CD6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A967538F-1E5C-48EA-B261-A0950F4C00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B658CF9-F615-4518-9465-B3A454C7D9E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107BC098-9076-4C0C-B02F-48166C95438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B232C6DC-F193-448A-AB4A-6CF3CBD95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6E7A7C06-675B-4BAF-9484-43FD270BE5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9CAEA5-E855-4F8C-873B-3D73E5DE1A5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C747AAFA-06B7-4C75-B8E1-5BAD00A0463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A0E9E5F7-1C21-4894-8E46-8A1F4FB66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0E7F5F67-671C-467B-8D80-A1F04331EB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E0BBBF7-2459-4DDB-A52B-D8C607E5601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BDC87D5E-4B34-4F18-8D3F-FC1807E4334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2C8F5CE6-7D41-47A8-A89F-A33B2F4643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3F6B18F1-B503-45BB-AAE9-B6B9AE3841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957ACBB-2A39-4B70-BA19-1398E06CAEC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A3DCA34B-AD5B-4D85-85D1-0C38443E718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4311BB38-A188-44CC-9BD6-91E92E72D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E7C606AF-1322-406D-8A18-7A166EB921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EA0CAA-08E3-451B-AFD2-7D908D8B4D4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74825CB-568C-4144-B07E-C86912437C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45B44CE-7607-41C4-89A5-CEBB05BFD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E5ED1B7B-484B-41E4-9185-0A2964601D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75E3E94-BE48-45DE-A6EA-8DD9F5E663E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C3C0AEE-31CA-4A15-8C68-0DC579C383D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63272C23-EA88-4A7B-949D-65EA3902C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E6795C74-85A3-4FCB-9436-A257F62D63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D5C38CF-C1CA-4AB3-8AA8-52A2BC08C86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BF020C87-0465-4689-BA25-904DFA771F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7783A112-2E08-4DAA-B445-3CC056246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20C28A0F-CCBE-427B-8805-73CFB95C37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F3713D-856B-471A-80B1-F4F6FCF348E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B1AEE11-1A1C-4DC1-8ECE-12D07DC02C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F3E31273-0DF1-4ECA-8146-4FE49BFE8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DDF816DF-F226-435D-B5CB-32D998128A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2C8C9A2-346B-44CE-9D19-7FEA7B8487B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09C655B8-AE1B-4A8E-905A-18E8D13282E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480FF80-196F-4554-9C76-82B4CFB86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653798-1C1D-4FFA-A2F1-182177E430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Linux+ Guide to Linux Certification, Second Edition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9EA485-BD3D-423F-86CE-317EF760F1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A7C86E-6965-49B5-AAA9-BC7E9158B3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88CD30A8-41A1-43A1-87C9-544FCC5BA4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67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8F817B3-6AFB-4D37-A3B5-E2A6929C33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B83206F-3835-4117-931D-695BC0E5DA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C4F2FE-2916-492D-881D-7F954DF852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31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94D23DA-015B-476C-83A6-8DE0731F09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417DAB9-0A37-46A8-8504-BE579A903D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90C0-A3F8-4F76-B3B5-5376C5CF6B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095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DA6A31-0593-4421-A4DD-EBD04D14BB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ADEC07-C876-45A7-8806-C78705C413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7DD4F-649F-42E1-A43D-3A417788F0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33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6629FD-6625-4AD1-822B-9FAFD6021D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2CC21A-C89F-4F03-B32C-FEA6A4153C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70BDA4-B95F-4821-ACED-CA4DB71825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318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CF6F52E-7852-4043-B613-B139B0B36D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6EACD2-E295-41EC-803C-7271B5A9C4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32F14-3F1F-464E-956C-E8BA3F7634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33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8F71C9-FF57-4495-8859-954E6502BE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BDA8C6-CF42-4E40-89E3-221E1079B0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3B748F-0F49-468E-A93D-25D77CF6A9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647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0C2A19-8F12-46D8-A71C-AC79CEF8C2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83A9C0-8DC5-4496-A2B7-CD1E91213A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E057C-1761-40CC-93A2-3140A999F8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558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BB7E379-A1A9-4352-A1EB-CE51FB17AC9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718C1A6-1092-4666-BFAC-60D25BA60E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213D52-90AE-4956-B2DE-F76D38DF7B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75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85B3026-2728-4C12-9446-73BD5BF8C5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081098-1BF0-489F-9FF3-36705084EF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D96E2-453F-4CDA-B5BC-5E613E8B1B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37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5905641-9CEF-417C-9964-E58A2E956F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562EA82-2386-429A-AF45-3046A91945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A6E3E7-07A6-47F2-BD29-E448CFE131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12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D9C5F6-1E0E-4202-924E-410A983122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E9C411-1A98-46C1-845D-C623059119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82A19-57A2-41D2-B474-775E21FD55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23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0DCC43-93AC-4FDB-91CC-102F6147B7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88A222-279F-414F-80B5-5B8834F7C0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67EE3-75AC-4881-BD77-053426C1A3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939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alpha val="57000"/>
                <a:lumMod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99000"/>
                <a:lumOff val="1000"/>
                <a:alpha val="54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EC0479F-42A8-4220-86F4-B2C03BEE5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8AC2834-4963-41B1-9E68-CE969E62B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90268B-BC6C-4CD4-9500-B991D1CE16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51DF28F-2398-4075-B1AA-7A905E6F94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BC05F74B-252E-44D7-8211-40854E622E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0272EF5-53E3-4FB1-9045-011922007F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First Book of ANSI C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sz="3200" i="1">
                <a:ea typeface="宋体" panose="02010600030101010101" pitchFamily="2" charset="-122"/>
              </a:rPr>
              <a:t>Fourth Edition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D4A8560-25F7-4322-B84E-C2495E5E248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Chapter 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Modularity Using Functions: Part 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9A7975E-3D41-41ED-8AAA-DFD3D79C87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67763A8-483A-479E-82DF-3D9421DA1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446AF43-AB26-4B95-A700-EB40D0CE5D1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FA59E87C-7FA0-4AF6-8E87-14D845E6A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Function Header Line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9A2F1643-1D88-4BEC-AE8E-7E5520D7EB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752600"/>
            <a:ext cx="80772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Function header: </a:t>
            </a:r>
            <a:r>
              <a:rPr lang="en-US" altLang="zh-CN">
                <a:ea typeface="宋体" panose="02010600030101010101" pitchFamily="2" charset="-122"/>
              </a:rPr>
              <a:t>identifies the data type of the return value, provides the function with a name, and specifies the number, order, and type of values expected by the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Function body: </a:t>
            </a:r>
            <a:r>
              <a:rPr lang="en-US" altLang="zh-CN">
                <a:ea typeface="宋体" panose="02010600030101010101" pitchFamily="2" charset="-122"/>
              </a:rPr>
              <a:t>operates on the passed data and returns, at most, one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argument names in the header line are known as </a:t>
            </a:r>
            <a:r>
              <a:rPr lang="en-US" altLang="zh-CN" b="1">
                <a:ea typeface="宋体" panose="02010600030101010101" pitchFamily="2" charset="-122"/>
              </a:rPr>
              <a:t>parameters </a:t>
            </a:r>
            <a:r>
              <a:rPr lang="en-US" altLang="zh-CN">
                <a:ea typeface="宋体" panose="02010600030101010101" pitchFamily="2" charset="-122"/>
              </a:rPr>
              <a:t>or </a:t>
            </a:r>
            <a:r>
              <a:rPr lang="en-US" altLang="zh-CN" b="1">
                <a:ea typeface="宋体" panose="02010600030101010101" pitchFamily="2" charset="-122"/>
              </a:rPr>
              <a:t>formal parameters </a:t>
            </a:r>
            <a:r>
              <a:rPr lang="en-US" altLang="zh-CN">
                <a:ea typeface="宋体" panose="02010600030101010101" pitchFamily="2" charset="-122"/>
              </a:rPr>
              <a:t>and </a:t>
            </a:r>
            <a:r>
              <a:rPr lang="en-US" altLang="zh-CN" b="1">
                <a:ea typeface="宋体" panose="02010600030101010101" pitchFamily="2" charset="-122"/>
              </a:rPr>
              <a:t>formal arguments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BA2E6ED3-1FA3-464F-B0BB-3048CAC70B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1486E829-C13A-421D-9340-F6487C1936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FE87B4A-4E80-412A-BD89-CB49941FAAA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256CB7E5-B74B-4A5E-A00D-616CD8509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Function Header Line (continued)</a:t>
            </a:r>
          </a:p>
        </p:txBody>
      </p:sp>
      <p:pic>
        <p:nvPicPr>
          <p:cNvPr id="13317" name="Picture 3">
            <a:extLst>
              <a:ext uri="{FF2B5EF4-FFF2-40B4-BE49-F238E27FC236}">
                <a16:creationId xmlns:a16="http://schemas.microsoft.com/office/drawing/2014/main" id="{95ADE988-4C99-4EB3-9B63-374FD1A7B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5105400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A1D437D-628E-4E9A-9B69-CBB483AC67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6132A28-B16F-4F2C-AA42-911DB4A992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C5C5EEF-FAB2-48D0-964A-D9C55BFD7E4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027AB072-3885-43B0-9204-862708304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Function Header Line (continued)</a:t>
            </a:r>
          </a:p>
        </p:txBody>
      </p:sp>
      <p:pic>
        <p:nvPicPr>
          <p:cNvPr id="14341" name="Picture 10">
            <a:extLst>
              <a:ext uri="{FF2B5EF4-FFF2-40B4-BE49-F238E27FC236}">
                <a16:creationId xmlns:a16="http://schemas.microsoft.com/office/drawing/2014/main" id="{A23A61EC-AB6C-4061-86E3-A4833182CDA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676400"/>
            <a:ext cx="5334000" cy="346075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D79841-9AF4-4E20-B67F-60276667E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8002EA-E717-4683-A892-C722E280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789D0E-E00A-476B-954E-CAD64ECEFDD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585B8469-EE4A-4432-B7E1-5C60EF49A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Function Header Line (continued)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03EB2AE5-ED24-4A91-9DD0-968F09832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r>
              <a:rPr lang="en-US" altLang="zh-CN">
                <a:ea typeface="宋体" panose="02010600030101010101" pitchFamily="2" charset="-122"/>
              </a:rPr>
              <a:t> must adhere to the rules required for constructing all C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Some programmers prefer to put all called functions at the top of a program and make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r>
              <a:rPr lang="en-US" altLang="zh-CN">
                <a:ea typeface="宋体" panose="02010600030101010101" pitchFamily="2" charset="-122"/>
              </a:rPr>
              <a:t> the last function listed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Each C function is a separate and independent entity with its own parameters and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Nested functions are not permitted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function’s prototype, along with pre- and postconditions should provide all the information necessary to call the function successfully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1">
            <a:extLst>
              <a:ext uri="{FF2B5EF4-FFF2-40B4-BE49-F238E27FC236}">
                <a16:creationId xmlns:a16="http://schemas.microsoft.com/office/drawing/2014/main" id="{C415BCF4-4EA1-4140-897C-291CEBF42F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4379C3AE-1130-47FB-806F-723E06645D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978269-B5EE-45F1-BA7B-2D22C72E6DD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6388" name="Picture 6">
            <a:extLst>
              <a:ext uri="{FF2B5EF4-FFF2-40B4-BE49-F238E27FC236}">
                <a16:creationId xmlns:a16="http://schemas.microsoft.com/office/drawing/2014/main" id="{164353F0-9DBC-4D59-B71A-0E8713A35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3914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Line 7">
            <a:extLst>
              <a:ext uri="{FF2B5EF4-FFF2-40B4-BE49-F238E27FC236}">
                <a16:creationId xmlns:a16="http://schemas.microsoft.com/office/drawing/2014/main" id="{F88007EE-D72C-4BF8-80A6-CDCD76F29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1752600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Text Box 8">
            <a:extLst>
              <a:ext uri="{FF2B5EF4-FFF2-40B4-BE49-F238E27FC236}">
                <a16:creationId xmlns:a16="http://schemas.microsoft.com/office/drawing/2014/main" id="{EBE6FCFB-9A7F-491D-9822-33DEC2E43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1271588"/>
            <a:ext cx="2711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Ends with a semicolon</a:t>
            </a:r>
          </a:p>
        </p:txBody>
      </p:sp>
      <p:sp>
        <p:nvSpPr>
          <p:cNvPr id="16391" name="Line 9">
            <a:extLst>
              <a:ext uri="{FF2B5EF4-FFF2-40B4-BE49-F238E27FC236}">
                <a16:creationId xmlns:a16="http://schemas.microsoft.com/office/drawing/2014/main" id="{368AEB81-EC92-4021-8D5E-4F03F531F7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8275" y="5094288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Text Box 10">
            <a:extLst>
              <a:ext uri="{FF2B5EF4-FFF2-40B4-BE49-F238E27FC236}">
                <a16:creationId xmlns:a16="http://schemas.microsoft.com/office/drawing/2014/main" id="{FC0F9EB6-557E-4009-A252-E1939D172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4613275"/>
            <a:ext cx="3641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Does not end with a semicolon</a:t>
            </a:r>
          </a:p>
        </p:txBody>
      </p:sp>
      <p:sp>
        <p:nvSpPr>
          <p:cNvPr id="16393" name="Rectangle 11">
            <a:extLst>
              <a:ext uri="{FF2B5EF4-FFF2-40B4-BE49-F238E27FC236}">
                <a16:creationId xmlns:a16="http://schemas.microsoft.com/office/drawing/2014/main" id="{8AEAF16C-CEFA-490F-B9C7-75DD51E8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8600"/>
            <a:ext cx="807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Function Header Line (continued)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98A2E5-5CA2-46A9-8126-9DAFC2C9EF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A696B1-9B6E-4DA2-B180-2069F1472C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579D883-B220-49CA-B512-7C6D47C909E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583CA060-C3B1-4536-BDF0-1920C6C1A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Placement of Statements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D1C16D37-76A4-45E6-B4DB-B4F28B865C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All preprocessor directives, variables, named constants, and functions, except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r>
              <a:rPr lang="en-US" altLang="zh-CN">
                <a:ea typeface="宋体" panose="02010600030101010101" pitchFamily="2" charset="-122"/>
              </a:rPr>
              <a:t>, must be either declared or defined </a:t>
            </a:r>
            <a:r>
              <a:rPr lang="en-US" altLang="zh-CN" i="1">
                <a:ea typeface="宋体" panose="02010600030101010101" pitchFamily="2" charset="-122"/>
              </a:rPr>
              <a:t>before </a:t>
            </a:r>
            <a:r>
              <a:rPr lang="en-US" altLang="zh-CN">
                <a:ea typeface="宋体" panose="02010600030101010101" pitchFamily="2" charset="-122"/>
              </a:rPr>
              <a:t>they can be used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Basic (good) programming structure: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preprocessor directives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symbolic constants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function prototypes can be placed here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int main()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  function prototypes can be placed here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  variable declarations;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  other executable statements;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  return value;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CBC5CF6-21F8-4E4E-9918-2556F4FBD2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0AE924C-5C8D-48D3-99CD-FD8880B43F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52296C9-2731-4FCD-B12D-A9F255C8AD2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49ABDC78-72DC-4B0C-AEA2-4184717C9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Returning a Value</a:t>
            </a:r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851C69CA-839A-42BC-8F90-0F142893D4C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676400"/>
            <a:ext cx="80772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From its side of the return transaction, the called function must provide: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Data type of the returned value, which is specified in the function’s header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Actual value being returned, which is specified by a return statement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1F50F71E-AF5A-4E0E-9583-9B0A3F197B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EA5B9D47-79A5-4E88-836E-43410FCB8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85F579-E629-4652-B361-D96C0F84E0C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B5FD006B-28DE-49DB-B6D9-95C404C8D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Returning a Value (continue)</a:t>
            </a:r>
          </a:p>
        </p:txBody>
      </p:sp>
      <p:pic>
        <p:nvPicPr>
          <p:cNvPr id="19461" name="Picture 3">
            <a:extLst>
              <a:ext uri="{FF2B5EF4-FFF2-40B4-BE49-F238E27FC236}">
                <a16:creationId xmlns:a16="http://schemas.microsoft.com/office/drawing/2014/main" id="{B35E01FA-7539-4664-861F-4ACF85E0F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784975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D92DC7-5B3B-45E5-8FBD-87E90C663C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456D60-060A-4C73-AFA1-9BEC025F6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A8EE52C-4218-4E1E-964F-BB126125FD0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9FDD735C-1789-4EEC-A61B-9761D715E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Returning a Value (continue)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0A24054C-24B7-4616-B514-46160B938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 return a value, use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return (</a:t>
            </a: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expression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); //or, return </a:t>
            </a: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expression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i="1">
                <a:latin typeface="Courier New" panose="02070309020205020404" pitchFamily="49" charset="0"/>
                <a:ea typeface="宋体" panose="02010600030101010101" pitchFamily="2" charset="-122"/>
              </a:rPr>
              <a:t>expression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is evaluated first; its value is then automatically converted to the return value’s data type as specified in the function’s header line before being sent back to the calling function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Failure to exactly match the return value with the function’s declared data type can lead to undesired results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Return value is converted to the data type declared in the function’s header line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F6640A2C-2EFA-4C3F-97B9-4B2D8CB483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C2B70DDE-28DE-4D22-BBA6-29259E1B8F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32444F0-2013-4A9C-BD08-AAB174D5C79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21508" name="Group 6">
            <a:extLst>
              <a:ext uri="{FF2B5EF4-FFF2-40B4-BE49-F238E27FC236}">
                <a16:creationId xmlns:a16="http://schemas.microsoft.com/office/drawing/2014/main" id="{FD29F507-45A4-40E6-ADBE-ED0AD61B0670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685800"/>
            <a:ext cx="6396038" cy="5715000"/>
            <a:chOff x="240" y="0"/>
            <a:chExt cx="4029" cy="4002"/>
          </a:xfrm>
        </p:grpSpPr>
        <p:pic>
          <p:nvPicPr>
            <p:cNvPr id="21510" name="Picture 4">
              <a:extLst>
                <a:ext uri="{FF2B5EF4-FFF2-40B4-BE49-F238E27FC236}">
                  <a16:creationId xmlns:a16="http://schemas.microsoft.com/office/drawing/2014/main" id="{A7BA9114-318C-47BE-A160-20062C11C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0"/>
              <a:ext cx="4004" cy="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1" name="Picture 5">
              <a:extLst>
                <a:ext uri="{FF2B5EF4-FFF2-40B4-BE49-F238E27FC236}">
                  <a16:creationId xmlns:a16="http://schemas.microsoft.com/office/drawing/2014/main" id="{8DA0C473-38A9-4EE3-A25C-B09137C93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" y="2621"/>
              <a:ext cx="3999" cy="1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09" name="Rectangle 7">
            <a:extLst>
              <a:ext uri="{FF2B5EF4-FFF2-40B4-BE49-F238E27FC236}">
                <a16:creationId xmlns:a16="http://schemas.microsoft.com/office/drawing/2014/main" id="{C7B36824-703D-49D9-A92A-E029836E6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Returning a Value (continue)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AA59C0-151A-4DA2-89AB-97E4B419DA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BA1972-D4DD-4793-ABAC-ED54929E70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9C5313F-67D5-497A-99D0-4EB23A32D01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159B2C63-9ACC-41B7-B535-2EA5A0A6C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12F96453-F68A-4255-BE56-618233C1D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Function and Parameter Declarations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Returning a Value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Case Study: Calculating Age Norms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Standard Library Functions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and Compiler Errors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1">
            <a:extLst>
              <a:ext uri="{FF2B5EF4-FFF2-40B4-BE49-F238E27FC236}">
                <a16:creationId xmlns:a16="http://schemas.microsoft.com/office/drawing/2014/main" id="{8C449FEE-4AE4-43C7-8EE8-57A25B000E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10" name="灯片编号占位符 2">
            <a:extLst>
              <a:ext uri="{FF2B5EF4-FFF2-40B4-BE49-F238E27FC236}">
                <a16:creationId xmlns:a16="http://schemas.microsoft.com/office/drawing/2014/main" id="{60049303-8550-4770-A35D-C21B3B5516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D1A53D1-B2CE-4A82-942C-E433DF95ED6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CDD1EBB7-A987-47E5-820D-773041E66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7772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Line 5">
            <a:extLst>
              <a:ext uri="{FF2B5EF4-FFF2-40B4-BE49-F238E27FC236}">
                <a16:creationId xmlns:a16="http://schemas.microsoft.com/office/drawing/2014/main" id="{326B40D3-E25D-4186-98EC-DDB093D8A0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5410200"/>
            <a:ext cx="1981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8659B814-FDA8-4A71-9FAD-4FA6340DC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3" y="4772025"/>
            <a:ext cx="39163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Value is automatically converted from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double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to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float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(it may also generate a compiler warning message)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D7FD2EDE-F808-449E-A0AB-81F9D794C76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886200"/>
            <a:ext cx="6553200" cy="381000"/>
            <a:chOff x="960" y="2304"/>
            <a:chExt cx="4128" cy="240"/>
          </a:xfrm>
        </p:grpSpPr>
        <p:sp>
          <p:nvSpPr>
            <p:cNvPr id="22537" name="Rectangle 8">
              <a:extLst>
                <a:ext uri="{FF2B5EF4-FFF2-40B4-BE49-F238E27FC236}">
                  <a16:creationId xmlns:a16="http://schemas.microsoft.com/office/drawing/2014/main" id="{42086629-5953-42A3-9E05-FE72CCCA1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04"/>
              <a:ext cx="3216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2538" name="Text Box 7">
              <a:extLst>
                <a:ext uri="{FF2B5EF4-FFF2-40B4-BE49-F238E27FC236}">
                  <a16:creationId xmlns:a16="http://schemas.microsoft.com/office/drawing/2014/main" id="{4D897B4A-2F69-4379-B1D4-D17F5A2C3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304"/>
              <a:ext cx="41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200" b="1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printf("The Celsius equivalent is %5.2f\n", tempConvert(fahren));</a:t>
              </a:r>
            </a:p>
          </p:txBody>
        </p:sp>
      </p:grpSp>
      <p:sp>
        <p:nvSpPr>
          <p:cNvPr id="22536" name="Rectangle 10">
            <a:extLst>
              <a:ext uri="{FF2B5EF4-FFF2-40B4-BE49-F238E27FC236}">
                <a16:creationId xmlns:a16="http://schemas.microsoft.com/office/drawing/2014/main" id="{D602EAA5-FB5B-4D65-87C3-7EC971033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Returning a Value (continue)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83E134-4345-45E0-A6E2-A5A046FBAC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6818E9-4F54-49C1-A49D-D5DB80A91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7405D0F-3E7F-40D3-9365-F3F210B1CD6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295CB46D-A73F-433E-B8F5-E7F30A60F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Function Stubs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C6624614-4A85-4A0D-B1C5-3BAEB421B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>
                <a:ea typeface="宋体" panose="02010600030101010101" pitchFamily="2" charset="-122"/>
              </a:rPr>
              <a:t>stub </a:t>
            </a:r>
            <a:r>
              <a:rPr lang="en-US" altLang="zh-CN">
                <a:ea typeface="宋体" panose="02010600030101010101" pitchFamily="2" charset="-122"/>
              </a:rPr>
              <a:t>is the beginning of a final function, used as a placeholder until the final function is completed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float findMax(float x, float y)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printf("In findMax()\n");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printf("The value of x is %f\n", x);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printf("The value of x is %f\n ", y);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return 1.0;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A stub must compile and link with its calling module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Stub should display a message that it has been entered successfully and the value(s) of its received arguments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099E39-3156-45A8-996B-59A425458C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F4D958-6919-476E-A247-5C343D7E39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E71C91B-61C1-4BC1-B775-CF34E2064481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7A4B7FA-B367-40F3-BF96-C3210AC88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Functions with Empty Parameter Lists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A1B3C12B-48C3-4E6E-999E-1AC60C4BD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prototype for a function with empty parameter list requires either writing the keyword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void</a:t>
            </a:r>
            <a:r>
              <a:rPr lang="en-US" altLang="zh-CN">
                <a:ea typeface="宋体" panose="02010600030101010101" pitchFamily="2" charset="-122"/>
              </a:rPr>
              <a:t> or nothing between the parentheses following the function’s name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display(void);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display();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function with an empty parameter list is called by its name with nothing written in the parentheses following the function’s name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display();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5D8EE0-B2AA-470F-8E2A-0285B453D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83A84E-FC18-4770-B686-5F98FF03B1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B6A427D-5788-4852-A4F5-299C9A24EF6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162B9177-E655-4AA0-91FD-69775D011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Case Study: Calculating Age Norms</a:t>
            </a:r>
          </a:p>
        </p:txBody>
      </p:sp>
      <p:pic>
        <p:nvPicPr>
          <p:cNvPr id="25605" name="Picture 4">
            <a:extLst>
              <a:ext uri="{FF2B5EF4-FFF2-40B4-BE49-F238E27FC236}">
                <a16:creationId xmlns:a16="http://schemas.microsoft.com/office/drawing/2014/main" id="{459E5E71-7860-423B-86D4-4D9CFF6433DF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8125" y="2833688"/>
            <a:ext cx="6126163" cy="2257425"/>
          </a:xfr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4DD608-3D1B-45C0-9687-5D6CECE352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F49A7F-1192-427C-8835-056C123581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321BBE1-345A-484D-89C0-C1CC6134ED0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B5AEE6B2-FBD2-4EAD-92A9-3DE00FFF4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Requirements Specification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F3317306-F8C3-4200-B096-4CEC2B0AD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fairly common procedure in child development is to establish normal ranges for height and weight as they relate to a child’s age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These normal ranges are frequently referred to as </a:t>
            </a:r>
            <a:r>
              <a:rPr lang="en-US" altLang="zh-CN" b="1">
                <a:ea typeface="宋体" panose="02010600030101010101" pitchFamily="2" charset="-122"/>
              </a:rPr>
              <a:t>age norms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 this case study, we develop a program for calculating both the expected height of a child between the ages of 6 and 11 and the deviation of this height norm to an actual child’s height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9A7ABE-2878-48E9-84AF-7E2FCA651E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9D68A1-8AE8-4055-AD8A-DC3A2CF20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9142BD5-58E9-44E8-877F-3D38FF26DD2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55814655-4C34-44C3-8B93-6537895B7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Requirements Specification (continued)</a:t>
            </a:r>
          </a:p>
        </p:txBody>
      </p:sp>
      <p:pic>
        <p:nvPicPr>
          <p:cNvPr id="27653" name="Picture 5">
            <a:extLst>
              <a:ext uri="{FF2B5EF4-FFF2-40B4-BE49-F238E27FC236}">
                <a16:creationId xmlns:a16="http://schemas.microsoft.com/office/drawing/2014/main" id="{000A72DF-C0E0-49EE-84C5-D0492D5B6171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133600"/>
            <a:ext cx="5391150" cy="2362200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CA8FC2CD-03FE-4C93-BE66-7CC91839B4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2808A073-9554-4E0C-8203-B91FCEBCDB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DD5250F-BCBB-40E4-9397-11455EB81EC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1C6049A8-EF2B-4490-9AA3-32FDFC623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Requirements Specification (continued)</a:t>
            </a:r>
          </a:p>
        </p:txBody>
      </p:sp>
      <p:pic>
        <p:nvPicPr>
          <p:cNvPr id="28677" name="Picture 3">
            <a:extLst>
              <a:ext uri="{FF2B5EF4-FFF2-40B4-BE49-F238E27FC236}">
                <a16:creationId xmlns:a16="http://schemas.microsoft.com/office/drawing/2014/main" id="{A651361A-E18A-4ACB-BF28-712864E76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6688138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D34DD1A8-48CB-4FB0-9850-365935D2E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4B234932-7AF1-4502-ACC8-4BB1E44938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D187351-322C-4422-BCFC-6FA10C3B886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29700" name="Group 6">
            <a:extLst>
              <a:ext uri="{FF2B5EF4-FFF2-40B4-BE49-F238E27FC236}">
                <a16:creationId xmlns:a16="http://schemas.microsoft.com/office/drawing/2014/main" id="{00CF5A3D-DC5D-4378-9F99-D73AB7A0981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066800"/>
            <a:ext cx="6727825" cy="5181600"/>
            <a:chOff x="240" y="0"/>
            <a:chExt cx="4142" cy="3861"/>
          </a:xfrm>
        </p:grpSpPr>
        <p:pic>
          <p:nvPicPr>
            <p:cNvPr id="29702" name="Picture 4">
              <a:extLst>
                <a:ext uri="{FF2B5EF4-FFF2-40B4-BE49-F238E27FC236}">
                  <a16:creationId xmlns:a16="http://schemas.microsoft.com/office/drawing/2014/main" id="{69530CA5-E4C8-44E3-9793-ABA3B0E631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0"/>
              <a:ext cx="4142" cy="2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3" name="Picture 5">
              <a:extLst>
                <a:ext uri="{FF2B5EF4-FFF2-40B4-BE49-F238E27FC236}">
                  <a16:creationId xmlns:a16="http://schemas.microsoft.com/office/drawing/2014/main" id="{7B32A989-C794-43A8-A8E2-22EE95651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" y="2268"/>
              <a:ext cx="3550" cy="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701" name="Rectangle 7">
            <a:extLst>
              <a:ext uri="{FF2B5EF4-FFF2-40B4-BE49-F238E27FC236}">
                <a16:creationId xmlns:a16="http://schemas.microsoft.com/office/drawing/2014/main" id="{85E44E01-E0A4-4F71-94E9-40A73B5EF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Requirements Specification (continued)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D3E6D9B1-B3DA-4751-9304-03005D9BC9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1AC6F210-8295-4962-B8B4-1CC12B842E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32383B8-511C-4A16-96AB-3DB638C4B95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73B1438A-748C-43B7-9333-6315AEAD3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1819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5">
            <a:extLst>
              <a:ext uri="{FF2B5EF4-FFF2-40B4-BE49-F238E27FC236}">
                <a16:creationId xmlns:a16="http://schemas.microsoft.com/office/drawing/2014/main" id="{182F1039-1AAB-424A-A80B-289626A97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Requirements Specification (continued)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B54E7C40-C09C-4C4B-A744-29FA224B6E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502749B9-143C-46CA-85A8-726F1EEE22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BAAEF09-75F5-4A54-8980-B36D747187D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1748" name="Picture 7">
            <a:extLst>
              <a:ext uri="{FF2B5EF4-FFF2-40B4-BE49-F238E27FC236}">
                <a16:creationId xmlns:a16="http://schemas.microsoft.com/office/drawing/2014/main" id="{521E9B43-12D5-4D9A-8E50-6625338D3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2105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8">
            <a:extLst>
              <a:ext uri="{FF2B5EF4-FFF2-40B4-BE49-F238E27FC236}">
                <a16:creationId xmlns:a16="http://schemas.microsoft.com/office/drawing/2014/main" id="{40B72C24-43D1-47E6-B4EA-3AEE93609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Requirements Specification (continued)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AE2B9C2-4CB0-4E5F-8348-45B07FDEDC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68FEA7D-B81F-4DFB-B707-364ED0FDE8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5138AD-123B-4A17-9FED-44CEC60166C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1333BF90-D0A8-4DD2-B2A0-566DA7375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Function and Parameter Declarations</a:t>
            </a:r>
          </a:p>
        </p:txBody>
      </p:sp>
      <p:sp>
        <p:nvSpPr>
          <p:cNvPr id="5125" name="Rectangle 7">
            <a:extLst>
              <a:ext uri="{FF2B5EF4-FFF2-40B4-BE49-F238E27FC236}">
                <a16:creationId xmlns:a16="http://schemas.microsoft.com/office/drawing/2014/main" id="{2B891472-FAB7-4906-89EE-5D8FE8F0CA9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05000"/>
            <a:ext cx="8077200" cy="23622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function that is called into action by its reference in another function is a </a:t>
            </a:r>
            <a:r>
              <a:rPr lang="en-US" altLang="zh-CN" b="1">
                <a:ea typeface="宋体" panose="02010600030101010101" pitchFamily="2" charset="-122"/>
              </a:rPr>
              <a:t>called function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function that calls another function is referred to as the </a:t>
            </a:r>
            <a:r>
              <a:rPr lang="en-US" altLang="zh-CN" b="1">
                <a:ea typeface="宋体" panose="02010600030101010101" pitchFamily="2" charset="-122"/>
              </a:rPr>
              <a:t>calling function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95651BD8-3ADB-400B-8D74-9C3F54AA7F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9EC22863-116A-48A8-AAF2-9E9A47B86E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3B3AED-4FB1-49D6-BA34-48B0674310D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32772" name="Group 6">
            <a:extLst>
              <a:ext uri="{FF2B5EF4-FFF2-40B4-BE49-F238E27FC236}">
                <a16:creationId xmlns:a16="http://schemas.microsoft.com/office/drawing/2014/main" id="{2ADAC728-1325-4D93-8244-7CEFF34DC9B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066800"/>
            <a:ext cx="8210550" cy="5334000"/>
            <a:chOff x="642" y="0"/>
            <a:chExt cx="5172" cy="3936"/>
          </a:xfrm>
        </p:grpSpPr>
        <p:pic>
          <p:nvPicPr>
            <p:cNvPr id="32774" name="Picture 4">
              <a:extLst>
                <a:ext uri="{FF2B5EF4-FFF2-40B4-BE49-F238E27FC236}">
                  <a16:creationId xmlns:a16="http://schemas.microsoft.com/office/drawing/2014/main" id="{1C40C474-0246-40E3-A3F2-76BB08A22D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0"/>
              <a:ext cx="3516" cy="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5" name="Picture 5">
              <a:extLst>
                <a:ext uri="{FF2B5EF4-FFF2-40B4-BE49-F238E27FC236}">
                  <a16:creationId xmlns:a16="http://schemas.microsoft.com/office/drawing/2014/main" id="{A1CA1AC2-00E5-4A16-A141-388FC0F80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" y="2730"/>
              <a:ext cx="5172" cy="1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73" name="Rectangle 7">
            <a:extLst>
              <a:ext uri="{FF2B5EF4-FFF2-40B4-BE49-F238E27FC236}">
                <a16:creationId xmlns:a16="http://schemas.microsoft.com/office/drawing/2014/main" id="{CBB53B4D-BE4E-4C73-A5E4-9467CF273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Requirements Specification (continued)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927CCB-3967-43AB-923E-88E0023075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DC6FCC-2B41-4696-B2D0-79D2F53C58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22B037-0A79-40BA-8FCA-AF8588399F9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4CD0BCA8-D564-4975-8A43-C339088EF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Standard Library Functions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492C8897-CAF6-4A1B-A11D-95A8ED04D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standard library consists of 15 header files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Before using these functions, you must know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name of each available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arguments required by each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data type of the result (if any) returned by each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 description of what each function does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How to include the library containing the desired function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#include &lt;header-file-name&gt;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3538F7-0616-403B-B79C-3202F15E60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3947F5-B9EE-4E79-8251-53C057FA3E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559F5D8-CEF0-4CDC-94DB-616D09994DE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D1617981-251E-44E5-8524-8526853C4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Mathematical Library Functions</a:t>
            </a:r>
          </a:p>
        </p:txBody>
      </p:sp>
      <p:pic>
        <p:nvPicPr>
          <p:cNvPr id="34821" name="Picture 7">
            <a:extLst>
              <a:ext uri="{FF2B5EF4-FFF2-40B4-BE49-F238E27FC236}">
                <a16:creationId xmlns:a16="http://schemas.microsoft.com/office/drawing/2014/main" id="{414198B1-1397-49DF-A49D-9102FC54A2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676400"/>
            <a:ext cx="7519988" cy="4572000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1">
            <a:extLst>
              <a:ext uri="{FF2B5EF4-FFF2-40B4-BE49-F238E27FC236}">
                <a16:creationId xmlns:a16="http://schemas.microsoft.com/office/drawing/2014/main" id="{1C964FF0-D527-407B-972E-328927C97D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78ABE6D5-CF2B-435B-84E0-C17DF706F1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E8E6F77-25FD-4275-9FF6-B6E709C0556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35844" name="Group 8">
            <a:extLst>
              <a:ext uri="{FF2B5EF4-FFF2-40B4-BE49-F238E27FC236}">
                <a16:creationId xmlns:a16="http://schemas.microsoft.com/office/drawing/2014/main" id="{06A45DAC-4551-409E-A44D-AF4A8BBC8EC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238250"/>
            <a:ext cx="7553325" cy="5086350"/>
            <a:chOff x="528" y="288"/>
            <a:chExt cx="4758" cy="3540"/>
          </a:xfrm>
        </p:grpSpPr>
        <p:pic>
          <p:nvPicPr>
            <p:cNvPr id="35846" name="Picture 4">
              <a:extLst>
                <a:ext uri="{FF2B5EF4-FFF2-40B4-BE49-F238E27FC236}">
                  <a16:creationId xmlns:a16="http://schemas.microsoft.com/office/drawing/2014/main" id="{B0F91884-13E1-4CB7-BF9E-2903AD9E54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88"/>
              <a:ext cx="475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7" name="Picture 5">
              <a:extLst>
                <a:ext uri="{FF2B5EF4-FFF2-40B4-BE49-F238E27FC236}">
                  <a16:creationId xmlns:a16="http://schemas.microsoft.com/office/drawing/2014/main" id="{F3FC1383-7BA6-471E-8D4E-74A447F43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654"/>
              <a:ext cx="4752" cy="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8" name="Picture 6">
              <a:extLst>
                <a:ext uri="{FF2B5EF4-FFF2-40B4-BE49-F238E27FC236}">
                  <a16:creationId xmlns:a16="http://schemas.microsoft.com/office/drawing/2014/main" id="{3B048199-86CE-4A05-9EAE-E92148C64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232"/>
              <a:ext cx="4758" cy="1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9" name="Picture 7">
              <a:extLst>
                <a:ext uri="{FF2B5EF4-FFF2-40B4-BE49-F238E27FC236}">
                  <a16:creationId xmlns:a16="http://schemas.microsoft.com/office/drawing/2014/main" id="{E3B4F1C5-ECC7-4CEF-A5B7-2DA916F89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" y="288"/>
              <a:ext cx="58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45" name="Rectangle 9">
            <a:extLst>
              <a:ext uri="{FF2B5EF4-FFF2-40B4-BE49-F238E27FC236}">
                <a16:creationId xmlns:a16="http://schemas.microsoft.com/office/drawing/2014/main" id="{91DE94F4-2B2A-435A-8680-D146D6E19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Mathematical Library Functions (continued)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3A3455-B7CF-488A-A04C-992FBD63CA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2BA963-6A73-4F1E-BA68-9948CDFDFD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F3C34A9-C98B-463D-BAC3-F1EBB2FBA32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9F8023FB-68D1-4DF2-9BAC-54ABF3BB5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rand()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srand()</a:t>
            </a:r>
            <a:r>
              <a:rPr lang="en-US" altLang="zh-CN">
                <a:ea typeface="宋体" panose="02010600030101010101" pitchFamily="2" charset="-122"/>
              </a:rPr>
              <a:t> Functions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37793FEF-4F67-43FA-A378-55B39C840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 b="1">
                <a:ea typeface="宋体" panose="02010600030101010101" pitchFamily="2" charset="-122"/>
              </a:rPr>
              <a:t>Random numbers </a:t>
            </a:r>
            <a:r>
              <a:rPr lang="en-US" altLang="zh-CN">
                <a:ea typeface="宋体" panose="02010600030101010101" pitchFamily="2" charset="-122"/>
              </a:rPr>
              <a:t>are a series of numbers whose order cannot be predicted</a:t>
            </a:r>
            <a:endParaRPr lang="en-US" altLang="zh-CN" b="1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>
                <a:ea typeface="宋体" panose="02010600030101010101" pitchFamily="2" charset="-122"/>
              </a:rPr>
              <a:t>Pseudorandom numbers</a:t>
            </a:r>
            <a:r>
              <a:rPr lang="en-US" altLang="zh-CN">
                <a:ea typeface="宋体" panose="02010600030101010101" pitchFamily="2" charset="-122"/>
              </a:rPr>
              <a:t> are not really random, but are sufficiently random for the task at hand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All C compilers provide two functions for creating random numbers: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rand()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srand()</a:t>
            </a:r>
            <a:r>
              <a:rPr lang="en-US" altLang="zh-CN">
                <a:ea typeface="宋体" panose="02010600030101010101" pitchFamily="2" charset="-122"/>
              </a:rPr>
              <a:t>, defined in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stdlib.h</a:t>
            </a:r>
            <a:r>
              <a:rPr lang="en-US" altLang="zh-CN">
                <a:ea typeface="宋体" panose="02010600030101010101" pitchFamily="2" charset="-122"/>
              </a:rPr>
              <a:t> header file</a:t>
            </a:r>
          </a:p>
          <a:p>
            <a:pPr lvl="1" eaLnBrk="1" hangingPunct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rand()</a:t>
            </a:r>
            <a:r>
              <a:rPr lang="en-US" altLang="zh-CN">
                <a:ea typeface="宋体" panose="02010600030101010101" pitchFamily="2" charset="-122"/>
              </a:rPr>
              <a:t> produces random numbers in the range 0 &lt;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rand()</a:t>
            </a:r>
            <a:r>
              <a:rPr lang="en-US" altLang="zh-CN">
                <a:ea typeface="宋体" panose="02010600030101010101" pitchFamily="2" charset="-122"/>
              </a:rPr>
              <a:t> &lt;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RAND_MAX</a:t>
            </a:r>
          </a:p>
          <a:p>
            <a:pPr lvl="1" eaLnBrk="1" hangingPunct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srand()</a:t>
            </a:r>
            <a:r>
              <a:rPr lang="en-US" altLang="zh-CN">
                <a:ea typeface="宋体" panose="02010600030101010101" pitchFamily="2" charset="-122"/>
              </a:rPr>
              <a:t> provides a starting “seed” value for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rand()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CC8A46A8-B622-4CCF-8C5F-8B1F7B223F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E8DB22D9-2628-4FB1-8D11-059ADA6DE6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4972D8A-CCEA-453B-AA52-F31EF7D13B9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37892" name="Group 6">
            <a:extLst>
              <a:ext uri="{FF2B5EF4-FFF2-40B4-BE49-F238E27FC236}">
                <a16:creationId xmlns:a16="http://schemas.microsoft.com/office/drawing/2014/main" id="{5EC0D884-4544-4225-AD8E-E146576ADA5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143000"/>
            <a:ext cx="8277225" cy="5181600"/>
            <a:chOff x="273" y="96"/>
            <a:chExt cx="5214" cy="3468"/>
          </a:xfrm>
        </p:grpSpPr>
        <p:pic>
          <p:nvPicPr>
            <p:cNvPr id="37894" name="Picture 4">
              <a:extLst>
                <a:ext uri="{FF2B5EF4-FFF2-40B4-BE49-F238E27FC236}">
                  <a16:creationId xmlns:a16="http://schemas.microsoft.com/office/drawing/2014/main" id="{48C31D88-7269-4673-981B-DCD2D6DD6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96"/>
              <a:ext cx="5178" cy="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5" name="Picture 5">
              <a:extLst>
                <a:ext uri="{FF2B5EF4-FFF2-40B4-BE49-F238E27FC236}">
                  <a16:creationId xmlns:a16="http://schemas.microsoft.com/office/drawing/2014/main" id="{C47BCA04-DB88-4CDD-8323-52D68A4709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" y="1632"/>
              <a:ext cx="5214" cy="1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893" name="Rectangle 7">
            <a:extLst>
              <a:ext uri="{FF2B5EF4-FFF2-40B4-BE49-F238E27FC236}">
                <a16:creationId xmlns:a16="http://schemas.microsoft.com/office/drawing/2014/main" id="{F6E2B6A9-2F84-4205-80BF-061C82709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zh-CN" sz="3600">
                <a:solidFill>
                  <a:srgbClr val="22222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rand()</a:t>
            </a:r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3600">
                <a:solidFill>
                  <a:srgbClr val="22222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srand()</a:t>
            </a:r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Functions (continued)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50086E-7317-46A3-89A9-D2AADC5FEE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EA615E-5286-4BB2-92AA-9684CF327E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B6EE00C-90DA-4C13-889F-491068F6B1F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43AAA606-72BE-4CB3-9CFA-1CF87FA36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Scaling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0DAFC0A0-B8C1-4347-8628-D9A99A3D2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method for adjusting the random numbers produced by a random-number generator to reside within a specified range is called </a:t>
            </a:r>
            <a:r>
              <a:rPr lang="en-US" altLang="zh-CN" b="1">
                <a:ea typeface="宋体" panose="02010600030101010101" pitchFamily="2" charset="-122"/>
              </a:rPr>
              <a:t>scaling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 scale a random number as an integer value between 1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N: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	1 + (int)rand() % 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 produce a random integer between the numbers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a + (int)(rand() % (b - a + 1))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E9D44A12-E49D-4B14-A2BF-5DD9CB8EB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EF91FFE9-EB6C-4AD9-BA00-A92AD6B947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E5875B9-2466-4DA7-9F06-F05A742EDCB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ED33F3FB-2BFD-4160-A33F-81877C9FA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Coin Toss Simulation</a:t>
            </a:r>
          </a:p>
        </p:txBody>
      </p:sp>
      <p:grpSp>
        <p:nvGrpSpPr>
          <p:cNvPr id="39941" name="Group 8">
            <a:extLst>
              <a:ext uri="{FF2B5EF4-FFF2-40B4-BE49-F238E27FC236}">
                <a16:creationId xmlns:a16="http://schemas.microsoft.com/office/drawing/2014/main" id="{C7BD6C56-212F-4EBC-80D2-DC32A8E4E9D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466850"/>
            <a:ext cx="8077200" cy="4857750"/>
            <a:chOff x="672" y="144"/>
            <a:chExt cx="5088" cy="3060"/>
          </a:xfrm>
        </p:grpSpPr>
        <p:pic>
          <p:nvPicPr>
            <p:cNvPr id="39942" name="Picture 4">
              <a:extLst>
                <a:ext uri="{FF2B5EF4-FFF2-40B4-BE49-F238E27FC236}">
                  <a16:creationId xmlns:a16="http://schemas.microsoft.com/office/drawing/2014/main" id="{0C909DDB-BFCE-4836-B0FD-65675A05AE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44"/>
              <a:ext cx="5088" cy="2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3" name="Picture 6">
              <a:extLst>
                <a:ext uri="{FF2B5EF4-FFF2-40B4-BE49-F238E27FC236}">
                  <a16:creationId xmlns:a16="http://schemas.microsoft.com/office/drawing/2014/main" id="{9CAA949C-A9A6-4F69-9D62-090210B3E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" y="2664"/>
              <a:ext cx="99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DA7B96-7182-46E3-BCD1-65C8A676E5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C2C6C1-A05D-431D-8369-EC238F6CA8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5B980E4-AD02-4E97-ACD0-0A449EF7F69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4B4DD159-A5B1-426B-8576-BF811668A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Coin Toss Simulation (continued)</a:t>
            </a:r>
          </a:p>
        </p:txBody>
      </p:sp>
      <p:pic>
        <p:nvPicPr>
          <p:cNvPr id="40965" name="Picture 5">
            <a:extLst>
              <a:ext uri="{FF2B5EF4-FFF2-40B4-BE49-F238E27FC236}">
                <a16:creationId xmlns:a16="http://schemas.microsoft.com/office/drawing/2014/main" id="{8C98FAA9-F2BF-4E23-BF33-8F4B98B150D4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806575"/>
            <a:ext cx="8077200" cy="4310063"/>
          </a:xfr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F64B23-3AB9-4B5B-948F-8116A234AF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03B6E0-1D94-4575-8432-34D54F24FA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1B80C67-F95F-484D-A76F-E3C1EABEC4D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EBE20647-7EE1-43F9-8AF5-A35304C7C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Coin Toss Simulation (continued)</a:t>
            </a:r>
          </a:p>
        </p:txBody>
      </p:sp>
      <p:pic>
        <p:nvPicPr>
          <p:cNvPr id="41989" name="Picture 4">
            <a:extLst>
              <a:ext uri="{FF2B5EF4-FFF2-40B4-BE49-F238E27FC236}">
                <a16:creationId xmlns:a16="http://schemas.microsoft.com/office/drawing/2014/main" id="{E6294A02-206E-479F-939A-75009A24A895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575" y="1382713"/>
            <a:ext cx="8226425" cy="4865687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8F071778-891E-4A21-83E2-53C113B364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0B36C03-C37E-4CC2-9468-9194B1CF2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BDB633-3769-4588-949C-D728120A2D1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C8649F44-AEE4-4247-BCA4-BC00DDD25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Function and Parameter Declarations (continued)</a:t>
            </a:r>
          </a:p>
        </p:txBody>
      </p:sp>
      <p:pic>
        <p:nvPicPr>
          <p:cNvPr id="6149" name="Picture 3">
            <a:extLst>
              <a:ext uri="{FF2B5EF4-FFF2-40B4-BE49-F238E27FC236}">
                <a16:creationId xmlns:a16="http://schemas.microsoft.com/office/drawing/2014/main" id="{0EC0C8BF-EAE0-4465-983D-FCC30C13B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0866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837A22-57D5-4789-9486-4A82D42057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54B03D-26BF-4567-844F-2B65F99B8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4D9E4B1-0E28-490B-86A9-93E2F30E537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8C240969-413C-4E18-BD4B-907018496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Input/Output Library Functions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D4AE072F-319A-4185-8D2C-78D2A4BEF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getchar()</a:t>
            </a:r>
            <a:r>
              <a:rPr lang="en-US" altLang="zh-CN">
                <a:ea typeface="宋体" panose="02010600030101010101" pitchFamily="2" charset="-122"/>
              </a:rPr>
              <a:t> can be used for single character input</a:t>
            </a:r>
          </a:p>
          <a:p>
            <a:pPr lvl="1" eaLnBrk="1" hangingPunct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int getchar()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The reason for returning characters in integer format is to allow the End-Of-File (EOF) sentinel to be returned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putchar()</a:t>
            </a:r>
            <a:r>
              <a:rPr lang="en-US" altLang="zh-CN">
                <a:ea typeface="宋体" panose="02010600030101010101" pitchFamily="2" charset="-122"/>
              </a:rPr>
              <a:t> expects a single character argument and displays the character passed to it on the terminal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For example,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putchar('a')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59DA829C-006D-4EE9-8F15-055280D9CF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BF74D5F8-852B-4614-8017-F17CDDB3E6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6716F8D-715D-4C90-876F-264D6796000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4036" name="Picture 5">
            <a:extLst>
              <a:ext uri="{FF2B5EF4-FFF2-40B4-BE49-F238E27FC236}">
                <a16:creationId xmlns:a16="http://schemas.microsoft.com/office/drawing/2014/main" id="{2E3C933F-73CA-457B-B3F3-A51D8E856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524000"/>
            <a:ext cx="76009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ectangle 6">
            <a:extLst>
              <a:ext uri="{FF2B5EF4-FFF2-40B4-BE49-F238E27FC236}">
                <a16:creationId xmlns:a16="http://schemas.microsoft.com/office/drawing/2014/main" id="{2A3D2C3A-3ED5-4C67-A533-F759BA225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Character Processing Functions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>
            <a:extLst>
              <a:ext uri="{FF2B5EF4-FFF2-40B4-BE49-F238E27FC236}">
                <a16:creationId xmlns:a16="http://schemas.microsoft.com/office/drawing/2014/main" id="{26A1AE79-3630-4D5D-9033-E1F59A8C81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2B3FBC79-CB8F-4B27-8A72-611BEB6B8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8C7B8AF-9D8F-47B4-879D-9EB3838A3CD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E3780674-8649-4150-9660-C549F2705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Character Processing Functions (continued)</a:t>
            </a:r>
          </a:p>
        </p:txBody>
      </p:sp>
      <p:grpSp>
        <p:nvGrpSpPr>
          <p:cNvPr id="45061" name="Group 15">
            <a:extLst>
              <a:ext uri="{FF2B5EF4-FFF2-40B4-BE49-F238E27FC236}">
                <a16:creationId xmlns:a16="http://schemas.microsoft.com/office/drawing/2014/main" id="{C09EC2CC-5FB8-4A4F-85F3-10B8A4459646}"/>
              </a:ext>
            </a:extLst>
          </p:cNvPr>
          <p:cNvGrpSpPr>
            <a:grpSpLocks/>
          </p:cNvGrpSpPr>
          <p:nvPr/>
        </p:nvGrpSpPr>
        <p:grpSpPr bwMode="auto">
          <a:xfrm>
            <a:off x="1244600" y="1628775"/>
            <a:ext cx="6985000" cy="4695825"/>
            <a:chOff x="593" y="912"/>
            <a:chExt cx="4783" cy="3282"/>
          </a:xfrm>
        </p:grpSpPr>
        <p:pic>
          <p:nvPicPr>
            <p:cNvPr id="45062" name="Picture 4">
              <a:extLst>
                <a:ext uri="{FF2B5EF4-FFF2-40B4-BE49-F238E27FC236}">
                  <a16:creationId xmlns:a16="http://schemas.microsoft.com/office/drawing/2014/main" id="{EAE6ACBB-BB26-4F4D-A8BA-4E0882F8C2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" y="912"/>
              <a:ext cx="478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3" name="Picture 8">
              <a:extLst>
                <a:ext uri="{FF2B5EF4-FFF2-40B4-BE49-F238E27FC236}">
                  <a16:creationId xmlns:a16="http://schemas.microsoft.com/office/drawing/2014/main" id="{2559ACD0-03FC-427A-98A5-490219AF3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" y="1254"/>
              <a:ext cx="4777" cy="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4" name="Picture 12">
              <a:extLst>
                <a:ext uri="{FF2B5EF4-FFF2-40B4-BE49-F238E27FC236}">
                  <a16:creationId xmlns:a16="http://schemas.microsoft.com/office/drawing/2014/main" id="{BBAA3709-BE11-4E71-8601-3743C141B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" y="3330"/>
              <a:ext cx="4763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117BD4A4-FFF6-4CBB-81C6-77A605C5E1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1597BEB8-6BC3-46B4-B13C-66FC4F10ED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3002F86-8C7E-46E9-8118-ECF6ACA2C67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6084" name="Picture 5">
            <a:extLst>
              <a:ext uri="{FF2B5EF4-FFF2-40B4-BE49-F238E27FC236}">
                <a16:creationId xmlns:a16="http://schemas.microsoft.com/office/drawing/2014/main" id="{A0864C03-44C2-4348-8DB5-9D13BC194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95375"/>
            <a:ext cx="824865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6">
            <a:extLst>
              <a:ext uri="{FF2B5EF4-FFF2-40B4-BE49-F238E27FC236}">
                <a16:creationId xmlns:a16="http://schemas.microsoft.com/office/drawing/2014/main" id="{00D8AC88-500A-463F-8C2A-61F3EC863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Character Processing Functions (continued)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0340B3-BE62-4D39-9C0A-07DD6A0D40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12EE96-246D-41EF-91C7-C9EB5922D9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563A02F-FC9C-4298-9D9C-451F60B0271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21CF0CB8-1F65-47E8-8536-F7CC945EF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Conversion Functions</a:t>
            </a:r>
          </a:p>
        </p:txBody>
      </p:sp>
      <p:pic>
        <p:nvPicPr>
          <p:cNvPr id="47109" name="Picture 4">
            <a:extLst>
              <a:ext uri="{FF2B5EF4-FFF2-40B4-BE49-F238E27FC236}">
                <a16:creationId xmlns:a16="http://schemas.microsoft.com/office/drawing/2014/main" id="{24D79B3F-6FC6-46E2-A145-C360545964A9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938" y="2209800"/>
            <a:ext cx="7602537" cy="3028950"/>
          </a:xfr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0E1A16-14CB-46C3-B7BC-7F532C6E9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C0C1EC-15D2-45CD-89FB-8E0393891D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563A0BE-F6BC-46DC-A62D-6DEAC91FF57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AD98EB08-61E1-4CB3-85B9-3ADD81325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Conversion Functions (continued)</a:t>
            </a:r>
          </a:p>
        </p:txBody>
      </p:sp>
      <p:pic>
        <p:nvPicPr>
          <p:cNvPr id="48133" name="Picture 4">
            <a:extLst>
              <a:ext uri="{FF2B5EF4-FFF2-40B4-BE49-F238E27FC236}">
                <a16:creationId xmlns:a16="http://schemas.microsoft.com/office/drawing/2014/main" id="{3688FFF0-1AD5-4C88-B55C-5D1F923DC82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95400"/>
            <a:ext cx="7805738" cy="4992688"/>
          </a:xfr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F60E6D-7BA5-46B9-8CD9-FD9308F8AB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2F3339-D42A-4A14-B6ED-A7804884F1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CFC77C2-D9D1-4E34-A6F3-FD97CC05AD9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0291D6D3-E0AD-4826-8CF7-1437C3E7C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Errors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5C59E081-ABE7-49BB-B2CB-F3439D343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Passing incorrect data types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Omitting a called function’s prototype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Terminating a function’s header line with a semicolon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Forgetting to include a data type for each parameter listed in a function’s header line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Returning a different data type from a function than the data type specified in the function’s header line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13A171-695A-45FF-91FF-C8D3572F37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D5D4AF-6A76-44A8-AFFC-F213F2033F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D462253-392B-4883-AB2F-B7B0472F3F6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A1376D84-C7AB-4509-9F7A-02E6750AB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Compiler Errors</a:t>
            </a:r>
          </a:p>
        </p:txBody>
      </p:sp>
      <p:pic>
        <p:nvPicPr>
          <p:cNvPr id="50181" name="Picture 4">
            <a:extLst>
              <a:ext uri="{FF2B5EF4-FFF2-40B4-BE49-F238E27FC236}">
                <a16:creationId xmlns:a16="http://schemas.microsoft.com/office/drawing/2014/main" id="{FCA92398-8116-425A-987A-874E17CB894F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238250"/>
            <a:ext cx="6553200" cy="5102225"/>
          </a:xfr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CC87D4-42AB-4A48-B1C9-CCC939120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1547F3-2C5D-4637-8A20-950A23F3EC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4654271-A496-40E8-A6DC-7FE8B16E063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F543EFF6-FD10-44AA-A07E-EF099B7EA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Compiler Errors (continued)</a:t>
            </a:r>
          </a:p>
        </p:txBody>
      </p:sp>
      <p:pic>
        <p:nvPicPr>
          <p:cNvPr id="51205" name="Picture 4">
            <a:extLst>
              <a:ext uri="{FF2B5EF4-FFF2-40B4-BE49-F238E27FC236}">
                <a16:creationId xmlns:a16="http://schemas.microsoft.com/office/drawing/2014/main" id="{7152426D-9C7C-48F8-9B74-1DF70A37404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9463" y="1890713"/>
            <a:ext cx="7583487" cy="4143375"/>
          </a:xfr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2EB655-293C-4189-AF96-3465F8B999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FC9CB5-AE15-4865-A638-00EFCC43DF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A41A078-CA51-45AF-B838-CD9BC33756A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0377189C-9BD1-4715-AA7A-9CFD15891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97DE880C-894E-4E2B-A06F-35574B2C6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function is called by giving its name and passing any data to it in the parentheses following the name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first line of the function is called the function header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function’s return type is the data type of the value returned by the function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Functions can directly return at most a single value to their calling functions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2CF4034E-F1BC-43FC-84E3-FA8AF6B854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0F95C298-9862-44E8-985D-26033DD4D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F97B48-F015-4419-95CC-AC0DDC77993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D51361F8-0597-485A-82EF-4C365066D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7010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5">
            <a:extLst>
              <a:ext uri="{FF2B5EF4-FFF2-40B4-BE49-F238E27FC236}">
                <a16:creationId xmlns:a16="http://schemas.microsoft.com/office/drawing/2014/main" id="{FAF87E6F-AA25-4AEE-BAC9-774F643BC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8077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Function and Parameter Declarations (continued)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676D2B-8680-4F4E-B2E2-F628537CE3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A80FDB-6DE7-440D-9CC6-7AE96372EF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2F521D8-1F95-4121-A537-85C09C3D0B6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3E6056B8-8A8D-422A-8D21-369BB9B1E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 (continued)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86D146F6-E776-4802-91D8-EE4FD3BF0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Functions can be declared to all calling functions with a function prototype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Arguments passed to a function provide a means of evaluating any valid C expression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set of preprogrammed functions for mathematical calculations, character input and output, character processing, and numerical conversions are included in the standard library provided with each C compiler</a:t>
            </a:r>
            <a:endParaRPr lang="en-US" altLang="zh-CN" sz="3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B57960-49F2-4091-BAED-481A1DA210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C676CF-87E0-476F-8CA4-07049A2039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01F67EB-FDDA-4ECA-80B2-3C9C1DBE1D1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6655E6CE-840D-4718-9406-844D072D2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Function Prototypes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9FC4E69A-5A7D-4114-8A7A-862F1A9A8C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declaration statement for a function is referred to as a </a:t>
            </a:r>
            <a:r>
              <a:rPr lang="en-US" altLang="zh-CN" b="1">
                <a:ea typeface="宋体" panose="02010600030101010101" pitchFamily="2" charset="-122"/>
              </a:rPr>
              <a:t>function prototype</a:t>
            </a:r>
            <a:endParaRPr lang="en-US" altLang="zh-CN" sz="220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Declares the data type of the value that will be directly returned by the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Declares the data type of the values that need to be transmitted to the called function when it is invoked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returnDataType functionName(argument data types);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Function prototypes allow the compiler to check for data type errors</a:t>
            </a:r>
            <a:endParaRPr lang="en-US" altLang="zh-CN" sz="220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If the function prototype does not agree with data types specified when the function is written, an error message (typically TYPE MISMATCH) will occur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DCC31A6-CE96-4C20-9FB1-09D1F91DE7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8279DF8-3F9D-450A-B3F7-B3CFD12BD9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E8926E9-6256-4FE9-BD70-4A83CF10405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FD1A2A5B-3F91-4D6E-862E-80625BFBB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Calling a Function</a:t>
            </a:r>
          </a:p>
        </p:txBody>
      </p:sp>
      <p:sp>
        <p:nvSpPr>
          <p:cNvPr id="9221" name="Rectangle 6">
            <a:extLst>
              <a:ext uri="{FF2B5EF4-FFF2-40B4-BE49-F238E27FC236}">
                <a16:creationId xmlns:a16="http://schemas.microsoft.com/office/drawing/2014/main" id="{AEA883D9-506C-4034-86A7-CF99F09CF65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676400"/>
            <a:ext cx="80772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Arguments: </a:t>
            </a:r>
            <a:r>
              <a:rPr lang="en-US" altLang="zh-CN">
                <a:ea typeface="宋体" panose="02010600030101010101" pitchFamily="2" charset="-122"/>
              </a:rPr>
              <a:t>items enclosed in parentheses in a function call statement</a:t>
            </a:r>
            <a:endParaRPr lang="en-US" altLang="zh-CN" b="1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Other terms used as synonyms for arguments are </a:t>
            </a:r>
            <a:r>
              <a:rPr lang="en-US" altLang="zh-CN" b="1">
                <a:ea typeface="宋体" panose="02010600030101010101" pitchFamily="2" charset="-122"/>
              </a:rPr>
              <a:t>actual arguments </a:t>
            </a:r>
            <a:r>
              <a:rPr lang="en-US" altLang="zh-CN">
                <a:ea typeface="宋体" panose="02010600030101010101" pitchFamily="2" charset="-122"/>
              </a:rPr>
              <a:t>and </a:t>
            </a:r>
            <a:r>
              <a:rPr lang="en-US" altLang="zh-CN" b="1">
                <a:ea typeface="宋体" panose="02010600030101010101" pitchFamily="2" charset="-122"/>
              </a:rPr>
              <a:t>actual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Pass by value:</a:t>
            </a:r>
            <a:r>
              <a:rPr lang="en-US" altLang="zh-CN">
                <a:ea typeface="宋体" panose="02010600030101010101" pitchFamily="2" charset="-122"/>
              </a:rPr>
              <a:t> when a function receives copies of the values in each argument and must determine where to store them before it does anything 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Also referred to as </a:t>
            </a:r>
            <a:r>
              <a:rPr lang="en-US" altLang="zh-CN" b="1">
                <a:ea typeface="宋体" panose="02010600030101010101" pitchFamily="2" charset="-122"/>
              </a:rPr>
              <a:t>call by value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5E557EB-8910-4762-9F57-653BB79D10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18CE89F6-6729-4C2A-8356-12DE4F2B93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F3CD96B-EEF2-4D50-994E-1C519C10437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8BF35736-4CE6-4A81-942C-8282364EF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Calling a Function (continued)</a:t>
            </a:r>
          </a:p>
        </p:txBody>
      </p:sp>
      <p:pic>
        <p:nvPicPr>
          <p:cNvPr id="10245" name="Picture 3">
            <a:extLst>
              <a:ext uri="{FF2B5EF4-FFF2-40B4-BE49-F238E27FC236}">
                <a16:creationId xmlns:a16="http://schemas.microsoft.com/office/drawing/2014/main" id="{2FC73CD0-032C-4437-BBEF-44A76DBE6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6019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DC996619-3EAB-40BE-A215-A9E6FFFCC1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78056A3B-A22C-4531-A3D3-8D688EB1D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3ABC7E2-2CB0-4B31-87B2-69E7A6A8D05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77C0AF59-38DB-495C-950D-A47887E84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23975"/>
            <a:ext cx="493395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5">
            <a:extLst>
              <a:ext uri="{FF2B5EF4-FFF2-40B4-BE49-F238E27FC236}">
                <a16:creationId xmlns:a16="http://schemas.microsoft.com/office/drawing/2014/main" id="{F522A6CD-0ADB-41A6-9725-B2A36C8D4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Calling a Function (continued)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809C35DFDB5674EA41513860DFFC690" ma:contentTypeVersion="0" ma:contentTypeDescription="新建文档。" ma:contentTypeScope="" ma:versionID="5671dfd6d51bfe27ee4a32e1cd4985a2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CBE59F-2D5F-4841-B046-F0BBB36A67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3C9CFBD-859B-4013-AE3E-52DC837B08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EAB066-C93E-40DC-BE2E-EA75C734E8AE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1986</Words>
  <Application>Microsoft Office PowerPoint</Application>
  <PresentationFormat>全屏显示(4:3)</PresentationFormat>
  <Paragraphs>297</Paragraphs>
  <Slides>50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5" baseType="lpstr">
      <vt:lpstr>Times New Roman</vt:lpstr>
      <vt:lpstr>Arial</vt:lpstr>
      <vt:lpstr>宋体</vt:lpstr>
      <vt:lpstr>Courier New</vt:lpstr>
      <vt:lpstr>Default Design</vt:lpstr>
      <vt:lpstr>A First Book of ANSI C Fourth Edition</vt:lpstr>
      <vt:lpstr>Objectives</vt:lpstr>
      <vt:lpstr>Function and Parameter Declarations</vt:lpstr>
      <vt:lpstr>Function and Parameter Declarations (continued)</vt:lpstr>
      <vt:lpstr>PowerPoint 演示文稿</vt:lpstr>
      <vt:lpstr>Function Prototypes</vt:lpstr>
      <vt:lpstr>Calling a Function</vt:lpstr>
      <vt:lpstr>Calling a Function (continued)</vt:lpstr>
      <vt:lpstr>Calling a Function (continued)</vt:lpstr>
      <vt:lpstr>Function Header Line</vt:lpstr>
      <vt:lpstr>Function Header Line (continued)</vt:lpstr>
      <vt:lpstr>Function Header Line (continued)</vt:lpstr>
      <vt:lpstr>Function Header Line (continued)</vt:lpstr>
      <vt:lpstr>PowerPoint 演示文稿</vt:lpstr>
      <vt:lpstr>Placement of Statements</vt:lpstr>
      <vt:lpstr>Returning a Value</vt:lpstr>
      <vt:lpstr>Returning a Value (continue)</vt:lpstr>
      <vt:lpstr>Returning a Value (continue)</vt:lpstr>
      <vt:lpstr>PowerPoint 演示文稿</vt:lpstr>
      <vt:lpstr>PowerPoint 演示文稿</vt:lpstr>
      <vt:lpstr>Function Stubs</vt:lpstr>
      <vt:lpstr>Functions with Empty Parameter Lists</vt:lpstr>
      <vt:lpstr>Case Study: Calculating Age Norms</vt:lpstr>
      <vt:lpstr>Requirements Specification</vt:lpstr>
      <vt:lpstr>Requirements Specification (continued)</vt:lpstr>
      <vt:lpstr>Requirements Specification (continued)</vt:lpstr>
      <vt:lpstr>PowerPoint 演示文稿</vt:lpstr>
      <vt:lpstr>PowerPoint 演示文稿</vt:lpstr>
      <vt:lpstr>PowerPoint 演示文稿</vt:lpstr>
      <vt:lpstr>PowerPoint 演示文稿</vt:lpstr>
      <vt:lpstr>Standard Library Functions</vt:lpstr>
      <vt:lpstr>Mathematical Library Functions</vt:lpstr>
      <vt:lpstr>PowerPoint 演示文稿</vt:lpstr>
      <vt:lpstr>The rand() and srand() Functions</vt:lpstr>
      <vt:lpstr>PowerPoint 演示文稿</vt:lpstr>
      <vt:lpstr>Scaling</vt:lpstr>
      <vt:lpstr>Coin Toss Simulation</vt:lpstr>
      <vt:lpstr>Coin Toss Simulation (continued)</vt:lpstr>
      <vt:lpstr>Coin Toss Simulation (continued)</vt:lpstr>
      <vt:lpstr>Input/Output Library Functions</vt:lpstr>
      <vt:lpstr>Character Processing Functions</vt:lpstr>
      <vt:lpstr>Character Processing Functions (continued)</vt:lpstr>
      <vt:lpstr>PowerPoint 演示文稿</vt:lpstr>
      <vt:lpstr>Conversion Functions</vt:lpstr>
      <vt:lpstr>Conversion Functions (continued)</vt:lpstr>
      <vt:lpstr>Common Programming Errors</vt:lpstr>
      <vt:lpstr>Common Compiler Errors</vt:lpstr>
      <vt:lpstr>Common Compiler Errors (continued)</vt:lpstr>
      <vt:lpstr>Summary</vt:lpstr>
      <vt:lpstr>Summary (continued)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subject/>
  <dc:creator/>
  <cp:keywords/>
  <dc:description/>
  <cp:lastModifiedBy/>
  <cp:revision>508</cp:revision>
  <dcterms:created xsi:type="dcterms:W3CDTF">2002-09-27T23:29:22Z</dcterms:created>
  <dcterms:modified xsi:type="dcterms:W3CDTF">2020-02-25T05:18:23Z</dcterms:modified>
  <cp:category/>
</cp:coreProperties>
</file>