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19" r:id="rId5"/>
    <p:sldId id="257" r:id="rId6"/>
    <p:sldId id="462" r:id="rId7"/>
    <p:sldId id="508" r:id="rId8"/>
    <p:sldId id="463" r:id="rId9"/>
    <p:sldId id="509" r:id="rId10"/>
    <p:sldId id="464" r:id="rId11"/>
    <p:sldId id="465" r:id="rId12"/>
    <p:sldId id="466" r:id="rId13"/>
    <p:sldId id="510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511" r:id="rId26"/>
    <p:sldId id="478" r:id="rId27"/>
    <p:sldId id="479" r:id="rId28"/>
    <p:sldId id="480" r:id="rId29"/>
    <p:sldId id="481" r:id="rId30"/>
    <p:sldId id="512" r:id="rId31"/>
    <p:sldId id="513" r:id="rId32"/>
    <p:sldId id="482" r:id="rId33"/>
    <p:sldId id="514" r:id="rId34"/>
    <p:sldId id="484" r:id="rId35"/>
    <p:sldId id="485" r:id="rId36"/>
    <p:sldId id="486" r:id="rId37"/>
    <p:sldId id="487" r:id="rId38"/>
    <p:sldId id="488" r:id="rId39"/>
    <p:sldId id="515" r:id="rId40"/>
    <p:sldId id="489" r:id="rId41"/>
    <p:sldId id="490" r:id="rId42"/>
    <p:sldId id="491" r:id="rId43"/>
    <p:sldId id="492" r:id="rId44"/>
    <p:sldId id="493" r:id="rId45"/>
    <p:sldId id="494" r:id="rId46"/>
    <p:sldId id="516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17" r:id="rId58"/>
    <p:sldId id="518" r:id="rId59"/>
    <p:sldId id="505" r:id="rId60"/>
    <p:sldId id="506" r:id="rId61"/>
    <p:sldId id="507" r:id="rId62"/>
    <p:sldId id="445" r:id="rId63"/>
    <p:sldId id="446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99498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2BF557D-71C5-43ED-8F99-67DE159D5A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C742C71-D719-4060-A30D-3BDFE3DDAD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498DED76-9A49-41BA-BA6F-1BDF75A2FF5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7FFCE493-3945-4B60-A8CD-6234B9C10B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E2F8050-B710-426C-B527-BB5BB2754E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A2373A9-9E2D-47C7-A6AC-D8B7A8018D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137A6F5-373B-4296-84AD-9781AA4CBA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DCB0180-CBA6-483B-B868-30E8DE459F8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38EAB418-1B8F-4C57-98F6-57F3024DBC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4EFCA172-0F93-4A40-927A-009FE6F1CB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65C327B-BC1C-4C7B-8F26-866A1E55D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6B6F07-8D21-4E44-906C-3938ED26E8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A968208-163E-4999-9B2E-A88B8C97D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B43E17-0D35-4984-8402-39B4D81DA11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A51886B-5937-42F4-87EA-D027729CBF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F8D6A66-16B4-458F-AEBD-F0D3E6EC0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0560E70-6CB7-4832-A4AE-434454DF9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996110-E522-4E6C-8854-6E52EEC5FD3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6973D50-9B93-4D25-A26F-659E2E7E8A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A1CCAE5-5A17-42E4-98A2-537FE57EC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0D40108-9278-4341-99E5-F796DE389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8AECFE-6B8C-4C84-866B-B766000C8A5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E9FAB30-65C5-414E-B9B3-DE2B118A0F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3EB197D-DFBA-4AA4-9103-10E47113A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84FBCEA-064B-4C38-A337-90D760B83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BE8092-16C9-4D58-929F-34DBDFBF8ED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4E48525-40AF-4969-9C67-628895BF79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0EB2D61-6CB6-4C71-B3C8-AFD130B3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B3EABBE-2871-4925-AD09-44BB8E95B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E6A2A4-6A70-4F54-A2F5-A0B75A6813E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F90DAB5-10AD-4736-8F90-7DD687D3AF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435A59D-F69E-4C9F-85F2-4ED07BF72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21EDD6B-D049-49E1-A4FB-BE0CDE85A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C1964A-E5C7-4F26-8EE4-A56E815A3C6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74E7833-F430-43DA-8E70-5840B64C93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CA16512-A947-4693-8FCA-AA08914AE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E7A2679-A065-47D1-AE97-B20E3F73B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76918C-D08D-4DD1-BCFF-348591B6180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0B4BD34-A7D0-4D3A-BAA9-EA7C043892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3F25A0E-116D-4F37-8F24-BBEB2580F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4004C53-F7D8-47E0-A705-CBA245013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CF45DF-AC3E-499F-BC1B-96FC873CD6F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A466B8A-29E8-4D1A-B438-E93B158A92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3E39E46-DA71-4AE1-AC83-D716D8D2B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E758646-BA73-4035-B910-CD9A0CBB2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C80F76-84F3-409B-A5D8-ED5E49D221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C66ECFA-394E-4367-BBFE-A0263BDED9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BD5F163-C65D-473D-9C15-C4840060B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42A3E80-CB16-4F57-B5DA-F43720C81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E3B85D-0B1B-4D74-B44C-131A1C32D44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1F0AD70-F936-4FF5-86A9-E0C00F126A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75BFCE0-D14A-4E1E-92FD-B75AE14EA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504253D-BF52-4673-977E-541FC74E6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191F16-2E94-452D-8FF5-B7921EE6813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7691188-E5C1-4D3B-8737-DE56A1F391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F1011D3-4A54-472E-ACC3-25E739CE4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BF52B09-76DB-4C64-A1A6-8E2928142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1B53A3-D07C-4B30-B562-D7E547E7F12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85F14E4-26C7-46A3-B68E-091123BBD9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8054952-105C-4D73-815F-AC7B1B600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7F197F5-BD16-4867-AC9F-C85A5AAF3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E0B110-D615-4800-8EBC-A65FE7BB722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05A1478-0790-4CF0-869C-A96BC2EAD8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948F94A-9353-41DD-A882-E4CCD535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3A8F456-642A-455D-850C-ADFEE8F68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9740E2-E3D2-4AFE-9C7E-6A1D4248794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AEBF752-8F07-46EA-B787-372A0C0A8F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BD0D44B-A0CA-4B67-B8CC-5A73D8A64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4B5E8C1-5F9E-4594-9DEA-2B91B7952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A71539-C525-4C64-97C1-693843130E8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17D9FD8-994A-4A5C-871F-7A5BE11107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62BF92D-C435-40C9-AC1A-49CE4865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146C3B7-87FC-4EA9-B599-705668393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7A05C5-7F7F-40F5-9326-CA435A23C1D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3230492-86B3-41A9-B28B-DBD4664DE7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D4B8C3D-EC4A-4A92-B068-C7DC5E06F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5CE203C-CADD-4B87-8E05-100208F22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943DEB-8364-4D19-8E74-CEE748F21C9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B951F89-2B35-43B1-A7F3-DAD9192AAC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7D6B0ED-3A67-44A0-97B7-8C24E4005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D4B4A69-9188-42F4-A1BF-985D87094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59EC9D-ADE1-40BC-B54D-9A7CFECA1F9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C4C7A71-08C2-4EC2-9C01-8CD0FE668D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716B1B-1667-4C4A-AF0C-CF1C3FC5D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3975988-7013-458A-998C-A33CE3ABF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38C7AA-3F85-4B4F-8941-09C9495B529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77E636C-BBF5-4538-8439-181345C77F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E1CA85B-6FE4-4539-B64E-C9753D80C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18CFA89-A50E-4F3A-ADFB-840AAEB45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5DFFE1-1F71-467D-A152-D222267B79B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1D3920D-EC1C-4E9D-BA4A-28A2CF9398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85AAB8C-94F4-4455-9F12-ABEF25553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255F459-DD3D-4FED-B021-2D2D25371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18AF8C-F521-436E-8F86-7DF2AE9B1B9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043207D-0164-4AC1-8618-F8A3EE5D52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CC9AC26-C6C7-4516-9A4A-BF9EB3B60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FB8485D-023A-4421-AECE-CFABE8220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E93FB0-A6C9-4C38-ADDE-ADDAA4ECBB6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D53BD3-3946-4294-9865-1833A22C5F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C01E4B8-07C0-4BD7-BF12-1711F45FC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7804C19-8591-44D1-A632-219136FD0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440664-0F9A-47C4-9BE3-A3F367CA616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84C81CF-444F-4903-AECE-0A60FD463B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C7D3405-5D9C-4E62-8711-019B6130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A63D4F9-8EF7-4586-93E8-3EA940B67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8B9B2E-C7BE-443C-AD5E-A234638A998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9087983-3F01-4C84-AA46-A220A45FF3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37AAE72-AD42-4324-9FB3-9E51ACFE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835B058-C853-47F7-ABC3-5BD075561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037FA3-C2AA-4EAB-93DB-92F47EDCF2C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3CFC766-51CB-4A16-BF71-5AE3C8B61F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494A1DB-4AB0-465B-B5E9-5CA5DBCAC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0A7BB65-1B9F-4390-90B3-F046F6EE1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F0A982-BE52-4E52-B104-2E415F513F5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420855D-5646-4061-9DEE-FA2AD457F3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86DCD49-845B-40D0-A9A8-CC8681525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C012923-E70C-4B36-9994-60BEE2A48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751D30-1B94-46E3-A284-F90E191FBFA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B890B8C2-740D-4C97-96C2-0CAAFEF2DF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026AF35-2193-48FD-A24E-A754AC265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101B290-79E7-4D7B-B775-038D418C8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AF9A78-C230-4A23-B4A8-A3BADAF9A3F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8861045-C359-425D-8338-92693E4D96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A88098-7CEB-4283-AB6B-6A07C834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F51E124-7432-45F1-9F96-4845AAAA9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46BC78-938E-48D3-9032-39B39A29BC8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1026">
            <a:extLst>
              <a:ext uri="{FF2B5EF4-FFF2-40B4-BE49-F238E27FC236}">
                <a16:creationId xmlns:a16="http://schemas.microsoft.com/office/drawing/2014/main" id="{FC5E8CFA-88B1-454B-8133-B136F2FE18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>
            <a:extLst>
              <a:ext uri="{FF2B5EF4-FFF2-40B4-BE49-F238E27FC236}">
                <a16:creationId xmlns:a16="http://schemas.microsoft.com/office/drawing/2014/main" id="{21182862-1AB6-4CF5-888C-4CFA731E4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8ADB512-ADDD-4001-A33D-345C1EB15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F67DEF-F7D5-47B2-A806-F808B1C219D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90FFCFB-A891-4CE6-99AA-3BBB8EBD1B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95708A6A-B43D-4D7C-B3A1-D5342D057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BC77A9DE-77BE-4C51-997E-13F0AF68C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D4FBC5-60F7-445B-B864-D05510D4FAE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15FF09F-B686-45EC-B750-5F71E29DCE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6457C17-3AE6-4FCA-9C2F-DA7240C93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F47FA71-89C9-4042-8816-93CB20462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B34555-4D05-4E4D-821B-8D53F675ED9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C6977A9-BD72-4991-8630-5606D6928D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F7DCAD2-F880-4E08-856C-10946BF19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2D32630-32EA-4FFC-B9A8-959815A3F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2EFA5A-14AA-4E18-826B-005DF167DB8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50B9FC9-1D2A-478A-8142-1DF5E1F04F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C69D857-F87F-4209-B1C0-0D1F08D53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024250E-B5D3-4C1A-86C7-356055DE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75AC5D-7722-43AA-A9F3-A4E35E3270E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CF2D41B-A8AE-4488-8FA8-1F9C65FE70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06A7AAA-8B7E-4F67-A524-33609CB6D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D639198-B04B-4242-96F2-97BBD94B9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72226B-C364-484B-8F97-33C99375557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71ADFF6-A044-4DE7-87D4-DB2A8482D6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EA53B3D-CCC0-4698-9793-B87C9E0AD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DCEAF1C6-E4B4-453B-80AC-6203BCE54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BA6788-7351-4C44-8CC6-7D226305CE5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9E357FC-7F95-4356-9955-13E1991B10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B713C76-0889-469C-982B-2903C0C70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AB751B4-21FF-4548-9ED3-63B1BAA2F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460FCC-53C7-488A-A0ED-EB965D97A9B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1A21E6-507F-453E-8292-3B922ECA20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9E96B0E-3D81-4E83-8323-21F182FB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0CFC8C4-2FD8-4BAD-A51D-BA22619C9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03061E-0D9A-4DD0-95E6-FB6EB15F959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76E0D4C-ABD6-4299-B77D-8608CBC142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C2E6F00-8F68-46E7-B7EF-27944FF1E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4E2E283-2EC2-431A-A58B-1428E6339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9E373D-5EE0-4409-8D55-3A76456D26D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58C2C84-1242-474A-A6F4-526CE7AFFD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0EEABE53-9B82-4931-BFEF-7E853DC63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DFE1911-9189-4EC2-A561-DBED806AA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4640F6-FB06-4E44-9037-9F3858FD923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F6C734A-AF30-4856-B67B-2AC3B23295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44181C27-DFCA-4AED-B0D2-9EA2C6E1C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B344520F-78C5-4920-82D6-1CFC612EC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9C4104-6802-49FD-8B0B-85D7DE4274B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83A9261-9307-45B7-9500-6AE5CD1B5F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C884064-1F35-4339-800A-2265C47EA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AAF5A1AD-CF16-47A0-BF51-521DE0F8A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5ACBAC-F277-48AD-9AA1-20EC3E942CC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B5DCF0-1DF6-48ED-A413-A95C4834D7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B69336E-5074-404E-90C4-FD38E9631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3E31245-FF95-4D3C-8A2E-5785277DE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28F4F2-415B-4CFD-84D0-A1E684FCB70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6669B15-C5D3-4951-925B-56CBFCF7C1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8E823D5-B384-46CA-B85D-84EFFF807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F0205682-E513-4B06-B174-0F71508A3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C165E9-888B-4CBE-AEAD-FFA97DF75E3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3AD5A74-5375-44DC-85F9-32DE11B340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D667F51-41FA-411E-9AA5-10E066DD6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0F9708D-BE82-492C-80FA-F22ADCDAA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A95787-BD9D-429A-B32E-1DF4ACF5BE4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34C3628-9916-4292-B27E-24CB01F4B1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DEF5F57-8968-4012-87C2-BB3A4813F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59CD5F1-0E2C-4508-9EF3-BAD777F63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C613AA-A83D-4719-B3B7-5568F5EF353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598AD07-58DF-4837-B72F-A7A74FD5F9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4E6EEB9-50A6-4177-8CA1-8C06CA19A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B267F8B-E40B-4A72-845E-06F91EB34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E0696B-A033-4B92-8678-AFCF4EF915E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739A21C-04D7-4BF8-958F-01C5A088EF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25829FD-0240-4E7A-A3F7-084DBFD4A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62A6F62-D824-4D4C-84A8-AE6D197C8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00D80A-2D86-4B2D-8883-7F1A5A1022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ADD38AE-579F-445A-ABDB-6453FC6B6A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887B138-B0E9-48AC-86E4-2626F850F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681242D-9C94-42A3-99A8-5A5EC63AA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27EA13-3485-4156-AC7D-114E61041F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87D944E-0D5F-4396-8602-B2B8407408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46FF0AF-3318-4C49-8265-BE5A5A2F8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C831A-F4DB-4E4B-AEFB-C5C6505C2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59FDDD-27EE-4AB8-BDCF-02CBD2A65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3485C7-6431-4A4B-A07E-98207FA9C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DB6EF976-F5FF-41C4-BDC3-8A27B9E9B4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2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79DA35-0752-4B0D-AF9A-26EA5C7590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2AC3EB-1CEA-4ACC-916B-0F214BD652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B5990-C1D3-4E46-9438-2CF417D177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974ADA-2C98-4215-B203-130A8517D1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7D84FB-C8C9-4D22-A87B-EF93B6FC9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055A-0480-4957-B41E-54B335D867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01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DEFC39-CC50-435E-9E39-CDFFBF0DDC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437C67-7B89-45F4-A5AD-1B0224A27F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696EE-1E06-499D-B453-2C99556BE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10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32AA83-3789-462B-9131-2EC370679D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E034A7-6C9B-49C6-BCD9-63F59F2773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56589-7E56-4AA5-AA0D-F1244F7B5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43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3FE8F8-05FB-4D98-AC82-C985140FDF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C64C0C-47BC-4345-B1C4-8E9F0A1AB0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336FF-692C-4891-92F0-26C99BE335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91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5EC24-0ADD-4E81-8A57-E783F5879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FAF68-0247-4E48-A1AD-CA16E1DB61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1547-12F5-4B07-BC85-302B8602A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4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429D25-3D57-47F7-B7B8-888B69A463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8314A5-5E62-4452-91D9-D99404702F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5B4D3-D0A0-45D5-8C39-8A94367A19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5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EA0F43-3E80-46BB-8B6A-F022C8187F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F59FCE-FADC-4BF4-8721-5739A7D6F8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D8AAD-A74A-41D2-9921-2701BC117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6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95BFD3-0140-4880-8DF0-27856A15D9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FE1597-4243-4AD4-8C49-4C59B2ABF4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16E98-D3EE-4E31-8EB1-76AD43F72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2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BD3148-D6A7-442E-94F3-3667DAA2DE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AE5F8D5-7AF9-4F7F-8D43-0E879E4A09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655E4-898D-4E7F-9008-B9AF9F76C5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46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A425AD-DFE5-463C-ADE3-CC5EFA380C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8DB4C2-9A80-4E53-8100-ACD86294F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DC48B-D183-4DCE-8B7C-9F59AB0ED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291F663-62EF-4202-A5A1-7444F9971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5B76D3-D9A0-473D-AD88-D604D4FF3C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51586-E14A-4BB2-8E83-3AFE90814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7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04AE6E-C265-4FDF-A946-DBEAA0D659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9E7F28-3122-4D21-BACD-9EFB86D63B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DCEC7-4B16-4A48-9EE6-8E07168819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41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4CC021-6FD1-4082-A4A7-C0D9EB406B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4A8BC9-26D5-4587-9BCD-68A335FADE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4C657-01FB-4CCA-A0D7-0C7F14C13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72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AD59BF-3196-4D5A-83F3-A4CBD63E4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5AF831-5CF7-4051-930B-745480909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0CE657-00AD-4BED-8D0A-B273AF777B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45C57F4-7219-4E6D-9436-61547E430B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1142270-7DFA-40A6-B167-32FD6FBB73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D2163C0-3CC4-47F3-8F86-222CD8AE36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6B9AF72-8358-48FF-B6A1-5C779DADD6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Modularity Using Functions: Part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B555A4-B582-4B5C-8249-87C67BC73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5A5B3C9-8263-4F6F-A9AA-5833FFB8F1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E7E9E43-CD58-4E5E-A6FC-D4EFEA968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58DA7E-B244-41B5-AD9B-23035CEE210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4AA58BEC-BD83-4416-896F-548E9FAB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1722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FFF39-3FD8-43F5-84BA-1777742EB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to Use Global Declarations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51A1C0-D0AB-4418-953F-3FD01827A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scoping rules for symbolic constants and function prototypes are the same as for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When a symbolic constant has a general meaning that is applicable throughout an application, it makes good programming sense to declare it globally at the top of a source code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Coding a function prototype as a global makes sense when the function is used by a number of other functions in a source code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Doing so avoids repeating the prototype within each of the functions that will call it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75D74-9538-4049-BD56-22D07C4048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EDCE1-D51E-44A3-9124-CCB009B1F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601873-9D39-4248-8117-59043D54F31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394BEBC-5AFB-48F8-894B-1F908EF4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Misuse of Global Variables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51B310-BA26-4305-BC81-23163243E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Except for symbolic constants and prototypes, global variables should almost never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By making a variable global, you instantly destroy the safeguards C provides to make functions independent and insulated from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Using global variables can be especially disastrous in large programs with many user-created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Because a global variable can be accessed and changed by any function following the global declaration, it is a time-consuming and frustrating task to locate the origin of an erroneous value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B8AD7-FF23-430B-989D-01BA26A0F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39645-5126-4852-835A-66D6B949D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627FA-13E7-45D7-88E3-A17C473D9FA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2BDB660-5702-4471-8DCB-EDDB7C31D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4EDA30-9E48-4538-84AA-A5AD3DD24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addition to the space dimension represented by its scope, variables also have a time dimension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Called the variable’s “lifetime”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 and how long a variable’s storage locations are kept before they are released can be determined by the </a:t>
            </a:r>
            <a:r>
              <a:rPr lang="en-US" altLang="zh-CN" b="1">
                <a:ea typeface="宋体" panose="02010600030101010101" pitchFamily="2" charset="-122"/>
              </a:rPr>
              <a:t>storage class </a:t>
            </a:r>
            <a:r>
              <a:rPr lang="en-US" altLang="zh-CN">
                <a:ea typeface="宋体" panose="02010600030101010101" pitchFamily="2" charset="-122"/>
              </a:rPr>
              <a:t>of the variable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2A02C-CFA0-4799-A6CB-2E60794A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CE767-999E-440F-989C-8A536E562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8580C4-AB28-4CCB-A1BE-CEF71F95A59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0E123E-6693-4993-AF46-DC0BF6C07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 (continued)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DDAA83-249D-477E-AFDA-8F98C9C93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auto int num;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static int miles;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extern int price;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register int dist;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auto float coupon;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static float yrs;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extern float yld;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auto char inKey;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52CE0-9A88-47A7-B5D6-79BD74592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AC2F3-A5DD-42C8-9B0C-0FF473FED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5AB567-2EBF-48B2-8AB9-E017A2926CB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DDDC92-4585-4B9F-949B-0DE94962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Local Variable Storage Classes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B015B32-F4A5-49E2-ACB5-6F5CEC769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Local variables can only be members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the default class used by C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term auto is short for </a:t>
            </a:r>
            <a:r>
              <a:rPr lang="en-US" altLang="zh-CN" b="1">
                <a:ea typeface="宋体" panose="02010600030101010101" pitchFamily="2" charset="-122"/>
              </a:rPr>
              <a:t>automatic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Storage for automatic local variables is automatically reserved each time a function declaring automatic variables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As long as the function has not returned control to its calling function, all automatic variables local to the function are “alive”; that is, storage for the variables is available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F83BD-E735-43F2-AE71-BBCAF06B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E66FD-937E-4A54-8B2D-88AB584C4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ADFB9C-7AC2-462B-88AB-E9D09684849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AB1EDDF8-E3DD-4367-A62C-DF0C38134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678A3EF7-E4BD-4463-82D5-3C6AD3DC9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2A6C51-FDD8-4290-967F-63E86CB39FE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B6FFC296-E072-4523-94C6-9653E23AC85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8382000" cy="5267325"/>
          </a:xfrm>
          <a:noFill/>
        </p:spPr>
      </p:pic>
      <p:sp>
        <p:nvSpPr>
          <p:cNvPr id="18437" name="Text Box 8">
            <a:extLst>
              <a:ext uri="{FF2B5EF4-FFF2-40B4-BE49-F238E27FC236}">
                <a16:creationId xmlns:a16="http://schemas.microsoft.com/office/drawing/2014/main" id="{16C05CB2-0CF3-4E39-A0E0-3967DF42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505200"/>
            <a:ext cx="6899275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 is: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num is 0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num is 0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num is 0</a:t>
            </a:r>
          </a:p>
        </p:txBody>
      </p:sp>
      <p:sp>
        <p:nvSpPr>
          <p:cNvPr id="18438" name="Rectangle 9">
            <a:extLst>
              <a:ext uri="{FF2B5EF4-FFF2-40B4-BE49-F238E27FC236}">
                <a16:creationId xmlns:a16="http://schemas.microsoft.com/office/drawing/2014/main" id="{75E4FB04-B92D-4ADA-B219-3C2156FF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Local Variable Storage Classes (continued)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14FF70A-51E1-4A6F-B73E-6703556C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Local Variable Storage Classes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6D7F9B-247A-40F9-90CC-720D8BD9E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local variable declared as static causes the program to keep the variable and its value even when the function that declared it is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Once created, local static variables remain in existence for the life of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Static variables are not initialized at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initialization of static variables is done only once, when the program is first compiled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Some compilers initialize local static variables the first time the definition statement is executed rather than when the program is compiled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6AC42-17AA-4D64-A859-625FD1557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F3106-D5EA-4131-8ACE-C60AA7993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8BA2BB-A19C-43A2-B9C3-D99F0ECB3BD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>
            <a:extLst>
              <a:ext uri="{FF2B5EF4-FFF2-40B4-BE49-F238E27FC236}">
                <a16:creationId xmlns:a16="http://schemas.microsoft.com/office/drawing/2014/main" id="{6DC6FD64-DD7E-46EB-A1C5-7A79EF17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89BA0ADE-FD77-4D40-8FB5-3A32939E1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5D8550-2211-4651-82F6-F16335355C2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FB3295B8-7525-4038-9250-41DCBE78E60E}"/>
              </a:ext>
            </a:extLst>
          </p:cNvPr>
          <p:cNvGrpSpPr>
            <a:grpSpLocks/>
          </p:cNvGrpSpPr>
          <p:nvPr/>
        </p:nvGrpSpPr>
        <p:grpSpPr bwMode="auto">
          <a:xfrm>
            <a:off x="0" y="1066800"/>
            <a:ext cx="9144000" cy="5257800"/>
            <a:chOff x="324" y="144"/>
            <a:chExt cx="5208" cy="3474"/>
          </a:xfrm>
        </p:grpSpPr>
        <p:pic>
          <p:nvPicPr>
            <p:cNvPr id="20487" name="Picture 4">
              <a:extLst>
                <a:ext uri="{FF2B5EF4-FFF2-40B4-BE49-F238E27FC236}">
                  <a16:creationId xmlns:a16="http://schemas.microsoft.com/office/drawing/2014/main" id="{875E096F-0713-4041-A4E5-4120B1E7E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5196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5">
              <a:extLst>
                <a:ext uri="{FF2B5EF4-FFF2-40B4-BE49-F238E27FC236}">
                  <a16:creationId xmlns:a16="http://schemas.microsoft.com/office/drawing/2014/main" id="{DAE1766D-6BED-49CD-AE89-672E1738A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1548"/>
              <a:ext cx="5208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Text Box 7">
            <a:extLst>
              <a:ext uri="{FF2B5EF4-FFF2-40B4-BE49-F238E27FC236}">
                <a16:creationId xmlns:a16="http://schemas.microsoft.com/office/drawing/2014/main" id="{56443AE8-CED8-4803-A227-67B89C40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3733800"/>
            <a:ext cx="7051675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 is: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0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1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2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7112C053-03D6-4316-9B1B-FFDF8AD7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Local Variable Storage Classes (continued)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9951ED0-4758-48BB-BD1C-2629CB47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Local Variable Storage Classes (continued)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52B57F9-B6DB-485D-8128-4285A592E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Register variables have the same time duration as automatic variables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register int time;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Registers are high-speed storage areas physically located in the computer’s processing unit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Application programs rarely, if ever, should use register variables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Variables declared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 are automatically switched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if the compiler does not support register variables or if the declared register variables exceed the computer’s register capacity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CEA80-CD7E-44DE-B09C-ADD383325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ED51E-7D84-4979-8964-1E24795E4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3CA687-15A0-4B89-83E2-3837C4DC08C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F875C0-D57B-47BF-8005-811F07572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BA89F5-571F-4D6F-BA1B-AAE663341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 by Reference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Swapping Values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Recursion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BA6596-B818-48E6-B5BE-9EB7E8CCB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EF3EA-C8C0-456E-AF54-F238CB213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081F33-688D-4807-91D7-6D66F0C7252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E5A24C-5177-41A3-A7B8-9D190C131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C8DC661-9ABB-49D5-BA8E-6E63169B6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variables are created by declaration statements external to a function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They exist until the program in which they are declared is finished executing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variables are declared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extern int sum;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static float yield;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purpose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storage class is to extend the scope of a global variable declared in one source code file into another source code file</a:t>
            </a: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F487F-55C9-4628-AC2B-6171563B3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2CFCC-6838-4814-87B8-597903B9A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32AD15-ADFA-4615-BA47-5B497C874DB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52A6AC-65FB-46D3-B5A3-9E147B793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3BDA63E1-5DEF-43EE-BCB3-96B489ED5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CD24C79-7E68-4CCC-9872-C278A9A63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541D07-D60B-45D4-80FE-8CEE2C98BE9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4EB34249-99F9-496F-A65E-C6A75F77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381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A337F35-9682-49CC-B378-F84E07039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6EAD35B-7538-41A6-9A43-954BE3982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049E1CB-7A4F-4303-891F-1BB211D29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C87B24-A201-4842-81FD-8FC6F5AE26A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3241971E-18AA-4913-B6A1-945318B0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4577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08D344-97DC-4B0A-8EC9-C727E95C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5917354-ED2B-411E-BA1A-D9810C05C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Declaration statements containing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do not create new storage areas; they only extend the scope of existing global variables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global class is used to prevent the extension of a global variable into a second file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scope of a global static variable cannot be extended beyond the file in which it is declared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Provides some privacy for static global variables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2E919-F5DD-4499-A91E-855922658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AE3E4-029A-40F0-AC57-8EAB07300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CEE6DA-F11E-4B68-90C0-19F0BA0C0AA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2D731D-EB43-4FC1-A0AD-2EC5391E1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 by Reference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581B8C5-6FEF-4D69-B3E1-902A8A69A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 b="1">
                <a:ea typeface="宋体" panose="02010600030101010101" pitchFamily="2" charset="-122"/>
              </a:rPr>
              <a:t>pass by value</a:t>
            </a:r>
            <a:r>
              <a:rPr lang="en-US" altLang="zh-CN">
                <a:ea typeface="宋体" panose="02010600030101010101" pitchFamily="2" charset="-122"/>
              </a:rPr>
              <a:t>, a called function receives values from its calling function, stores the passed values in its own local parameters, manipulates these parameters appropriately, and directly returns, at most, a single value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Passing an address is referred to as a function </a:t>
            </a:r>
            <a:r>
              <a:rPr lang="en-US" altLang="zh-CN" b="1">
                <a:ea typeface="宋体" panose="02010600030101010101" pitchFamily="2" charset="-122"/>
              </a:rPr>
              <a:t>pass by reference</a:t>
            </a:r>
            <a:r>
              <a:rPr lang="en-US" altLang="zh-CN">
                <a:ea typeface="宋体" panose="02010600030101010101" pitchFamily="2" charset="-122"/>
              </a:rPr>
              <a:t>, because the called function can reference, or access, the variable using the passed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Also referred to as a </a:t>
            </a:r>
            <a:r>
              <a:rPr lang="en-US" altLang="zh-CN" i="1">
                <a:ea typeface="宋体" panose="02010600030101010101" pitchFamily="2" charset="-122"/>
              </a:rPr>
              <a:t>call by reference </a:t>
            </a:r>
            <a:r>
              <a:rPr lang="en-US" altLang="zh-CN">
                <a:ea typeface="宋体" panose="02010600030101010101" pitchFamily="2" charset="-122"/>
              </a:rPr>
              <a:t>when the term applies only to those parameters whose addresses have been passed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8BA57-7B5B-49B6-8B20-DB6700283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7EBBE-5B4A-4779-BC0B-4019E4AB1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B6C4F5-E685-46C1-92FB-8D22E9120AD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9042DBB-2563-4A40-B9BE-A25E877C2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7DA30863-ACB5-44A4-82A0-CEAB9CB71D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3" y="1676400"/>
            <a:ext cx="5248275" cy="2209800"/>
          </a:xfrm>
          <a:noFill/>
        </p:spPr>
      </p:pic>
      <p:sp>
        <p:nvSpPr>
          <p:cNvPr id="27652" name="Rectangle 8">
            <a:extLst>
              <a:ext uri="{FF2B5EF4-FFF2-40B4-BE49-F238E27FC236}">
                <a16:creationId xmlns:a16="http://schemas.microsoft.com/office/drawing/2014/main" id="{0DC2D4F6-89F4-4656-9C3A-4249833986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8768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Output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num = 22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of num is 124484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561A3-3E82-447B-AA02-B223F3BDD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E6B8B-CD3A-4C9A-A126-2A0B11C2F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8EC463-B9B6-430C-99FF-C989E851ECD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69788B4-9080-4361-B3DC-21DE66AB3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610E311D-7663-47E4-B54E-9F6CDC11EA63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18288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numAddr = &amp;num;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variable that can store an address is known as a </a:t>
            </a:r>
            <a:r>
              <a:rPr lang="en-US" altLang="zh-CN" b="1">
                <a:ea typeface="宋体" panose="02010600030101010101" pitchFamily="2" charset="-122"/>
              </a:rPr>
              <a:t>pointer variable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b="1">
                <a:ea typeface="宋体" panose="02010600030101010101" pitchFamily="2" charset="-122"/>
              </a:rPr>
              <a:t>pointer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38C33C38-9EEC-4F55-98C7-8C2243E41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481C7B98-D586-443A-8607-01E98D7E9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AD34EC-C2A1-40D9-A00D-21BD97B13B1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A27FAD-25F1-4218-9174-F44D62F18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5B8E9A1-9943-4753-92EF-A5D258BB8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C5CC285-B854-4E77-BA7D-692D39DB2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DF080B-5694-4063-BF84-FED6D803EF6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3">
            <a:extLst>
              <a:ext uri="{FF2B5EF4-FFF2-40B4-BE49-F238E27FC236}">
                <a16:creationId xmlns:a16="http://schemas.microsoft.com/office/drawing/2014/main" id="{4B12F27F-32F9-412D-BF68-71959DCB0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627563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EEA1477-D6F8-4F60-BD83-3D5A406A9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5E7AFBF-35B8-4132-9964-3B10B58CA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9092604-9D61-4D0A-8675-8FB091221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7B1ACF-C6ED-4010-961F-61714E616B5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343CF420-6BC6-4A04-B326-7F1DC832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640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10350F-B0EA-4555-8A1B-0B30D19DC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Addresses</a:t>
            </a: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75D591BB-276E-4634-A737-FDD7542C6A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828800"/>
            <a:ext cx="80772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Indirection operator: 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*numAddr</a:t>
            </a:r>
            <a:r>
              <a:rPr lang="en-US" altLang="zh-CN">
                <a:ea typeface="宋体" panose="02010600030101010101" pitchFamily="2" charset="-122"/>
              </a:rPr>
              <a:t> means </a:t>
            </a:r>
            <a:r>
              <a:rPr lang="en-US" altLang="zh-CN" i="1">
                <a:ea typeface="宋体" panose="02010600030101010101" pitchFamily="2" charset="-122"/>
              </a:rPr>
              <a:t>the variable whose address is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Or, the </a:t>
            </a:r>
            <a:r>
              <a:rPr lang="en-US" altLang="zh-CN" i="1">
                <a:ea typeface="宋体" panose="02010600030101010101" pitchFamily="2" charset="-122"/>
              </a:rPr>
              <a:t>variable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When using a pointer, the value obtained is always found by first going to the pointer for an address; this is called </a:t>
            </a:r>
            <a:r>
              <a:rPr lang="en-US" altLang="zh-CN" b="1">
                <a:ea typeface="宋体" panose="02010600030101010101" pitchFamily="2" charset="-122"/>
              </a:rPr>
              <a:t>indirect addressing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4EC3F79-ECC9-409A-80C1-B4444AC09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9E432BA-C460-4B92-B642-8B639F9B2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295DD0-19D0-45ED-851F-DEA1B9C8607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B59D44-8696-406A-BC4D-4E273B845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8A92BCA8-173E-47E5-B9EC-B9BE7F1621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00200"/>
            <a:ext cx="7696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If variables created inside a function are available only to the function itself, they are said to be local to the function, or </a:t>
            </a:r>
            <a:r>
              <a:rPr lang="en-US" altLang="zh-CN" b="1">
                <a:ea typeface="宋体" panose="02010600030101010101" pitchFamily="2" charset="-122"/>
              </a:rPr>
              <a:t>local variables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 is the section of the program where the variable is valid or “known”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DD21B2E-15C3-4009-BADC-984DBBF7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DCE2A8F-BE86-4484-A45F-77E109B44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D4663E-3F4B-4075-B7FB-96198C0639F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1899E9-85DD-4B6F-946E-250615282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Addresses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A46D3F3-16B0-4B0D-BE5A-8FF7589FD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CA9FE3E-6727-4FF5-9288-38DF4F0DC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6683D8-57B1-47F9-91D0-DE91F4EAAA3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D9D01F46-8D8A-47FF-8197-4D05355A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858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393CE60-B87F-404C-AD4D-B3768A0E8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Declaring and Using Pointers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E4B73A2-172C-4F73-9C8D-4630AE9E7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declaring a pointer variable, C requires that we also specify the type of variable that is pointed to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*numAddr;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This declaration can be read in a number of ways: as </a:t>
            </a:r>
            <a:r>
              <a:rPr lang="en-US" altLang="zh-CN" i="1">
                <a:ea typeface="宋体" panose="02010600030101010101" pitchFamily="2" charset="-122"/>
              </a:rPr>
              <a:t>the variable pointed to by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is an integer</a:t>
            </a:r>
            <a:r>
              <a:rPr lang="en-US" altLang="zh-CN">
                <a:ea typeface="宋体" panose="02010600030101010101" pitchFamily="2" charset="-122"/>
              </a:rPr>
              <a:t>, or</a:t>
            </a:r>
            <a:r>
              <a:rPr lang="en-US" altLang="zh-CN" i="1">
                <a:ea typeface="宋体" panose="02010600030101010101" pitchFamily="2" charset="-122"/>
              </a:rPr>
              <a:t> as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 i="1">
                <a:ea typeface="宋体" panose="02010600030101010101" pitchFamily="2" charset="-122"/>
              </a:rPr>
              <a:t> points to an integer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46D74C-FFA5-48E7-88C2-33E936D34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E952BB-8DD5-4213-907F-4789DAA69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CAC0C3-B863-48CA-8D64-7DA13A64CCC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FE50E22-0285-4F7D-BDDE-0471EC500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3F0B3BF-4AFF-4282-9748-A03C97D3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D77269-29F0-447B-9F17-915C5B59D4C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32FAA637-AFB4-4F4A-B901-C4DCEFC9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343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>
            <a:extLst>
              <a:ext uri="{FF2B5EF4-FFF2-40B4-BE49-F238E27FC236}">
                <a16:creationId xmlns:a16="http://schemas.microsoft.com/office/drawing/2014/main" id="{456B03BF-552B-4D2C-9260-13EB718C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00600"/>
            <a:ext cx="5927725" cy="1474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 is: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address stored in milesAddr is 1244872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pointed to by milesAddr is 22</a:t>
            </a:r>
          </a:p>
          <a:p>
            <a:pPr eaLnBrk="1" hangingPunct="1"/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in miles is now 158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9BB607AC-23F3-4E1A-B223-14CC753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Declaring and Using Pointers (continued)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25FDE1D-24E5-442D-89CF-945738C63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Declaring and Using Pointers (continued)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C0F19FCB-DF29-43C8-BBCF-1EE1067DA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2524125"/>
            <a:ext cx="7534275" cy="2876550"/>
          </a:xfrm>
          <a:noFill/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531EF-D1ED-4CEA-A808-B88593416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4643A-ADD6-407F-8663-17FBA7123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01B417-D0CD-4864-B275-0CFBBE71A24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>
            <a:extLst>
              <a:ext uri="{FF2B5EF4-FFF2-40B4-BE49-F238E27FC236}">
                <a16:creationId xmlns:a16="http://schemas.microsoft.com/office/drawing/2014/main" id="{15F7572B-7C93-4493-8641-EE115142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83A85B5-3D6A-4F72-BFBF-B425BBCC4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96F284E-6C59-4719-B33F-1DBA65E19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FAE7DF-B44F-4A8C-90A5-0FEC6BDB329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BA35F2F4-9D55-435F-AA47-162860FF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01750"/>
            <a:ext cx="73152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EE08C3-3B73-4B7D-B39A-676ACCA53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 (continued)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3F2E41FF-FA86-45AD-B58D-C5C86E8FA7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9800"/>
            <a:ext cx="8077200" cy="2362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Sample run of Program 7.6: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number: 24.6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that will be passed is 124484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received is 124484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pointed to by xnum is: 24.60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CB21E99-DE67-4017-BF77-1B00E9545E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1746DDA-C4A0-4B3C-B171-BC62002B5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CF4652-9E47-4C6D-AF71-5CCFCF70F05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A86C5D3-BFB8-4A18-8D47-E465309DD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DA5A621C-C32B-41A9-8341-0060864CD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D58F8E4-99AD-4439-BBE8-75A5E0657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8B6E04-403C-4DCC-BA1D-C4DC1D1E584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B313C1C7-DF56-418F-9DE4-33598124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277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6924A46-0374-4727-9624-C62A902F1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3C1ACB4-362D-4C8F-8DBD-FCB261EB5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3B21D9-7056-4131-B0A7-4172BCEDCE7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0409F38B-8F52-4FBD-8548-37C85F8B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5">
            <a:extLst>
              <a:ext uri="{FF2B5EF4-FFF2-40B4-BE49-F238E27FC236}">
                <a16:creationId xmlns:a16="http://schemas.microsoft.com/office/drawing/2014/main" id="{BC72ED92-BC65-46F1-913B-031AE32B7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867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AA65A529-99A2-4B15-90A6-E9454875C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5638800"/>
            <a:ext cx="582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20.2 to the value of the variable pointed to by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xnum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C7CB124-21AC-438F-9402-9C115C89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Passing Addresses to a Function (continued)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BDE99A0B-D5CF-4540-B509-01D3D3BF1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55237BD-A5A7-47FF-B82F-69544E093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867E72-B3BC-4784-B24B-6D97B554F4F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DF695467-A7D9-4E03-8A01-C66E9071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43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Line 5">
            <a:extLst>
              <a:ext uri="{FF2B5EF4-FFF2-40B4-BE49-F238E27FC236}">
                <a16:creationId xmlns:a16="http://schemas.microsoft.com/office/drawing/2014/main" id="{9A86ECBE-3059-40DE-89D3-89D0394B1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876800"/>
            <a:ext cx="282575" cy="204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4E46D072-14B4-4391-949C-52A25854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255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Returns multiple values</a:t>
            </a:r>
            <a:endParaRPr lang="en-US" altLang="zh-CN" sz="18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745E2E9-1E33-4E4E-909F-3A1F6A76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Passing Addresses to a Function (continued)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DE6D909-494E-41B2-A992-49FBBF6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Swapping Values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BCF7B21-AFBC-4728-9C64-E23776D3F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common programming requirement is the sorting of both numeric values and text, such as names, in either ascending (increasing) or descending (decreasing) order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Typically accomplished by comparing two values and then switching values if they are not in the correct order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09F8-C800-4AA9-AFF4-FF02675E8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0FC66-2BF7-498F-A00D-C27F055A4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BA2465-999A-4672-B1E6-9A4F1E74F08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436647-009A-41B4-B219-11405E1EB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2D20E9B-91E3-42A0-B20F-5656005797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2289FAC-2132-4626-82C5-9D7AEABAD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4822A4-D716-4E31-8A19-3B13E3DC6CC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1792A7E9-8C3E-4797-92FC-C45E6456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2131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2FB0E2B-4E5A-486C-B188-290DDAA6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0D3F13-232B-404E-B0AF-9FF6D9EA4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Write a C function that exchanges the values in two single-precision variables of its called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Thus, if the function has access to two variables of its calling function, the called function should switch the values in these variables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D7037-3294-4661-8F05-CE493FA7E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E6BDA0-7485-46A4-A4E7-769A4AA0E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895C41-2243-4659-B11E-314C0923A67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7915B2E-9F35-4819-A8DA-7310C3BED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094C327-9341-4513-872E-02E8C798F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(arguments of the function): two addresses, of the two variables whose values are to be exchanged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Output: change the values in the calling function using passed addresses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Swapping the values of two variables is accomplished using the following algorithm: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Store the first variable’s value in a temporary location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Store the second variable’s value in the first variable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Store the temporary value in the second variable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32136-9572-4956-866F-6D220CF0D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DCB12-823A-4615-90A1-378A5492F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904F17-034D-4D13-BCA5-7AFA2EEC19E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A8B4A9FF-D9BE-4E05-8B69-5C14D1DE7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15B95A8-A171-4369-A7CA-1246E0358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648570-D123-47C2-BD2E-CA67A916662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73014CDA-47FC-40FC-9272-EE45392E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867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6">
            <a:extLst>
              <a:ext uri="{FF2B5EF4-FFF2-40B4-BE49-F238E27FC236}">
                <a16:creationId xmlns:a16="http://schemas.microsoft.com/office/drawing/2014/main" id="{DBB9A602-DAA4-4177-8A22-07DD2EEA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Analyze the Problem (continued)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E15BA37-2523-4164-BAED-E0C51D7D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38576E88-080F-4AA9-A19D-6284F4438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B945629-D465-48F8-89CB-5A50276CD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C1F32C-26C2-4AA8-8A60-90A2BFAF327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6085" name="Picture 3">
            <a:extLst>
              <a:ext uri="{FF2B5EF4-FFF2-40B4-BE49-F238E27FC236}">
                <a16:creationId xmlns:a16="http://schemas.microsoft.com/office/drawing/2014/main" id="{B5592735-CAAA-422F-93DA-1F355445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42894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EECECCC-FBCE-4E88-A6C3-6C55C11AD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</a:t>
            </a: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7DEB5400-2020-41C7-8197-29D93AD21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524000"/>
            <a:ext cx="7820025" cy="4572000"/>
          </a:xfrm>
          <a:noFill/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7D43A-F555-4EFA-A048-72378D3A6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25F43-8763-40BA-98CB-4AADEAB1F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D833BE-0495-41F3-BF55-AC713568CE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05E367BE-2830-4550-8D51-9351E896D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670F1C1-E270-4B2C-9F29-5248FDACE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87764-2466-4711-BE44-266DF01B7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F4740E-99F4-4C9F-A3E7-6105E224957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4A8BCBCE-4B1F-499D-8C4A-3114917D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71700"/>
            <a:ext cx="6762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6A05F175-69F1-468F-95B4-FEFB191460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0645C50-A169-4B28-8E53-439D2D5B7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760531-CFE4-4DEB-A366-9B68B2FB5B5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BB101140-6A29-4A7A-BAE7-FD1CD2B0B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6280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5">
            <a:extLst>
              <a:ext uri="{FF2B5EF4-FFF2-40B4-BE49-F238E27FC236}">
                <a16:creationId xmlns:a16="http://schemas.microsoft.com/office/drawing/2014/main" id="{ED738050-267B-4E44-A442-CE2803E1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Code the Function (continued)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65503449-B90B-4969-8816-634C92FE7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58020E3-DB57-44F3-8EB5-8765C943B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9210E7-5743-47FA-813D-5A8DE690650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0180" name="Group 6">
            <a:extLst>
              <a:ext uri="{FF2B5EF4-FFF2-40B4-BE49-F238E27FC236}">
                <a16:creationId xmlns:a16="http://schemas.microsoft.com/office/drawing/2014/main" id="{22AD482A-82A3-4048-986A-CDC9938B3E1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5138"/>
            <a:ext cx="6453188" cy="5783262"/>
            <a:chOff x="234" y="0"/>
            <a:chExt cx="4065" cy="4027"/>
          </a:xfrm>
        </p:grpSpPr>
        <p:pic>
          <p:nvPicPr>
            <p:cNvPr id="50182" name="Picture 4">
              <a:extLst>
                <a:ext uri="{FF2B5EF4-FFF2-40B4-BE49-F238E27FC236}">
                  <a16:creationId xmlns:a16="http://schemas.microsoft.com/office/drawing/2014/main" id="{51D689D3-6D1B-4ADD-8420-DDE6361E9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4046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Picture 5">
              <a:extLst>
                <a:ext uri="{FF2B5EF4-FFF2-40B4-BE49-F238E27FC236}">
                  <a16:creationId xmlns:a16="http://schemas.microsoft.com/office/drawing/2014/main" id="{1375DF47-3788-4CAF-B938-1D52EA826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1500"/>
              <a:ext cx="4065" cy="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B412E61-12A8-4CED-B42D-861ED987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Code the Function (continued)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34EB7E6-7907-4283-BCED-E3067AEBB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Program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4F390DB-0DF4-43F2-BA51-230967493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following sample run was obtained using Program 7.10, which completes the verification: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two numbers: 20.5 6.25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Before the call to swap():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firstnum is 20.50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secnum is 6.25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After the call to swap():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firstnum is 6.25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secnum is 20.50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27D47-76B8-4F12-A6E1-636166E53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3275F-9439-4678-B497-03F2E9D7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D0CD09-0C31-426D-870F-7F9A74A021E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7EA34EA-F453-4E36-A23C-41F2B5EEC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Recursion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555F919-61DC-49E5-99D0-E436B7BE4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Functions that call themselves are referred to as</a:t>
            </a:r>
            <a:r>
              <a:rPr lang="en-US" altLang="zh-CN" b="1">
                <a:ea typeface="宋体" panose="02010600030101010101" pitchFamily="2" charset="-122"/>
              </a:rPr>
              <a:t> self-referential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recursive </a:t>
            </a:r>
            <a:r>
              <a:rPr lang="en-US" altLang="zh-CN">
                <a:ea typeface="宋体" panose="02010600030101010101" pitchFamily="2" charset="-122"/>
              </a:rPr>
              <a:t>functions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a function invokes itself, the process is called </a:t>
            </a:r>
            <a:r>
              <a:rPr lang="en-US" altLang="zh-CN" b="1">
                <a:ea typeface="宋体" panose="02010600030101010101" pitchFamily="2" charset="-122"/>
              </a:rPr>
              <a:t>direct recursion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can invoke a second function, which in turn invokes the first function; this type of recursion is referred to as </a:t>
            </a:r>
            <a:r>
              <a:rPr lang="en-US" altLang="zh-CN" b="1">
                <a:ea typeface="宋体" panose="02010600030101010101" pitchFamily="2" charset="-122"/>
              </a:rPr>
              <a:t>indirect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b="1">
                <a:ea typeface="宋体" panose="02010600030101010101" pitchFamily="2" charset="-122"/>
              </a:rPr>
              <a:t>mutual recursion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2C2A7-8BFB-4989-8D97-1680E371B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685D9-091D-4E8F-B68F-57AC89C54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0E11DF-250F-4B02-9CF7-406BD1D6DA4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5CF781-DED3-446A-BC51-FDA4E971E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70642F0E-EADD-408C-BD2B-F96E25756F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variable with a </a:t>
            </a:r>
            <a:r>
              <a:rPr lang="en-US" altLang="zh-CN" b="1">
                <a:ea typeface="宋体" panose="02010600030101010101" pitchFamily="2" charset="-122"/>
              </a:rPr>
              <a:t>local scope </a:t>
            </a:r>
            <a:r>
              <a:rPr lang="en-US" altLang="zh-CN">
                <a:ea typeface="宋体" panose="02010600030101010101" pitchFamily="2" charset="-122"/>
              </a:rPr>
              <a:t>has had storage set aside for it by a declaration statement made within a function body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variable with </a:t>
            </a:r>
            <a:r>
              <a:rPr lang="en-US" altLang="zh-CN" b="1">
                <a:ea typeface="宋体" panose="02010600030101010101" pitchFamily="2" charset="-122"/>
              </a:rPr>
              <a:t>global scope </a:t>
            </a:r>
            <a:r>
              <a:rPr lang="en-US" altLang="zh-CN">
                <a:ea typeface="宋体" panose="02010600030101010101" pitchFamily="2" charset="-122"/>
              </a:rPr>
              <a:t>is one whose storage has been created for it by a declaration statement located outside any function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0A7D707-EBE5-4EBB-BBEF-D00565541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F9C1C0-42AC-4BF4-941B-DBEE9B010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9A9630-85EC-4EA5-983C-0D40062D70B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9E6D65A-DF35-44CA-99BC-0131952E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Recursion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C1F5253-14F6-45ED-8F61-23059DBCA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zh-CN">
                <a:ea typeface="宋体" panose="02010600030101010101" pitchFamily="2" charset="-122"/>
              </a:rPr>
              <a:t>The definition for n! can be summarized by the following statements:</a:t>
            </a:r>
          </a:p>
          <a:p>
            <a:pPr marL="914400" lvl="1" indent="-457200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0! = 1</a:t>
            </a:r>
          </a:p>
          <a:p>
            <a:pPr marL="914400" lvl="1" indent="-457200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n! = n * (n-1)! for n &gt;= 1</a:t>
            </a:r>
          </a:p>
          <a:p>
            <a:pPr marL="495300" indent="-495300" eaLnBrk="1" hangingPunct="1"/>
            <a:r>
              <a:rPr lang="en-US" altLang="zh-CN">
                <a:ea typeface="宋体" panose="02010600030101010101" pitchFamily="2" charset="-122"/>
              </a:rPr>
              <a:t>This definition illustrates the general considerations that must be specified in constructing a recursive algorithm: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What is the first case or cases?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How is the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th case related to the </a:t>
            </a:r>
            <a:r>
              <a:rPr lang="en-US" altLang="zh-CN" i="1">
                <a:ea typeface="宋体" panose="02010600030101010101" pitchFamily="2" charset="-122"/>
              </a:rPr>
              <a:t>(n-1) </a:t>
            </a:r>
            <a:r>
              <a:rPr lang="en-US" altLang="zh-CN">
                <a:ea typeface="宋体" panose="02010600030101010101" pitchFamily="2" charset="-122"/>
              </a:rPr>
              <a:t>case?</a:t>
            </a:r>
          </a:p>
          <a:p>
            <a:pPr marL="495300" indent="-495300"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EDD2B1-4D49-49E3-ABD1-2911CBF78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5BC81-48C4-41E2-B38D-8ABCE1720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520899-D7C8-4A56-95AD-9D4EEA2E05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F5244DC-9E79-4FC5-BA62-0C35E57B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Recursion (continued)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FF47391-FDDF-4486-9F84-57CAA2067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pseudocode, the processing required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If n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	factorial =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	Factorial = n * factorial(n - 1)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C, this can be written as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factorial(int n)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if (n == 0)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return 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return (n * factorial(n-1));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05C3B-5113-4428-8709-3337D3978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C1645-0858-4DE2-A970-D6A413682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880735-25A6-487F-96E2-FEE3CA62970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D9A142E6-5637-4A5F-BCAA-CD14FEBAE1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1DB3FD1-CD26-4484-AD57-F5D6E0498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E95971-07CD-4D53-8E5C-4DC62A1A61B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FAA31D38-0F27-4957-86F8-100D15F8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677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>
            <a:extLst>
              <a:ext uri="{FF2B5EF4-FFF2-40B4-BE49-F238E27FC236}">
                <a16:creationId xmlns:a16="http://schemas.microsoft.com/office/drawing/2014/main" id="{CCB425C0-DC92-4D71-AB32-FAD0D95D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Mathematical Recursion (continued)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19C9937-16E5-4A1D-889C-EE837CCF8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the Computation is Performed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2BF8696-AC8E-4B11-863B-C59E66E7A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C4CADB2-3892-49F4-87D3-38BFC9F3C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0A6219-6110-4DCC-8FA2-3CF907FE267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79C84000-2A03-4E35-905E-C5990FA72D1C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4419600" cy="3525838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A525DA-CE0B-4626-8673-FBD60191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the Computation is Performed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6B9092A-1493-4D27-8025-31A2E7C32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0132A09-984B-4288-A1F7-F798ED7C1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EBA270-5016-4A5C-BB34-81901BAB568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7349" name="Picture 3">
            <a:extLst>
              <a:ext uri="{FF2B5EF4-FFF2-40B4-BE49-F238E27FC236}">
                <a16:creationId xmlns:a16="http://schemas.microsoft.com/office/drawing/2014/main" id="{BF522881-A342-4825-9BB1-3BE155AD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3368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686ECB6-3982-4059-B67D-3BC8B8116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the Computation is Performed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5212664-FFD2-48F8-825D-6575B6A9C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B5EF057-E091-46FF-9561-16F9A6C3E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626704-E525-4ED7-9592-CD74678D3FA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8373" name="Picture 3">
            <a:extLst>
              <a:ext uri="{FF2B5EF4-FFF2-40B4-BE49-F238E27FC236}">
                <a16:creationId xmlns:a16="http://schemas.microsoft.com/office/drawing/2014/main" id="{764602FE-18B5-4B7B-AC6C-A6F8E91F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568575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0EBA9D-FCDB-4A0B-92D9-3A63EE70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Recursion versus Iteration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D49C34-F1AF-458D-ADB5-5E3A38DE5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recursive method can be applied to any problem in which the solution is represented in terms of solutions to simpler versions of the same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Any recursive function can be written in a nonrecursive manner using an iterative solution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factorial(int 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fact;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for(fact = 1; n &gt; 0; n--)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fact = fact * 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return (fact);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10CC7-8152-4B12-827F-0689D10F0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07C05-F933-40F7-9BAC-3CCD7D680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D6BACF-3D38-44A1-8944-E8BA78FC5CC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F35B3B3-8B8F-4152-A9CD-0C50F1656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EAC96E7-28E3-457B-BE57-992388F02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the same name for a local variable that has been used for a global variable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Becoming confused about whether a parameter (or variable) </a:t>
            </a:r>
            <a:r>
              <a:rPr lang="en-US" altLang="zh-CN" i="1">
                <a:ea typeface="宋体" panose="02010600030101010101" pitchFamily="2" charset="-122"/>
              </a:rPr>
              <a:t>contains </a:t>
            </a:r>
            <a:r>
              <a:rPr lang="en-US" altLang="zh-CN">
                <a:ea typeface="宋体" panose="02010600030101010101" pitchFamily="2" charset="-122"/>
              </a:rPr>
              <a:t>an address or </a:t>
            </a:r>
            <a:r>
              <a:rPr lang="en-US" altLang="zh-CN" i="1">
                <a:ea typeface="宋体" panose="02010600030101010101" pitchFamily="2" charset="-122"/>
              </a:rPr>
              <a:t>is </a:t>
            </a:r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address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Declaring a pointer as a function parameter and then forgetting to place the address operator, &amp;, before the argument passed to the function when it is called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specify the initial case when a recursive function is defined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4F02B-5E7A-4D4F-87A9-C76B69F97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82664-2B55-4BF9-808C-653034D3F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6F0FEF-ED16-49EC-AE73-CF992AB7A60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ECD8502-EA73-4753-9AA3-60B3D9ADB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964502F5-A2DD-48BC-8CDF-E2D6FFD687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1852613"/>
            <a:ext cx="7600950" cy="4219575"/>
          </a:xfrm>
          <a:noFill/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1F7AE-39D8-42ED-AADB-6F1062BF2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2E9E36-400D-4832-B3F8-3FD9ABC60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5B13DD-100D-4560-BB77-FEC47E42225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3625071-D91F-4A8D-9CA1-5ED07B3EE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02A399-CDC9-4625-BC04-EC9D36B53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Every variable used in a program has </a:t>
            </a:r>
            <a:r>
              <a:rPr lang="en-US" altLang="zh-CN" i="1"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, which determines where the variable can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Every variable has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Every variable has a data type, a value, and an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pointer is a variable or parameter that is used to store the address of another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a parameter or variable is a pointer, then the indirection operator, *, must be used to access the variable whose address is stored in the pointer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4DA2-8FD6-44FA-95A1-D3B172DF2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951D8-3ED9-4648-B3C1-880F8E5E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2D95A3-15E0-419E-91BF-7C0CA817E79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A1408D-C625-433D-8A60-380358084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44C3F5A-DC85-467F-A9C6-694813FA35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97D7C13-3C24-436E-8DB2-17CF3AF3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A0FDFF-B501-41C6-A82C-7DBE1209FCD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F49719CE-0497-4E34-85DD-5CA2B899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9167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22590A8-BC86-4048-A1AD-46949FEA7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D3B1F09-044F-4ADE-B038-97760AC8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address of a variable can be passed to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When a called function receives an address, it has the capability of directly accessing the respective calling function’s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recursive solution is one in which the solution can be expressed in terms of a “simpler” version of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a problem solution can be expressed repetitively or recursively with equal ease, the repetitive solution is preferable because it executes faster and uses less memory</a:t>
            </a:r>
            <a:endParaRPr lang="en-US" altLang="zh-CN" sz="3000"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A6393-1871-4524-87CD-BB1D63761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D63EB3-94EA-436C-AD68-243A2186B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6D5DAA-55ED-4811-8A81-016D370DDAA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812788A2-1F60-4BB9-AD23-82E4864B1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F3F8941-8C14-484F-B7B3-A2E3F23A4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435CA2-A503-4BA0-B2A6-FBB90C182C1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9220" name="Group 7">
            <a:extLst>
              <a:ext uri="{FF2B5EF4-FFF2-40B4-BE49-F238E27FC236}">
                <a16:creationId xmlns:a16="http://schemas.microsoft.com/office/drawing/2014/main" id="{716A3374-29F8-464F-94F2-9C1B0AC8E4A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85800"/>
            <a:ext cx="6735763" cy="5715000"/>
            <a:chOff x="768" y="0"/>
            <a:chExt cx="4243" cy="4006"/>
          </a:xfrm>
        </p:grpSpPr>
        <p:pic>
          <p:nvPicPr>
            <p:cNvPr id="9222" name="Picture 5">
              <a:extLst>
                <a:ext uri="{FF2B5EF4-FFF2-40B4-BE49-F238E27FC236}">
                  <a16:creationId xmlns:a16="http://schemas.microsoft.com/office/drawing/2014/main" id="{6559D29E-E292-4745-85F3-0A08C57A9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0"/>
              <a:ext cx="4243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6">
              <a:extLst>
                <a:ext uri="{FF2B5EF4-FFF2-40B4-BE49-F238E27FC236}">
                  <a16:creationId xmlns:a16="http://schemas.microsoft.com/office/drawing/2014/main" id="{2BC5C9D4-822A-46B1-8D8E-5A5C46240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72"/>
              <a:ext cx="4232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Rectangle 8">
            <a:extLst>
              <a:ext uri="{FF2B5EF4-FFF2-40B4-BE49-F238E27FC236}">
                <a16:creationId xmlns:a16="http://schemas.microsoft.com/office/drawing/2014/main" id="{F99341D4-A7CE-4302-A59F-5365F979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 Scope (continued)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6839E0-CCB4-4EB3-909A-C5B1BD150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2D15E6-6AAC-41D2-AA90-E4FCAF86C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7.1 produces the following output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main(): firstnum = 10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main(): secnum = 20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valfun(): firstnum = 10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valfun(): secnum = 30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main() again: firstnum = 40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From main() again: secnum = 20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While a function is executing, only the storage area for the variables and parameters created by this function are automatically accessed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31A214-820D-42C0-A784-CDBAC4180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40CAB-F2ED-4B0A-ABB4-95B4E096D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81ABCA-9153-405E-BECF-34C76BA25DA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295D841F-DA0A-4F44-9A18-B35C6B64C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</a:p>
        </p:txBody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450F1D8A-CE64-4FB1-BE2D-8D1006433C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a variable that is not local to the function is used by the function, the program searches the global storage areas for the correct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scope of a variable does not influence the data type of the variable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8710CC5-DBE6-4BEA-9C0D-4D79DC15F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5EF287-EA6D-42F5-8552-90FDCD021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928CB7-51F4-4F3C-BD2D-6E1E7C9C020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F569B-559B-4DFC-8245-5C459B188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FA1CD7-6FC0-4FE7-8CF7-6C4D59B24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7FD8E5C-AFED-491B-8757-3A7F8425CCB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2799</Words>
  <Application>Microsoft Office PowerPoint</Application>
  <PresentationFormat>全屏显示(4:3)</PresentationFormat>
  <Paragraphs>397</Paragraphs>
  <Slides>60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Variable Scope</vt:lpstr>
      <vt:lpstr>Variable Scope (continued)</vt:lpstr>
      <vt:lpstr>Variable Scope (continued)</vt:lpstr>
      <vt:lpstr>Variable Scope (continued)</vt:lpstr>
      <vt:lpstr>PowerPoint 演示文稿</vt:lpstr>
      <vt:lpstr>Variable Scope (continued)</vt:lpstr>
      <vt:lpstr>Variable Scope (continued)</vt:lpstr>
      <vt:lpstr>Variable Scope (continued)</vt:lpstr>
      <vt:lpstr>When to Use Global Declarations</vt:lpstr>
      <vt:lpstr>Misuse of Global Variables</vt:lpstr>
      <vt:lpstr>Variable Storage Class</vt:lpstr>
      <vt:lpstr>Variable Storage Class (continued)</vt:lpstr>
      <vt:lpstr>Local Variable Storage Classes</vt:lpstr>
      <vt:lpstr>PowerPoint 演示文稿</vt:lpstr>
      <vt:lpstr>Local Variable Storage Classes (continued)</vt:lpstr>
      <vt:lpstr>PowerPoint 演示文稿</vt:lpstr>
      <vt:lpstr>Local Variable Storage Classes (continued)</vt:lpstr>
      <vt:lpstr>Global Variable Storage Classes</vt:lpstr>
      <vt:lpstr>Global Variable Storage Classes (continued)</vt:lpstr>
      <vt:lpstr>Global Variable Storage Classes (continued)</vt:lpstr>
      <vt:lpstr>Global Variable Storage Classes (continued)</vt:lpstr>
      <vt:lpstr>Pass by Reference</vt:lpstr>
      <vt:lpstr>Passing Addresses to a Function</vt:lpstr>
      <vt:lpstr>Storing Addresses</vt:lpstr>
      <vt:lpstr>Storing Addresses (continued)</vt:lpstr>
      <vt:lpstr>Storing Addresses (continued)</vt:lpstr>
      <vt:lpstr>Using Addresses</vt:lpstr>
      <vt:lpstr>Using Addresses (continued)</vt:lpstr>
      <vt:lpstr>Declaring and Using Pointers</vt:lpstr>
      <vt:lpstr>PowerPoint 演示文稿</vt:lpstr>
      <vt:lpstr>Declaring and Using Pointers (continued)</vt:lpstr>
      <vt:lpstr>Passing Addresses to a Function</vt:lpstr>
      <vt:lpstr>Passing Addresses to a Function (continued)</vt:lpstr>
      <vt:lpstr>Passing Addresses to a Function (continued)</vt:lpstr>
      <vt:lpstr>PowerPoint 演示文稿</vt:lpstr>
      <vt:lpstr>PowerPoint 演示文稿</vt:lpstr>
      <vt:lpstr>Case Study: Swapping Values</vt:lpstr>
      <vt:lpstr>Requirements Specification</vt:lpstr>
      <vt:lpstr>Analyze the Problem</vt:lpstr>
      <vt:lpstr>PowerPoint 演示文稿</vt:lpstr>
      <vt:lpstr>Analyze the Problem (continued)</vt:lpstr>
      <vt:lpstr>Code the Function</vt:lpstr>
      <vt:lpstr>Code the Function (continued)</vt:lpstr>
      <vt:lpstr>PowerPoint 演示文稿</vt:lpstr>
      <vt:lpstr>PowerPoint 演示文稿</vt:lpstr>
      <vt:lpstr>Test and Debug the Program</vt:lpstr>
      <vt:lpstr>Recursion</vt:lpstr>
      <vt:lpstr>Mathematical Recursion</vt:lpstr>
      <vt:lpstr>Mathematical Recursion (continued)</vt:lpstr>
      <vt:lpstr>PowerPoint 演示文稿</vt:lpstr>
      <vt:lpstr>How the Computation is Performed</vt:lpstr>
      <vt:lpstr>How the Computation is Performed (continued)</vt:lpstr>
      <vt:lpstr>How the Computation is Performed (continued)</vt:lpstr>
      <vt:lpstr>Recursion versus Iteration</vt:lpstr>
      <vt:lpstr>Common Programming Errors</vt:lpstr>
      <vt:lpstr>Common Compiler Errors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/>
  <dc:creator/>
  <cp:keywords/>
  <dc:description/>
  <cp:lastModifiedBy/>
  <cp:revision>525</cp:revision>
  <dcterms:created xsi:type="dcterms:W3CDTF">2002-09-27T23:29:22Z</dcterms:created>
  <dcterms:modified xsi:type="dcterms:W3CDTF">2020-02-25T05:19:30Z</dcterms:modified>
  <cp:category/>
</cp:coreProperties>
</file>