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4"/>
  </p:notesMasterIdLst>
  <p:handoutMasterIdLst>
    <p:handoutMasterId r:id="rId55"/>
  </p:handoutMasterIdLst>
  <p:sldIdLst>
    <p:sldId id="319" r:id="rId5"/>
    <p:sldId id="257" r:id="rId6"/>
    <p:sldId id="462" r:id="rId7"/>
    <p:sldId id="463" r:id="rId8"/>
    <p:sldId id="501" r:id="rId9"/>
    <p:sldId id="464" r:id="rId10"/>
    <p:sldId id="502" r:id="rId11"/>
    <p:sldId id="465" r:id="rId12"/>
    <p:sldId id="466" r:id="rId13"/>
    <p:sldId id="467" r:id="rId14"/>
    <p:sldId id="503" r:id="rId15"/>
    <p:sldId id="468" r:id="rId16"/>
    <p:sldId id="469" r:id="rId17"/>
    <p:sldId id="470" r:id="rId18"/>
    <p:sldId id="471" r:id="rId19"/>
    <p:sldId id="473" r:id="rId20"/>
    <p:sldId id="472" r:id="rId21"/>
    <p:sldId id="474" r:id="rId22"/>
    <p:sldId id="50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505" r:id="rId38"/>
    <p:sldId id="489" r:id="rId39"/>
    <p:sldId id="490" r:id="rId40"/>
    <p:sldId id="491" r:id="rId41"/>
    <p:sldId id="492" r:id="rId42"/>
    <p:sldId id="493" r:id="rId43"/>
    <p:sldId id="494" r:id="rId44"/>
    <p:sldId id="495" r:id="rId45"/>
    <p:sldId id="506" r:id="rId46"/>
    <p:sldId id="496" r:id="rId47"/>
    <p:sldId id="497" r:id="rId48"/>
    <p:sldId id="498" r:id="rId49"/>
    <p:sldId id="499" r:id="rId50"/>
    <p:sldId id="500" r:id="rId51"/>
    <p:sldId id="445" r:id="rId52"/>
    <p:sldId id="446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F00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9" autoAdjust="0"/>
    <p:restoredTop sz="94531" autoAdjust="0"/>
  </p:normalViewPr>
  <p:slideViewPr>
    <p:cSldViewPr>
      <p:cViewPr varScale="1">
        <p:scale>
          <a:sx n="65" d="100"/>
          <a:sy n="65" d="100"/>
        </p:scale>
        <p:origin x="28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76AEC0E5-8C8F-4F56-8FAA-A3B8D2FFA3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9135C61-5EBC-4FA6-9A60-71219C720EB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FC54659F-DB22-491E-9BB7-172D240CBF4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9A6145E1-D5DC-4127-B0A3-D6E7ED4F9E4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1A7272-4843-4F4C-8595-BBF9B11BF3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F61A626-BA4B-44DC-84B5-F7282D15FC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A31BA83-0D88-4CF1-BBCA-8B66962742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619B8C4E-86B3-4990-9069-53573636774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21CC17FC-0102-4B90-8F58-DAD67068B7C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A680D5D4-1F2A-4F07-9D7E-5B739DCE77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A3D2C2C6-1C1D-456A-97E6-9ED1A61209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9DC20FC-E01A-445D-9063-220E4CC4A6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51985F1-3009-463A-BBAA-C0E5352CC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0FAE15-2514-4D25-9E4C-628FFDFEDA9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B8449BE-140E-4980-86FC-90B8FE35CD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C529D0-E1D6-4E1D-BBEE-CF29051E7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02AD4CD-E4CB-4C0C-A18A-28E426067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28E02D1-1F5E-4A52-BA70-A40565C3ACCD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D1E7103-998F-401C-A54A-363A883A52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708DD7F8-491E-445C-9C6A-BCDB16C23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1A1C079-3A53-4367-941A-C2AFE7E8A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EBD2BD-84E1-4AF0-9664-A3182636B69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EB1167B-939B-471A-BE14-E9AD491AD50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AB2001-828C-4B51-994B-858EB9AE0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0296314-BC54-4EC6-9004-FC2A43B88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673740-01A9-4FD1-9811-2BBAB931B3C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3DF0187-34DF-478A-9338-1B8D7D5BC4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75613FA-9836-4FAF-B4A6-D95930776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20AB6BAE-AAD7-471C-9AA7-EE48F66D5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87BEF2-9BA6-4394-83AE-27C8E67C7BA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0B83351-8D2E-4894-A9DE-4D6AC82ECE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A1CA9A8-6612-4B4A-BAB5-223B938D9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4CE38B57-7BC8-4707-9548-4C8E6DE25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4992FE-4729-497A-969D-D83129BB3E9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69B8309-EE85-4D7A-81F6-106B756747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0B6C5F1-8470-4B7D-93A4-11CCCD5F5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9FE4875-EA71-40DA-8CC4-E2CEEE8F5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42A7765-E225-4095-8706-B42EF64A9C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A356383-A366-4D95-A4C1-56EBCD1B4EF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8B2EC8A-19BE-472C-AFD8-043910092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098EBF3-F028-45CB-9D74-65D262273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EF46583-4B61-4D5C-9341-855754046DC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9120495-7AC1-42A5-AAB3-6BF2A657F3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C37C842-CE08-4165-9497-1CB2B64BE1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FAD138E-D4A4-406A-BFEB-6D303CEA2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919508-B2BB-404C-81C6-85A2E6F8E87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F485E35-77C6-4544-86F1-1A9ED0F08C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9AFD893-8509-4748-AB76-4CCFA28FC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026B569-63FD-4784-B044-F63711B49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45432D4-4C3F-4FE8-8EF2-346E5C32679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B1EB270-4BA0-479E-A47B-6AD294D184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0120D9C-BA59-4D57-909E-1E5CB3D63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284AD603-59F5-46A0-9C4A-1F4E246E6E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A58F921-C002-462A-9367-17302C78E65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9A49392-E93C-4B1E-956F-8F20451E22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5633360-E435-477A-8EBA-7C0C1C6F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C579BE5-8C32-4FA9-A08D-A0477860D5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85CDA00-DEC4-4280-810C-2FC49A970A3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3918514-C912-4A52-89F7-178111ECCA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E75C7B8-EF34-44B9-AF54-444A58A69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9D3D422-6C29-4AA0-A071-29344AF8F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427A72-DF8A-4C24-9F66-2879F5652E0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68C0B34-95E9-4994-8CB2-12A2723B4E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111CEE1-61A0-49AF-A24A-16B87A744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0C5B33E-C78B-4A20-A7AD-84D49FDA4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1639C5-CB59-4B05-ABB4-0F05C12C952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56331B3D-7BBA-4261-ADFE-338DC0B885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FE31056-B31F-4B2E-8269-A5CB666A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5725BBD-7986-4EFF-ACFC-83F011B86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3822A9D-24DB-4517-BBD4-756434D1664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74083B0-65DB-4808-BBCE-873FDEC1CD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6EC904EF-9031-45D9-AC79-E32138FE5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648F991-6808-433C-9273-8031C31397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8E6C16-43D1-41A2-AF72-C385FECF3D8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D0EE5DD2-BC02-4CE6-AA0F-604E309B57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852D83C-6941-4520-84F5-831017591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AF24841-6C9C-4EF1-9CEF-4282992D4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75CE02-FE8B-40A5-87AD-7F67C843675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D297057-43D0-432F-9A26-F018AE0141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C7FC83A-E19C-4909-85BB-BC135552F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9CB446E-67BC-4F7A-A703-6762E64A7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052462-7B93-4B2A-82F6-AEA9EB98A46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A8DD099-9089-4DDD-B4EB-3522FFD7F6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1FC4421-A719-444D-887A-4464F771A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481844A-6BFC-4386-818E-1CBA3BE4D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95883D-12C9-467B-A011-B27773EF959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A2F68B69-7ABC-45E4-AF9C-5839C5AE1C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14745C4A-B1B9-4460-AD72-BE792A3BF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9D020BB-499F-46AF-912F-13FDA0094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C167626-E491-49F4-832B-9C183E044F3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BB48BA54-4128-4834-93D5-9232C2EE51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42C6030-63AF-4042-B066-3F23B8C45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7EFACBE-E4C6-4349-B89C-AB4786973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E32A0E-2237-465F-9CFB-B87DB8D4578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4066C914-7692-4AE6-8CBB-9146E933A7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8A16AD76-AB4C-4D9B-BC5F-2A5C79D95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F3B43907-56D6-4E25-A5A7-380C07632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5F0CDE-1572-48EE-BD54-039A5A63411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8B9906F-BA60-4031-BC21-B2D980C973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C986D60-F1FA-4F26-8566-960D57DD3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99CFDE4-8281-4AB9-B81B-CFA92D9DB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4BC122C-5333-4F90-9D53-0F5555A36A0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BCE966A-5244-4706-88DC-59EAB41D24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77B03C2-5A65-465A-8F61-DC58AAC72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7759C32-D9E7-496B-8933-1F669A7D7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1BB3D8E-A557-4B27-9A7A-4D355B048BF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9795FE2-52C4-41B5-9A2F-7EE05B97BA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D273D0AF-6E27-4BEC-9A50-99FFBFB4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C9BBDEE-FE3F-4A58-B904-436C8CEC5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7151AAF-E78B-4DD4-A5FE-73579481B25A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D7A4BC5-D165-4BDB-8B42-9E70B660D9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45CD0D0-0E4A-47C4-8C4D-5756C982B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503D2CE-5A84-4B2F-9D8B-722F4DC6F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5866AE-431F-43B3-9A0F-9225D64EC7F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2C7FF58-4433-4A51-A18D-485B9B12D5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8119A45-749C-4620-9D05-5C1C28438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E373D475-8636-4711-A186-B6B1D37F0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AF04BB2-E2F0-4574-8CA8-1244F8919DC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60A715A-BAB4-4474-8D2E-BA687BAA87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761B255-8E74-4BC5-BBA6-8009AB743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36DEF5E-9BBF-459B-9AFD-38466CA5F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9F436A2-7C18-41A7-9354-4F43ABF574F2}" type="slidenum">
              <a:rPr lang="en-US" altLang="zh-CN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76F1E0A-5304-4CB1-AC30-39145DEE98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4F85E720-BECB-4613-8E82-223DE3186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4E74C5DD-BE6D-43D4-9542-6B1E9B56F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B03ED8-016E-4FA4-B437-DE9FF897CBE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F12F08D-67DF-4AF3-B920-18699FA60E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C7E8A08-6E00-4050-B712-1EBD753D8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E48E32E-DC00-45B7-BE6F-FF7A939AF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3BBC03-A217-4456-B5CB-74B2986D191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0124F0A-BC40-4058-846F-95278CE2CBD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4C62F905-0808-4FEA-B900-5CB0D59D5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3720B59-8DB9-4BAE-9A31-44E7DB52C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F01E0CC-64C7-4255-ACAB-A57593D6367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55C6CE1-B375-421C-874C-E74DDC2151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34F79DD4-17F8-41D3-B21C-D6A319C88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BCE2F96-A8A2-4EEE-BBEE-896216A3F3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2F2C4F2-1FA4-4322-A4FB-38ADF4D1F48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2BC4B46-08BB-4B6C-B264-CB06C3E517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BCCD568-227F-4A21-9C94-3543AAAB0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F568E222-CE0A-42FA-8656-EF19EC91E5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259A85B-DDA8-4920-A23D-CA70802E897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ABE3E11-299C-450B-B9B4-B0A0DDCDDF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BE0F7FD-DE19-4D73-8C2F-39808BC0C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3CC4DD8-0F0A-4BA3-A76D-64A739FE7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3225EA4-7FB5-4FC8-94EC-C10464349BC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BCBC1A0-C412-448D-91FB-A9887DA90C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9622681-A1C5-42CD-B303-7EACEADE9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8F675E41-9800-4042-B5D3-33998235DB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208015-375C-4D82-9F1A-70D046B060F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B848D21-8520-46DF-9B19-A303F89F1D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C8DBB666-02DE-4182-8CA0-F251B5050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B1E4D816-DBF4-4643-BF44-C1AB3C052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770A12E-20E7-498E-9359-6F8742A7DDE3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B4DFCBF-9D4A-460F-8ACD-0715B3B872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3C81CBA-64C6-4F90-8B52-C28A92688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6570E6D-551D-4584-875F-0A30F0F35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4E532AD-CB40-42DE-9954-82FF1B08C3A4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9B7B7FB-AF5F-4AEE-B73E-1D00C47EFC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0A02F75A-C077-4E03-8DE0-03054FB25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D5F4803-0AA8-4D90-B1B8-2205565DAD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E3606E-CFDF-47CA-8F28-E2DDCED82DE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6710008-11FB-4359-A6F0-E3A62002EE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240535D-44DA-407C-B511-981B785D9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3A8BC1A-66D2-4B84-9F7B-B7B15C669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DF47788-8D45-4DE7-9E43-4B5BD2DE2EC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68616F1-5C5B-4AE4-AA6F-7C838CD284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EFBAB77-941E-44B4-A3AB-7356F66B5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B6F7E32-068B-460C-A193-06982C1D8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9B2C3D-FF01-4F26-9AC5-23D32E461DB1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3778A5A-742D-4356-8520-3F94734DE7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366DC6C-67AC-43DD-BD26-84C3DA6CE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E9280D3-9ECA-4570-B854-AEF172DCB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6946AF3-2239-45E3-96C5-DC04957A8AEC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080AF0B-1FD1-4FFD-A396-7590263E91B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BD8853F-AB0E-4581-AF37-2CA57174A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A99D82E-65D4-4C80-AD8A-4673B901A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792D49-8C53-4FC6-ACD1-32A7BF949EA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AC2AE908-0419-4E4D-A1B6-BB8982CA3F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71A41D6-92C7-4F1C-A3DC-74957DC52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260832D3-E7FE-487A-A646-C9DAC32BC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32A27DA-4946-431D-96BB-FBCF984136F9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444E527-2FA6-4BF0-AE09-E2F82BB70B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AF387D1-07F7-4798-98E1-32A81C2C0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8AE89-7A83-42E9-AB59-A65C024B1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6FCFBA-5C88-4A01-ABC7-0B27BB193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8C032F-22C5-407E-9AD3-0A10FDB2CB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1B2C845A-741A-4119-81EE-3D42D516C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89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EB0ACA-AE07-4CDC-974C-EB8D05E9EB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67D960A-1E66-4358-97BD-8BA0462816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469C7-0702-4277-918F-555AC2AEF8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6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F9C33A-B47C-4F37-9595-9061343F55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08EA37-F6B5-4633-AA45-8293E0F9EE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515F3-8D14-4779-9C11-DCEEB58F61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7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3B2DE-AB34-4D7E-BCF0-F55EAE8591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26D744-1311-431D-A7DF-4BDF5D3036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0181D3-9DF4-4377-9684-71FC5E5C87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7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D13BA5-7283-44E9-95C3-F153B024CC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E63C05-64B7-4725-8AD5-F245278688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88F14-0F1D-4441-B342-3F6F95724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9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E7597B-6F9B-4147-B831-E91BB9778D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B723DF-CBDD-4946-A85A-C7F7979318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57DB74-F16A-4735-8B0D-0327F5BD82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1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429593-CA92-4241-8F45-8FFBE84179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F75A30-5B7C-403B-B99A-E6566392A9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FC21C-286E-4452-B7AC-A25537912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74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EE9346-A1A6-40A9-A798-12BE3F3529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38D51D-98BA-43B8-807F-E1523D0B65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2DCCA-35F6-4231-A7B2-6F18A85D0A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2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1E21F5-313E-433F-BDAC-6EC76D881B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49EAA9-5675-4124-8E62-6696FC00B48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07704-CD58-44AC-9339-F5A8C7C88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112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4480376-E68F-480A-BAE2-604262ECBF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F94F616-6ED4-4766-AAE4-F7915483BB8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663551-16D8-44F2-BAC4-740B3D563F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82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9DE6B5-090C-4E1F-B671-0BE7FB1CE2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4AF0118-29B3-4FEB-883D-15C5C25E2D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5217C-7B2E-423A-A1FB-94648EEFEE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1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BE2CC57-05D2-4E05-AE1D-45CF1C74BB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505699B-9511-4C08-9D08-E2C2BB32C8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AC53B6-7C42-411F-9BD2-2B0A1680ED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93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F51A69-7B07-4DC7-9AC3-B5470A226B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66F8C2-9266-4238-A2AD-11D87C3FEB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24CD7-DBB7-4275-A255-A6A94F47CA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03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15487B-0DBB-479A-A660-8E15CF631F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E69D04-8F10-4371-A640-F3BA4827525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C33F2-F029-42C9-9B17-72AA371EAE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39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57000"/>
                <a:lumMod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99000"/>
                <a:lumOff val="1000"/>
                <a:alpha val="54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B2CA95-3EB5-4528-B4FB-C16A9B3D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6B148D-FC19-4E84-8BCA-756161FA0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357F5-5EF7-49E7-9C38-F87D571E31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222222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3EAADF-75AD-4F46-AF1A-9DBD269565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919396D-3A55-47E4-817E-CB89EC40AD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5ADD709-7D05-4F6F-9FBE-620D0C0E85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5F86AEE-8614-402A-88CD-0EFCB9EBD0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Chapter 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>
                <a:ea typeface="宋体" panose="02010600030101010101" pitchFamily="2" charset="-122"/>
              </a:rPr>
              <a:t>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41D09A-F02B-448B-9546-77DEAEA1F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435B0-98D4-4A15-8A33-B0836E70EB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562CDC6-DFDC-4EB7-A255-C5799DFB224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AAD7E86-9E09-4D7F-BFE8-FEC458D4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1E3CFCE3-5989-4798-9501-C5FDF635629B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514600"/>
            <a:ext cx="5943600" cy="142875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1C89F009-8306-428E-A391-DD4A7D5AB5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A370E48-CF54-4D34-BB0A-C74C92645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456CEC3-2ED8-4666-A731-33D04B9A18D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D412227A-C654-4EBB-8AFC-50528A8FA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8C0C987F-C248-4478-8C1C-AD9A0E6BB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792913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DE7EC3-881D-4E45-8363-4CF0F5BA45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269D3-615E-4691-9047-FD6E76B30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5B805F7-D722-46EC-9A19-B2CDE36C37D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0B9CE34-C0C7-49C7-B356-D129C081B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9E30CBFA-3495-4E67-9EE1-89B3C9224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Subscripted variables can be used anywhere scalar variables are valid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grades[0] = 98;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grades[1] = grades[0] - 11;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Any expression that evaluates an integer may be used as a subscript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NUMELS 5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total = 0; /* initialize total to zero */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for (i = 0; i &lt; NUMELS;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total = total + grades[i]; /* add a grade */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3C7AED-9142-4950-8227-BFAC4A6AA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E9470E-A1ED-4BFF-BFD6-A531A3D3F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E84030F-2BB8-4560-A6EB-B573FE322B2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A9F00351-6790-484E-8150-A0184FB3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Input and Output of Array Values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9CACAE5-1481-45EB-8228-DECE5D24C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array elements can be assigned values using individual assignment statements or, interactively, using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scanf()</a:t>
            </a:r>
            <a:r>
              <a:rPr lang="en-US" altLang="zh-CN">
                <a:ea typeface="宋体" panose="02010600030101010101" pitchFamily="2" charset="-122"/>
              </a:rPr>
              <a:t> function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NUMELS 5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for(i = 0; i &lt; NUMELS;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printf("Enter a grade: 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scanf("%d", &amp;grades[i]);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Be careful: C does not check the value of the index being used (called a </a:t>
            </a:r>
            <a:r>
              <a:rPr lang="en-US" altLang="zh-CN" b="1">
                <a:ea typeface="宋体" panose="02010600030101010101" pitchFamily="2" charset="-122"/>
              </a:rPr>
              <a:t>bounds check)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>
            <a:extLst>
              <a:ext uri="{FF2B5EF4-FFF2-40B4-BE49-F238E27FC236}">
                <a16:creationId xmlns:a16="http://schemas.microsoft.com/office/drawing/2014/main" id="{F135CED7-73C1-4874-A4D3-9E110EAA5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B69DD9FC-4799-4141-9E29-9DF39C88F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8718A67-6E4C-4D05-8178-78BFAAF66F4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6D7E8AA1-1AD4-4636-AC61-E2BB7868A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2677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 Box 5">
            <a:extLst>
              <a:ext uri="{FF2B5EF4-FFF2-40B4-BE49-F238E27FC236}">
                <a16:creationId xmlns:a16="http://schemas.microsoft.com/office/drawing/2014/main" id="{C1397596-75AE-40BA-8552-2A07D22F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2784475" cy="31527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Sample output: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85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90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78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Enter a grade: 92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0 is 85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1 is 90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2 is 78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3 is 75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grades 4 is 92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A8E387BB-2DDA-4D5E-888B-6A3E4EB6E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and Output of Array Values (continued)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317F3105-A79E-40F0-802F-E2FE78DAEC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E7EA4CED-94AE-431A-8928-C535DB2A4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C592530-4459-4172-AEBF-D4A5B3C92ADD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EFBDFE6-56FF-4A4E-AE5A-9F6F1AD1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7772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Line 5">
            <a:extLst>
              <a:ext uri="{FF2B5EF4-FFF2-40B4-BE49-F238E27FC236}">
                <a16:creationId xmlns:a16="http://schemas.microsoft.com/office/drawing/2014/main" id="{6046F775-38E0-4C7C-A212-D29E75E2F8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800600"/>
            <a:ext cx="6096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2E32B208-34F1-4369-8BAE-ED744D715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495800"/>
            <a:ext cx="51974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Statement is outside of the second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loop; </a:t>
            </a:r>
            <a:r>
              <a:rPr lang="en-US" altLang="zh-CN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total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is displayed only once, after all values have been added</a:t>
            </a:r>
          </a:p>
          <a:p>
            <a:pPr eaLnBrk="1" hangingPunct="1"/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C0425168-CEAA-473D-BBA8-FE9358381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Input and Output of Array Values (continued)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385E96-04D8-43E0-B82A-E62D6AE121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557A37-9F53-4AA4-B5FC-F356EE41B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0DAC861-6CBE-48A5-B6B9-FCE5EA6E27A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4CE6E448-90B8-49F4-A281-FFB32B34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68A4FBFB-0331-45D9-819E-A426EFD97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The individual elements of all global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arrays (local or global) are, by default, set to 0 at compilation time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The values within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auto</a:t>
            </a:r>
            <a:r>
              <a:rPr lang="en-US" altLang="zh-CN">
                <a:ea typeface="宋体" panose="02010600030101010101" pitchFamily="2" charset="-122"/>
              </a:rPr>
              <a:t> local arrays are undefined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>
                <a:ea typeface="宋体" panose="02010600030101010101" pitchFamily="2" charset="-122"/>
              </a:rPr>
              <a:t>Examples of initializations: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grades[5] = {98, 87, 92, 79, 85};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double length[7] = {8.8, 6.4, 4.9, 11.2};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codes[6] = {'s', 'a', 'm', 'p', 'l', e'};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codes[] = {'s', 'a', 'm', 'p', 'l', 'e'};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char codes[] = "sample"; /* size is 7 */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2C4246-D34D-4A25-A879-3B34F28D7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2281B-1037-47F8-A319-D7CBDC09D9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F3D9B6E-0466-4837-B163-707B0F94B45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3F8E683-32B9-4314-8177-7C0E73845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AB1B62A1-EE4E-46D9-A1DF-82AC985B0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 #define SIZE1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2 #define SIZE2 25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3 #define SIZE3 15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5 int gallons[SIZE1]; /* a global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6 static int dist[SIZE2]; /* a static global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8 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9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10  int miles[SIZE3]; /* an auto local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11  static int course[SIZE3]; /* static local array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12   .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13   .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14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>
                <a:latin typeface="Courier New" panose="02070309020205020404" pitchFamily="49" charset="0"/>
                <a:ea typeface="宋体" panose="02010600030101010101" pitchFamily="2" charset="-122"/>
              </a:rPr>
              <a:t>15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8D3ADB-8897-4981-8ACE-EC8F949AB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8F8D201-1CE1-44C7-8CC1-718C968B56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D22DDC-4239-4551-A463-646D4E0CDEF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3DEE1563-3895-441B-875B-04393C1BF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</a:p>
        </p:txBody>
      </p:sp>
      <p:sp>
        <p:nvSpPr>
          <p:cNvPr id="20485" name="Rectangle 8">
            <a:extLst>
              <a:ext uri="{FF2B5EF4-FFF2-40B4-BE49-F238E27FC236}">
                <a16:creationId xmlns:a16="http://schemas.microsoft.com/office/drawing/2014/main" id="{3B5F91A3-762C-4B12-A432-1FC1ADCBBE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981200"/>
            <a:ext cx="80772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ea typeface="宋体" panose="02010600030101010101" pitchFamily="2" charset="-122"/>
              </a:rPr>
              <a:t>NULL </a:t>
            </a:r>
            <a:r>
              <a:rPr lang="en-US" altLang="zh-CN">
                <a:ea typeface="宋体" panose="02010600030101010101" pitchFamily="2" charset="-122"/>
              </a:rPr>
              <a:t>character, which is the escape sequence \0, is automatically appended to all strings by the C compiler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334CEAC2-7BF3-43CE-8EE7-AB85C77D24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05E70E4-AFDC-45C1-8619-BD56576FB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3A5B06B-101E-49E9-ABDF-E49F62AD656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8E48852-9E4D-438B-8A58-2192285D2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</a:p>
        </p:txBody>
      </p:sp>
      <p:pic>
        <p:nvPicPr>
          <p:cNvPr id="21509" name="Picture 3">
            <a:extLst>
              <a:ext uri="{FF2B5EF4-FFF2-40B4-BE49-F238E27FC236}">
                <a16:creationId xmlns:a16="http://schemas.microsoft.com/office/drawing/2014/main" id="{5048C784-126E-495F-89BF-39D4BE51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7367588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331CF-640C-4EC6-B825-EEA6FE290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E7C536-A371-46E8-9618-55602FA8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01496F-0782-4B5F-A6A4-A2B48928EC3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9E9D318C-759E-47C8-86DA-C0B5645B0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D566B8D-20B0-42E7-B077-84969BEB0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Computing Averages and Standard Deviations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and Compiler Errors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B36C4765-6F3D-458E-9571-ED6281F461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B63D232-6DB4-429B-84EC-8081BA5AD8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CEB18A-A580-40CC-8E3A-C93FC4AFA3C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27617296-90A3-4F6C-9F4E-D6B4A37A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371600"/>
            <a:ext cx="82677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>
            <a:extLst>
              <a:ext uri="{FF2B5EF4-FFF2-40B4-BE49-F238E27FC236}">
                <a16:creationId xmlns:a16="http://schemas.microsoft.com/office/drawing/2014/main" id="{4534F5A5-B89F-42C2-B007-F5013253E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 Initialization (continued)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08819B-4F7A-4533-B2C4-0E120F0DBF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C5834A-2E2F-4D0B-9C5F-F5CF3DD04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1B7E711-F296-4252-8A3B-7952E1F3D6D5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8E10B0E1-F781-4BC1-BE02-DD59CAB4E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715FAE77-D8EB-453D-BAFB-19AFED38B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Individual array elements are passed to a function by including them as subscripted variables in the function call argument list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findMin(grades[2], grades[6]);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Pass by value</a:t>
            </a: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When passing a complete array to a function, the called function receives access to the actual array, rather than a copy of the values in the array</a:t>
            </a:r>
          </a:p>
          <a:p>
            <a:pPr lvl="1" eaLnBrk="1" hangingPunct="1"/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findMax(grades);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Pass by reference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0A0AE4C4-CB53-4722-A57E-3188A8C05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42AFD6AE-7F70-46E5-9FFA-9086AECC6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CCDDADA-9FCB-42B9-80C5-0B75C4CDBC7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0C8F5D6F-35CC-4EC7-A322-715926796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24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5">
            <a:extLst>
              <a:ext uri="{FF2B5EF4-FFF2-40B4-BE49-F238E27FC236}">
                <a16:creationId xmlns:a16="http://schemas.microsoft.com/office/drawing/2014/main" id="{22A9D553-6C67-441E-BAED-63FFFDB1D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770313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851480F-43B0-47FE-9977-5EE5F5959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3448050"/>
            <a:ext cx="241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Size can be omitted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A718E537-AAE9-469A-82A3-64D2563C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Arrays as Function Arguments (continued)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95E414C6-F24C-40A4-8FB2-9ECA16A2E4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32D1F64A-D196-41A3-B281-79B3E43D7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8143CD6-6CD2-4F45-A7C8-64A60A0E064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25604" name="Picture 5">
            <a:extLst>
              <a:ext uri="{FF2B5EF4-FFF2-40B4-BE49-F238E27FC236}">
                <a16:creationId xmlns:a16="http://schemas.microsoft.com/office/drawing/2014/main" id="{CE5881EF-EDC5-4A52-B074-51029C070C1E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066800"/>
            <a:ext cx="5767388" cy="5259388"/>
          </a:xfrm>
          <a:noFill/>
        </p:spPr>
      </p:pic>
      <p:sp>
        <p:nvSpPr>
          <p:cNvPr id="25605" name="Rectangle 8">
            <a:extLst>
              <a:ext uri="{FF2B5EF4-FFF2-40B4-BE49-F238E27FC236}">
                <a16:creationId xmlns:a16="http://schemas.microsoft.com/office/drawing/2014/main" id="{B8264365-3BEA-4071-B52B-B66D80438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Arrays as Function Arguments (continued)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4ED41-43A9-4140-A97D-ED0F01252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455C85-F491-42E6-9DDE-9B55BE422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3662E49-8737-47EB-93E9-626C4BCA313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6BA090DD-E0C0-4DE2-AD02-D50503729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Arrays as Function Arguments (continued)</a:t>
            </a:r>
          </a:p>
        </p:txBody>
      </p:sp>
      <p:pic>
        <p:nvPicPr>
          <p:cNvPr id="26629" name="Picture 5">
            <a:extLst>
              <a:ext uri="{FF2B5EF4-FFF2-40B4-BE49-F238E27FC236}">
                <a16:creationId xmlns:a16="http://schemas.microsoft.com/office/drawing/2014/main" id="{0A94ABAF-D450-4555-AFD2-8EE44ED27A7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088" y="2419350"/>
            <a:ext cx="5457825" cy="30861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146ADD80-9A89-454A-B156-4F6CDF4A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2B406B37-8024-46B2-8378-8BB7FD0E9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949A39C-441F-43ED-ACDF-5F620A4C887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27652" name="Group 6">
            <a:extLst>
              <a:ext uri="{FF2B5EF4-FFF2-40B4-BE49-F238E27FC236}">
                <a16:creationId xmlns:a16="http://schemas.microsoft.com/office/drawing/2014/main" id="{AC9B677C-F3BA-4A03-8044-E4CA5E7E7F8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305800" cy="5257800"/>
            <a:chOff x="252" y="0"/>
            <a:chExt cx="5232" cy="3894"/>
          </a:xfrm>
        </p:grpSpPr>
        <p:pic>
          <p:nvPicPr>
            <p:cNvPr id="27654" name="Picture 4">
              <a:extLst>
                <a:ext uri="{FF2B5EF4-FFF2-40B4-BE49-F238E27FC236}">
                  <a16:creationId xmlns:a16="http://schemas.microsoft.com/office/drawing/2014/main" id="{F2D98BEB-C651-4435-920C-10E5C86BD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196" cy="3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5" name="Picture 5">
              <a:extLst>
                <a:ext uri="{FF2B5EF4-FFF2-40B4-BE49-F238E27FC236}">
                  <a16:creationId xmlns:a16="http://schemas.microsoft.com/office/drawing/2014/main" id="{B5B9A5F0-FB7E-4E8A-A9BC-D545E09FCB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3390"/>
              <a:ext cx="520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653" name="Rectangle 7">
            <a:extLst>
              <a:ext uri="{FF2B5EF4-FFF2-40B4-BE49-F238E27FC236}">
                <a16:creationId xmlns:a16="http://schemas.microsoft.com/office/drawing/2014/main" id="{62017600-CED5-4868-B613-892ED175D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Arrays as Function Arguments (continued)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B490F-7F5F-4967-A021-D6886B0A70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76AD9-CDEC-4301-8F82-C98C04EA2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024CF3C-BCF9-40C7-BA52-B32003DC9C1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C6FCE045-AC08-4F1B-AF44-8704450EF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Computing Averages and Standard Deviations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85ED856-CF6F-4BB4-8E83-FE6B4349B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statistical functions are created to determine the average and standard deviation, respectively, of an array of numbers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B4403-28A2-4FA4-BC6E-870F64F36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B36D85-CEF1-49CC-BE94-A3CF2CD4EC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71D553-3FEA-4DB4-8AA3-7742D347960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A5D1DBCC-7CA0-4204-9621-0F0ADA0D2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Requirements Specification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934FDD01-E572-42F8-B34B-5F3CAF9C7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Need two functions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Determine the average…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Determine the standard deviation…</a:t>
            </a:r>
          </a:p>
          <a:p>
            <a:pPr lvl="1" eaLnBrk="1" hangingPunct="1"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…of a list of integer numbers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function must accept the numbers as an array and return the calculated values to the calling function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We now apply the top-down development procedure to developing the required functions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74138-B2BF-4935-996E-42CDBF57DB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374C35-23A1-4FC8-B102-D106FDC8F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DE876F-A486-491D-BB1C-29F78481A2F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C81C775-9733-4701-8EDF-DCDD1B158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Analyze the Problem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FA270A4-C8EE-40EC-B0A2-A018C1C2D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Determine the input items: list of integer numbers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Determine the desired outputs: (1) average, and (2) standard deviation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List the algorithms relating the inputs and outputs: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Average Function: Calculate the average by adding the grades and dividing by the # of added grades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Standard Deviation Function: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Subtract the average from each individual grade. Each number in the new set is called a deviation.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Square each deviation found in Step 1.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Add the squared deviations and divide the sum by the number of deviations.</a:t>
            </a:r>
          </a:p>
          <a:p>
            <a:pPr marL="1257300" lvl="2" indent="-3429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zh-CN" sz="2000">
                <a:ea typeface="宋体" panose="02010600030101010101" pitchFamily="2" charset="-122"/>
              </a:rPr>
              <a:t>The square root of the number found in Step 3 is the standard deviation.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C4B34-9303-4EC0-8469-B9D3B8ECF2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6B1C6-C8B3-4D21-8A53-E4B4440E93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14F2AAA-8DCF-4BC4-9EE1-5C1B60E7E1D8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2A56E413-4423-4A7B-9C84-386521A36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Select an Overall Solution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1BCF44AB-D1F6-45B8-BAC8-CC8F8A1EC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Problem-Solver Algorithm is adapted: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Initialize an array of integers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Call the average function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Call the standard deviation function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Display the returned value of the average function</a:t>
            </a:r>
          </a:p>
          <a:p>
            <a:pPr lvl="1" eaLnBrk="1" hangingPunct="1"/>
            <a:r>
              <a:rPr lang="en-US" altLang="zh-CN" i="1">
                <a:ea typeface="宋体" panose="02010600030101010101" pitchFamily="2" charset="-122"/>
              </a:rPr>
              <a:t>Display the returned value of the standard deviation function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07125-D3D8-4336-AEE8-77ED63AB9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D6DF51-F308-483C-A556-770C2B481F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B0FA183-0DF2-4F97-9336-7B3BB8875F79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1FBF9A75-1B9B-4680-AC11-7AFDDC35E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7E4FBCC4-28C5-4625-8178-61A468CF7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 eaLnBrk="1" hangingPunct="1"/>
            <a:r>
              <a:rPr lang="en-US" altLang="zh-CN" b="1">
                <a:ea typeface="宋体" panose="02010600030101010101" pitchFamily="2" charset="-122"/>
              </a:rPr>
              <a:t>Atomic variable</a:t>
            </a:r>
            <a:r>
              <a:rPr lang="en-US" altLang="zh-CN">
                <a:ea typeface="宋体" panose="02010600030101010101" pitchFamily="2" charset="-122"/>
              </a:rPr>
              <a:t>: variable whose value cannot be further subdivided into a built-in data type</a:t>
            </a:r>
          </a:p>
          <a:p>
            <a:pPr marL="914400" lvl="1" indent="-457200" eaLnBrk="1" hangingPunct="1"/>
            <a:r>
              <a:rPr lang="en-US" altLang="zh-CN">
                <a:ea typeface="宋体" panose="02010600030101010101" pitchFamily="2" charset="-122"/>
              </a:rPr>
              <a:t>Also called a </a:t>
            </a:r>
            <a:r>
              <a:rPr lang="en-US" altLang="zh-CN" b="1">
                <a:ea typeface="宋体" panose="02010600030101010101" pitchFamily="2" charset="-122"/>
              </a:rPr>
              <a:t>scalar variable</a:t>
            </a:r>
            <a:endParaRPr lang="en-US" altLang="zh-CN">
              <a:ea typeface="宋体" panose="02010600030101010101" pitchFamily="2" charset="-122"/>
            </a:endParaRPr>
          </a:p>
          <a:p>
            <a:pPr marL="495300" indent="-495300" eaLnBrk="1" hangingPunct="1"/>
            <a:r>
              <a:rPr lang="en-US" altLang="zh-CN" b="1">
                <a:ea typeface="宋体" panose="02010600030101010101" pitchFamily="2" charset="-122"/>
              </a:rPr>
              <a:t>Data structure (aggregate data type)</a:t>
            </a:r>
            <a:r>
              <a:rPr lang="en-US" altLang="zh-CN">
                <a:ea typeface="宋体" panose="02010600030101010101" pitchFamily="2" charset="-122"/>
              </a:rPr>
              <a:t>: data type with two main characteristics</a:t>
            </a:r>
            <a:endParaRPr lang="en-US" altLang="zh-CN" b="1">
              <a:ea typeface="宋体" panose="02010600030101010101" pitchFamily="2" charset="-122"/>
            </a:endParaRP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Its values can be decomposed into individual data elements, each of which is either atomic or another data structure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It provides an access scheme for locating individual data elements within the data structure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610EBDE-C6BD-4555-A0D8-AD9BE9DA8A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60700C5-BD47-4AEA-A579-14DCE793EE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0216709-2260-4845-BDEF-A14DBE1E4DF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32772" name="Group 10">
            <a:extLst>
              <a:ext uri="{FF2B5EF4-FFF2-40B4-BE49-F238E27FC236}">
                <a16:creationId xmlns:a16="http://schemas.microsoft.com/office/drawing/2014/main" id="{A988F146-7050-4593-9282-C743723FA5D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247775"/>
            <a:ext cx="7848600" cy="5124450"/>
            <a:chOff x="672" y="912"/>
            <a:chExt cx="5088" cy="3312"/>
          </a:xfrm>
        </p:grpSpPr>
        <p:pic>
          <p:nvPicPr>
            <p:cNvPr id="32774" name="Picture 4">
              <a:extLst>
                <a:ext uri="{FF2B5EF4-FFF2-40B4-BE49-F238E27FC236}">
                  <a16:creationId xmlns:a16="http://schemas.microsoft.com/office/drawing/2014/main" id="{5F8F1466-7BD9-4A50-A355-F1EF0750B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912"/>
              <a:ext cx="5088" cy="1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8">
              <a:extLst>
                <a:ext uri="{FF2B5EF4-FFF2-40B4-BE49-F238E27FC236}">
                  <a16:creationId xmlns:a16="http://schemas.microsoft.com/office/drawing/2014/main" id="{4B3AABC7-2D3F-4587-8C6C-E227C624A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" y="2232"/>
              <a:ext cx="4789" cy="1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2773" name="Rectangle 2">
            <a:extLst>
              <a:ext uri="{FF2B5EF4-FFF2-40B4-BE49-F238E27FC236}">
                <a16:creationId xmlns:a16="http://schemas.microsoft.com/office/drawing/2014/main" id="{9D5E2515-4459-4C69-AC7D-8030D76160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Write the Functions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798E3438-C558-4AF4-B9DB-F2845DF1DE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61BCCD4A-5311-4919-BD83-29FF47D58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9583279-19F0-45F1-9EAA-F207347759B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6DE6246E-BC36-4F82-9337-78268929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819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>
            <a:extLst>
              <a:ext uri="{FF2B5EF4-FFF2-40B4-BE49-F238E27FC236}">
                <a16:creationId xmlns:a16="http://schemas.microsoft.com/office/drawing/2014/main" id="{A786CF61-A854-4EA4-8699-A69F37FF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8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Write the Functions (continued)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4A0666-CB19-4FAD-BA75-6E783F6A56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772F2B-FF4F-4963-BBE8-494572E38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2BCC75-BB39-44B4-9C7F-797FEB8EF3E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C1A32455-E69B-4D67-8DD8-F703CF051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and Debug the Functions</a:t>
            </a: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F656F960-DC49-468B-9978-6C72B8F0EF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Write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main()</a:t>
            </a:r>
            <a:r>
              <a:rPr lang="en-US" altLang="zh-CN">
                <a:ea typeface="宋体" panose="02010600030101010101" pitchFamily="2" charset="-122"/>
              </a:rPr>
              <a:t> program unit to call the function and display the returned results (see Program 8.6)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test run using Program 8.6 produced the following display: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average of the numbers is 76.40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The standard deviation of the numbers is 13.15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Testing is not complete without verifying the calculation at the boundary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Checking the calculation with all of the same values, such as all 0s and all 100s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Use five 0s and five 100s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7E4EA2E-1441-445B-88D9-29B8118287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38B29D0-3558-4DD0-9FED-C25B21DCB4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F1D3EAD-A4B7-4038-92DE-E2D92D25D1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A45BF2D4-ADCB-4672-B343-FA0347A7F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87406D18-802F-4702-AFBF-1388E65A9BF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two-dimensional array, or table</a:t>
            </a:r>
            <a:r>
              <a:rPr lang="en-US" altLang="zh-CN" i="1">
                <a:ea typeface="宋体" panose="02010600030101010101" pitchFamily="2" charset="-122"/>
              </a:rPr>
              <a:t>, </a:t>
            </a:r>
            <a:r>
              <a:rPr lang="en-US" altLang="zh-CN">
                <a:ea typeface="宋体" panose="02010600030101010101" pitchFamily="2" charset="-122"/>
              </a:rPr>
              <a:t>consists of both rows and columns of elements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val[3][4];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6E110E9-8072-4734-A944-B9129A37F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6E47F5E-5D23-4E6A-B211-63A786E61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14BF788-6338-438F-B856-B1FDF00DD4A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25FD4DF-E886-4D30-B689-CA9C9809B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678C8033-5786-48C9-92DC-BC9BC280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60960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807DCF-0BEB-4341-A350-E18F505C6F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C944E3-98EC-4AEF-B5FD-066B197BB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C776183-85C1-49B1-8D49-1FD9A104B31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E0226B7-7642-4276-884C-21ACBDDB9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F46DC274-8C4A-4F14-8255-FB7D503A1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Initialization: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NUMROWS 3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NUMCOLS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val[NUMROWS][NUMCOLS] = { {8,16,9,52},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 {3,15,27,6},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                              {14,25,2,10} };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inner braces can be omitted: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val[NUMROWS][NUMCOLS] = {8,16,9,52,3,15,27, 6,14,25,2,10};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Initialization is done in row order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C57C0C21-DB8E-440C-9A5D-5CB5006CD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5274428-8C7A-4DD7-B7F1-BC30B5661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729840F-D914-4444-9DAC-D510020EB5A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3FAB354-C403-478E-A014-E7BCB88BB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4A2A3699-7E44-4451-A4F6-079020FF913A}"/>
              </a:ext>
            </a:extLst>
          </p:cNvPr>
          <p:cNvPicPr>
            <a:picLocks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273300"/>
            <a:ext cx="7129463" cy="2832100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>
            <a:extLst>
              <a:ext uri="{FF2B5EF4-FFF2-40B4-BE49-F238E27FC236}">
                <a16:creationId xmlns:a16="http://schemas.microsoft.com/office/drawing/2014/main" id="{AB17FD7B-24CA-4C91-9D9C-A4BA94449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CE3E15AB-2F26-4453-85AC-D6C0471108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9CE3466-7B5D-4740-B29D-C8BC3E35436B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39940" name="Picture 4">
            <a:extLst>
              <a:ext uri="{FF2B5EF4-FFF2-40B4-BE49-F238E27FC236}">
                <a16:creationId xmlns:a16="http://schemas.microsoft.com/office/drawing/2014/main" id="{1022DED8-6C32-4B11-AFB3-2928F5FE9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77850"/>
            <a:ext cx="7315200" cy="567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5">
            <a:extLst>
              <a:ext uri="{FF2B5EF4-FFF2-40B4-BE49-F238E27FC236}">
                <a16:creationId xmlns:a16="http://schemas.microsoft.com/office/drawing/2014/main" id="{0F71637A-31B1-47FA-BFD8-60814AFF4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Two-Dimensional Arrays (continued)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C254C-9147-4E4C-AD07-1C30D3E2C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F1230C-8C2C-41C6-82D5-7F02A8C6A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94C823A-3475-40B1-9EDA-7114B3641D3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11FF1FB-E396-4156-B25B-119E817D6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15748A4B-C4E6-498D-B077-C77903032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display produced by Program 8.7 is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 of val array by explicit element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8 16 9 52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3 15 27 6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14 25 2 10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Display of val array using a nested for loop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8 16 9 52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3 15 27 6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14 25 2 10</a:t>
            </a:r>
          </a:p>
          <a:p>
            <a:pPr eaLnBrk="1" hangingPunct="1"/>
            <a:endParaRPr lang="en-US" altLang="zh-CN" sz="22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9D55694F-3FC5-4516-B7BA-22E1E49F80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87B3066-F8F9-4B73-836D-B28960E88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80E7746-89AA-4A23-B999-702B317647A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grpSp>
        <p:nvGrpSpPr>
          <p:cNvPr id="41988" name="Group 6">
            <a:extLst>
              <a:ext uri="{FF2B5EF4-FFF2-40B4-BE49-F238E27FC236}">
                <a16:creationId xmlns:a16="http://schemas.microsoft.com/office/drawing/2014/main" id="{C771CB62-E156-4C49-AFC0-4472115EA5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"/>
            <a:ext cx="8296275" cy="5943600"/>
            <a:chOff x="288" y="0"/>
            <a:chExt cx="5226" cy="3906"/>
          </a:xfrm>
        </p:grpSpPr>
        <p:pic>
          <p:nvPicPr>
            <p:cNvPr id="41990" name="Picture 4">
              <a:extLst>
                <a:ext uri="{FF2B5EF4-FFF2-40B4-BE49-F238E27FC236}">
                  <a16:creationId xmlns:a16="http://schemas.microsoft.com/office/drawing/2014/main" id="{1BABFFC3-2520-4AD9-997F-8EBB4714A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226" cy="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991" name="Picture 5">
              <a:extLst>
                <a:ext uri="{FF2B5EF4-FFF2-40B4-BE49-F238E27FC236}">
                  <a16:creationId xmlns:a16="http://schemas.microsoft.com/office/drawing/2014/main" id="{30E76662-3B66-45A0-BE96-F8ACD0811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" y="3084"/>
              <a:ext cx="5208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989" name="Rectangle 7">
            <a:extLst>
              <a:ext uri="{FF2B5EF4-FFF2-40B4-BE49-F238E27FC236}">
                <a16:creationId xmlns:a16="http://schemas.microsoft.com/office/drawing/2014/main" id="{B7DBB0FA-1BA1-4783-8C1F-288D6BCC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Two-Dimensional Arrays (continued)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E0A3DDF-B52B-485E-99C5-32ECFD8B4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F47FDC2-6AD0-4F6C-8F72-1E41EE6FDD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27F66B-0180-47FE-BF88-E07318EC3EE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8D925EA1-CD2F-409E-8185-E9E060A79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F25FCC35-75F0-4F1F-92B4-690CCF8302B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 of the simplest data structures, called an </a:t>
            </a:r>
            <a:r>
              <a:rPr lang="en-US" altLang="zh-CN" b="1">
                <a:ea typeface="宋体" panose="02010600030101010101" pitchFamily="2" charset="-122"/>
              </a:rPr>
              <a:t>array</a:t>
            </a:r>
            <a:r>
              <a:rPr lang="en-US" altLang="zh-CN">
                <a:ea typeface="宋体" panose="02010600030101010101" pitchFamily="2" charset="-122"/>
              </a:rPr>
              <a:t>, is used to store and process a set of values, all of the same data type, that forms a logical group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>
            <a:extLst>
              <a:ext uri="{FF2B5EF4-FFF2-40B4-BE49-F238E27FC236}">
                <a16:creationId xmlns:a16="http://schemas.microsoft.com/office/drawing/2014/main" id="{40BA62AE-CBC0-46C8-8E0C-64BCC0888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C54EA560-2F8C-46E9-8543-FCC781C299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E17D936-72BE-409D-ACDF-49C24F71C41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7771C63B-D8CA-4679-BA34-52CF72AF2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0104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Line 5">
            <a:extLst>
              <a:ext uri="{FF2B5EF4-FFF2-40B4-BE49-F238E27FC236}">
                <a16:creationId xmlns:a16="http://schemas.microsoft.com/office/drawing/2014/main" id="{B24A4D2D-1936-45E9-B24B-C7BA84965B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5" y="3836988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19923CC4-A998-4F78-912E-229B6718B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8850" y="3514725"/>
            <a:ext cx="294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Row size can be omitted</a:t>
            </a:r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836A0860-C5CC-41F3-BAF6-CF7D08B89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22222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Two-Dimensional Arrays (continued)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414F72-3B6D-4290-87C5-615F15A919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89190B-5BF7-4A45-BDB8-A8AFC02DF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5D6473-30F3-4762-BE69-2479D3DDE872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B205F30E-A7EA-4665-B2F1-334ED8262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53B35FC0-5DE3-4606-B682-5C60999D913D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1828800"/>
            <a:ext cx="6934200" cy="2265363"/>
          </a:xfrm>
          <a:noFill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08AA71C6-5554-4D9C-8AE0-4C6F46F58A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C5ECDA5-3CF7-4FA3-BDAF-0841999E6B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75F4C4-77CA-4455-A0DA-01F738ACB34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D1E58A0-06DE-4C07-8E46-ACB8A380D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(continued)</a:t>
            </a:r>
          </a:p>
        </p:txBody>
      </p:sp>
      <p:pic>
        <p:nvPicPr>
          <p:cNvPr id="45061" name="Picture 3">
            <a:extLst>
              <a:ext uri="{FF2B5EF4-FFF2-40B4-BE49-F238E27FC236}">
                <a16:creationId xmlns:a16="http://schemas.microsoft.com/office/drawing/2014/main" id="{744E034A-27CE-4739-B9E1-D88CAC6AA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57400"/>
            <a:ext cx="5715000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C4B0E-798C-4C78-84EF-C6E083B779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C687C2-EB33-4E5D-9568-13BDFB670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32B5DD4-E3C2-4277-B044-E271CE9F980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1026">
            <a:extLst>
              <a:ext uri="{FF2B5EF4-FFF2-40B4-BE49-F238E27FC236}">
                <a16:creationId xmlns:a16="http://schemas.microsoft.com/office/drawing/2014/main" id="{A4190A48-13E7-4AA8-BDE6-D43018E0D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Internal Array Element Location Algorithm</a:t>
            </a:r>
          </a:p>
        </p:txBody>
      </p:sp>
      <p:sp>
        <p:nvSpPr>
          <p:cNvPr id="46085" name="Rectangle 1027">
            <a:extLst>
              <a:ext uri="{FF2B5EF4-FFF2-40B4-BE49-F238E27FC236}">
                <a16:creationId xmlns:a16="http://schemas.microsoft.com/office/drawing/2014/main" id="{1C35E9DF-5906-4713-8E2E-D76B7EF6B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Each element in an array is reached by adding an offset to the starting address of the array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i="1">
                <a:ea typeface="宋体" panose="02010600030101010101" pitchFamily="2" charset="-122"/>
              </a:rPr>
              <a:t>Address element i = starting array address + offset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For single-dimensional arrays: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i="1">
                <a:ea typeface="宋体" panose="02010600030101010101" pitchFamily="2" charset="-122"/>
              </a:rPr>
              <a:t>Offset = i * the size of an individual element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For two-dimensional arrays: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i="1">
                <a:ea typeface="宋体" panose="02010600030101010101" pitchFamily="2" charset="-122"/>
              </a:rPr>
              <a:t>Offset = column index value * the size of an individual element + row index value * # of bytes in a complete row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i="1">
                <a:ea typeface="宋体" panose="02010600030101010101" pitchFamily="2" charset="-122"/>
              </a:rPr>
              <a:t># of bytes in a complete row = maximum column specification * the size of an individual element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95DF3D-5A94-4F7A-910C-FA957116F4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ACF4A-FD13-4ADB-B9DE-6C27B5FFD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67AD87B-E5D7-4700-9CAF-CF9AD9B54DB6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40E8A1D8-88F0-4BDE-9D41-C3766375A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Internal Array Element Location Algorithm (continued)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07D149A5-3D92-404B-9638-F565F17EE768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863" y="1676400"/>
            <a:ext cx="7788275" cy="4572000"/>
          </a:xfr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B01FC5-A363-4809-95DB-3C378F019A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727EE-038A-49BD-B6AF-6A80FECD90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7D49F2-9C5F-4EC8-9C85-939515ED2FC3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89F07ADE-59E7-4244-8D01-70BBEA6B6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Larger Dimensional Arrays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7DC4BCF-CDDE-45FA-A480-B81D0495D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A three-dimensional array can be viewed as a book of data tables (the third subscript is called the </a:t>
            </a:r>
            <a:r>
              <a:rPr lang="en-US" altLang="zh-CN" b="1">
                <a:ea typeface="宋体" panose="02010600030101010101" pitchFamily="2" charset="-122"/>
              </a:rPr>
              <a:t>rank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response[4][10][6];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A four-dimensional array can be represented as a shelf of books where the fourth dimension is used to declare a desired book on the shelf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A five-dimensional array can be viewed as a bookcase filled with books where the fifth dimension refers to a selected shelf in the bookcase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>
                <a:ea typeface="宋体" panose="02010600030101010101" pitchFamily="2" charset="-122"/>
              </a:rPr>
              <a:t>Arrays of three, four, five, six, or more dimensions can be viewed as mathematical </a:t>
            </a:r>
            <a:r>
              <a:rPr lang="en-US" altLang="zh-CN" i="1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-tuples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9A40BD-9A5E-4413-BA21-87C4E935BD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0F2CE3-9C6C-4CE6-8FBE-3DDC1210D1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02B2D6F-2650-48EE-9C8F-0D85DA6B533E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E7E438C-EF97-430C-9DD7-F600D5409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E02ACB1F-4082-4001-A1C8-83EE018DC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declare the array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 subscript that references a nonexistent array element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using a large enough conditional value in a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for</a:t>
            </a:r>
            <a:r>
              <a:rPr lang="en-US" altLang="zh-CN">
                <a:ea typeface="宋体" panose="02010600030101010101" pitchFamily="2" charset="-122"/>
              </a:rPr>
              <a:t> loop counter to cycle through all the array elements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Forgetting to initialize the array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CB6DD-0611-43C4-AEA8-90295C44F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0A5AE0-0C6A-438C-8C10-B4C3E859F9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0B679C-D484-4687-AF62-038D6797B2D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BF70DE3-8DC9-4951-9BD6-5C5050D47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</a:p>
        </p:txBody>
      </p:sp>
      <p:pic>
        <p:nvPicPr>
          <p:cNvPr id="50181" name="Picture 4">
            <a:extLst>
              <a:ext uri="{FF2B5EF4-FFF2-40B4-BE49-F238E27FC236}">
                <a16:creationId xmlns:a16="http://schemas.microsoft.com/office/drawing/2014/main" id="{A09FC1F2-6819-4A83-B54F-00B113BB8CD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0825" y="1371600"/>
            <a:ext cx="6099175" cy="4959350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3619E8-B512-4C1C-A558-6E08336A46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A67FD3-E3A6-4E99-9027-A1773588D2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D828FC6-5821-4B29-8A6D-62151333A0F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72718BF1-D94A-4DE2-86AC-467467C78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F986BB05-7FA1-44E4-AB04-45C4444F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single-dimensional array is a data structure that can store a list of values of the same data type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Elements are stored in contiguous locations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Referenced using the array name and a subscript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Single-dimensional arrays may be initialized when they are declared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Single-dimensional arrays are passed to a function by passing the name of the array as an argument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C75643-136C-4D8C-9570-0C01E13F5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035843-1561-4A1E-AD98-4F9197B9C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9928F3B-EC45-44F0-9373-DEEFA480B680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441CD29-0D9D-418C-B487-8E0EE8025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B3F60605-AA01-4F5C-B5C5-85DD86B7F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two-dimensional array is declared by listing both a row and a column size with the data type and name of the array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may be initialized when they are declared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Two-dimensional arrays are passed to a function by passing the name of the array as an argument</a:t>
            </a:r>
          </a:p>
          <a:p>
            <a:pPr eaLnBrk="1" hangingPunct="1"/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5968B9B5-F396-4743-80AB-6C13071210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231C710-112D-4100-BF2E-3F76F2550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14F11E-558C-4E19-AFEA-F215AB36AFEA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7EA511F-1FA4-4637-8CC0-48EC717A7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 (continued)</a:t>
            </a:r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36688554-6E9F-441F-AB51-B009A0A7F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5814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387A91A-A7F2-42A8-B541-6092E0DFBD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09B297A-BED5-411A-9A36-4DF531E92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363B90A-B53E-4FCE-AC35-449CD4CED2EF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A29CCAB-CE6E-445F-AFC0-552C59EA3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</a:t>
            </a: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3397B416-8229-4C6E-A4B1-54D344A48F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>
                <a:ea typeface="宋体" panose="02010600030101010101" pitchFamily="2" charset="-122"/>
              </a:rPr>
              <a:t>one-dimensional array</a:t>
            </a:r>
            <a:r>
              <a:rPr lang="en-US" altLang="zh-CN">
                <a:ea typeface="宋体" panose="02010600030101010101" pitchFamily="2" charset="-122"/>
              </a:rPr>
              <a:t>, also called a </a:t>
            </a:r>
            <a:r>
              <a:rPr lang="en-US" altLang="zh-CN" b="1">
                <a:ea typeface="宋体" panose="02010600030101010101" pitchFamily="2" charset="-122"/>
              </a:rPr>
              <a:t>single-dimensional array </a:t>
            </a:r>
            <a:r>
              <a:rPr lang="en-US" altLang="zh-CN">
                <a:ea typeface="宋体" panose="02010600030101010101" pitchFamily="2" charset="-122"/>
              </a:rPr>
              <a:t>and a </a:t>
            </a:r>
            <a:r>
              <a:rPr lang="en-US" altLang="zh-CN" b="1">
                <a:ea typeface="宋体" panose="02010600030101010101" pitchFamily="2" charset="-122"/>
              </a:rPr>
              <a:t>single-subscript array</a:t>
            </a:r>
            <a:r>
              <a:rPr lang="en-US" altLang="zh-CN">
                <a:ea typeface="宋体" panose="02010600030101010101" pitchFamily="2" charset="-122"/>
              </a:rPr>
              <a:t>, is a list of values of the same data type that is stored using a single group name</a:t>
            </a: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>
            <a:extLst>
              <a:ext uri="{FF2B5EF4-FFF2-40B4-BE49-F238E27FC236}">
                <a16:creationId xmlns:a16="http://schemas.microsoft.com/office/drawing/2014/main" id="{7DFE017E-B306-49B4-A97D-2D63F11B31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94A63C4-15A7-42D8-84FA-1DDD0E789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8361DAE-5DA1-4F58-A251-90CD0839362C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CCD9F5F-B7C8-4F35-9613-2642971AD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pic>
        <p:nvPicPr>
          <p:cNvPr id="9221" name="Picture 3">
            <a:extLst>
              <a:ext uri="{FF2B5EF4-FFF2-40B4-BE49-F238E27FC236}">
                <a16:creationId xmlns:a16="http://schemas.microsoft.com/office/drawing/2014/main" id="{8A2CC99F-9BF9-492A-BB25-792EC21B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28654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1B5B21-CC8A-4E0A-BD85-2392FD8D96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E878A-EE29-48FE-93C0-E56C51F69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424343E-384A-4080-A0B1-96538D838E07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0F75E60-AF72-49F8-87B3-75D3C9DAA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3B50E99-28C5-4C1D-B908-AE74C1C1A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 create a one-dimensional array: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#define NUMELS 5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>
                <a:latin typeface="Courier New" panose="02070309020205020404" pitchFamily="49" charset="0"/>
                <a:ea typeface="宋体" panose="02010600030101010101" pitchFamily="2" charset="-122"/>
              </a:rPr>
              <a:t>int grades[NUMELS];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 C, the starting index value for all arrays is 0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Each item in an array is called an </a:t>
            </a:r>
            <a:r>
              <a:rPr lang="en-US" altLang="zh-CN" b="1">
                <a:ea typeface="宋体" panose="02010600030101010101" pitchFamily="2" charset="-122"/>
              </a:rPr>
              <a:t>element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b="1">
                <a:ea typeface="宋体" panose="02010600030101010101" pitchFamily="2" charset="-122"/>
              </a:rPr>
              <a:t>component </a:t>
            </a:r>
            <a:r>
              <a:rPr lang="en-US" altLang="zh-CN">
                <a:ea typeface="宋体" panose="02010600030101010101" pitchFamily="2" charset="-122"/>
              </a:rPr>
              <a:t>of the array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Any element can be accessed by giving the name of the array and the element’s position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The position is the element’s </a:t>
            </a:r>
            <a:r>
              <a:rPr lang="en-US" altLang="zh-CN" b="1">
                <a:ea typeface="宋体" panose="02010600030101010101" pitchFamily="2" charset="-122"/>
              </a:rPr>
              <a:t>index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b="1">
                <a:ea typeface="宋体" panose="02010600030101010101" pitchFamily="2" charset="-122"/>
              </a:rPr>
              <a:t>subscript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Each element is called an </a:t>
            </a:r>
            <a:r>
              <a:rPr lang="en-US" altLang="zh-CN" b="1">
                <a:ea typeface="宋体" panose="02010600030101010101" pitchFamily="2" charset="-122"/>
              </a:rPr>
              <a:t>indexed variable </a:t>
            </a:r>
            <a:r>
              <a:rPr lang="en-US" altLang="zh-CN">
                <a:ea typeface="宋体" panose="02010600030101010101" pitchFamily="2" charset="-122"/>
              </a:rPr>
              <a:t>or a </a:t>
            </a:r>
            <a:r>
              <a:rPr lang="en-US" altLang="zh-CN" b="1">
                <a:ea typeface="宋体" panose="02010600030101010101" pitchFamily="2" charset="-122"/>
              </a:rPr>
              <a:t>subscripted 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5AD059-6533-4BDF-A76E-580C30833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D8496-585C-42AE-9FF4-79AAF4DA1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702495F-C68D-4418-B89A-A12820834BB1}" type="slidenum">
              <a:rPr lang="en-US" altLang="zh-CN" sz="1400">
                <a:solidFill>
                  <a:srgbClr val="222222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40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95E9E64B-B968-4D46-9144-50EAD97C3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One-Dimensional Arrays (continued)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56B18CC4-4DB7-4331-A865-FD1B8E8C6FD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1995488"/>
            <a:ext cx="5010150" cy="393382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4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809C35DFDB5674EA41513860DFFC690" ma:contentTypeVersion="0" ma:contentTypeDescription="新建文档。" ma:contentTypeScope="" ma:versionID="5671dfd6d51bfe27ee4a32e1cd4985a2">
  <xsd:schema xmlns:xsd="http://www.w3.org/2001/XMLSchema" xmlns:p="http://schemas.microsoft.com/office/2006/metadata/properties" targetNamespace="http://schemas.microsoft.com/office/2006/metadata/properties" ma:root="true" ma:fieldsID="b51e50da1bca0add1c6bbfbefcbaaa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7A9650-45FA-44E0-8021-379223AD63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E7A988-9916-407C-8FB3-C456E985D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BBDC653-B72D-4E49-8A78-EEE15CFE2C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Microsoft Office PowerPoint</Application>
  <PresentationFormat>全屏显示(4:3)</PresentationFormat>
  <Paragraphs>346</Paragraphs>
  <Slides>49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Times New Roman</vt:lpstr>
      <vt:lpstr>Arial</vt:lpstr>
      <vt:lpstr>宋体</vt:lpstr>
      <vt:lpstr>Courier New</vt:lpstr>
      <vt:lpstr>Default Design</vt:lpstr>
      <vt:lpstr>A First Book of ANSI C Fourth Edition</vt:lpstr>
      <vt:lpstr>Objectives</vt:lpstr>
      <vt:lpstr>Introduction</vt:lpstr>
      <vt:lpstr>Introduction (continued)</vt:lpstr>
      <vt:lpstr>Introduction (continued)</vt:lpstr>
      <vt:lpstr>One-Dimensional Arrays</vt:lpstr>
      <vt:lpstr>One-Dimensional Arrays (continued)</vt:lpstr>
      <vt:lpstr>One-Dimensional Arrays (continued)</vt:lpstr>
      <vt:lpstr>One-Dimensional Arrays (continued)</vt:lpstr>
      <vt:lpstr>One-Dimensional Arrays (continued)</vt:lpstr>
      <vt:lpstr>One-Dimensional Arrays (continued)</vt:lpstr>
      <vt:lpstr>One-Dimensional Arrays (continued)</vt:lpstr>
      <vt:lpstr>Input and Output of Array Values</vt:lpstr>
      <vt:lpstr>PowerPoint 演示文稿</vt:lpstr>
      <vt:lpstr>PowerPoint 演示文稿</vt:lpstr>
      <vt:lpstr>Array Initialization</vt:lpstr>
      <vt:lpstr>Array Initialization (continued)</vt:lpstr>
      <vt:lpstr>Array Initialization (continued)</vt:lpstr>
      <vt:lpstr>Array Initialization (continued)</vt:lpstr>
      <vt:lpstr>Array Initialization (continued)</vt:lpstr>
      <vt:lpstr>Arrays as Function Arguments</vt:lpstr>
      <vt:lpstr>PowerPoint 演示文稿</vt:lpstr>
      <vt:lpstr>PowerPoint 演示文稿</vt:lpstr>
      <vt:lpstr>Arrays as Function Arguments (continued)</vt:lpstr>
      <vt:lpstr>PowerPoint 演示文稿</vt:lpstr>
      <vt:lpstr>Case Study: Computing Averages and Standard Deviations</vt:lpstr>
      <vt:lpstr>Requirements Specification</vt:lpstr>
      <vt:lpstr>Analyze the Problem</vt:lpstr>
      <vt:lpstr>Select an Overall Solution</vt:lpstr>
      <vt:lpstr>Write the Functions</vt:lpstr>
      <vt:lpstr>PowerPoint 演示文稿</vt:lpstr>
      <vt:lpstr>Test and Debug the Functions</vt:lpstr>
      <vt:lpstr>Two-Dimensional Arrays</vt:lpstr>
      <vt:lpstr>Two-Dimensional Arrays (continued)</vt:lpstr>
      <vt:lpstr>Two-Dimensional Arrays (continued)</vt:lpstr>
      <vt:lpstr>Two-Dimensional Arrays (continued)</vt:lpstr>
      <vt:lpstr>PowerPoint 演示文稿</vt:lpstr>
      <vt:lpstr>Two-Dimensional Arrays (continued)</vt:lpstr>
      <vt:lpstr>PowerPoint 演示文稿</vt:lpstr>
      <vt:lpstr>PowerPoint 演示文稿</vt:lpstr>
      <vt:lpstr>Two-Dimensional Arrays (continued)</vt:lpstr>
      <vt:lpstr>Two-Dimensional Arrays (continued)</vt:lpstr>
      <vt:lpstr>Internal Array Element Location Algorithm</vt:lpstr>
      <vt:lpstr>Internal Array Element Location Algorithm (continued)</vt:lpstr>
      <vt:lpstr>Larger Dimensional Arrays</vt:lpstr>
      <vt:lpstr>Common Programming Errors</vt:lpstr>
      <vt:lpstr>Common Compiler Errors</vt:lpstr>
      <vt:lpstr>Summary</vt:lpstr>
      <vt:lpstr>Summary (continued)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/>
  <dc:creator/>
  <cp:keywords/>
  <dc:description/>
  <cp:lastModifiedBy/>
  <cp:revision>516</cp:revision>
  <dcterms:created xsi:type="dcterms:W3CDTF">2002-09-27T23:29:22Z</dcterms:created>
  <dcterms:modified xsi:type="dcterms:W3CDTF">2020-02-25T05:21:24Z</dcterms:modified>
  <cp:category/>
</cp:coreProperties>
</file>