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319" r:id="rId5"/>
    <p:sldId id="257" r:id="rId6"/>
    <p:sldId id="462" r:id="rId7"/>
    <p:sldId id="466" r:id="rId8"/>
    <p:sldId id="507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492" r:id="rId35"/>
    <p:sldId id="493" r:id="rId36"/>
    <p:sldId id="496" r:id="rId37"/>
    <p:sldId id="497" r:id="rId38"/>
    <p:sldId id="498" r:id="rId39"/>
    <p:sldId id="499" r:id="rId40"/>
    <p:sldId id="508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463" r:id="rId49"/>
    <p:sldId id="464" r:id="rId50"/>
    <p:sldId id="465" r:id="rId51"/>
    <p:sldId id="445" r:id="rId52"/>
    <p:sldId id="446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9" autoAdjust="0"/>
    <p:restoredTop sz="94531" autoAdjust="0"/>
  </p:normalViewPr>
  <p:slideViewPr>
    <p:cSldViewPr>
      <p:cViewPr varScale="1">
        <p:scale>
          <a:sx n="65" d="100"/>
          <a:sy n="65" d="100"/>
        </p:scale>
        <p:origin x="28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AD9ECFF2-2ABC-494E-8BB0-04948BAAAA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AA499DE1-B809-4864-A29A-44E7EAA635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BCF72A51-B67D-4FB1-A6E0-8D55CF7C62E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A160A3E0-2AF0-4877-A2C7-B58AF9F4F2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566CC6D-1651-47C9-AD68-FA8F2C7B78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C2C0EC0-EE80-466D-8318-44ACA3C96A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A5CAEB4-5225-4F1D-9EA0-F28D35A1D4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89DDC97A-A529-4EAA-80B6-1A6F98F80E5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5EF490F0-B648-4C67-9EA1-1ABC752E623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8D707EDB-D15E-4412-A06C-5EE8A6718C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BB0DEF7C-354A-4E08-B212-70E1FF52C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A34C450-F7FD-435D-B149-F740C212E11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351EC85-BEAD-403A-99BA-ED58BE3FA7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75A97A-6D38-4D25-AFA9-4473D1050D7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DFF99C1-16AD-45CF-803D-D701E8AB88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AFEE091-CDDD-4F4A-9E67-A9EADBB38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FBA7FCD-8951-43B1-8A4E-132BD6635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6950B1-9BC7-4193-90B8-056E31D3FEF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5C22574-58F0-4BE8-A65B-29CD108217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90F8307B-1E04-40B4-9957-98137A877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16CCC9B-EE28-472C-AF0D-E9B6854EB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8247354-573B-4821-BD0B-AF25B089E5D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D7CB806-1C56-49D9-8D91-BCBCB988454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0E26601-3DDB-4F54-9A45-67E1475B7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BA036002-832F-4A28-A1F7-AB6D66C9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60EE60-A078-49B0-9098-281562660FE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1B5A8A1-44C2-4B39-949D-AA7353CBFF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23F14EB-8F8F-4668-9955-40AC967D0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2A55A7E3-29CC-478A-ADE3-812A0E21C3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6711D1-DFB2-46B7-B8D4-BD204E04C38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79823DA-F096-4B44-841C-E3B341C58B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BDDFC44-6AD6-4031-A429-F0F4D1B8E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71381F8B-4DFD-4B19-9EA0-EF5B534B2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3B590A-A6D4-4198-992E-32C289FAF09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CEE395C-4108-411D-92DA-CF9ACD1E3B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68B9E88-ACFB-4282-85B1-0FF055DC6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8D515E77-5085-4856-A9EF-86F993F09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334774-9FAF-4F7E-B303-3CF7BA8EFAD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6153C86-C319-4508-93A0-68DEC9017AD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DD81245-6F16-4C8D-8661-4C243FF93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B3E9533D-C7C7-47D2-B86C-D502476D8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B558C3-8B51-4C9E-A2AB-CD6F725FD74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BD852ED1-1B4D-4005-A5CC-59E0EA20F1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8AAA1051-53A0-47F5-89EB-F78A84FB6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6B7B4556-0005-488E-A6C1-025E1673B8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D924BA5-3BB1-4815-8E14-AEA1C046DC5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A76CAFF-6C9A-4915-AFF7-553F6AFDB0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95C2E67-736F-45F8-ADC9-6FC5CE8CE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EB96749B-B8A3-4B2E-880A-36337F8B9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61001EA-D74D-4194-860F-59C1E7A16E6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4A65856A-DBE6-4A9C-9296-D3D54C15739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7A6A071-B886-4430-A680-D5A5ACAFB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09BDA49-70C4-4DF2-8E1F-6A6B24B4E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6888856-243D-4436-B18C-A3679FAA7F0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C5E2DF2E-9B1F-4281-9AF4-481069FDB0A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06B176C-1FE4-49E0-A0BB-30D6639E2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EB00323-A7CB-409B-92B8-1837C4AEF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086C92-8134-4F15-BD1C-B32DB75E4CB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107414A-B5F1-4798-A257-C5AA72BD04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F57F0CA-9FC3-4F07-A364-ABB8629F1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5D089458-65A6-42AE-A275-1586F1778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B0E932-E316-4F5B-A36A-00B225DAB3F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5DB628F-0126-4339-A19F-D8AE650CCC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DB79698-A0E5-4E6E-89A8-CDF9DDC88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400740ED-9068-4E49-BD4D-A3DEA4FF2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773AB6-2F25-42FE-920E-14613AF0234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665E941-B123-4BB6-92D4-605D1C3487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462094B-CF67-4CA1-A2AB-0BFC085F6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1E7CAEA6-0BE0-477B-BFBD-3D4338B8F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3FDC556-DD0F-4FD3-8828-D6283895CB0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6267B05-72E8-4FA5-BC5E-48F4E9AB9D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D331E9A-F77C-4223-A3A6-DEFF59AE7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7F0E315D-A57E-4CFF-B326-ED927BCBBA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17102C-4D0F-443A-A85B-052C2371183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A0B4DB1-EFCB-400A-9E93-D8FD7F2B3D4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658EBBAA-9DDD-4170-A295-19F61DA6F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B23A756E-4C2A-4716-91D1-A1DB2FF16F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323F8A6-F503-4C31-9E1E-6DDA8FB20D7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5AC9F78-C1F0-47FB-9937-23A5CC3732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5A3583A-0E9D-4026-9E59-E4761DCD5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792C6D7-B8E9-4306-B26E-8500FF188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5F7207-429E-4FD0-B5DE-3963013FFC7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2F56595A-7021-4294-9F85-224EE069B1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8F8483A-3FDA-49C8-852A-4AC1EF558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75A16D14-1FB9-4855-A200-997F71265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23F7A8-AD5B-4F7C-A8EC-E4A52A0FDDE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BD670AB-08D1-4253-8CD0-08B6BFA8AB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6CC0682D-5CAD-478F-9145-FD7CD9301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56BC1F34-4AA0-43D9-A6E3-F04CE40D3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3091E7-96DC-4104-9D8A-B7291086D84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38D700B-37DD-46A4-92ED-B3B740F076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74E90B3-C4CA-4294-A85A-2FD966091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E09BBFAF-D6B4-4A4C-B77B-5A80FA317C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E7C8C1-243C-4A4D-9A57-72402D5BB68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7F6EB5F-E481-4A47-A9FD-38A78EA21C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67F38E1-C2D9-4979-B01B-57DA4A430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17B8D943-933E-4EB0-91E1-7472DD0DBE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1056C5-72F4-4D9E-90C1-9199CA7A9B6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3ACE4AA-2EDF-44CB-9E57-B4DD870EE4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A0D9EE36-F39D-4ED5-A599-92B5CAB27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D0B04A4-CB42-465D-BED8-1FD192DA8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5AAE8D-8061-42BF-A3ED-CF2487E6F20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F0059F6-2482-4FC5-A3D0-A6F25EDB9FD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BA7FE1D-A4C1-4EA5-A0BE-D4051C81C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A58E97AD-0DAA-491E-8940-31214D20D6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AEF6A3-350A-4F8B-B430-B39DBA688FE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5351283-ABDC-4E08-9452-D92A8A0E33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4010786-4F8D-472E-AE4B-AA35AFBCA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B73C10B-455F-4978-BC98-BAAD01C20A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069014-33C5-4626-BD03-0C70B915D4A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7835A07-E62A-467D-8CB6-68F6508E20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DF1A964-7B5B-4F37-AB77-A30469007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50E3A00C-CBB8-425C-94CA-6F26BCB37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6FA53A-22E4-411D-8C24-E51CBE77ED1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5769614-4E95-4F8C-8587-BD44AC1344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4F40DF10-8B31-482B-9445-6968D16FD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1C39B4E7-3A81-431F-8CC1-21BB65B04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73E6F3-EDA7-430D-9F8D-EFAC8921850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7FE23BE-D813-4310-9F69-1DC5C3B984C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289FF94-E546-4A21-B57B-DBD5EE8AA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91179F53-1C8F-4FAE-9CEB-9225705EC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B94F93-E211-4C56-9D25-A4B87473A9D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C2BC542C-E118-461C-A001-1C68908790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C7758428-AF51-4F50-99BF-9098C2BD4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8254C8BE-0C52-4D24-8628-5E53EC6B2C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F0E657-F836-4123-A80A-941EDEBC07A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FCCF328E-F91F-4B8A-9D56-13B8449BFB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3411E325-69F5-4D22-BDFD-CA6CDBC39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370E0A7-0B78-4C46-8BF7-606A31223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9BB034-A2C1-41E5-9CD6-BCF4FF55E41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3B215253-A603-4A17-9D42-F77E115D4A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C8566E8-A685-4878-BD50-328FD7364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8F4B12F4-E775-40BE-A2DA-EC5628F67A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235747-E8B9-4BE6-898F-87F9534E13C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C57E33B-B578-43FA-9161-B4E0F2B49F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AE797F63-2525-4609-B211-DFF7B5092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6E72D741-0D65-4483-B8A6-CA22B0C21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CAFBC5-CE11-4C00-988F-E5E21057CC7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382E1B4C-5E20-4137-84F3-7B3D40AFB2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AE0F7A3-E205-473F-AC55-6CD9C97F6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D4540F7-F1C4-4D2E-9D97-8D6D22F42B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5732B2-9E02-4EBF-BCDA-A5B9B5F0DC6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55A99744-A060-41E6-A4F2-AD4793B7E8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B761DE7-8F2A-406F-A314-105252BDD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60E03EB-6329-4F58-B3E8-A83784FD48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564E670-3E23-4550-9A58-81A29C0E243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F14AE7-3B39-4DF9-9A51-E472AC9408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CD33F0D-6624-4276-9715-0BBB0606F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AC6B3C4E-D9BA-45B0-9FAD-BEB8DB11CE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5B2059-46F1-4159-959B-EDC94BBD4B8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F546CC3-337A-4E5A-898E-50046637B3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4F9F62E5-8A3A-423F-BDDB-3F4F5E15F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86CD2C56-1A50-4D5E-9F2C-A5EA450EB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FDED4EC-F21B-4129-8E0E-BC0048894B6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A96DBB3-C45D-4C99-94EA-7D22C23DA5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60F2F62-0474-4F90-9850-7E80D8981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BCFCE8EC-2AA5-4E6C-8930-4E98CA1F4C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F84195E-4C75-4D4C-ADD2-A5E2830F868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57F1AE4-3F92-46E2-BD3B-2B5914E5DC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74144BB-27FE-4411-95F9-3BA1AC87A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83FB67F-6729-43D1-806A-3AF811B6D0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A1D8408-9FD1-4EAE-A85D-E760EDE171F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ADB33F6-2327-4BC4-A5BE-DC2DAB94E29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1C196C4-E490-49B5-93EC-968A9BC60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A6421930-FB21-4097-8725-F3576F5CE5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39F838-810B-43BE-8282-B2F99F8F247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B672831-03C1-4F06-A58E-71623FB3B8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F16B69DC-2DFB-473A-AFDF-F3AABD325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11EDA5B-3BCF-4FE4-82F1-B25C7B7C4E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F6B07D-0E44-4451-89E7-D1C906093EA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EF34AB6-D677-4B90-9DEC-C6B69ACDAE4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11C57DA7-1FA5-4FA1-9042-41B387BA4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3A25C0CB-ED08-4DD8-8CB7-A785A466A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FA19662-36DB-4A8D-8E0B-1C9E835C36D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EA734A7C-2839-4558-9F76-EFC410D8A3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A9317264-EE74-4CF0-9804-B642DD798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AA623E93-CE92-4E0D-9CDA-0ED1BD122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63551-7870-4BE2-AA74-D88E53AEF8C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2CDE67F6-C40B-4732-8BC6-768AAB2A94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39EA7635-71BC-451C-9584-209A18FB0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803CC5FF-FDD6-42F5-9876-6E55241E18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C0526C-EC98-46C9-A971-33BBF5D154B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7D04A6C-5D2C-4B8B-9241-2976CA5D0B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37F1179-3BD3-48F8-9AED-062367652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B2EDCBA-C45B-4DA8-8493-2AD33BD8EC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3EC219-965A-46B2-AC60-02FF83873B9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316BD0F-293C-4767-AF27-47C4F144FB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497A272-798E-4437-9AFC-2788EFFC5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8E3704CF-FE5B-42C1-8E52-4C8727F561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604D08-C32E-4DDD-A466-D8F28A2BD7B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0C2BFD2-B96F-4314-9BD1-6AC73EAAA3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FF3842B-A705-4D56-900C-76BCA235B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9EFC3D8-E7D8-404D-90E6-E771CB744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8167C8-BB4F-4D75-981D-7AA885564F1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EFEEE921-6874-4196-BE97-114EC20AAD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A20EDD0-7139-4C10-8C8F-850ED9C5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A5660FBF-B36C-478C-BC4F-5EC013B4F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77317BB-947B-481D-AF7E-46D9FDD1CB9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00B189B-268F-4120-A7BF-DDC291FE46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8655C6C2-8C70-4E07-B248-78D831D77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808BA1-1E2B-4470-8EF9-098FAA8B69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Linux+ Guide to Linux Certification, Second Edition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2F26EA-14CA-41E3-A4D6-521042B91D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C4DEB2-9464-4E1F-88D2-17234F079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5224BC4-311C-4E03-94BB-E62565D2C3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94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A72C3C-D2E6-4F88-910B-B06EE3799E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0BD8B0-CF7F-4E4A-A6DB-3816F4D14B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39CCE-B7D5-4A6F-A9B3-813968A5AF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47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98DF43-5162-4864-95CA-0DC2C4AF56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54B4BA-42C6-4304-8CD1-217B8F7044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115CF3-5823-40EF-91CB-12128EF274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150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1FAFF6-EEAA-4F85-AD2A-C839AE7C93A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47423C-AC40-4377-AF30-634BE54379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DA6D95-9D6B-4E3A-850F-0A6062A8C7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358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216E91-FC13-4236-9779-B334F1D0F4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52E44D-9DA1-4FA5-87C8-343A8C62A3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ED1BE-95C8-4E3B-9C4B-BF5BB9F506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23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DDF4C9-BADF-48DB-BD9C-8FAD9BC125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EE0BB7-63C9-49D3-8663-B7C19710AC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96D41-07BA-484A-8F1C-61260AE8C9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9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188349-1975-442A-BCF6-C6637533BA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925C16-252B-40F5-A872-4D415D9A35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5728E-7702-4E8B-BFA7-DDF5D0FF17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9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DD36B4-3225-4A59-96A8-201F7F6952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05CA51-38DC-40B9-A560-6674C35396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B520C-10DB-46F6-9981-D5DB5D563B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42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E9C205B-56FB-47CF-B088-9734E0DC5C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08FBE49-6D73-4BCE-B77D-2F946EB30F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6B6B1-6FF0-4AC4-ADC0-AC4351A613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26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71422DD-B750-4F59-8316-A42FD8237E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6E83C1-0BFF-4E4E-ABDC-91E90D5533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355F5-37CA-47F0-B841-448A83F72B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31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CF1B592-763D-4221-9767-700BAC4483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EFBBBF0-7E5A-4372-8706-D6EB8A2A7A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D5DD3-D165-48DC-AAD7-BE2E50A785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7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CE6399-FAFB-43F5-8FFD-FC51F33BAE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68DEF6-B1B9-4A78-B1A7-4FA10F6F48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C6333-31AC-4F0B-AF6D-523828E1ED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07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7ED80D-BFA2-436F-8CC1-8B971ECE47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C8CC20-FEE5-4BB7-9385-8953CDD54C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0CCAF-F5CC-42CE-A393-A68266D07D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35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57000"/>
                <a:lumMod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99000"/>
                <a:lumOff val="1000"/>
                <a:alpha val="54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B86003-43CB-46DA-A585-57EE08E26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C9AF5A3-7C83-49BC-A9AB-B736389C4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7839C2B-BB1E-4D20-87BD-7624EC4667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55F29BE-9E10-4EE7-A282-77AB2B7342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4946410-41BB-4B19-9BE9-1F7A1C8A82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9ED8A3E-E954-4FC1-A300-3CFBFDAA41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1583800-AD22-4EDD-ACBD-5808EB743B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Chapter 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Character Strings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EA2D81-F02D-4202-B204-520D3D087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5878EF-D4D0-4F2F-8CAF-1F96FA250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5E9B9A-DE42-4C4F-9EA6-8B809A62964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FBE271AA-7C18-4226-956B-1C4057575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Processing (continued)</a:t>
            </a:r>
          </a:p>
        </p:txBody>
      </p:sp>
      <p:pic>
        <p:nvPicPr>
          <p:cNvPr id="12293" name="Picture 4">
            <a:extLst>
              <a:ext uri="{FF2B5EF4-FFF2-40B4-BE49-F238E27FC236}">
                <a16:creationId xmlns:a16="http://schemas.microsoft.com/office/drawing/2014/main" id="{3266021C-DFFD-4CF6-B1B9-AE7F24F0EE5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95488"/>
            <a:ext cx="8077200" cy="3932237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>
            <a:extLst>
              <a:ext uri="{FF2B5EF4-FFF2-40B4-BE49-F238E27FC236}">
                <a16:creationId xmlns:a16="http://schemas.microsoft.com/office/drawing/2014/main" id="{F2B24406-1AA8-467C-8FA9-782DD7E231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D80A7B54-7A5A-4437-A722-8C222E31DF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4DCE98-44EB-4CC3-925F-0EA4CDEFD85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57CBB86D-9BE2-423E-8C3A-938661CA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45259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5">
            <a:extLst>
              <a:ext uri="{FF2B5EF4-FFF2-40B4-BE49-F238E27FC236}">
                <a16:creationId xmlns:a16="http://schemas.microsoft.com/office/drawing/2014/main" id="{34D52696-AA5A-418F-956E-3BBDDC9B4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1906588"/>
            <a:ext cx="3617913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NOTE: Because the expression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string2[i]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only 0 at the end of a string and non-0 for every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character, the expression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(string2[i] != '\0')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can be replaced by the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simpler expression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(string2[i])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62770C7E-F0C9-4B5C-95B7-CCAE79882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"/>
            <a:ext cx="807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String Processing (continued)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7DED7A73-A267-4BB9-A7EC-DCF821BF05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CC27976F-E196-4AB8-BDD0-ECA7161EBF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82AA12-B619-4B48-8210-E1303083034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5FE2248B-6404-4BF8-BB3F-CBD8DCAE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990600"/>
            <a:ext cx="41370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5">
            <a:extLst>
              <a:ext uri="{FF2B5EF4-FFF2-40B4-BE49-F238E27FC236}">
                <a16:creationId xmlns:a16="http://schemas.microsoft.com/office/drawing/2014/main" id="{00F23339-4828-4C55-BFB5-003DDB34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"/>
            <a:ext cx="807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String Processing (continued)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1">
            <a:extLst>
              <a:ext uri="{FF2B5EF4-FFF2-40B4-BE49-F238E27FC236}">
                <a16:creationId xmlns:a16="http://schemas.microsoft.com/office/drawing/2014/main" id="{A36F6F52-32DA-4803-9D30-72D75CCC6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CAF02E24-4AB4-4850-8809-326A70D10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50DDE39-9324-49E7-8241-5FF4E1E9D11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15364" name="Group 11">
            <a:extLst>
              <a:ext uri="{FF2B5EF4-FFF2-40B4-BE49-F238E27FC236}">
                <a16:creationId xmlns:a16="http://schemas.microsoft.com/office/drawing/2014/main" id="{B8EC060B-3DD3-4F0F-A587-042FBF0B6DB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838200"/>
            <a:ext cx="8105775" cy="5553075"/>
            <a:chOff x="0" y="582"/>
            <a:chExt cx="5106" cy="3498"/>
          </a:xfrm>
        </p:grpSpPr>
        <p:pic>
          <p:nvPicPr>
            <p:cNvPr id="15368" name="Picture 4">
              <a:extLst>
                <a:ext uri="{FF2B5EF4-FFF2-40B4-BE49-F238E27FC236}">
                  <a16:creationId xmlns:a16="http://schemas.microsoft.com/office/drawing/2014/main" id="{9E748165-A690-4465-B47A-0ACB11C04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" y="582"/>
              <a:ext cx="5088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8">
              <a:extLst>
                <a:ext uri="{FF2B5EF4-FFF2-40B4-BE49-F238E27FC236}">
                  <a16:creationId xmlns:a16="http://schemas.microsoft.com/office/drawing/2014/main" id="{07D1FBC7-8A63-4211-B018-F1BD9A925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96"/>
              <a:ext cx="5088" cy="2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Line 12">
            <a:extLst>
              <a:ext uri="{FF2B5EF4-FFF2-40B4-BE49-F238E27FC236}">
                <a16:creationId xmlns:a16="http://schemas.microsoft.com/office/drawing/2014/main" id="{ED78637D-F41C-4A3D-B194-363316E792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048000"/>
            <a:ext cx="838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Text Box 13">
            <a:extLst>
              <a:ext uri="{FF2B5EF4-FFF2-40B4-BE49-F238E27FC236}">
                <a16:creationId xmlns:a16="http://schemas.microsoft.com/office/drawing/2014/main" id="{D7C0637B-74D1-42BA-8326-2B5F1FF4F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743200"/>
            <a:ext cx="4724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 careful: omitting the parentheses causes the entire expression to be equivalent to</a:t>
            </a:r>
          </a:p>
          <a:p>
            <a:pPr eaLnBrk="1" hangingPunct="1"/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 = (getchar() != '\n')</a:t>
            </a:r>
          </a:p>
          <a:p>
            <a:pPr eaLnBrk="1" hangingPunct="1"/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7" name="Rectangle 14">
            <a:extLst>
              <a:ext uri="{FF2B5EF4-FFF2-40B4-BE49-F238E27FC236}">
                <a16:creationId xmlns:a16="http://schemas.microsoft.com/office/drawing/2014/main" id="{81E8CB6E-07F8-4CBA-AF59-AE38E2FC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"/>
            <a:ext cx="807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String Processing (continued)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EBEA0A9E-FCD9-4422-96AE-8A084830C3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0825E2AF-02F1-4C48-9365-2241A66C6E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A4EF39-6250-40E7-A95A-89998947D53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16388" name="Group 6">
            <a:extLst>
              <a:ext uri="{FF2B5EF4-FFF2-40B4-BE49-F238E27FC236}">
                <a16:creationId xmlns:a16="http://schemas.microsoft.com/office/drawing/2014/main" id="{7339108F-46BD-4C69-AC03-F61DA2F0835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52450"/>
            <a:ext cx="7135813" cy="5772150"/>
            <a:chOff x="560" y="0"/>
            <a:chExt cx="4495" cy="3972"/>
          </a:xfrm>
        </p:grpSpPr>
        <p:pic>
          <p:nvPicPr>
            <p:cNvPr id="16390" name="Picture 4">
              <a:extLst>
                <a:ext uri="{FF2B5EF4-FFF2-40B4-BE49-F238E27FC236}">
                  <a16:creationId xmlns:a16="http://schemas.microsoft.com/office/drawing/2014/main" id="{6DCD56FE-7532-452E-A130-1D2AC6AA4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" y="0"/>
              <a:ext cx="4495" cy="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1" name="Picture 5">
              <a:extLst>
                <a:ext uri="{FF2B5EF4-FFF2-40B4-BE49-F238E27FC236}">
                  <a16:creationId xmlns:a16="http://schemas.microsoft.com/office/drawing/2014/main" id="{F37280DA-5194-4BCE-A976-102F087D9C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" y="3060"/>
              <a:ext cx="4452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9" name="Rectangle 7">
            <a:extLst>
              <a:ext uri="{FF2B5EF4-FFF2-40B4-BE49-F238E27FC236}">
                <a16:creationId xmlns:a16="http://schemas.microsoft.com/office/drawing/2014/main" id="{C68A5472-592E-4B9B-A701-2797671A6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String Processing (continued)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>
            <a:extLst>
              <a:ext uri="{FF2B5EF4-FFF2-40B4-BE49-F238E27FC236}">
                <a16:creationId xmlns:a16="http://schemas.microsoft.com/office/drawing/2014/main" id="{5C582DCF-5C46-49B3-AF5C-303B649D5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8A2AA6B-827D-4CB4-B621-6AB7C1A013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05CD8D-B596-4C31-8F38-F861B5948ED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C4E2F46-206A-43A5-9616-BB70B32A9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Library Functions</a:t>
            </a:r>
          </a:p>
        </p:txBody>
      </p:sp>
      <p:grpSp>
        <p:nvGrpSpPr>
          <p:cNvPr id="17413" name="Group 11">
            <a:extLst>
              <a:ext uri="{FF2B5EF4-FFF2-40B4-BE49-F238E27FC236}">
                <a16:creationId xmlns:a16="http://schemas.microsoft.com/office/drawing/2014/main" id="{E6A50C92-4ECE-4A9A-9641-F82AEB038ED3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1295400"/>
            <a:ext cx="7589837" cy="4057650"/>
            <a:chOff x="486" y="690"/>
            <a:chExt cx="4781" cy="2556"/>
          </a:xfrm>
        </p:grpSpPr>
        <p:pic>
          <p:nvPicPr>
            <p:cNvPr id="17415" name="Picture 4">
              <a:extLst>
                <a:ext uri="{FF2B5EF4-FFF2-40B4-BE49-F238E27FC236}">
                  <a16:creationId xmlns:a16="http://schemas.microsoft.com/office/drawing/2014/main" id="{1981B575-A1D5-4168-83E7-D9FAB596A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" y="690"/>
              <a:ext cx="4781" cy="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6" name="Picture 9">
              <a:extLst>
                <a:ext uri="{FF2B5EF4-FFF2-40B4-BE49-F238E27FC236}">
                  <a16:creationId xmlns:a16="http://schemas.microsoft.com/office/drawing/2014/main" id="{5930944A-7CB4-49DE-A35A-CDB91699BD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" y="1746"/>
              <a:ext cx="4769" cy="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4" name="Text Box 12">
            <a:extLst>
              <a:ext uri="{FF2B5EF4-FFF2-40B4-BE49-F238E27FC236}">
                <a16:creationId xmlns:a16="http://schemas.microsoft.com/office/drawing/2014/main" id="{616E7975-3640-4200-A508-8F9679552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62588"/>
            <a:ext cx="8397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Note: Attempting to copy a larger string into a smaller string causes the copy to overflow the destination array beginning with the memory area immediately following the last array element.</a:t>
            </a:r>
          </a:p>
          <a:p>
            <a:pPr eaLnBrk="1" hangingPunct="1"/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B1D219DC-BD0E-4345-9A05-D2D63D483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9F71C9C2-624B-409B-87FC-4C9A9EE24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F544DA-28F7-4319-8346-656FC235BFE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2552C11C-EF9C-45D7-A702-ED666AA59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Library Functions (continued)</a:t>
            </a:r>
          </a:p>
        </p:txBody>
      </p:sp>
      <p:grpSp>
        <p:nvGrpSpPr>
          <p:cNvPr id="18437" name="Group 9">
            <a:extLst>
              <a:ext uri="{FF2B5EF4-FFF2-40B4-BE49-F238E27FC236}">
                <a16:creationId xmlns:a16="http://schemas.microsoft.com/office/drawing/2014/main" id="{2274B140-7E39-4989-9941-E6DCD16448B4}"/>
              </a:ext>
            </a:extLst>
          </p:cNvPr>
          <p:cNvGrpSpPr>
            <a:grpSpLocks/>
          </p:cNvGrpSpPr>
          <p:nvPr/>
        </p:nvGrpSpPr>
        <p:grpSpPr bwMode="auto">
          <a:xfrm>
            <a:off x="1466850" y="1323975"/>
            <a:ext cx="6188075" cy="5029200"/>
            <a:chOff x="930" y="864"/>
            <a:chExt cx="3898" cy="3168"/>
          </a:xfrm>
        </p:grpSpPr>
        <p:pic>
          <p:nvPicPr>
            <p:cNvPr id="18438" name="Picture 4">
              <a:extLst>
                <a:ext uri="{FF2B5EF4-FFF2-40B4-BE49-F238E27FC236}">
                  <a16:creationId xmlns:a16="http://schemas.microsoft.com/office/drawing/2014/main" id="{C16EDF9F-9A5C-4599-B50A-72FC5B51C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864"/>
              <a:ext cx="389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9" name="Picture 7">
              <a:extLst>
                <a:ext uri="{FF2B5EF4-FFF2-40B4-BE49-F238E27FC236}">
                  <a16:creationId xmlns:a16="http://schemas.microsoft.com/office/drawing/2014/main" id="{F113571D-8A2C-4D71-B84E-B4E379DC5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" y="1152"/>
              <a:ext cx="3893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5847F5-7FB6-43CB-96EA-CA39CA466F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A5DB6A-712F-4DF0-A738-C88387D9B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4912E4-04A6-4119-8501-BED088FF486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F65A9409-1BB9-4CE4-8569-8CA940469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Library Functions (continued)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30F499C0-997D-4CCA-A20E-A8A1DC23F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When comparing strings, their individual characters are evaluated in pairs; if a difference is found, the string with the first lower character is the smaller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"Good Bye"</a:t>
            </a:r>
            <a:r>
              <a:rPr lang="en-US" altLang="zh-CN">
                <a:ea typeface="宋体" panose="02010600030101010101" pitchFamily="2" charset="-122"/>
              </a:rPr>
              <a:t> is less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"Hello"</a:t>
            </a:r>
            <a:r>
              <a:rPr lang="en-US" altLang="zh-CN">
                <a:ea typeface="宋体" panose="02010600030101010101" pitchFamily="2" charset="-122"/>
              </a:rPr>
              <a:t> because the first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'G'</a:t>
            </a:r>
            <a:r>
              <a:rPr lang="en-US" altLang="zh-CN">
                <a:ea typeface="宋体" panose="02010600030101010101" pitchFamily="2" charset="-122"/>
              </a:rPr>
              <a:t> in Good Bye is less than the first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'H'</a:t>
            </a:r>
            <a:r>
              <a:rPr lang="en-US" altLang="zh-CN">
                <a:ea typeface="宋体" panose="02010600030101010101" pitchFamily="2" charset="-122"/>
              </a:rPr>
              <a:t> in Hello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"Hello"</a:t>
            </a:r>
            <a:r>
              <a:rPr lang="en-US" altLang="zh-CN">
                <a:ea typeface="宋体" panose="02010600030101010101" pitchFamily="2" charset="-122"/>
              </a:rPr>
              <a:t> is less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"Hello "</a:t>
            </a:r>
            <a:r>
              <a:rPr lang="en-US" altLang="zh-CN">
                <a:ea typeface="宋体" panose="02010600030101010101" pitchFamily="2" charset="-122"/>
              </a:rPr>
              <a:t> because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'\0'</a:t>
            </a:r>
            <a:r>
              <a:rPr lang="en-US" altLang="zh-CN">
                <a:ea typeface="宋体" panose="02010600030101010101" pitchFamily="2" charset="-122"/>
              </a:rPr>
              <a:t> terminating the first string is less than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 '</a:t>
            </a:r>
            <a:r>
              <a:rPr lang="en-US" altLang="zh-CN">
                <a:ea typeface="宋体" panose="02010600030101010101" pitchFamily="2" charset="-122"/>
              </a:rPr>
              <a:t> in the second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"123"</a:t>
            </a:r>
            <a:r>
              <a:rPr lang="en-US" altLang="zh-CN">
                <a:ea typeface="宋体" panose="02010600030101010101" pitchFamily="2" charset="-122"/>
              </a:rPr>
              <a:t> is greater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"122"</a:t>
            </a:r>
            <a:r>
              <a:rPr lang="en-US" altLang="zh-CN">
                <a:ea typeface="宋体" panose="02010600030101010101" pitchFamily="2" charset="-122"/>
              </a:rPr>
              <a:t> because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'3'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123</a:t>
            </a:r>
            <a:r>
              <a:rPr lang="en-US" altLang="zh-CN">
                <a:ea typeface="宋体" panose="02010600030101010101" pitchFamily="2" charset="-122"/>
              </a:rPr>
              <a:t> is greater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'2'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122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"1237"</a:t>
            </a:r>
            <a:r>
              <a:rPr lang="en-US" altLang="zh-CN">
                <a:ea typeface="宋体" panose="02010600030101010101" pitchFamily="2" charset="-122"/>
              </a:rPr>
              <a:t> is greater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"123"</a:t>
            </a:r>
            <a:r>
              <a:rPr lang="en-US" altLang="zh-CN">
                <a:ea typeface="宋体" panose="02010600030101010101" pitchFamily="2" charset="-122"/>
              </a:rPr>
              <a:t> because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'7'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1237</a:t>
            </a:r>
            <a:r>
              <a:rPr lang="en-US" altLang="zh-CN">
                <a:ea typeface="宋体" panose="02010600030101010101" pitchFamily="2" charset="-122"/>
              </a:rPr>
              <a:t> is greater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'\0'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123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BA8B084C-9653-423E-B173-82C9FEF81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8A636A3B-0B67-4223-850C-85FE121526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8BECAE3-5C53-4B94-A3A5-75049E0B898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0484" name="Picture 5">
            <a:extLst>
              <a:ext uri="{FF2B5EF4-FFF2-40B4-BE49-F238E27FC236}">
                <a16:creationId xmlns:a16="http://schemas.microsoft.com/office/drawing/2014/main" id="{39A369D8-CEFA-4B37-BA3E-11CE1AD57230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990600"/>
            <a:ext cx="8199438" cy="5256213"/>
          </a:xfrm>
          <a:noFill/>
        </p:spPr>
      </p:pic>
      <p:sp>
        <p:nvSpPr>
          <p:cNvPr id="20485" name="Rectangle 8">
            <a:extLst>
              <a:ext uri="{FF2B5EF4-FFF2-40B4-BE49-F238E27FC236}">
                <a16:creationId xmlns:a16="http://schemas.microsoft.com/office/drawing/2014/main" id="{9EA282A2-2F51-4493-B730-21A839D57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"/>
            <a:ext cx="8077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Library Functions (continued)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6E170B6D-0997-44E1-8250-A899EAF24B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1521DE15-62A1-459D-BA1F-A303FD8430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917AEC-6D1D-4501-A2CC-8C4702BD22A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6C56B779-DE62-401B-841E-4E3D883EB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010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5">
            <a:extLst>
              <a:ext uri="{FF2B5EF4-FFF2-40B4-BE49-F238E27FC236}">
                <a16:creationId xmlns:a16="http://schemas.microsoft.com/office/drawing/2014/main" id="{CB6ABFD5-F07D-4456-835F-5AC67B7CC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"/>
            <a:ext cx="8077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Library Functions (continued)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AB4CA7-F50A-4218-B892-FC7610768B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AE285F-9256-430D-B5C1-D6BC5DF32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3E32B7-8A3F-4E9B-8D1A-F5DCD6CBA5F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190B354B-3C21-4A18-8C34-E7F5F542A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A0EF78C9-0699-44DA-85F9-2697522FD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Fundamentals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Library Functions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Input Data Validation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Formatting Strings (Optional)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Character and Word Counting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and Compiler Errors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318F4B-60A4-4C39-81BF-58C8FA4EDE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70719B-CE69-4DFD-B590-5DE5144E8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3E48DE7-7A88-410C-B3AA-E2D8A461B1A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F5985F53-E1FA-428B-8F0F-9B035A0D3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Library Functions (continued)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53FE8544-7361-482D-A629-D7A572A1A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Sample output: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Hello is less than Hello there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The length of string1 is 5 characters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The length of string2 is 11 characters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After concatenation, string1 contains the string value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Hello there World!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The length of this string is 18 characters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Type in a sequence of characters for string2: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It's a wonderful day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After copying string2 to string1, the string value in string1 is: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It's a wonderful day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The length of this string is 20 characters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The starting address of the string1 string is: 1244836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7871F-0341-40DA-B013-41C820F884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EDBD4A-2A31-4D90-A34A-019A3C82F9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0F3A96-A08B-4AFF-9F72-69B4A4D13C0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690D72FE-B94C-4C34-B4B9-2737E0A82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Character Routines</a:t>
            </a:r>
          </a:p>
        </p:txBody>
      </p:sp>
      <p:pic>
        <p:nvPicPr>
          <p:cNvPr id="23557" name="Picture 4">
            <a:extLst>
              <a:ext uri="{FF2B5EF4-FFF2-40B4-BE49-F238E27FC236}">
                <a16:creationId xmlns:a16="http://schemas.microsoft.com/office/drawing/2014/main" id="{68E51054-1232-42FB-AF0F-591E63B55981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131888"/>
            <a:ext cx="5638800" cy="5235575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9DCE4689-076E-4002-A070-CC64327EBD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F25EA6ED-CABD-400C-93A3-D8EB8F8C6D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B4CB5D-3240-4D94-9B76-3F0BD05F55F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08C2120A-6886-44FC-871B-09B0BD24806C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631825"/>
            <a:ext cx="7489825" cy="5692775"/>
          </a:xfrm>
          <a:noFill/>
        </p:spPr>
      </p:pic>
      <p:sp>
        <p:nvSpPr>
          <p:cNvPr id="24581" name="Rectangle 7">
            <a:extLst>
              <a:ext uri="{FF2B5EF4-FFF2-40B4-BE49-F238E27FC236}">
                <a16:creationId xmlns:a16="http://schemas.microsoft.com/office/drawing/2014/main" id="{9123BB79-AD1F-4141-823E-0DC86268B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Character Routines (continued)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D0586C-FB36-45A6-BB40-A6566F7CA7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6B5575-AED6-47D7-9B23-1723C1D231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23975DA-1C07-4187-B740-DF295513E76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1026">
            <a:extLst>
              <a:ext uri="{FF2B5EF4-FFF2-40B4-BE49-F238E27FC236}">
                <a16:creationId xmlns:a16="http://schemas.microsoft.com/office/drawing/2014/main" id="{4BB4B773-4756-456F-B028-2171937D6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Conversion Routines</a:t>
            </a:r>
          </a:p>
        </p:txBody>
      </p:sp>
      <p:pic>
        <p:nvPicPr>
          <p:cNvPr id="25605" name="Picture 1028">
            <a:extLst>
              <a:ext uri="{FF2B5EF4-FFF2-40B4-BE49-F238E27FC236}">
                <a16:creationId xmlns:a16="http://schemas.microsoft.com/office/drawing/2014/main" id="{F0C032B6-D452-444F-8994-F89B81EE56D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6288" y="2457450"/>
            <a:ext cx="7589837" cy="3009900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5A0ACF65-1984-490D-8E50-13169C1E51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F4760489-4A0E-4B0E-9B88-1559F936B8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8845CE2-5128-4533-8FF9-F0A366A95A7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26628" name="Group 12">
            <a:extLst>
              <a:ext uri="{FF2B5EF4-FFF2-40B4-BE49-F238E27FC236}">
                <a16:creationId xmlns:a16="http://schemas.microsoft.com/office/drawing/2014/main" id="{9254FC53-BA01-4471-9637-ED08E153892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33400"/>
            <a:ext cx="8086725" cy="5867400"/>
            <a:chOff x="330" y="0"/>
            <a:chExt cx="5094" cy="3806"/>
          </a:xfrm>
        </p:grpSpPr>
        <p:pic>
          <p:nvPicPr>
            <p:cNvPr id="26630" name="Picture 5">
              <a:extLst>
                <a:ext uri="{FF2B5EF4-FFF2-40B4-BE49-F238E27FC236}">
                  <a16:creationId xmlns:a16="http://schemas.microsoft.com/office/drawing/2014/main" id="{61EC1D39-B2AE-4FEB-979B-9892EAF7F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0"/>
              <a:ext cx="5088" cy="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Picture 9">
              <a:extLst>
                <a:ext uri="{FF2B5EF4-FFF2-40B4-BE49-F238E27FC236}">
                  <a16:creationId xmlns:a16="http://schemas.microsoft.com/office/drawing/2014/main" id="{68C3E781-A0F5-4527-9255-FBCAC6E74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" y="2064"/>
              <a:ext cx="5088" cy="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9" name="Rectangle 13">
            <a:extLst>
              <a:ext uri="{FF2B5EF4-FFF2-40B4-BE49-F238E27FC236}">
                <a16:creationId xmlns:a16="http://schemas.microsoft.com/office/drawing/2014/main" id="{08710A89-28B7-4EA1-BB8D-0379CAE77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Conversion Routines (continued)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5415E7-3360-44E3-87FD-2E459A366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0CBB26-5743-4F04-A490-9B57F64B96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23DCA2-5A2E-473C-B6DF-C67BAB4BFAA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3DE9AE20-83DB-4917-882B-6B2E44DD7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Input Data Validation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DED6A18D-5B35-4367-A99C-40F8C8B91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Successful programs always try to anticipate invalid data and isolate such data from being accepted and processed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First validate that the data is of the correct type; if not, request the user to re-enter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Explain why the entered data was invalid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One of the most common methods of validating input data is to accept all numbers as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Each character can then be checked to ensure that it complies with the data type being requested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EEAA1018-FAAC-420D-BE24-55D062297B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A2C19CB8-BF78-4344-9A51-BCD8183A4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67D1AB-5066-4ADF-86D4-FE680206FEE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752F0FA3-A241-4516-8A65-D952099EA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9750"/>
            <a:ext cx="7315200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5">
            <a:extLst>
              <a:ext uri="{FF2B5EF4-FFF2-40B4-BE49-F238E27FC236}">
                <a16:creationId xmlns:a16="http://schemas.microsoft.com/office/drawing/2014/main" id="{CC81C4DA-1C13-49A6-89D2-ABA34AEB9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Input Data Validation (continued)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F93F43E4-2127-4559-9230-F98EA6E67C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994BD8F-3BD2-4E91-ADA7-EA987B735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5509AF-CDDB-49A4-8822-EB0C05F6956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173D7CD7-2DBB-4F47-A7A0-70FE7474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7162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5">
            <a:extLst>
              <a:ext uri="{FF2B5EF4-FFF2-40B4-BE49-F238E27FC236}">
                <a16:creationId xmlns:a16="http://schemas.microsoft.com/office/drawing/2014/main" id="{875A4851-3C18-4AF9-9944-0B9A606C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Input Data Validation (continued)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D95AD5-947A-4D61-AA35-05A251098F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CFFA5F-39A8-4785-9327-A6D2A608BC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92672E0-61E5-47DA-9545-ECDF9B16163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1C8EF82-720F-46F6-8916-154A24EFF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Input Data Validation (continued)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D75CAF75-4866-4708-9D80-56A9251CE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We can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isvalidInt()</a:t>
            </a:r>
            <a:r>
              <a:rPr lang="en-US" altLang="zh-CN">
                <a:ea typeface="宋体" panose="02010600030101010101" pitchFamily="2" charset="-122"/>
              </a:rPr>
              <a:t> in a loop that continually requests an integer until a valid integer value is entered</a:t>
            </a:r>
          </a:p>
          <a:p>
            <a:pPr lvl="1" eaLnBrk="1" hangingPunct="1">
              <a:buFontTx/>
              <a:buNone/>
            </a:pPr>
            <a:r>
              <a:rPr lang="en-US" altLang="zh-CN" sz="2000" b="1" i="1">
                <a:ea typeface="宋体" panose="02010600030101010101" pitchFamily="2" charset="-122"/>
              </a:rPr>
              <a:t>Set an integer variable named isanInt to 0</a:t>
            </a:r>
          </a:p>
          <a:p>
            <a:pPr lvl="1" eaLnBrk="1" hangingPunct="1">
              <a:buFontTx/>
              <a:buNone/>
            </a:pPr>
            <a:r>
              <a:rPr lang="en-US" altLang="zh-CN" sz="2000" b="1" i="1">
                <a:ea typeface="宋体" panose="02010600030101010101" pitchFamily="2" charset="-122"/>
              </a:rPr>
              <a:t>do</a:t>
            </a:r>
          </a:p>
          <a:p>
            <a:pPr lvl="1" eaLnBrk="1" hangingPunct="1">
              <a:buFontTx/>
              <a:buNone/>
            </a:pPr>
            <a:r>
              <a:rPr lang="en-US" altLang="zh-CN" sz="2000" b="1" i="1">
                <a:ea typeface="宋体" panose="02010600030101010101" pitchFamily="2" charset="-122"/>
              </a:rPr>
              <a:t>  Accept a string value</a:t>
            </a:r>
          </a:p>
          <a:p>
            <a:pPr lvl="1" eaLnBrk="1" hangingPunct="1">
              <a:buFontTx/>
              <a:buNone/>
            </a:pPr>
            <a:r>
              <a:rPr lang="en-US" altLang="zh-CN" sz="2000" b="1" i="1">
                <a:ea typeface="宋体" panose="02010600030101010101" pitchFamily="2" charset="-122"/>
              </a:rPr>
              <a:t>  If the string value does not correspond to an integer</a:t>
            </a:r>
          </a:p>
          <a:p>
            <a:pPr lvl="1" eaLnBrk="1" hangingPunct="1">
              <a:buFontTx/>
              <a:buNone/>
            </a:pPr>
            <a:r>
              <a:rPr lang="en-US" altLang="zh-CN" sz="2000" b="1" i="1">
                <a:ea typeface="宋体" panose="02010600030101010101" pitchFamily="2" charset="-122"/>
              </a:rPr>
              <a:t>       </a:t>
            </a:r>
            <a:r>
              <a:rPr lang="en-US" altLang="zh-CN" sz="1600" b="1" i="1">
                <a:ea typeface="宋体" panose="02010600030101010101" pitchFamily="2" charset="-122"/>
              </a:rPr>
              <a:t>Display the error message "Invalid integer - Please re-enter: "</a:t>
            </a:r>
          </a:p>
          <a:p>
            <a:pPr lvl="1" eaLnBrk="1" hangingPunct="1">
              <a:buFontTx/>
              <a:buNone/>
            </a:pPr>
            <a:r>
              <a:rPr lang="en-US" altLang="zh-CN" sz="1600" b="1" i="1">
                <a:ea typeface="宋体" panose="02010600030101010101" pitchFamily="2" charset="-122"/>
              </a:rPr>
              <a:t>        Send control back to expression being tested by the do-while statement</a:t>
            </a:r>
          </a:p>
          <a:p>
            <a:pPr lvl="1" eaLnBrk="1" hangingPunct="1">
              <a:buFontTx/>
              <a:buNone/>
            </a:pPr>
            <a:r>
              <a:rPr lang="en-US" altLang="zh-CN" sz="2000" b="1" i="1">
                <a:ea typeface="宋体" panose="02010600030101010101" pitchFamily="2" charset="-122"/>
              </a:rPr>
              <a:t>  Set isanInt to 1 (this causes the loop to terminate)</a:t>
            </a:r>
          </a:p>
          <a:p>
            <a:pPr lvl="1" eaLnBrk="1" hangingPunct="1">
              <a:buFontTx/>
              <a:buNone/>
            </a:pPr>
            <a:r>
              <a:rPr lang="en-US" altLang="zh-CN" sz="2000" b="1" i="1">
                <a:ea typeface="宋体" panose="02010600030101010101" pitchFamily="2" charset="-122"/>
              </a:rPr>
              <a:t>while(isanInt is 0)</a:t>
            </a:r>
          </a:p>
          <a:p>
            <a:pPr lvl="1" eaLnBrk="1" hangingPunct="1">
              <a:buFontTx/>
              <a:buNone/>
            </a:pPr>
            <a:r>
              <a:rPr lang="en-US" altLang="zh-CN" sz="2000" b="1" i="1">
                <a:ea typeface="宋体" panose="02010600030101010101" pitchFamily="2" charset="-122"/>
              </a:rPr>
              <a:t>Return the integer corresponding to the entered string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1">
            <a:extLst>
              <a:ext uri="{FF2B5EF4-FFF2-40B4-BE49-F238E27FC236}">
                <a16:creationId xmlns:a16="http://schemas.microsoft.com/office/drawing/2014/main" id="{006786D7-62DB-4A91-8792-E64EE628D8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16F3432F-3644-4EDB-9E2D-40B92ED221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FAB986F-5A7A-41FD-90C9-FC37FAF23D6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31748" name="Group 14">
            <a:extLst>
              <a:ext uri="{FF2B5EF4-FFF2-40B4-BE49-F238E27FC236}">
                <a16:creationId xmlns:a16="http://schemas.microsoft.com/office/drawing/2014/main" id="{C4A4C3E4-D8EA-42C3-9BFC-2CAFFC6D129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3400"/>
            <a:ext cx="8305800" cy="5715000"/>
            <a:chOff x="360" y="0"/>
            <a:chExt cx="5232" cy="3792"/>
          </a:xfrm>
        </p:grpSpPr>
        <p:pic>
          <p:nvPicPr>
            <p:cNvPr id="31750" name="Picture 4">
              <a:extLst>
                <a:ext uri="{FF2B5EF4-FFF2-40B4-BE49-F238E27FC236}">
                  <a16:creationId xmlns:a16="http://schemas.microsoft.com/office/drawing/2014/main" id="{991FE5A8-8AE4-413D-B8C6-399F69661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0"/>
              <a:ext cx="520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751" name="Group 13">
              <a:extLst>
                <a:ext uri="{FF2B5EF4-FFF2-40B4-BE49-F238E27FC236}">
                  <a16:creationId xmlns:a16="http://schemas.microsoft.com/office/drawing/2014/main" id="{F6864EB0-12D6-4258-80D3-239A94669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" y="327"/>
              <a:ext cx="5232" cy="3465"/>
              <a:chOff x="264" y="585"/>
              <a:chExt cx="5232" cy="3465"/>
            </a:xfrm>
          </p:grpSpPr>
          <p:grpSp>
            <p:nvGrpSpPr>
              <p:cNvPr id="31752" name="Group 11">
                <a:extLst>
                  <a:ext uri="{FF2B5EF4-FFF2-40B4-BE49-F238E27FC236}">
                    <a16:creationId xmlns:a16="http://schemas.microsoft.com/office/drawing/2014/main" id="{EE4F9204-92B1-4E77-94DB-FD339064A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" y="786"/>
                <a:ext cx="5232" cy="3264"/>
                <a:chOff x="264" y="786"/>
                <a:chExt cx="5232" cy="3264"/>
              </a:xfrm>
            </p:grpSpPr>
            <p:grpSp>
              <p:nvGrpSpPr>
                <p:cNvPr id="31754" name="Group 9">
                  <a:extLst>
                    <a:ext uri="{FF2B5EF4-FFF2-40B4-BE49-F238E27FC236}">
                      <a16:creationId xmlns:a16="http://schemas.microsoft.com/office/drawing/2014/main" id="{42AF2A93-2420-4611-BECE-2B61CDA2BF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" y="1200"/>
                  <a:ext cx="5232" cy="2850"/>
                  <a:chOff x="264" y="1200"/>
                  <a:chExt cx="5232" cy="2850"/>
                </a:xfrm>
              </p:grpSpPr>
              <p:pic>
                <p:nvPicPr>
                  <p:cNvPr id="31756" name="Picture 5">
                    <a:extLst>
                      <a:ext uri="{FF2B5EF4-FFF2-40B4-BE49-F238E27FC236}">
                        <a16:creationId xmlns:a16="http://schemas.microsoft.com/office/drawing/2014/main" id="{BE470A8C-8371-4A9E-9A8B-9AF4383C71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lum bright="-6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4" y="1200"/>
                    <a:ext cx="5232" cy="12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1757" name="Picture 8">
                    <a:extLst>
                      <a:ext uri="{FF2B5EF4-FFF2-40B4-BE49-F238E27FC236}">
                        <a16:creationId xmlns:a16="http://schemas.microsoft.com/office/drawing/2014/main" id="{B123C54B-84B3-4114-A2C4-F9DC3E129CF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lum bright="-6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5" y="2472"/>
                    <a:ext cx="5178" cy="15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31755" name="Picture 10">
                  <a:extLst>
                    <a:ext uri="{FF2B5EF4-FFF2-40B4-BE49-F238E27FC236}">
                      <a16:creationId xmlns:a16="http://schemas.microsoft.com/office/drawing/2014/main" id="{23B1562E-CA85-4781-8DA8-8C583049B8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lum bright="-6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" y="786"/>
                  <a:ext cx="1536" cy="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1753" name="Text Box 12">
                <a:extLst>
                  <a:ext uri="{FF2B5EF4-FFF2-40B4-BE49-F238E27FC236}">
                    <a16:creationId xmlns:a16="http://schemas.microsoft.com/office/drawing/2014/main" id="{377B1AFC-C59B-4A70-8EFC-E7251B075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" y="585"/>
                <a:ext cx="27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FFFFFF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rgbClr val="FFFFFF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rgbClr val="FFFFFF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rgbClr val="FFFFFF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rgbClr val="FFFFFF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FFFFFF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FFFFFF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FFFFFF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FFFFFF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</p:grpSp>
      <p:sp>
        <p:nvSpPr>
          <p:cNvPr id="31749" name="Rectangle 15">
            <a:extLst>
              <a:ext uri="{FF2B5EF4-FFF2-40B4-BE49-F238E27FC236}">
                <a16:creationId xmlns:a16="http://schemas.microsoft.com/office/drawing/2014/main" id="{88C53495-C0A6-4D74-8191-E6BABFA06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Input Data Validation (continued)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4ACDBD8-E472-4ECC-B245-B015A3AC3B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B9B6902-3917-44D7-8601-8CA5E1945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85B836-4307-4740-8905-BC6B032C925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B938F211-FCFF-4922-B7E7-3BCFC540D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Fundamentals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8D799BE7-CB9C-4C5F-80C6-26046479D3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>
                <a:ea typeface="宋体" panose="02010600030101010101" pitchFamily="2" charset="-122"/>
              </a:rPr>
              <a:t>string literal </a:t>
            </a:r>
            <a:r>
              <a:rPr lang="en-US" altLang="zh-CN">
                <a:ea typeface="宋体" panose="02010600030101010101" pitchFamily="2" charset="-122"/>
              </a:rPr>
              <a:t>is any sequence of characters enclosed in double quotes</a:t>
            </a:r>
          </a:p>
          <a:p>
            <a:pPr lvl="1"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"Good Morning!"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Also called: </a:t>
            </a:r>
            <a:r>
              <a:rPr lang="en-US" altLang="zh-CN" b="1">
                <a:ea typeface="宋体" panose="02010600030101010101" pitchFamily="2" charset="-122"/>
              </a:rPr>
              <a:t>string constant,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string value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b="1">
                <a:ea typeface="宋体" panose="02010600030101010101" pitchFamily="2" charset="-122"/>
              </a:rPr>
              <a:t>string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 string is stored as an array of characters terminated by an end-of-string symbolic constant named NULL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'\0'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3BDA8F-85D1-4879-B28C-A648C62AA7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79CFC4-FFAC-4780-9F9B-86FDA0097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7063E88-18D1-408F-BAF8-62B84A743BA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CDC83FAF-E472-4B58-87F0-F6313EA03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Creating a Personal Library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580EACB5-D190-42E6-B016-A4D537E0C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Programmers create their own libraries of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This permits the functions to be incorporated in any program without further expenditure of coding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Each file in a library contains related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#include &lt;C:\\mylibrary\\dataChecks.h&gt;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#include "C:\\mylibrary\\dataChecks.h"</a:t>
            </a:r>
          </a:p>
          <a:p>
            <a:pPr lvl="2" eaLnBrk="1" hangingPunct="1"/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#include</a:t>
            </a:r>
            <a:r>
              <a:rPr lang="en-US" altLang="zh-CN" sz="2000">
                <a:ea typeface="宋体" panose="02010600030101010101" pitchFamily="2" charset="-122"/>
              </a:rPr>
              <a:t> statement for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dataChecks.h</a:t>
            </a:r>
            <a:r>
              <a:rPr lang="en-US" altLang="zh-CN" sz="2000">
                <a:ea typeface="宋体" panose="02010600030101010101" pitchFamily="2" charset="-122"/>
              </a:rPr>
              <a:t> must be placed </a:t>
            </a:r>
            <a:r>
              <a:rPr lang="en-US" altLang="zh-CN" sz="2000" i="1">
                <a:ea typeface="宋体" panose="02010600030101010101" pitchFamily="2" charset="-122"/>
              </a:rPr>
              <a:t>after </a:t>
            </a:r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#include</a:t>
            </a:r>
            <a:r>
              <a:rPr lang="en-US" altLang="zh-CN" sz="2000">
                <a:ea typeface="宋体" panose="02010600030101010101" pitchFamily="2" charset="-122"/>
              </a:rPr>
              <a:t> statements for the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sz="2000">
                <a:ea typeface="宋体" panose="02010600030101010101" pitchFamily="2" charset="-122"/>
              </a:rPr>
              <a:t> and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stdlib.h</a:t>
            </a:r>
            <a:r>
              <a:rPr lang="en-US" altLang="zh-CN" sz="2000">
                <a:ea typeface="宋体" panose="02010600030101010101" pitchFamily="2" charset="-122"/>
              </a:rPr>
              <a:t> header files (the functions in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dataChecks.h</a:t>
            </a:r>
            <a:r>
              <a:rPr lang="en-US" altLang="zh-CN" sz="2000">
                <a:ea typeface="宋体" panose="02010600030101010101" pitchFamily="2" charset="-122"/>
              </a:rPr>
              <a:t> require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sz="2000">
                <a:ea typeface="宋体" panose="02010600030101010101" pitchFamily="2" charset="-122"/>
              </a:rPr>
              <a:t> and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stdlib.h</a:t>
            </a:r>
            <a:r>
              <a:rPr lang="en-US" altLang="zh-CN" sz="2000">
                <a:ea typeface="宋体" panose="02010600030101010101" pitchFamily="2" charset="-122"/>
              </a:rPr>
              <a:t> functions to correctly compile)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9FA338-B84B-4E2E-AA2D-9A9FB1BCA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F87220-ECDF-44D2-9276-124F6455E0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CF143B-B345-46E7-967F-9E9F02BC398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0DE6EE15-3C55-4E46-8B42-AF18059D3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Formatting Strings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5127EF35-A451-44EB-B4B1-98AE18636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Examples: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printf("|%25s|","Have a Happy Day");</a:t>
            </a:r>
          </a:p>
          <a:p>
            <a:pPr lvl="2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|         Have a Happy Day|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printf("|%-25s|","Have a Happy Day");</a:t>
            </a:r>
          </a:p>
          <a:p>
            <a:pPr lvl="2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|Have a Happy Day         |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printf("|%25.12s|","Have a Happy Day");</a:t>
            </a:r>
          </a:p>
          <a:p>
            <a:pPr lvl="2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|             Have a Happy|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printf("|%.12s|","Have a Happy Day");</a:t>
            </a:r>
          </a:p>
          <a:p>
            <a:pPr lvl="2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|Have a Happy|</a:t>
            </a:r>
          </a:p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55DA1F-FA9C-4CEB-8F26-179A8C00F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5CCBF8-AFA3-4748-92AE-C580F3254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92C54F-A1A4-4F9D-8552-0F54A3BF923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19C627BF-347F-4833-9970-EACA8177B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In-Memory String Conversions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12B682B7-3F73-45C0-BD90-E427ABCA9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sprintf()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sscanf()</a:t>
            </a:r>
            <a:r>
              <a:rPr lang="en-US" altLang="zh-CN">
                <a:ea typeface="宋体" panose="02010600030101010101" pitchFamily="2" charset="-122"/>
              </a:rPr>
              <a:t> functions provide capabilities for writing and scanning strings to and from memory variables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sprintf(disStrn,"%d %d", num1, num2);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sscanf(data,"%c%lf %d",&amp;dol,&amp;price,&amp;units);</a:t>
            </a:r>
          </a:p>
          <a:p>
            <a:pPr lvl="2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"$23.45 10"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sscanf(date,"%d/%d/%d", &amp;month, &amp;day, &amp;year);</a:t>
            </a:r>
          </a:p>
          <a:p>
            <a:pPr lvl="2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"07/01/94"</a:t>
            </a:r>
          </a:p>
          <a:p>
            <a:pPr lvl="1" eaLnBrk="1" hangingPunct="1"/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985BAE-DE5C-4DD8-9D76-ADC7F68E1A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A0145F-36F2-451F-943F-8A1C46AC71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B10FA9-ED17-4EF0-A93C-71D00767398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E42BF1C1-FF4E-4369-875D-53E5FC6B8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Format Strings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2EF8B4E7-4669-46EA-B3F8-D3D49CD60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control string containing the conversion control sequences need not be explicitly contained within the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printf("$%5.2f %d",num1,num2);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Or,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char fmat[] = "$%5.2f %d";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printf(fmat,num1,num2);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Useful for listing format strings with other variable declarations at the beginning of a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If you need to change a format, it is easy to find the desired control string without searching to locate the appropriate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function calls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66F3E9-0F54-4651-A672-E4AD0E0BEB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209BC-FD86-49AA-9231-BB7CF46A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0EC234-C35F-45E4-A1FA-BF412A4961B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527BF109-40BB-4BB5-94B3-F5952D868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Character and Word Counting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6C2E4613-5537-4336-801E-89D415CAE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We construct two string-processing functions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Count the number of characters in a string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Count words in a sting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What constitutes a word?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C67C79-87F7-4E53-A46B-8D823E4D21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FDBC8B-7C2C-4172-B0E7-9F65C0B24C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C38C2D-A0BE-45C7-A969-963A69E7DC8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A175BCD7-F771-4BF9-B267-5B34CD227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Program Requirement: Character Counting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3756C38F-651C-413C-9726-32487388A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 a string to a function and have the function return the number of characters in the string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Any character in the string (blank, printable, or nonprintable character) is to be counted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end-of-string NULL character is not to be included in the final count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11493E0-BA5E-407D-863D-AF9B9C9E9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B66F2E9-80AD-4350-91F2-C117D5B9AC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36AF356-3DDF-4418-AD1D-05BDD30BEBA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05147422-EAC1-48DD-B413-20751A02C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Analyze the Problem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95BB4319-A38A-471B-99EB-FDE4797A2CC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Determine the input data 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Determine the required outputs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List the algorithm(s) relating the inputs to the outputs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038F88A3-C994-4E48-97E1-B42BD4D26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9EA747C3-1290-4B56-B6CE-BFEA762CBB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D8893E0-F1F2-48F2-8FDD-C2B252A870E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0FE1635-00E7-4BA1-985D-92D6147CA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Analyze the Problem (continued)</a:t>
            </a:r>
          </a:p>
        </p:txBody>
      </p:sp>
      <p:pic>
        <p:nvPicPr>
          <p:cNvPr id="39941" name="Picture 3">
            <a:extLst>
              <a:ext uri="{FF2B5EF4-FFF2-40B4-BE49-F238E27FC236}">
                <a16:creationId xmlns:a16="http://schemas.microsoft.com/office/drawing/2014/main" id="{200C5FF4-392F-4C3C-B05C-482E7C807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2484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3C7ACB-8B63-4178-865F-A945F33A8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2BE4FD-43C4-4CAB-8AC2-580400EAD4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E702C2-54A0-49E4-95CB-35E99BFD7A7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708F6C83-DB86-4677-93CC-232954EBB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Code the Function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21390FE6-8AFA-44A8-AF95-626F0C758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int countchar(char list[])</a:t>
            </a:r>
          </a:p>
          <a:p>
            <a:pPr eaLnBrk="1" hangingPunct="1"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  int i, count = 0;</a:t>
            </a:r>
          </a:p>
          <a:p>
            <a:pPr eaLnBrk="1" hangingPunct="1"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  for(i = 0; list[i] != '\0'; i++)</a:t>
            </a:r>
          </a:p>
          <a:p>
            <a:pPr eaLnBrk="1" hangingPunct="1"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    count++;</a:t>
            </a:r>
          </a:p>
          <a:p>
            <a:pPr eaLnBrk="1" hangingPunct="1"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  return(count);</a:t>
            </a:r>
          </a:p>
          <a:p>
            <a:pPr eaLnBrk="1" hangingPunct="1"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1448EB2B-C5C2-4995-B34F-CDEA47032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81AAD31E-0F7A-450D-BF75-36DF158262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A8CD11-7E3D-4708-A0CE-7EB41C3CB20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38291BA8-9285-47B7-98FE-9DF025810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Test and Debug the Function</a:t>
            </a:r>
          </a:p>
        </p:txBody>
      </p:sp>
      <p:grpSp>
        <p:nvGrpSpPr>
          <p:cNvPr id="41989" name="Group 7">
            <a:extLst>
              <a:ext uri="{FF2B5EF4-FFF2-40B4-BE49-F238E27FC236}">
                <a16:creationId xmlns:a16="http://schemas.microsoft.com/office/drawing/2014/main" id="{879B37A7-C594-4A26-8ED6-5BAE42DE4D2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8299450" cy="4964113"/>
            <a:chOff x="288" y="816"/>
            <a:chExt cx="5228" cy="3127"/>
          </a:xfrm>
        </p:grpSpPr>
        <p:pic>
          <p:nvPicPr>
            <p:cNvPr id="41990" name="Picture 4">
              <a:extLst>
                <a:ext uri="{FF2B5EF4-FFF2-40B4-BE49-F238E27FC236}">
                  <a16:creationId xmlns:a16="http://schemas.microsoft.com/office/drawing/2014/main" id="{7A1D60D0-B317-49AB-A113-A3BBEF9D4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816"/>
              <a:ext cx="5228" cy="3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1" name="Text Box 6">
              <a:extLst>
                <a:ext uri="{FF2B5EF4-FFF2-40B4-BE49-F238E27FC236}">
                  <a16:creationId xmlns:a16="http://schemas.microsoft.com/office/drawing/2014/main" id="{693FBBD3-D9B1-4EF6-B18B-E733CF26B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369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…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B5418AD-4162-4B65-90C4-C0C6C13B38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801F1FF-EAC3-42F0-9A11-1B881FC6B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66C59A6-B020-44A2-9052-68B73376E83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85DBA3E3-4513-4907-8548-0638942DD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Input and Output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7279AD1-E739-4F4D-B646-8863D55C545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752600"/>
            <a:ext cx="8229600" cy="3048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gets()</a:t>
            </a:r>
            <a:r>
              <a:rPr lang="en-US" altLang="zh-CN">
                <a:ea typeface="宋体" panose="02010600030101010101" pitchFamily="2" charset="-122"/>
              </a:rPr>
              <a:t> accepts and stores the characters typed at the terminal into the character array 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Pressing the Enter key generates a newline character,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\n</a:t>
            </a:r>
            <a:r>
              <a:rPr lang="en-US" altLang="zh-CN">
                <a:ea typeface="宋体" panose="02010600030101010101" pitchFamily="2" charset="-122"/>
              </a:rPr>
              <a:t>, which is interpreted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gets()</a:t>
            </a:r>
            <a:r>
              <a:rPr lang="en-US" altLang="zh-CN">
                <a:ea typeface="宋体" panose="02010600030101010101" pitchFamily="2" charset="-122"/>
              </a:rPr>
              <a:t> as the end-of-character entry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All the characters encountered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gets()</a:t>
            </a:r>
            <a:r>
              <a:rPr lang="en-US" altLang="zh-CN">
                <a:ea typeface="宋体" panose="02010600030101010101" pitchFamily="2" charset="-122"/>
              </a:rPr>
              <a:t>, except the newline character, are stored in the message array</a:t>
            </a:r>
            <a:endParaRPr lang="en-US" altLang="zh-CN" sz="27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EF90FE2-CAC0-47DC-B020-CCD5C4B343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B10501E-7907-4934-947B-012B6FBE43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DA451CD-F353-49D1-B076-43E2E7AE672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A394B572-8694-49DE-A63E-9BF9A105A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Requirement Specification: Word Counting</a:t>
            </a: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36ECF024-25D2-48EB-9794-E12A4ED00B9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1200"/>
            <a:ext cx="8077200" cy="2590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last word does not have a trailing blank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More than one blank may be used between words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Leading blanks may be used before the first word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3FC2AB-2062-47FD-937C-2BCFDBCBA7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7035E7-5045-422B-A845-BD89B3663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25DE60-608D-4AF4-9AAA-CD5004F2E02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93466113-2908-4DDB-AA7A-06241BCB9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Analyze the Problem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B3F327FB-7939-48A9-AA32-A5435AAAE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Determine the input data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Determine the required outputs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Algorithm: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900" i="1">
                <a:ea typeface="宋体" panose="02010600030101010101" pitchFamily="2" charset="-122"/>
              </a:rPr>
              <a:t>Set an integer variable named inaword to the symbolic constant NO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900" i="1">
                <a:ea typeface="宋体" panose="02010600030101010101" pitchFamily="2" charset="-122"/>
              </a:rPr>
              <a:t>Set the word count to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900" i="1">
                <a:ea typeface="宋体" panose="02010600030101010101" pitchFamily="2" charset="-122"/>
              </a:rPr>
              <a:t>For all the characters in the array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900" i="1">
                <a:ea typeface="宋体" panose="02010600030101010101" pitchFamily="2" charset="-122"/>
              </a:rPr>
              <a:t>  If the current character is a blank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900" i="1">
                <a:ea typeface="宋体" panose="02010600030101010101" pitchFamily="2" charset="-122"/>
              </a:rPr>
              <a:t>     set inaword to NO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900" i="1">
                <a:ea typeface="宋体" panose="02010600030101010101" pitchFamily="2" charset="-122"/>
              </a:rPr>
              <a:t>  Else if (inaword equals NO)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900" i="1">
                <a:ea typeface="宋体" panose="02010600030101010101" pitchFamily="2" charset="-122"/>
              </a:rPr>
              <a:t>     set inaword to the symbolic constant YES</a:t>
            </a:r>
            <a:endParaRPr lang="en-US" altLang="zh-CN" sz="190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900" i="1">
                <a:ea typeface="宋体" panose="02010600030101010101" pitchFamily="2" charset="-122"/>
              </a:rPr>
              <a:t>     increment the word count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900" i="1">
                <a:ea typeface="宋体" panose="02010600030101010101" pitchFamily="2" charset="-122"/>
              </a:rPr>
              <a:t>  EndIf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900" i="1">
                <a:ea typeface="宋体" panose="02010600030101010101" pitchFamily="2" charset="-122"/>
              </a:rPr>
              <a:t>EndFor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900" i="1">
                <a:ea typeface="宋体" panose="02010600030101010101" pitchFamily="2" charset="-122"/>
              </a:rPr>
              <a:t>Return the count</a:t>
            </a:r>
            <a:endParaRPr lang="en-US" altLang="zh-CN" sz="19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01FD3B-AE1A-4261-84B1-54D7537379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AA1CE9-B831-4243-A440-32AADCC2A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5DCE85-CF64-47C6-9316-704E815E8F4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E3FA4434-5490-44A3-AAFF-C35A5BC7E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Code the Function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15EC17D6-F451-418B-8D36-A61CC3CC3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int countword(char list[])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#define YES 1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#define NO 0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int i, inaword, count =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inaword = NO;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for(i = 0; list[i] != '\0'; i++)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if (list[i] == ' ')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inaword = NO;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else if (inaword == NO)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inaword = YES;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count++;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return(count);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>
            <a:extLst>
              <a:ext uri="{FF2B5EF4-FFF2-40B4-BE49-F238E27FC236}">
                <a16:creationId xmlns:a16="http://schemas.microsoft.com/office/drawing/2014/main" id="{A4421003-F54B-4FD5-B8F9-A6AC630D7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654DFCC4-4DE7-4E08-8028-3F922C879A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ABF417-C969-4CFC-B3F0-A65E681CBC2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43AA2FE4-0E6E-40E7-8679-C909E1FEE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Test and Debug the Function</a:t>
            </a:r>
          </a:p>
        </p:txBody>
      </p:sp>
      <p:grpSp>
        <p:nvGrpSpPr>
          <p:cNvPr id="46085" name="Group 10">
            <a:extLst>
              <a:ext uri="{FF2B5EF4-FFF2-40B4-BE49-F238E27FC236}">
                <a16:creationId xmlns:a16="http://schemas.microsoft.com/office/drawing/2014/main" id="{3B3AFB53-5125-4445-8E46-3A64A77568B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47800"/>
            <a:ext cx="8077200" cy="4838700"/>
            <a:chOff x="336" y="912"/>
            <a:chExt cx="5088" cy="3048"/>
          </a:xfrm>
        </p:grpSpPr>
        <p:grpSp>
          <p:nvGrpSpPr>
            <p:cNvPr id="46086" name="Group 8">
              <a:extLst>
                <a:ext uri="{FF2B5EF4-FFF2-40B4-BE49-F238E27FC236}">
                  <a16:creationId xmlns:a16="http://schemas.microsoft.com/office/drawing/2014/main" id="{947DE309-0737-495D-B24D-566687BCB1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912"/>
              <a:ext cx="5088" cy="3048"/>
              <a:chOff x="0" y="1104"/>
              <a:chExt cx="5088" cy="3048"/>
            </a:xfrm>
          </p:grpSpPr>
          <p:pic>
            <p:nvPicPr>
              <p:cNvPr id="46088" name="Picture 4">
                <a:extLst>
                  <a:ext uri="{FF2B5EF4-FFF2-40B4-BE49-F238E27FC236}">
                    <a16:creationId xmlns:a16="http://schemas.microsoft.com/office/drawing/2014/main" id="{601498D9-FB9B-4CF4-B0B0-11F308ADC0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-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104"/>
                <a:ext cx="5088" cy="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089" name="Picture 6">
                <a:extLst>
                  <a:ext uri="{FF2B5EF4-FFF2-40B4-BE49-F238E27FC236}">
                    <a16:creationId xmlns:a16="http://schemas.microsoft.com/office/drawing/2014/main" id="{063A35A6-3DF9-4BCB-992B-3AD890E6E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-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" y="2304"/>
                <a:ext cx="4397" cy="18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6087" name="Text Box 9">
              <a:extLst>
                <a:ext uri="{FF2B5EF4-FFF2-40B4-BE49-F238E27FC236}">
                  <a16:creationId xmlns:a16="http://schemas.microsoft.com/office/drawing/2014/main" id="{8CF3DCBA-79F0-4B3D-BBF4-91C8950E0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" y="370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…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88735C-413A-48CE-B6B6-A9760DB481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A0A7EA-3567-4786-B385-571325270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8C0024-C6A2-4F03-9194-2CE9918D7FC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FF2A89D1-8C3C-4433-8F21-05700BAF5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Test and Debug the Function (continued)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FB0B9BEF-7EAD-421B-B8FB-EE81E2376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sample run using Program 9.11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Type in any number of words: This is a test line with a bunch of words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number of words just entered is 10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Further tests that should be performed are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Enter words with multiple spaces between them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Enter words with leading spaces before the first word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Enter words with trailing spaces after the last word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Enter a sentence that ends in a period or question mark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591EC4-63EE-4D4A-8241-F139AF2FDC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0DA6-D08E-4943-991B-B966A3287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DD2861D-D89E-4ACB-B017-EEF41B804B3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81C77833-D3E1-48C2-8122-AA4866989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A7335191-FF19-4CDA-8C8B-1FA2CDEAD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Forgetting the terminating NULL character,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'\0'</a:t>
            </a:r>
            <a:r>
              <a:rPr lang="en-US" altLang="zh-CN">
                <a:ea typeface="宋体" panose="02010600030101010101" pitchFamily="2" charset="-122"/>
              </a:rPr>
              <a:t>, when processing existing strings in a character-by-character manner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Forgetting to terminate a newly created character string with the NULL character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Forgetting that the newline character,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'\n'</a:t>
            </a:r>
            <a:r>
              <a:rPr lang="en-US" altLang="zh-CN">
                <a:ea typeface="宋体" panose="02010600030101010101" pitchFamily="2" charset="-122"/>
              </a:rPr>
              <a:t>, is a valid data input character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Forgetting to include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string.h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ctype.h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stdlib.h</a:t>
            </a:r>
            <a:r>
              <a:rPr lang="en-US" altLang="zh-CN">
                <a:ea typeface="宋体" panose="02010600030101010101" pitchFamily="2" charset="-122"/>
              </a:rPr>
              <a:t> header files when using the string library, character library, and conversion library functions, respectively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436FA1-DBE4-40E3-A5A7-9FA34FE3F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15C37-B9B2-4BB0-B68D-0BC9AB790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CE78C1-D9B7-406A-B478-AB041EB6DEF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B1273CA5-FBCB-42DA-8052-0D6DFC2A2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</a:t>
            </a:r>
          </a:p>
        </p:txBody>
      </p:sp>
      <p:pic>
        <p:nvPicPr>
          <p:cNvPr id="49157" name="Picture 4">
            <a:extLst>
              <a:ext uri="{FF2B5EF4-FFF2-40B4-BE49-F238E27FC236}">
                <a16:creationId xmlns:a16="http://schemas.microsoft.com/office/drawing/2014/main" id="{F2A9A673-CA76-4C8C-BB70-53CCF018670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938" y="1757363"/>
            <a:ext cx="7602537" cy="4410075"/>
          </a:xfr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E7D1F0-5E99-42D1-87F9-3B4C3471D9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373064-CD10-491B-860F-8F46A0762A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5150BC-CF77-48EF-BC36-98EACB4F972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4ABCDC12-1341-4E6E-B3A9-E2D655FCB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 (continued)</a:t>
            </a:r>
          </a:p>
        </p:txBody>
      </p:sp>
      <p:pic>
        <p:nvPicPr>
          <p:cNvPr id="50181" name="Picture 4">
            <a:extLst>
              <a:ext uri="{FF2B5EF4-FFF2-40B4-BE49-F238E27FC236}">
                <a16:creationId xmlns:a16="http://schemas.microsoft.com/office/drawing/2014/main" id="{2FF79560-8C8D-4497-B976-78FF91B9750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5813" y="2409825"/>
            <a:ext cx="7570787" cy="3105150"/>
          </a:xfr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090BBB-D064-4DDE-B749-4D431DEE63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3A2F12-9B69-4143-BC8C-56D123D6A9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67EA8D-CB88-4FE2-A204-3EB6FBA6253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1444279B-6383-4297-AB7A-C0C6B1570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A7053930-4730-4E48-B78E-249F2BCB2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string is an array of characters terminated by the NULL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'\0'</a:t>
            </a:r>
            <a:r>
              <a:rPr lang="en-US" altLang="zh-CN">
                <a:ea typeface="宋体" panose="02010600030101010101" pitchFamily="2" charset="-122"/>
              </a:rPr>
              <a:t>) character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Character arrays can be initialized using a string assignment of the form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char arrayName[] = "text";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Strings can always be processed using standard array-processing techniques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gets()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getchar()</a:t>
            </a:r>
            <a:r>
              <a:rPr lang="en-US" altLang="zh-CN">
                <a:ea typeface="宋体" panose="02010600030101010101" pitchFamily="2" charset="-122"/>
              </a:rPr>
              <a:t> library functions can be used to input a string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puts()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putchar()</a:t>
            </a:r>
            <a:r>
              <a:rPr lang="en-US" altLang="zh-CN">
                <a:ea typeface="宋体" panose="02010600030101010101" pitchFamily="2" charset="-122"/>
              </a:rPr>
              <a:t> functions can be used to display strings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27C7F1-126B-442B-863D-8C1F612200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5F30DD-C88B-4470-BCE0-064BA45A5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52862E7-3956-4B96-B013-D859BD0B229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E61D7E28-5276-4013-8198-A666029B3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745E2D39-106D-4201-8FC4-3D3354B89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Many standard library functions exist for processing strings as a complete unit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standard C library also includes individual character-handling functions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ctype.h)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One of the major uses of strings is validating user input, which is an essential part of any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conversion routines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atoi()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atof()</a:t>
            </a:r>
            <a:r>
              <a:rPr lang="en-US" altLang="zh-CN">
                <a:ea typeface="宋体" panose="02010600030101010101" pitchFamily="2" charset="-122"/>
              </a:rPr>
              <a:t> are provided 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stdlib.h</a:t>
            </a:r>
            <a:r>
              <a:rPr lang="en-US" altLang="zh-CN">
                <a:ea typeface="宋体" panose="02010600030101010101" pitchFamily="2" charset="-122"/>
              </a:rPr>
              <a:t> header file for converting strings to integer and double-precision numeric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71CFD775-B910-4EB7-B155-9043F4C92E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933E1624-4D08-4251-829E-EA344DEBC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BBC11F3-AF28-4EFD-9E78-2B7101386A7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1026">
            <a:extLst>
              <a:ext uri="{FF2B5EF4-FFF2-40B4-BE49-F238E27FC236}">
                <a16:creationId xmlns:a16="http://schemas.microsoft.com/office/drawing/2014/main" id="{C4DD8303-707A-4709-AE08-42CBA5056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Input and Output (continued)</a:t>
            </a:r>
          </a:p>
        </p:txBody>
      </p:sp>
      <p:pic>
        <p:nvPicPr>
          <p:cNvPr id="7173" name="Picture 1027">
            <a:extLst>
              <a:ext uri="{FF2B5EF4-FFF2-40B4-BE49-F238E27FC236}">
                <a16:creationId xmlns:a16="http://schemas.microsoft.com/office/drawing/2014/main" id="{39A2ED4E-B412-4175-976E-D030A99492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00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21C283A0-9EB2-4184-A70F-391A8506E9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3E9E4E43-027C-4A51-8176-AF938BE03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E4A27A-DC53-4435-A6A7-8D6B3A68F0B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05DAD8E2-C49B-4A15-B2AD-05EF0908F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Input and Output (continued)</a:t>
            </a: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8F64F2E7-3369-4D33-B460-27E6C589407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39875"/>
            <a:ext cx="8077200" cy="3794125"/>
          </a:xfrm>
          <a:noFill/>
        </p:spPr>
      </p:pic>
      <p:sp>
        <p:nvSpPr>
          <p:cNvPr id="8198" name="Text Box 7">
            <a:extLst>
              <a:ext uri="{FF2B5EF4-FFF2-40B4-BE49-F238E27FC236}">
                <a16:creationId xmlns:a16="http://schemas.microsoft.com/office/drawing/2014/main" id="{6748F764-DDDE-4A04-8A75-8E21AE39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984750"/>
            <a:ext cx="6610350" cy="1282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Sample run: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Enter a string: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This is a test input of a string of characters.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string just entered is: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This is a test input of a string of characters.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457E30-B468-4BD9-9F91-3092AE0C9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F5E75A-95A7-46B2-8A15-0F4D7B116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3BE4A87-ECB1-4CB7-8B1A-1FA29D717CA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91CF8B90-4A97-40BA-8B95-80804F57B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Input and Output (continued)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AB5DA873-3655-45B6-86AE-D0C0F8B1B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 function call can be used in place of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puts()</a:t>
            </a:r>
            <a:r>
              <a:rPr lang="en-US" altLang="zh-CN">
                <a:ea typeface="宋体" panose="02010600030101010101" pitchFamily="2" charset="-122"/>
              </a:rPr>
              <a:t> function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printf("%s\n",message);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≡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puts(message);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This correspondence between the output functions is not duplicated by the input functions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gets()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reads a set of characters up to either a blank space or a newline character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scanf("%s",message); //No &amp; is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gets()</a:t>
            </a:r>
            <a:r>
              <a:rPr lang="en-US" altLang="zh-CN">
                <a:ea typeface="宋体" panose="02010600030101010101" pitchFamily="2" charset="-122"/>
              </a:rPr>
              <a:t> stops accepting characters only when a newline is detected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B431C2-27B9-41F0-87EA-3206C5D729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FDA2D2-2180-4F89-ABDD-169E8045D9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E0E9D14-8916-4894-BF07-CDD23C7F803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8BA96285-67C4-4827-84DC-F90F80CDF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Input and Output (continued)</a:t>
            </a:r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095BC03F-5386-479B-985E-772452725F7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3038" y="1752600"/>
            <a:ext cx="6257925" cy="4057650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37D4EB-CC39-44D1-94D4-B3B5E6F6FD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52E11E-49F5-41C8-9EBE-B8AB20FAAF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033F4C-4737-494F-A53E-2D2E724E775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111477EC-81DD-471C-8D62-30F2A3439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String Processing</a:t>
            </a:r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id="{39E1A357-3409-4A2F-831E-D5CB3643E0B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8077200" cy="4135438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809C35DFDB5674EA41513860DFFC690" ma:contentTypeVersion="0" ma:contentTypeDescription="新建文档。" ma:contentTypeScope="" ma:versionID="5671dfd6d51bfe27ee4a32e1cd4985a2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AE6076-5A79-4776-8BD0-EC63E9422D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D3D1DEE-D81C-4B6C-B8AE-46373A008D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F321B5-05D4-4814-92FB-6B8765F5BB5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2445</Words>
  <Application>Microsoft Office PowerPoint</Application>
  <PresentationFormat>全屏显示(4:3)</PresentationFormat>
  <Paragraphs>366</Paragraphs>
  <Slides>49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Times New Roman</vt:lpstr>
      <vt:lpstr>Arial</vt:lpstr>
      <vt:lpstr>宋体</vt:lpstr>
      <vt:lpstr>Courier New</vt:lpstr>
      <vt:lpstr>Default Design</vt:lpstr>
      <vt:lpstr>A First Book of ANSI C Fourth Edition</vt:lpstr>
      <vt:lpstr>Objectives</vt:lpstr>
      <vt:lpstr>String Fundamentals</vt:lpstr>
      <vt:lpstr>String Input and Output</vt:lpstr>
      <vt:lpstr>String Input and Output (continued)</vt:lpstr>
      <vt:lpstr>String Input and Output (continued)</vt:lpstr>
      <vt:lpstr>String Input and Output (continued)</vt:lpstr>
      <vt:lpstr>String Input and Output (continued)</vt:lpstr>
      <vt:lpstr>String Processing</vt:lpstr>
      <vt:lpstr>String Processing (continued)</vt:lpstr>
      <vt:lpstr>PowerPoint 演示文稿</vt:lpstr>
      <vt:lpstr>PowerPoint 演示文稿</vt:lpstr>
      <vt:lpstr>PowerPoint 演示文稿</vt:lpstr>
      <vt:lpstr>PowerPoint 演示文稿</vt:lpstr>
      <vt:lpstr>Library Functions</vt:lpstr>
      <vt:lpstr>Library Functions (continued)</vt:lpstr>
      <vt:lpstr>Library Functions (continued)</vt:lpstr>
      <vt:lpstr>PowerPoint 演示文稿</vt:lpstr>
      <vt:lpstr>PowerPoint 演示文稿</vt:lpstr>
      <vt:lpstr>Library Functions (continued)</vt:lpstr>
      <vt:lpstr>Character Routines</vt:lpstr>
      <vt:lpstr>PowerPoint 演示文稿</vt:lpstr>
      <vt:lpstr>Conversion Routines</vt:lpstr>
      <vt:lpstr>PowerPoint 演示文稿</vt:lpstr>
      <vt:lpstr>Input Data Validation</vt:lpstr>
      <vt:lpstr>PowerPoint 演示文稿</vt:lpstr>
      <vt:lpstr>PowerPoint 演示文稿</vt:lpstr>
      <vt:lpstr>Input Data Validation (continued)</vt:lpstr>
      <vt:lpstr>PowerPoint 演示文稿</vt:lpstr>
      <vt:lpstr>Creating a Personal Library</vt:lpstr>
      <vt:lpstr>Formatting Strings</vt:lpstr>
      <vt:lpstr>In-Memory String Conversions</vt:lpstr>
      <vt:lpstr>Format Strings</vt:lpstr>
      <vt:lpstr>Case Study: Character and Word Counting</vt:lpstr>
      <vt:lpstr>Program Requirement: Character Counting</vt:lpstr>
      <vt:lpstr>Analyze the Problem</vt:lpstr>
      <vt:lpstr>Analyze the Problem (continued)</vt:lpstr>
      <vt:lpstr>Code the Function</vt:lpstr>
      <vt:lpstr>Test and Debug the Function</vt:lpstr>
      <vt:lpstr>Requirement Specification: Word Counting</vt:lpstr>
      <vt:lpstr>Analyze the Problem</vt:lpstr>
      <vt:lpstr>Code the Function</vt:lpstr>
      <vt:lpstr>Test and Debug the Function</vt:lpstr>
      <vt:lpstr>Test and Debug the Function (continued)</vt:lpstr>
      <vt:lpstr>Common Programming Errors</vt:lpstr>
      <vt:lpstr>Common Compiler Errors</vt:lpstr>
      <vt:lpstr>Common Compiler Errors (continued)</vt:lpstr>
      <vt:lpstr>Summary</vt:lpstr>
      <vt:lpstr>Summary (continued)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First Book of ANSI C, Fourth Edition</dc:title>
  <dc:subject/>
  <dc:creator/>
  <cp:lastModifiedBy/>
  <cp:revision>510</cp:revision>
  <dcterms:created xsi:type="dcterms:W3CDTF">2002-09-27T23:29:22Z</dcterms:created>
  <dcterms:modified xsi:type="dcterms:W3CDTF">2020-02-25T05:22:22Z</dcterms:modified>
</cp:coreProperties>
</file>