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19" r:id="rId2"/>
    <p:sldId id="257" r:id="rId3"/>
    <p:sldId id="462" r:id="rId4"/>
    <p:sldId id="499" r:id="rId5"/>
    <p:sldId id="463" r:id="rId6"/>
    <p:sldId id="464" r:id="rId7"/>
    <p:sldId id="465" r:id="rId8"/>
    <p:sldId id="500" r:id="rId9"/>
    <p:sldId id="467" r:id="rId10"/>
    <p:sldId id="466" r:id="rId11"/>
    <p:sldId id="468" r:id="rId12"/>
    <p:sldId id="501" r:id="rId13"/>
    <p:sldId id="469" r:id="rId14"/>
    <p:sldId id="498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7" r:id="rId32"/>
    <p:sldId id="488" r:id="rId33"/>
    <p:sldId id="489" r:id="rId34"/>
    <p:sldId id="490" r:id="rId35"/>
    <p:sldId id="486" r:id="rId36"/>
    <p:sldId id="491" r:id="rId37"/>
    <p:sldId id="492" r:id="rId38"/>
    <p:sldId id="493" r:id="rId39"/>
    <p:sldId id="494" r:id="rId40"/>
    <p:sldId id="495" r:id="rId41"/>
    <p:sldId id="497" r:id="rId42"/>
    <p:sldId id="496" r:id="rId43"/>
    <p:sldId id="445" r:id="rId44"/>
    <p:sldId id="44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531" autoAdjust="0"/>
  </p:normalViewPr>
  <p:slideViewPr>
    <p:cSldViewPr>
      <p:cViewPr varScale="1">
        <p:scale>
          <a:sx n="29" d="100"/>
          <a:sy n="29" d="100"/>
        </p:scale>
        <p:origin x="43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D23CC40-9868-406E-91CE-E4609C4CCD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891B227-4F76-41CE-AC60-2F5031F88C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D86D5603-0E0C-404B-A1F6-81C746630C0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37D5B491-943E-4CBD-85CD-64D6860DD1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1A9B319-6F05-4919-866C-6AFBC28C7E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22C7736-0E8B-46C2-BC03-70CC2D98C4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9EE8F70-FF9C-4E47-AC5A-FABDCE1B2A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37D76812-FFB1-4D15-BACC-37E50C04B4D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564CC40-ED55-4B9F-BF0B-A6AB65BFF2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34B5CFA1-708F-4B96-A41A-F3387BFF32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3E3F59A5-B413-4ED0-A8DF-3CFADBCD1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AB96FA5-E32A-473B-8471-08906F84A8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C80CEF2-0907-4CD9-8862-7BB3888F8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5DB8EF-74B2-46C7-943F-F3CE252351A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748D382-F402-4D7D-9380-D03BE7ED72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5EE6FE7-86B4-474D-B9B2-19F56B4E3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004C7B21-BD83-40F4-8C90-5547331C2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254C68-60E7-4F71-B7BF-D7C4770A72F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B3C174E-8590-4A63-955D-32BA87A433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1C4B238-251C-45DF-BC92-42A75334C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8F40FBB9-B3E1-43B3-A593-4EDC8A716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7B6A26-6F61-41CE-A10E-203433D0B0B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1B6BF27-735D-4791-81F9-798931B113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D870DEB-2578-4080-BEB2-5341617EE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6E8189D-401B-4455-B41D-63086AD670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66A380-5DD1-4D99-A9A6-323000DAFBA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A2FDD30-0386-44AC-B86B-B1D7BE4A45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F3CF000-C04F-427B-AE30-AC24BB1F9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D6B7482-D455-4ED1-802E-81A2BF3AB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34F48D-6A92-4B2C-8588-FC428C75363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7811C7F-1E2A-46FB-8246-3ECACF44B6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CA49CF9-59D9-4AF2-B76E-9723E8FCD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516A23F-F358-4A2F-8C39-D7F76DA00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8D49DA-B446-4490-B070-816C0C5FBF8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8BA5452-37CB-4A53-9B6C-0A6A9D396A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B01BD4A-F8C8-4936-B4C3-A3272E902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CBDC7C8-3A2C-43BE-B871-6955397D3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E281B4-9548-4C3F-A3E7-B730D21C363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97A3AD3-CDC6-48CD-AC7A-D543CFBFC3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7342953D-4D41-41A4-AF46-EED043569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43BD364-5CE4-4680-8FB8-32CA9EAF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909E19-C4E7-4933-A028-A291F833ADE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D7E8A08-6138-42F9-AF9D-E8E7E3D4F9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BFBA11F-7A24-42FB-AC7D-14DADF39C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5836D0-0C66-4606-A097-E2E04F80A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1F09CC-0C79-4D0A-9DC2-D7ED8419EB8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8D934D7-651B-463B-BCCC-B1C8117051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9972A11-EA8D-4F5D-ABB8-56845C23F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8FB46CF-6E34-4873-9B6D-45BE78B8F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2EF7F5-008B-451F-8179-A85DBD3F444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4F12430-285A-4825-BE3C-5363CECA1C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4772962-B4C3-439E-A60E-C1C847FD0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3D553CF-68A2-44CC-BBA8-FDBE97B75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467BE1-F8A1-4F30-AF0C-C9CB581ACFF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C069624-BE06-469E-BA9D-4E907A5DB2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9E02683-304A-42B4-9A43-19676735B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3EF799A-F3C6-4B06-80B6-AA9D5CC413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BD0330-F0EA-4F81-98FC-196E8E68F6E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2FEF692-F5C6-448B-9EA0-AA37BE3A3D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84CD8EC-2795-46BE-B4EA-97A3511F4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D36A6D3-2019-4692-93D1-5A7F144237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F2AA37-26D9-4B20-A10B-3F57FE232B2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EF89009-285C-47AA-8E04-1BDF69BE5E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3FF435E-0F82-4233-B315-71B84140B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04FB1C1-0448-48A4-98FA-1E85B1095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4F7286-F2D1-42D3-A488-D144C8223AA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F8B36C2-8C47-4337-BFE5-29F0E29289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06E007B-8CB1-43C1-A333-FBE2118F8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C35F7F0-A326-40AF-9337-D74F5586C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C30CBCC-7612-49A9-8D18-19426F594A5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372F99F-A69F-46BA-A133-9673C40257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805D850-B172-4318-AABC-F9F9DB5B6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82165E6-44CD-4693-BDE8-7ADF118D1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0C56C3-AD84-4AC9-A369-C5390300A95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D5F5FFC-9C94-4264-8AB3-454ACB458A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EFE787C-6C3A-4D5B-A236-816E903E3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1AE5AB0-9C9A-46F5-B089-A48502496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C3CFC7-8E37-4087-BDED-E394AF963B4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25014C8-4818-4405-9C9E-5348368309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4509B17-52F2-4125-8481-6C45E140E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60B6E39-C7ED-40EA-BE70-548B4C3FD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21F242-FA1E-488A-A2E4-A4894B09133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26E7170-A6D8-458E-A25B-5B2E36A86A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DA91EE2-3497-4C65-A0E8-AE32E5ABA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E7B3201-738B-4CB9-BD50-B4247410B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F980D5-6047-4435-BE52-57C64270DAE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05E74F5-6815-40C8-B9B4-120DB3CDC1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F086DA7-BBC9-4437-B6C2-685E160A8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26BFF56A-1A68-40C5-A836-DCD3E3126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E053E1-52DA-4BD8-B02F-44AA2C7E28B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F8DDA44-0F8C-4EF3-93CE-ED215B1AB2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27C31D6-7E34-4A12-9506-857D1CD4D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7155C63-84BD-4A18-A8D0-EB7FB3178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2F824E-3AF9-4EE0-9259-355F6E2C70E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057167F-4D1B-4C9A-9589-E6BDC3A6EC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DE98042-2933-4494-BC31-2A3FAEAF8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417ABC91-E7A3-42A4-9D0A-3B637073D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79535D-D9C0-4B85-9F76-C642B834763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3F643A3-3532-47DE-9945-95B33825CA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F674F23C-BD58-46D3-97BC-55867D94B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52B565C-C425-4506-9D38-DD07753BC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B86F2F-4FE8-400F-AEE6-B1B42AD8056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FEAFDD4-535A-4934-A3B1-9991804727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2696FE0-F292-402C-8E92-4FB192D04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E46B655-8EF2-4BC6-BAC8-CC0FA804D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6397E6-A27C-4AAB-8EB6-97D4CE98283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42EB494-F033-458B-9A21-6C8C6754DA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72590EC-0088-49E0-8C90-2C5A1B93B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75C91B2-337C-4A21-BA4B-144EA90B1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EECE29-CE45-430E-891D-9C45E48D183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D8D8106-799F-4769-930C-00E05235C4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CC765205-6574-428F-BAA2-FF203A01A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9733527-50EF-4360-809B-43BE4063C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B7954D-43DF-4C08-B564-18C0FBE90AE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0ACE1B9-852F-4A48-9AE3-4EA31249BE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3BD9CD0-925C-48D2-8A9F-2AF5A8F20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E9CDA207-C3C1-4943-8B5F-AEC818097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FB1E12-1784-4C71-BABD-53810EE6D1B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73DFD9C-D870-4A41-BF71-8CBFB12E34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88A8C52-359F-4431-8191-B2AF7953B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AD22317-839E-451B-9911-DACA0CBAC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2F2172-8C37-4331-9FF8-C57D0DDBFCF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C3D1680-0B43-443E-B4DA-B0AED6488B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FA75299-A50F-41F4-8656-C9793F13C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498C9A3-DD0A-4A6A-A8A9-1D4F2FA96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CAEE4C-876E-4B7F-8959-2C26927BB21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9CCEE4D-E3AB-475B-8726-F713428789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ABC6B46-6F55-4678-82FE-70CD169F7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90359B8C-B57C-41EF-9EC2-D606F0678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346449-086D-46BB-8C29-DC334571FCA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F3EF2CD-1AEE-4F70-9BD0-FDD78E1B06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B82EBFA-2CF2-4996-9802-CA0739353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19C37E37-3CAD-4EA8-9B40-593CE7609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4407CB-3FFE-4C10-89B4-B17FC765208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8B894EF-445E-464D-9B34-5E435C58CE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740D45C-E369-429D-B0B3-1270F59EB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41C7332-87EE-4492-9C0A-15208359E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4B800B-E216-48B1-9D32-C6872E3250D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E6DEF81-0073-48BE-B641-0D1610BD2A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379153B0-162B-494E-B36F-70079E53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B25FCA92-8AF6-47EE-BEBE-A6A24CD97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CF7F66-19CD-4A23-99DD-6CBCF784383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32253F-1307-488A-84FC-1DCC203BAB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B1A37CE-B498-450E-89B1-328C79860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7A3A06A-0CCE-4C2F-A6F4-9D259EB62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005E78-8A1E-4A53-9CDD-CAD16A58296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8FE6F7F-551D-45F2-A8DE-31ED27EAC7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4F4A03B-5453-4922-99C3-24D4F56A9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20DA036-7AAD-448B-A4F0-BD887485B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331A8C-B3A8-40F0-BFB5-93A837BC7B6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BE9AB0E-449A-4D43-A17D-4C3E875672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55BF344-AA9C-4ED7-BB79-EA058FA3E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E8F4CC1-EFBD-44AA-9AAE-30AF6EF9F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5E3A49-836B-48DF-9841-73372BFEE0A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04889CF-E179-49AA-BA53-380990A668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1F81B84-6E1A-4C23-A85F-BF2BB9B17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B569AB0-E97F-4BA8-BE9E-3384D1B73E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D14E08-E95E-4162-9473-8C9BFD02702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995B235-955A-461E-8E6F-B798F3AB58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76C6546-FC60-417E-8E3B-0CA33EC77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593DF0A-2B8F-40D2-BEB2-F89007256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F9A087-2D3B-404A-BD67-5E37E28EA98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96899AB-C230-4F31-87BD-F306D760AA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DFFF66A-A7C7-492F-A782-1E669A62C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1AD8115-20E4-4F32-B480-13954CAEE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35FFD0-25BA-4D5C-83B1-6775F1215AF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BBF5852-B755-4606-9BFC-5CC9A05102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6BB5FB7-6195-4A6D-A568-E42F1877F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2BEDA73-5322-4E57-8D0C-75C8FCE2F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308B4A-0E08-45C8-9B04-BA6EA2B89D9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E3F09BE-0714-4A1E-B6F0-700AFE8608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BC3A3DA-9416-40B2-8325-2C1878146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E2D94AB-8C68-43F7-8206-EA6AF3951F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748E2A5-DE3D-4CAB-B59A-37AFDC00CCF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946888C-96E3-4DFE-BEAC-B9741C1853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F533CF4-BC13-4C84-9F95-EDA9CE29E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4B3FC-FFD6-4E4A-925E-0656925A0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BA3010-37F2-4C5C-B922-463167C3C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BF82E4-469C-4C18-A22C-97B3A9AEC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7578E21-CCC4-4C70-992A-6CEBA8A482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0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C2E230-3096-4B6D-8335-2F4ADF0E89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C26361-3184-4CD2-835F-0E6F3C8DB6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F9809-5833-4B6B-9B81-92140A0AE5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26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352DE1-CC5D-4EA9-92E9-D42DCC9462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089ED6-A62B-4F69-92A2-4AC993DED6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A274C-F1DF-4034-8460-102C1EAAE5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323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56748E-2A3D-4C5A-A9EA-00D56C6988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CD4B29-345D-44EF-8266-963170F0C2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A539C-E8C1-4179-A48C-3B36ED83D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50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0F65F9-4290-43FE-8FB4-540D810DE3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A0775C-1D7D-4B4E-911B-CC8B7D1E8F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A6B0F-433B-4815-8648-09CF079D04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562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CE15DA-8EAC-45DC-819E-DB60165E7B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8F6B0D-3513-433D-A11A-5ABCB625BE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04A09-8EB0-46B8-A587-D0BC31FF12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2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879C60-3B46-46B3-A212-5417518B65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A1F71E-5D7E-4520-AC06-77D4098DFE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D038D-E472-4A19-B4EC-1558416AF7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04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A66566-83F6-479A-A576-11BAFA83A8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3A5F50-DD3A-460E-A590-FC4817DFE7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CFE18-CEE2-4518-825E-6B098502E3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8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9D27F7-27D9-4E5D-94BD-61561D1471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058B96-DCAD-499D-8273-09709ED8B1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01780-70EC-41F4-988D-4A48BF469B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7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505A8E-F9D1-4FE3-A642-AD79FBE893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54CC6EB-2777-410D-B631-7F96D939AA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C46FE-0FFF-4E64-8749-20A7289AC8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08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FCC9FA-F239-420F-9ED3-4F97E14E15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F56C88-1724-44C6-AC3D-479362B8C9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E4AD0-9795-4C66-A4FE-335C6FF41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374C376-BC4C-40F4-AE31-F9778F23BF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35CB8-CE67-454B-9C54-9A2C455DD2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AC015-07B9-43E9-8A76-DA3D4640ED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75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BCD39B-3CDA-4D41-B811-EB953C7D10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74FC3-49F1-42BD-9439-17B462BD60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6FFA7-86A8-4E67-A7F8-C058E083B0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05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11EA03-9C44-485D-9200-96297BB87D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83130E-172E-40E5-956F-61E0C563B3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D4BAF-4986-44CF-82BC-500C2E4701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6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9C4758-A5AF-46DB-B974-4C1336EA9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1E5D92-BF5E-40DC-8C64-F4BA4FBB9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9E3E6BB-35E6-4583-AA4A-609A6C6B16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B227B0-A3D1-4A46-8766-18C6F64D99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6738369-3171-46A0-8C84-28A53AFA1B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EA31B9-D663-4094-8011-70B23654A7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E172C5-B2D2-4A0C-B66C-CB66811C2F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Arrays, Addresses, and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>
            <a:extLst>
              <a:ext uri="{FF2B5EF4-FFF2-40B4-BE49-F238E27FC236}">
                <a16:creationId xmlns:a16="http://schemas.microsoft.com/office/drawing/2014/main" id="{ADE8095F-A128-4C4D-9E10-3610494F7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D76AC9D-811A-4A11-AB2E-648B8FF89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803722-4A87-4EC6-9CC5-8BA4C91CED7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C86751F-A035-4B63-BDD6-749A99187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grpSp>
        <p:nvGrpSpPr>
          <p:cNvPr id="12293" name="Group 17">
            <a:extLst>
              <a:ext uri="{FF2B5EF4-FFF2-40B4-BE49-F238E27FC236}">
                <a16:creationId xmlns:a16="http://schemas.microsoft.com/office/drawing/2014/main" id="{02F30424-9456-43C2-A107-B7EF0ABEBC0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24000"/>
            <a:ext cx="8353425" cy="4567238"/>
            <a:chOff x="306" y="1008"/>
            <a:chExt cx="5262" cy="2877"/>
          </a:xfrm>
        </p:grpSpPr>
        <p:pic>
          <p:nvPicPr>
            <p:cNvPr id="12296" name="Picture 13">
              <a:extLst>
                <a:ext uri="{FF2B5EF4-FFF2-40B4-BE49-F238E27FC236}">
                  <a16:creationId xmlns:a16="http://schemas.microsoft.com/office/drawing/2014/main" id="{312EC792-FA36-480B-987F-89D3EC8073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008"/>
              <a:ext cx="5200" cy="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Rectangle 7">
              <a:extLst>
                <a:ext uri="{FF2B5EF4-FFF2-40B4-BE49-F238E27FC236}">
                  <a16:creationId xmlns:a16="http://schemas.microsoft.com/office/drawing/2014/main" id="{2ED424FB-F5F4-4C30-909A-0AB8920F1B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80" y="1824"/>
              <a:ext cx="288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12298" name="Picture 15">
              <a:extLst>
                <a:ext uri="{FF2B5EF4-FFF2-40B4-BE49-F238E27FC236}">
                  <a16:creationId xmlns:a16="http://schemas.microsoft.com/office/drawing/2014/main" id="{79565544-4E70-427E-891D-B07C38294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1956"/>
              <a:ext cx="5200" cy="1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4" name="Line 18">
            <a:extLst>
              <a:ext uri="{FF2B5EF4-FFF2-40B4-BE49-F238E27FC236}">
                <a16:creationId xmlns:a16="http://schemas.microsoft.com/office/drawing/2014/main" id="{AD9016A8-F2D3-433A-9571-4BF12CA9A1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0225" y="4572000"/>
            <a:ext cx="381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 Box 19">
            <a:extLst>
              <a:ext uri="{FF2B5EF4-FFF2-40B4-BE49-F238E27FC236}">
                <a16:creationId xmlns:a16="http://schemas.microsoft.com/office/drawing/2014/main" id="{11BACE53-08A6-4210-8144-D941CE155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202113"/>
            <a:ext cx="327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Parentheses are necessary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A06E522-BB25-4D36-9067-AD8A5DB656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B44481C-9A46-494E-AE57-044C39C25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589DD7-1CFF-4E84-80BD-5F88A0F7AA0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1C613941-11E9-4CB0-97A7-158D6F0B9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DE83B0BF-0154-4AD4-A368-DAF5B68EDA5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1200"/>
            <a:ext cx="80772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When an array is created, the compiler automatically creates an internal </a:t>
            </a:r>
            <a:r>
              <a:rPr lang="en-US" altLang="zh-CN" b="1">
                <a:ea typeface="宋体" panose="02010600030101010101" pitchFamily="2" charset="-122"/>
              </a:rPr>
              <a:t>pointer constant </a:t>
            </a:r>
            <a:r>
              <a:rPr lang="en-US" altLang="zh-CN">
                <a:ea typeface="宋体" panose="02010600030101010101" pitchFamily="2" charset="-122"/>
              </a:rPr>
              <a:t>for it and stores the base address of the array in this pointer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5C84163-FC6D-4291-AFB4-CF8E6388B5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7422693-B3A1-4A01-B22A-DCBF1E8FF7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B9AC1C-F131-4A28-AA7B-CC2B610E5BA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8D1F907-DAD4-45DC-9E78-0AF2B29A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pic>
        <p:nvPicPr>
          <p:cNvPr id="14341" name="Picture 3">
            <a:extLst>
              <a:ext uri="{FF2B5EF4-FFF2-40B4-BE49-F238E27FC236}">
                <a16:creationId xmlns:a16="http://schemas.microsoft.com/office/drawing/2014/main" id="{9892369D-436E-4FB9-B247-96E4FAB9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79120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50B0FC-C1D8-4A2E-B719-C18D7D67D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E3F44-FEFF-47FE-BE50-E5041C03D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B3E16C-9F64-4128-8000-1A7E4840738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21DF93C4-D965-40DE-8AEF-6D4151FDE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7642BBCD-16A9-4580-9C10-7FFC36328EB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05000"/>
            <a:ext cx="8077200" cy="363855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AD070-8D91-4C3E-BBA7-C0224D815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AD6DA2-C85A-4573-A7F5-53147E06A3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857F42-6AE3-486E-83F1-5E8A3077CDB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08B6716-0EE7-4645-968C-716533E5F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8DF1FFE-A818-43FC-B49F-06F3B4B1F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 most respects an array name and a pointer can be used interchangeably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An array name is a pointer constant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grade = &amp;grade[2];</a:t>
            </a:r>
            <a:r>
              <a:rPr lang="en-US" altLang="zh-CN">
                <a:ea typeface="宋体" panose="02010600030101010101" pitchFamily="2" charset="-122"/>
              </a:rPr>
              <a:t>  is invalid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pointer access can always be replaced using subscript notation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numPtr[i]</a:t>
            </a:r>
            <a:r>
              <a:rPr lang="en-US" altLang="zh-CN">
                <a:ea typeface="宋体" panose="02010600030101010101" pitchFamily="2" charset="-122"/>
              </a:rPr>
              <a:t> is valid even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numPtr</a:t>
            </a:r>
            <a:r>
              <a:rPr lang="en-US" altLang="zh-CN">
                <a:ea typeface="宋体" panose="02010600030101010101" pitchFamily="2" charset="-122"/>
              </a:rPr>
              <a:t> is a pointer variable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Pointers are more efficient than using subscripts for array processing because the internal conversion from subscripts to addresses is avoided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1FB5B6-E952-4E23-94A0-1A66459408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E80CD-9058-48BE-A63A-EC27837B7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E3711AE-E307-4514-B45D-5D67B3F9189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31D46E6-F3A4-4378-B1DF-36FBEF51E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Manipulating Pointers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1BA0D85-7DEE-403E-BEFE-01D0D5754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pointer, constructed either as a variable or function parameter, contains a value: an address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By adding numbers to and subtracting numbers from pointers, we can obtain different addresses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addresses in pointers can be compared using any of the relational operators (==, !=, &lt;, &gt;, etc.)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Pointers can be initialized when they are declared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2949573-D3AF-4CB3-8530-869336365D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451E7A4-CC55-4B5E-B871-AC57724F0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FD1F0F-3567-4143-98B0-1F7E8E0471F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C108734-4B1E-4846-84F3-E3A04031A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Arithmetic</a:t>
            </a:r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B88DCA92-67F4-4CE4-9CE6-5A811B5653C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628900"/>
            <a:ext cx="7078663" cy="3467100"/>
          </a:xfrm>
          <a:noFill/>
        </p:spPr>
      </p:pic>
      <p:sp>
        <p:nvSpPr>
          <p:cNvPr id="18438" name="Text Box 6">
            <a:extLst>
              <a:ext uri="{FF2B5EF4-FFF2-40B4-BE49-F238E27FC236}">
                <a16:creationId xmlns:a16="http://schemas.microsoft.com/office/drawing/2014/main" id="{D9932402-8251-44C0-A93E-B8B3AEFA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1676400"/>
            <a:ext cx="2651125" cy="1949450"/>
          </a:xfrm>
          <a:prstGeom prst="rect">
            <a:avLst/>
          </a:prstGeom>
          <a:solidFill>
            <a:srgbClr val="EAEAEA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nums[100];</a:t>
            </a:r>
          </a:p>
          <a:p>
            <a:pPr eaLnBrk="1" hangingPunct="1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*nPtr;</a:t>
            </a:r>
          </a:p>
          <a:p>
            <a:pPr eaLnBrk="1" hangingPunct="1"/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nPtr = &amp;nums[0];</a:t>
            </a:r>
          </a:p>
          <a:p>
            <a:pPr eaLnBrk="1" hangingPunct="1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nPtr = nums;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04E091-798D-4FAC-8B21-2EF55D63EE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5BAD20-05ED-44C6-BBF6-2D459E227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C1B71E-F296-46BC-BD19-558830ED090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7238169D-DF24-4E2B-B0A0-4AD6D4935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Arithmetic (continued)</a:t>
            </a:r>
          </a:p>
        </p:txBody>
      </p:sp>
      <p:pic>
        <p:nvPicPr>
          <p:cNvPr id="19461" name="Picture 4">
            <a:extLst>
              <a:ext uri="{FF2B5EF4-FFF2-40B4-BE49-F238E27FC236}">
                <a16:creationId xmlns:a16="http://schemas.microsoft.com/office/drawing/2014/main" id="{4C8F2398-3B7F-4211-B6D0-2E68FBA6178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2150" y="2552700"/>
            <a:ext cx="5219700" cy="2819400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62807A9B-5758-4475-8BEF-CC50C7FB29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06C0B8B1-A637-4187-AB3B-4ECC61584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24E8A6-E07C-41A1-BBF9-1107081C98F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C151E771-2FCF-4D2C-8EEE-FE9C8E1B1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Arithmetic (continued)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E2A65C11-8574-4D17-8765-14539140E48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44688"/>
            <a:ext cx="8077200" cy="4035425"/>
          </a:xfrm>
          <a:noFill/>
        </p:spPr>
      </p:pic>
      <p:sp>
        <p:nvSpPr>
          <p:cNvPr id="20486" name="Line 7">
            <a:extLst>
              <a:ext uri="{FF2B5EF4-FFF2-40B4-BE49-F238E27FC236}">
                <a16:creationId xmlns:a16="http://schemas.microsoft.com/office/drawing/2014/main" id="{057710E9-B673-4CC1-89A6-694C71CC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7625" y="48387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Text Box 8">
            <a:extLst>
              <a:ext uri="{FF2B5EF4-FFF2-40B4-BE49-F238E27FC236}">
                <a16:creationId xmlns:a16="http://schemas.microsoft.com/office/drawing/2014/main" id="{D9CD264E-7FE2-4900-9B73-72727FE1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4657725"/>
            <a:ext cx="5078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replaced with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total += *nPtr++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6A27F-1766-42E9-814C-F2436A4EA0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DFDBB-AAA7-435D-886B-7D1775FC5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68474C-1750-4716-BC70-6AEDC193BA9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44AB96E9-3C49-43E2-B32C-D05994D18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Arithmetic (continued)</a:t>
            </a:r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84539457-D94E-40E2-B57F-18EB01CE013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43100"/>
            <a:ext cx="8077200" cy="40386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6FF3F-9FF2-43AE-92DC-49B06A6F2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4F974-9BE3-482A-9EF2-F022CC795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A574D8-82D1-4E75-864F-9A3BF623D8F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F6112511-7BD1-4B82-8BD5-987A7291F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447D664-6FC0-49C7-BE3B-D817642F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Manipulating Pointers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Using Array Addresses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Processing Strings Using Pointers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Strings Using Pointers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2F1EC6-7842-4351-87D6-D2AF5A2EF9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610E46-BBF0-49CF-8F73-C7476AEE7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9435CF-7DCB-4786-8727-0DD934F0EE2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6074B3C-CB9D-446D-A3F1-35EFA9E93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Initialization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1AFF1CD6-7D43-4D9B-BFD4-03AA5994C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Pointers can be initialized when they are declared: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*ptNum = &amp;miles; /* miles has been 					     previously declared */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double *zing = &amp;prices[0];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double *zing = prices;</a:t>
            </a:r>
          </a:p>
          <a:p>
            <a:pPr lvl="1" eaLnBrk="1" hangingPunct="1"/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BC00B6-DEBA-4043-B630-1239CE21A3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9938A-14FE-4816-92ED-624088437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6A15B4-DEB9-432E-98BB-EDA4B9688B2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15852D5-8F6F-42E4-B7AC-6E532D084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Using Array Addresses</a:t>
            </a: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0C36321E-C768-4D78-9F9A-8B44FEC1EC7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0" y="2643188"/>
            <a:ext cx="7935913" cy="2638425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07FD6AD-2684-4099-A145-B79B6ECCAB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38037357-1791-491E-95CF-F5FE326D3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81D1AC-6674-46CD-BAD0-E03E99BEC3C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24580" name="Group 6">
            <a:extLst>
              <a:ext uri="{FF2B5EF4-FFF2-40B4-BE49-F238E27FC236}">
                <a16:creationId xmlns:a16="http://schemas.microsoft.com/office/drawing/2014/main" id="{044959CE-6614-4BE0-AAD0-CC5EF63CD47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90600"/>
            <a:ext cx="8277225" cy="5395913"/>
            <a:chOff x="270" y="1665"/>
            <a:chExt cx="5214" cy="3687"/>
          </a:xfrm>
        </p:grpSpPr>
        <p:pic>
          <p:nvPicPr>
            <p:cNvPr id="24587" name="Picture 4">
              <a:extLst>
                <a:ext uri="{FF2B5EF4-FFF2-40B4-BE49-F238E27FC236}">
                  <a16:creationId xmlns:a16="http://schemas.microsoft.com/office/drawing/2014/main" id="{97F70CC8-5859-4214-97C9-42F28A7E5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" y="1665"/>
              <a:ext cx="5208" cy="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8" name="Picture 5">
              <a:extLst>
                <a:ext uri="{FF2B5EF4-FFF2-40B4-BE49-F238E27FC236}">
                  <a16:creationId xmlns:a16="http://schemas.microsoft.com/office/drawing/2014/main" id="{F998F73C-EC0D-4ECF-B2FE-5F842B89E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" y="2688"/>
              <a:ext cx="5208" cy="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1" name="Line 7">
            <a:extLst>
              <a:ext uri="{FF2B5EF4-FFF2-40B4-BE49-F238E27FC236}">
                <a16:creationId xmlns:a16="http://schemas.microsoft.com/office/drawing/2014/main" id="{164DA8E5-61F2-4865-AF1B-479CC68258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810000"/>
            <a:ext cx="381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D35D5B80-C175-4650-9C91-B47A7772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3505200"/>
            <a:ext cx="7212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replaced with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findMax(int *vals, int numEls)</a:t>
            </a:r>
          </a:p>
        </p:txBody>
      </p:sp>
      <p:sp>
        <p:nvSpPr>
          <p:cNvPr id="24583" name="Text Box 9">
            <a:extLst>
              <a:ext uri="{FF2B5EF4-FFF2-40B4-BE49-F238E27FC236}">
                <a16:creationId xmlns:a16="http://schemas.microsoft.com/office/drawing/2014/main" id="{AB15D743-3EA9-4993-B2B1-475542A8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5029200"/>
            <a:ext cx="5273675" cy="101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Note: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vals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a pointer parameter; thus, its address can be modified (but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nums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 address in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cannot).</a:t>
            </a:r>
          </a:p>
        </p:txBody>
      </p:sp>
      <p:sp>
        <p:nvSpPr>
          <p:cNvPr id="24584" name="Line 10">
            <a:extLst>
              <a:ext uri="{FF2B5EF4-FFF2-40B4-BE49-F238E27FC236}">
                <a16:creationId xmlns:a16="http://schemas.microsoft.com/office/drawing/2014/main" id="{DBD107DC-8164-49BC-A4AF-E7287942CA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743200"/>
            <a:ext cx="381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 Box 11">
            <a:extLst>
              <a:ext uri="{FF2B5EF4-FFF2-40B4-BE49-F238E27FC236}">
                <a16:creationId xmlns:a16="http://schemas.microsoft.com/office/drawing/2014/main" id="{082DB6A4-8170-4E97-A90C-5205FB9B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8" y="1981200"/>
            <a:ext cx="4164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Calling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findMax(&amp;nums[2], 3)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would be valid too</a:t>
            </a:r>
          </a:p>
        </p:txBody>
      </p:sp>
      <p:sp>
        <p:nvSpPr>
          <p:cNvPr id="24586" name="Rectangle 12">
            <a:extLst>
              <a:ext uri="{FF2B5EF4-FFF2-40B4-BE49-F238E27FC236}">
                <a16:creationId xmlns:a16="http://schemas.microsoft.com/office/drawing/2014/main" id="{F4731479-00A2-4337-889D-B2CB06CF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Passing and Using Array Addresses (continued)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58F684-A0B4-4A74-89FE-AEED2DFDF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983D4-E16A-400E-964C-94F706866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CC4D64-5013-44A8-B4DA-D90A45CC3FC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7F7DB32-7641-4F2A-9358-A0DD620BA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Using Array Addresses (continued)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CE4B0ACE-A599-4D69-806C-A0AC75AF0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findMax()</a:t>
            </a:r>
            <a:r>
              <a:rPr lang="en-US" altLang="zh-CN">
                <a:ea typeface="宋体" panose="02010600030101010101" pitchFamily="2" charset="-122"/>
              </a:rPr>
              <a:t> can be rewritten as: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 int findMax(int *vals, int numEls)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2 /* vals declared as a pointer */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3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4   int i, max;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5   max = *vals++;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7   for (i = 1; i &lt; numEls; i++, vals++)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8     if (max &lt; *vals)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9       max = *vals;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11  return(max);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12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7CB116-D162-41F8-A41E-A8EC095EB5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CACE74-805B-4585-8BBA-F417574B8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F9D91B-147F-4E79-B12A-0232EEBFF09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CA086B43-C77F-4EBD-9E13-57B1815EF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Using Array Addresses (continued)</a:t>
            </a:r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A4AEF54D-0F8B-4193-92EB-D840481794D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5388" y="2052638"/>
            <a:ext cx="6751637" cy="3819525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A5611-733E-4091-8F5A-46CF75C2D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B1E19-105E-46B2-9BFD-E686E694F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240239-B5A5-4CCD-A5AE-7B0570C4E66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5AC229E-CA85-47F7-883C-E37299C64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Advanced Pointer Notation</a:t>
            </a: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9C6E6574-3C2D-441F-B245-F5E548C7E6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#define ROWS 2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#define COLS 3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nums[ROWS][COLS] = { {16,18,20},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{25,26,27} };</a:t>
            </a:r>
          </a:p>
        </p:txBody>
      </p:sp>
      <p:pic>
        <p:nvPicPr>
          <p:cNvPr id="27654" name="Picture 4">
            <a:extLst>
              <a:ext uri="{FF2B5EF4-FFF2-40B4-BE49-F238E27FC236}">
                <a16:creationId xmlns:a16="http://schemas.microsoft.com/office/drawing/2014/main" id="{2A4CC127-6EC1-43C2-AB40-C7FF04ED0FB8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363" y="4257675"/>
            <a:ext cx="7659687" cy="177165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0CCD559-614A-4833-A161-BF65920B9F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1601620-4520-4592-A4F3-3DD5F27DF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7359F7-E6C2-448D-8124-2C1F3932E12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1416D0D1-B8F8-4F37-87DA-C8D6D7DDA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Advanced Pointer Notation (continued)</a:t>
            </a:r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4EBAF0B6-0864-4A33-A004-201ACCE276B2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463" y="1752600"/>
            <a:ext cx="7602537" cy="1790700"/>
          </a:xfrm>
          <a:noFill/>
        </p:spPr>
      </p:pic>
      <p:pic>
        <p:nvPicPr>
          <p:cNvPr id="28678" name="Picture 7">
            <a:extLst>
              <a:ext uri="{FF2B5EF4-FFF2-40B4-BE49-F238E27FC236}">
                <a16:creationId xmlns:a16="http://schemas.microsoft.com/office/drawing/2014/main" id="{2D22056C-D31E-43A2-AB9E-CE45098C67D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8" y="3914775"/>
            <a:ext cx="7602537" cy="1800225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1DF901-D4B2-46BD-9E2A-70B4208E72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6BC4E9-EDBD-4A72-B0B9-012FBD7B0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2AA9CF-939A-429E-AA09-1B1CC153057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6AAF4DFA-59F9-41E6-A8A0-C4544DD8C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Advanced Pointer Notation (continued)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B6E418D1-C032-49E7-ABC4-219E15147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 that receives an integer two-dimensional array can be declared as: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calc(int pt[2][3])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calc(int pt[][3])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calc(int (*pt)[3])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It refers to a single pointer of objects of three integers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following declaration would be wrong: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calc(int *pt[3])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It refers to an array of three pointers, each one pointing to a single integer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B9F8E-73EF-43AA-9097-95C2B8C67B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83134-E555-4976-960B-CB897D051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1E556E-75E9-4829-A68A-1EE45933C33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E57184A-78D4-49AF-B374-5D6BC8795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Advanced Pointer Notation (continued)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76339E1B-8D0D-4C3E-BF6A-92F9E02370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Once the correct declaration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pt</a:t>
            </a:r>
            <a:r>
              <a:rPr lang="en-US" altLang="zh-CN">
                <a:ea typeface="宋体" panose="02010600030101010101" pitchFamily="2" charset="-122"/>
              </a:rPr>
              <a:t> is made (any of the three valid declarations), the following notations within the function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calc()</a:t>
            </a:r>
            <a:r>
              <a:rPr lang="en-US" altLang="zh-CN">
                <a:ea typeface="宋体" panose="02010600030101010101" pitchFamily="2" charset="-122"/>
              </a:rPr>
              <a:t> are all equivalent:</a:t>
            </a:r>
          </a:p>
        </p:txBody>
      </p:sp>
      <p:pic>
        <p:nvPicPr>
          <p:cNvPr id="30726" name="Picture 4">
            <a:extLst>
              <a:ext uri="{FF2B5EF4-FFF2-40B4-BE49-F238E27FC236}">
                <a16:creationId xmlns:a16="http://schemas.microsoft.com/office/drawing/2014/main" id="{C96459FF-1265-4C7B-8137-F27A9A91EF7B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429000"/>
            <a:ext cx="7632700" cy="1819275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4DE48-D2A2-4E88-A350-FE07E86D9D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0A0B7-13E3-4B4D-A91D-875A599D5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789B11-DB65-4414-AB91-4E1ADC717AE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C9FE80AB-5807-402A-A9B9-FCB501539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Advanced Pointer Notation (continued)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1C8B6A8-0477-4466-AC25-DC02B40DE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 can return a pointer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*calc()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Pointers to functions are possible because function names, like array names, are themselves pointer constants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(*calc)()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Declares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calc</a:t>
            </a:r>
            <a:r>
              <a:rPr lang="en-US" altLang="zh-CN">
                <a:ea typeface="宋体" panose="02010600030101010101" pitchFamily="2" charset="-122"/>
              </a:rPr>
              <a:t> to be a pointer to a function that returns an integer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If, for example,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sum()</a:t>
            </a:r>
            <a:r>
              <a:rPr lang="en-US" altLang="zh-CN">
                <a:ea typeface="宋体" panose="02010600030101010101" pitchFamily="2" charset="-122"/>
              </a:rPr>
              <a:t> returns an integer, the assignment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calc = sum;</a:t>
            </a:r>
            <a:r>
              <a:rPr lang="en-US" altLang="zh-CN">
                <a:ea typeface="宋体" panose="02010600030101010101" pitchFamily="2" charset="-122"/>
              </a:rPr>
              <a:t> is valid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4068FBE2-0D38-4ABF-9B88-397208302A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2E8F420-FAC3-410F-ADE0-FDD0F1E1AE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C9A973-75CC-41B2-BA56-271A1CD7805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D4F32DAB-4886-40CE-A9AA-2E58D18DA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</a:t>
            </a:r>
          </a:p>
        </p:txBody>
      </p:sp>
      <p:pic>
        <p:nvPicPr>
          <p:cNvPr id="5125" name="Picture 4">
            <a:extLst>
              <a:ext uri="{FF2B5EF4-FFF2-40B4-BE49-F238E27FC236}">
                <a16:creationId xmlns:a16="http://schemas.microsoft.com/office/drawing/2014/main" id="{BEDA3ABA-DBDB-46CA-B8CC-5E41AB682F7F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209800"/>
            <a:ext cx="6858000" cy="2074863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58422818-16E7-4F70-B615-C00667625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D127DCF-03AC-4FA5-845C-014400FD4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F97969-A9D1-4AC3-B499-FC6C31721A3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CA08105-0563-4D16-ABA2-A26952B54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Processing Strings Using Pointers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6FEB402-A5E7-407F-B0E4-31B4E5FB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void strcopy(char string1[], char string2[])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i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while (string1[i] = string2[i])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i++;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void strcopy(char *string1, char *string2)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while (*string1 = *string2)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string1++;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string2++;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return;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9348" name="Text Box 4">
            <a:extLst>
              <a:ext uri="{FF2B5EF4-FFF2-40B4-BE49-F238E27FC236}">
                <a16:creationId xmlns:a16="http://schemas.microsoft.com/office/drawing/2014/main" id="{9BB8A497-18F2-4262-8DAD-758263E5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4937125" cy="1339850"/>
          </a:xfrm>
          <a:prstGeom prst="rect">
            <a:avLst/>
          </a:prstGeom>
          <a:solidFill>
            <a:srgbClr val="EAEAEA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(*string1++ = *string2++)</a:t>
            </a:r>
          </a:p>
          <a:p>
            <a:pPr eaLnBrk="1" hangingPunct="1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405EAD-DABF-42C5-8609-A2F211D2A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FC995-4A58-4DB7-B2C3-63D691CA5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F9ACFB-ABC9-4E95-95B1-7BA85EAEF66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297CDCD-4882-420F-ABDA-8BB1C7435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Strings Using Pointers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E88FDFAA-7DC1-4B5B-9C46-7791D32BA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definition of a string automatically involves a pointer (a pointer constant)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char message1[81];</a:t>
            </a:r>
            <a:r>
              <a:rPr lang="en-US" altLang="zh-CN">
                <a:ea typeface="宋体" panose="02010600030101010101" pitchFamily="2" charset="-122"/>
              </a:rPr>
              <a:t> reserves storage for 81 characters and automatically creates a pointer constant,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message1</a:t>
            </a:r>
            <a:r>
              <a:rPr lang="en-US" altLang="zh-CN">
                <a:ea typeface="宋体" panose="02010600030101010101" pitchFamily="2" charset="-122"/>
              </a:rPr>
              <a:t>, that contains the address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message1[0]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It is also possible to create a string using a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char *message2;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Now, assignment statements,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message2 = "this is a string";</a:t>
            </a:r>
            <a:r>
              <a:rPr lang="en-US" altLang="zh-CN">
                <a:ea typeface="宋体" panose="02010600030101010101" pitchFamily="2" charset="-122"/>
              </a:rPr>
              <a:t>, can be made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Strings cannot be copied using an assignment operator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E448-C88E-4F0D-9CE1-841F47FEA2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DDD14-603B-44B7-86F8-6EC12EDC2D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A34664-4CCF-4B23-A20C-DCCBD394028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8A74FFBF-0020-4086-8336-FD752B2F3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Strings Using Pointers (continued)</a:t>
            </a:r>
          </a:p>
        </p:txBody>
      </p:sp>
      <p:pic>
        <p:nvPicPr>
          <p:cNvPr id="34821" name="Picture 5">
            <a:extLst>
              <a:ext uri="{FF2B5EF4-FFF2-40B4-BE49-F238E27FC236}">
                <a16:creationId xmlns:a16="http://schemas.microsoft.com/office/drawing/2014/main" id="{32E2F459-AF94-4AC3-9095-17E10380F96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5450" y="1676400"/>
            <a:ext cx="5630863" cy="4664075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CF3F8286-A8A0-482B-B85B-E9CB18700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3E84660-0774-4E77-AA30-75E4374708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EFEB64-7FCE-41F8-9901-F3BDDCD0783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8768A9AE-0E24-4A6D-B89E-FD75E0979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Strings Using Pointers (continued)</a:t>
            </a:r>
          </a:p>
        </p:txBody>
      </p:sp>
      <p:pic>
        <p:nvPicPr>
          <p:cNvPr id="35845" name="Picture 4">
            <a:extLst>
              <a:ext uri="{FF2B5EF4-FFF2-40B4-BE49-F238E27FC236}">
                <a16:creationId xmlns:a16="http://schemas.microsoft.com/office/drawing/2014/main" id="{24119B3B-000D-4B67-A680-410170F1ED8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33575"/>
            <a:ext cx="8077200" cy="4057650"/>
          </a:xfrm>
          <a:noFill/>
        </p:spPr>
      </p:pic>
      <p:sp>
        <p:nvSpPr>
          <p:cNvPr id="35846" name="Line 7">
            <a:extLst>
              <a:ext uri="{FF2B5EF4-FFF2-40B4-BE49-F238E27FC236}">
                <a16:creationId xmlns:a16="http://schemas.microsoft.com/office/drawing/2014/main" id="{F74035CD-A030-4F00-BD13-E07157ECBB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41763" y="4648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Text Box 8">
            <a:extLst>
              <a:ext uri="{FF2B5EF4-FFF2-40B4-BE49-F238E27FC236}">
                <a16:creationId xmlns:a16="http://schemas.microsoft.com/office/drawing/2014/main" id="{9AEBBE61-66AB-471A-BBAD-71463812C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4467225"/>
            <a:ext cx="3890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overwrite the first string</a:t>
            </a:r>
            <a:endParaRPr lang="en-US" altLang="zh-CN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6F93D8-D9A0-4719-833C-EAF498754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D177EA-3960-4992-A1EA-9BD95EF0B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E3C516-D596-4EA6-AFF6-06AC8AD7065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D70BA28A-013E-4AB0-917C-63E3AC55A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Strings Using Pointers (continued)</a:t>
            </a:r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D7B4BB85-680D-4F13-9A62-A0E942BAF8F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413" y="2052638"/>
            <a:ext cx="5591175" cy="3819525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B25B9D-0F87-439D-81C4-BA2F9BD46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8CD4F2-5AB5-4364-B146-6186DFAFCE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48EFFF-AC3F-48AA-B0D6-8838ED4B2E1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182ACEA-4A9F-45FD-B665-F13422AC7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Allocating Space for a String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BD773122-3A17-425A-9CDF-C1AB63728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following declaration is valid: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char *message = "abcdef";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But, this is not: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char *message; /* declaration for a pointer */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strcpy(message,"abcdef"); /* INVALID copy */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is invalid here because the declaration of the pointer only reserves sufficient space for one value—an address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018C44-A788-42F3-866C-8111D034D5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F06D2E-8149-4CD5-9C91-1C24D960AF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DB8149-3CAA-4AF9-8BAC-3DA9867DEAA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C105439-B140-4BCF-8EC9-DC5A438D5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Arrays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3393A1C-461B-4681-A601-26AA0A85D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char *seasons[4];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seasons[0] = "Winter";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seasons[1] = "Spring";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seasons[2] = "Summer";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seasons[3] = "Fall";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Or: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char *seasons[4] = {"Winter",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    "Spring",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    "Summer",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    "Fall"};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27EFA-A9EA-40A3-8514-7F3FA0C823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34BCD0-AD6F-4C50-8BCC-289D8C1DB7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F3FFC7-F64B-42C2-B55B-7FE6134B3EF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30BD8036-AA7E-4163-988C-4F8F6A040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Arrays (continued)</a:t>
            </a: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3E3B2EA4-DFD3-49B2-A6AE-D46581017A0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2605088"/>
            <a:ext cx="6181725" cy="2714625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2A51A3-A361-4E61-A311-7C7C2A87F3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6AF178-B757-4E64-BC56-B8D807353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E8B067-FF21-4C53-B731-BC69FE55A46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62E115C1-B0E4-4415-B75C-3C87E90CB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 Arrays (continued)</a:t>
            </a: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6E69E171-A107-465F-B41F-87337A5B56C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57388"/>
            <a:ext cx="8077200" cy="4010025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30EF6DAF-0E60-4B5F-9FD3-5593C67AC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38F8A531-E78E-431E-851E-E5439C340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BA95E1-C1F7-4231-9728-4A5DE6DAA82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79BF408B-FCF7-424A-A96B-803DE91517AC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077200" cy="4484688"/>
          </a:xfrm>
          <a:noFill/>
        </p:spPr>
      </p:pic>
      <p:sp>
        <p:nvSpPr>
          <p:cNvPr id="41989" name="Rectangle 8">
            <a:extLst>
              <a:ext uri="{FF2B5EF4-FFF2-40B4-BE49-F238E27FC236}">
                <a16:creationId xmlns:a16="http://schemas.microsoft.com/office/drawing/2014/main" id="{A8B896E0-9273-4CEC-82A9-541F8082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Pointer Arrays (continued)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65FE3A6-DCA0-48B0-A3BC-31A1B5A2C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A6FB0C9-FEE2-4F9E-ABCB-73CFE22F17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547C1A-5BDB-4735-A600-5048E6A174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2CA21AC-F936-4639-9A37-0C7DD471A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pic>
        <p:nvPicPr>
          <p:cNvPr id="6149" name="Picture 3">
            <a:extLst>
              <a:ext uri="{FF2B5EF4-FFF2-40B4-BE49-F238E27FC236}">
                <a16:creationId xmlns:a16="http://schemas.microsoft.com/office/drawing/2014/main" id="{73115A98-4E28-41EA-B21A-5A44ACEE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70104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2618D-811C-4964-83F0-0F4A039C39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4AEA7-418A-496F-903A-A8F741564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E89A32-931E-4381-A589-D3536A8E04A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1026">
            <a:extLst>
              <a:ext uri="{FF2B5EF4-FFF2-40B4-BE49-F238E27FC236}">
                <a16:creationId xmlns:a16="http://schemas.microsoft.com/office/drawing/2014/main" id="{1B959EC0-010B-408B-8F46-AD285133B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43013" name="Rectangle 1027">
            <a:extLst>
              <a:ext uri="{FF2B5EF4-FFF2-40B4-BE49-F238E27FC236}">
                <a16:creationId xmlns:a16="http://schemas.microsoft.com/office/drawing/2014/main" id="{3554413D-31EA-471F-A32A-BB76C25ED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a pointer to reference nonexistent array elements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Incorrectly applying the address and indirection operators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Addresses of pointer constants cannot be taken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Not providing sufficient space for the end-of-string NULL character when a string is defined as an array of characters, and not including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\0</a:t>
            </a:r>
            <a:r>
              <a:rPr lang="en-US" altLang="zh-CN">
                <a:ea typeface="宋体" panose="02010600030101010101" pitchFamily="2" charset="-122"/>
              </a:rPr>
              <a:t> NULL character when the array is initialized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C3C440-1944-4561-A19F-6F16342B2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8E10F-5753-426D-873C-28E344EFC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E0A956-D122-4AD2-AAF2-D6645F98AD0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E954AA4-DDC7-41D3-9204-AE9C8F8F2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 (continued)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019BD4EC-9F42-4BD8-8453-DEC82C3A4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Misunderstanding the terminology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For example,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text</a:t>
            </a:r>
            <a:r>
              <a:rPr lang="en-US" altLang="zh-CN">
                <a:ea typeface="宋体" panose="02010600030101010101" pitchFamily="2" charset="-122"/>
              </a:rPr>
              <a:t> is defined as</a:t>
            </a:r>
          </a:p>
          <a:p>
            <a:pPr lvl="2" eaLnBrk="1" hangingPunct="1">
              <a:lnSpc>
                <a:spcPct val="95000"/>
              </a:lnSpc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char *text;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it is sometimes referred to as a string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Becoming confused about whether a variable </a:t>
            </a:r>
            <a:r>
              <a:rPr lang="en-US" altLang="zh-CN" i="1">
                <a:ea typeface="宋体" panose="02010600030101010101" pitchFamily="2" charset="-122"/>
              </a:rPr>
              <a:t>contains </a:t>
            </a:r>
            <a:r>
              <a:rPr lang="en-US" altLang="zh-CN">
                <a:ea typeface="宋体" panose="02010600030101010101" pitchFamily="2" charset="-122"/>
              </a:rPr>
              <a:t>an address or </a:t>
            </a:r>
            <a:r>
              <a:rPr lang="en-US" altLang="zh-CN" i="1">
                <a:ea typeface="宋体" panose="02010600030101010101" pitchFamily="2" charset="-122"/>
              </a:rPr>
              <a:t>is </a:t>
            </a:r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address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Pointer variables and pointer arguments contain addresses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The address of a pointer constant cannot be taken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The address “contained in” the pointer constant cannot be altered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50D05D-D8A0-4E41-B335-45965ED32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58211-A5AF-453A-8A0E-8FD41F574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3CF394-532F-4B19-91B5-C37E02E8AB4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9314B987-165C-455E-8D5E-C9805675B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53424897-3B25-4146-A8B1-E516F60E2C5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447800"/>
            <a:ext cx="6248400" cy="4854575"/>
          </a:xfr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36E794-81ED-439B-A212-0C79F86DE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18AB4F-D0E8-4CB1-A56C-A4CE5B336D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8C6CAA1-7ED4-4E1B-9463-4F9EC4325E8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D63E5580-3288-421B-857D-54A772B81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3E1FAA93-289D-4CE5-B2A7-2021226DA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array name is a pointer constant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Any access to an array element using subscript notation can always be replaced using pointer notation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are passed to functions by address, not by value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a single-dimensional array is passed to a function, the parameter declaration for the array can be either an array declaration or a pointer declaration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D21A9A-BF3F-451B-8913-94F081D694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58FFE3-BABF-412D-BA71-4B1981B57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9B1D46-183D-4B0A-BA36-4479BC4B657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178C2313-3B46-4583-AAE5-5C744125F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CF84DDB8-8B2B-4348-B86F-2E86F675B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place of subscripts, pointer notation and pointer arithmetic are especially useful for manipulating string elements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storage can be created by declaring an array of characters or a pointer to be a character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Pointers can be incremented, decremented, and compared</a:t>
            </a:r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7AC08F-8F6A-4DD2-AF44-3C8F2EEB9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5AD2DE-0C2C-4F93-9D49-AE7F19DE3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52946C-37FB-4D1C-847F-109F862B0AA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0785141E-2CBA-4D9B-AD06-6D18B78E4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69A3F6B4-CDBD-4DB1-A739-362049233E0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05000"/>
            <a:ext cx="8077200" cy="3636963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1AB3CF-C0DD-4DAA-86E6-2E2D8BDECF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CC19F3-41B8-4DBF-A71A-415CD6FFA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F491FC-FC16-403E-BB90-2A609FB6BE8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A4C31459-1FAC-423D-964E-0C719CCE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426D0997-2671-4D43-9380-0D941D88756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113" y="2457450"/>
            <a:ext cx="5819775" cy="30099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6FA9A87-8368-4B3E-AC56-04136B08A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B7993C3-E44A-49D7-B870-2ED403FF5B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E9A56A-3D4A-4AF3-B143-9115E16647E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E1736E8-6B52-4264-AAF4-2CF58CC71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9A5D31A8-F6B9-4FBA-A5E3-C4B685FFF119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133600"/>
            <a:ext cx="5797550" cy="2951163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1386DABD-766D-4FFB-9AA6-69A29A8392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0F132F2-0B55-4026-A301-927ABBD65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46E84A-220A-4AE8-B109-02AE6ABC4B7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C7CA385B-C048-41E2-A7C0-A99147C83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pic>
        <p:nvPicPr>
          <p:cNvPr id="10245" name="Picture 3">
            <a:extLst>
              <a:ext uri="{FF2B5EF4-FFF2-40B4-BE49-F238E27FC236}">
                <a16:creationId xmlns:a16="http://schemas.microsoft.com/office/drawing/2014/main" id="{2AFB85B0-0279-4F64-9FE7-4035988D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61841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6B403-D15B-4532-AAC9-38AB27873E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35AA20-8E1F-4E32-AC53-787071EE7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9CDEB5-4A6A-4A4A-9EA3-6BF324AE352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CDC0A818-FF2C-42AC-9DC1-924E92DB8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Names as Pointers (continued)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E67E4E0D-988B-44CD-B860-4E51CA13969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162175"/>
            <a:ext cx="5943600" cy="3600450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Microsoft Office PowerPoint</Application>
  <PresentationFormat>全屏显示(4:3)</PresentationFormat>
  <Paragraphs>298</Paragraphs>
  <Slides>44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Times New Roman</vt:lpstr>
      <vt:lpstr>Arial</vt:lpstr>
      <vt:lpstr>宋体</vt:lpstr>
      <vt:lpstr>Courier New</vt:lpstr>
      <vt:lpstr>Default Design</vt:lpstr>
      <vt:lpstr>A First Book of ANSI C Fourth Edition</vt:lpstr>
      <vt:lpstr>Objectives</vt:lpstr>
      <vt:lpstr>Array Names as Pointers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Array Names as Pointers (continued)</vt:lpstr>
      <vt:lpstr>Manipulating Pointers</vt:lpstr>
      <vt:lpstr>Pointer Arithmetic</vt:lpstr>
      <vt:lpstr>Pointer Arithmetic (continued)</vt:lpstr>
      <vt:lpstr>Pointer Arithmetic (continued)</vt:lpstr>
      <vt:lpstr>Pointer Arithmetic (continued)</vt:lpstr>
      <vt:lpstr>Pointer Initialization</vt:lpstr>
      <vt:lpstr>Passing and Using Array Addresses</vt:lpstr>
      <vt:lpstr>PowerPoint 演示文稿</vt:lpstr>
      <vt:lpstr>Passing and Using Array Addresses (continued)</vt:lpstr>
      <vt:lpstr>Passing and Using Array Addresses (continued)</vt:lpstr>
      <vt:lpstr>Advanced Pointer Notation</vt:lpstr>
      <vt:lpstr>Advanced Pointer Notation (continued)</vt:lpstr>
      <vt:lpstr>Advanced Pointer Notation (continued)</vt:lpstr>
      <vt:lpstr>Advanced Pointer Notation (continued)</vt:lpstr>
      <vt:lpstr>Advanced Pointer Notation (continued)</vt:lpstr>
      <vt:lpstr>Processing Strings Using Pointers</vt:lpstr>
      <vt:lpstr>Creating Strings Using Pointers</vt:lpstr>
      <vt:lpstr>Creating Strings Using Pointers (continued)</vt:lpstr>
      <vt:lpstr>Creating Strings Using Pointers (continued)</vt:lpstr>
      <vt:lpstr>Creating Strings Using Pointers (continued)</vt:lpstr>
      <vt:lpstr>Allocating Space for a String</vt:lpstr>
      <vt:lpstr>Pointer Arrays</vt:lpstr>
      <vt:lpstr>Pointer Arrays (continued)</vt:lpstr>
      <vt:lpstr>Pointer Arrays (continued)</vt:lpstr>
      <vt:lpstr>PowerPoint 演示文稿</vt:lpstr>
      <vt:lpstr>Common Programming Errors</vt:lpstr>
      <vt:lpstr>Common Programming Errors (continued)</vt:lpstr>
      <vt:lpstr>Common Compiler Errors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subject/>
  <dc:creator/>
  <cp:keywords/>
  <dc:description/>
  <cp:lastModifiedBy/>
  <cp:revision>504</cp:revision>
  <dcterms:created xsi:type="dcterms:W3CDTF">2002-09-27T23:29:22Z</dcterms:created>
  <dcterms:modified xsi:type="dcterms:W3CDTF">2020-02-25T05:25:57Z</dcterms:modified>
  <cp:category/>
</cp:coreProperties>
</file>