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9" r:id="rId2"/>
    <p:sldId id="257" r:id="rId3"/>
    <p:sldId id="462" r:id="rId4"/>
    <p:sldId id="486" r:id="rId5"/>
    <p:sldId id="463" r:id="rId6"/>
    <p:sldId id="487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88" r:id="rId15"/>
    <p:sldId id="471" r:id="rId16"/>
    <p:sldId id="472" r:id="rId17"/>
    <p:sldId id="473" r:id="rId18"/>
    <p:sldId id="474" r:id="rId19"/>
    <p:sldId id="475" r:id="rId20"/>
    <p:sldId id="489" r:id="rId21"/>
    <p:sldId id="476" r:id="rId22"/>
    <p:sldId id="477" r:id="rId23"/>
    <p:sldId id="490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45" r:id="rId33"/>
    <p:sldId id="44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531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B082CE56-20E8-4031-87B0-384CAEF431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1027">
            <a:extLst>
              <a:ext uri="{FF2B5EF4-FFF2-40B4-BE49-F238E27FC236}">
                <a16:creationId xmlns:a16="http://schemas.microsoft.com/office/drawing/2014/main" id="{5F0412C6-0F3E-4B35-81F6-FDAEA90EEE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1028">
            <a:extLst>
              <a:ext uri="{FF2B5EF4-FFF2-40B4-BE49-F238E27FC236}">
                <a16:creationId xmlns:a16="http://schemas.microsoft.com/office/drawing/2014/main" id="{582480BD-5EC4-4931-9485-13B55298FC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1029">
            <a:extLst>
              <a:ext uri="{FF2B5EF4-FFF2-40B4-BE49-F238E27FC236}">
                <a16:creationId xmlns:a16="http://schemas.microsoft.com/office/drawing/2014/main" id="{5C738BA9-BF10-4797-99C3-A802362654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88E92CB-2A46-4CC2-ADA4-F81F9582C8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09D1370-DE96-4343-AEC5-A5832D4D25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664B54-C584-4D7B-8181-E8B8F9476C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D64DFE1C-B6E4-48F9-A940-9913B02BC7C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335FEDC3-FDD7-4332-97FD-D7C9AC2CFF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039987E-BB3C-4338-B194-F5344D49C5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75D59094-2B90-491F-A6B1-EB7CC2A7F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4CA125-5305-4FD3-AE5B-154B26F6C1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1658D3B-8D51-4042-8EC5-AF874F21D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5F6F4B-6FB3-4606-8826-31D900CEB92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7A19721-E56C-4ACA-B626-6EEB787202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8A3559E-DBA1-414B-A1AF-2A88DF126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17444B1-17D0-4639-BC47-46C3B866E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84A3FD-14BB-4649-A165-D5A9FE1EEAF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3AF1D10-464F-4E12-BAB5-782D0B10DF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A1EFCD2-10B4-4760-A43A-EDE733EA9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08F18F6-909D-4648-B6B1-3C5E47CD8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73FAF0-ABFE-44F9-BD91-BFFFC19EF5B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131" name="Rectangle 1026">
            <a:extLst>
              <a:ext uri="{FF2B5EF4-FFF2-40B4-BE49-F238E27FC236}">
                <a16:creationId xmlns:a16="http://schemas.microsoft.com/office/drawing/2014/main" id="{7DB16936-0EF2-4438-8E20-242C216A2B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>
            <a:extLst>
              <a:ext uri="{FF2B5EF4-FFF2-40B4-BE49-F238E27FC236}">
                <a16:creationId xmlns:a16="http://schemas.microsoft.com/office/drawing/2014/main" id="{8DDA05BB-1A15-432F-86B2-D91528EE2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19051C5-474E-4769-AEF6-BC36414D4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982B2F-4A22-4321-A537-8977B53AC44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155" name="Rectangle 1026">
            <a:extLst>
              <a:ext uri="{FF2B5EF4-FFF2-40B4-BE49-F238E27FC236}">
                <a16:creationId xmlns:a16="http://schemas.microsoft.com/office/drawing/2014/main" id="{059CE60E-4C2D-4FDA-9403-FFCB11CCFE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>
            <a:extLst>
              <a:ext uri="{FF2B5EF4-FFF2-40B4-BE49-F238E27FC236}">
                <a16:creationId xmlns:a16="http://schemas.microsoft.com/office/drawing/2014/main" id="{D36F544F-0290-4706-9A58-61BDA1DC8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9426DF6-5041-4BB7-868E-0C5BEDC2E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ABE050-C97F-4619-A250-28431FF6B78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179" name="Rectangle 1026">
            <a:extLst>
              <a:ext uri="{FF2B5EF4-FFF2-40B4-BE49-F238E27FC236}">
                <a16:creationId xmlns:a16="http://schemas.microsoft.com/office/drawing/2014/main" id="{9C17F321-EAE1-434B-8694-0A885F186D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143F1AC9-E237-4E7E-BAD9-6F5011518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242A693-E9F7-4B48-AD6D-7F1A724E2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9C21BD-3278-4BF1-B588-0B0203AE600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03" name="Rectangle 1026">
            <a:extLst>
              <a:ext uri="{FF2B5EF4-FFF2-40B4-BE49-F238E27FC236}">
                <a16:creationId xmlns:a16="http://schemas.microsoft.com/office/drawing/2014/main" id="{3B78995D-51C8-4E33-BC41-09CA44B45E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>
            <a:extLst>
              <a:ext uri="{FF2B5EF4-FFF2-40B4-BE49-F238E27FC236}">
                <a16:creationId xmlns:a16="http://schemas.microsoft.com/office/drawing/2014/main" id="{F1F8FBE3-56A3-4198-834E-E46868A28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B488E27-EE77-4F27-8328-53962C21F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52EA58-2615-407D-BCB2-7535A735DCE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2227" name="Rectangle 1026">
            <a:extLst>
              <a:ext uri="{FF2B5EF4-FFF2-40B4-BE49-F238E27FC236}">
                <a16:creationId xmlns:a16="http://schemas.microsoft.com/office/drawing/2014/main" id="{5FB53C82-5A93-4BAC-9B76-A36E7636E4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>
            <a:extLst>
              <a:ext uri="{FF2B5EF4-FFF2-40B4-BE49-F238E27FC236}">
                <a16:creationId xmlns:a16="http://schemas.microsoft.com/office/drawing/2014/main" id="{D56537C0-9D5D-4CE8-8586-D94074014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28598DD-A07C-4E17-ADCF-70E60DAA0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5CFD0D-53B7-4E56-9F29-46760ECAB6A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9B515B6-C2F3-443A-B6D7-D8C0E27764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F9426F7-28CD-47C5-8646-F53D53163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DF03402-952A-42AF-870B-559038591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A83DB2-5338-4E60-B556-03EF0F41288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36789A8-817B-46F5-83ED-B01DACF9B6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B360118-DD1C-4480-9756-F98527385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59F2C6E-E659-4910-8766-F274B874C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D134C0-AEEF-44CF-8DAE-9B500657F88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D39A7A9-C663-4A03-ACF1-22A0DABDDE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0AEC43A-6507-4BB3-A576-A1DA69899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70559C5-A912-4DF7-8A8E-02782F507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E05D7C-52AA-4A6B-ADC0-B4A86C214A0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DB444D0-81C0-4F26-8D77-4D1F3A7EE2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AD09AA-60D3-44A9-AECA-34134F166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55B9B6C-4207-4068-B5B8-494DBA4FD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30D5A0-3239-4591-8704-58422D9A749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201A29A-CCD5-42EA-B493-11C8346E3C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90736E3-C969-47EB-9D29-0468476EC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4789965-371B-480A-9B8D-BB2B03374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2C3770-AD22-4FAF-9002-7328B9A4CD4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5623DDF-F0C1-487B-BA0B-AD69AFE6BB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74E9910-1C00-4FED-8520-FD7399C3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E0C62B3-FCC8-4F38-B2CC-5CB319ACE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5A6972-5E5B-44A1-84D4-98E038408ED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3862AF9-BB0D-4A7F-A790-C4B374E7C9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09C54ED-8207-40FE-A3F7-C26B5C304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C683FA3-BE31-40DE-B6EB-6D7739F2E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DC4186-C7A6-4118-9EF5-B724016E762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954BD1D-CEAA-4D04-904E-762FD424DE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BEFC455-C2FF-4EEC-B213-B1AE94274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EF7B2EF-FF27-4822-9FE4-6EE6E4388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7B6001-1DA2-4404-BFAE-929C98C7253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CEF1F20-FB01-4B10-9C81-8F2010F105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D393518-0F18-4932-98B3-4C05DCB37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3C3202A-6496-4ED4-B1EB-77F82C777C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B27EC0-6BA0-411A-A862-34B46A0B02E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995188A-BFD4-4549-A5F5-C84C1F30D6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661E2C4-7676-45DC-87D5-D45A27D07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0FCFC2F-AE82-48BB-A785-12805A315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80A617-CED5-44A4-8C6C-973B9CDA8C9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B79B5E1-ED81-4876-9316-8465D037B6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238A204-4AF4-4CE4-A8C3-A38BF12E5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F8A6738-DE33-458F-94DD-1750C98DE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4097E3-8C70-4A14-B107-FE7DA9E47B1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AF9167B-A2AD-45B0-9FCD-0E3950C4F7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F899A2D-BD30-41FC-83B3-FC1CC36CB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F92E72B-C144-44A0-A431-C6972E1E5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CCF338-861E-45BD-9F87-84DAD88D24B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91DB57C-44D6-44F2-94CB-C3895D1812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937A411-38D9-40A3-8D5A-F63877100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E682653-6D1F-4C28-96D3-091750648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B2BF81-8448-46FD-A8A2-CF7CA0CC623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F37D7CD-E26E-43BF-AEAA-3865BCA8B5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6D2ADE1-C584-4B3D-9956-B091E73F6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95AEACA-DF44-469B-AAE0-5DC3E5E6E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F159E5-0D94-4180-B07C-9528ED661AB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54854F9-2959-474C-89EF-C2FA8D2FEC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3264D76-6A1B-4E0F-9598-FEFDED64F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96AEBB8-C836-4F6E-9792-CC0C27A1E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B28744-5153-41BC-9EE5-8E5D25E2374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0963" name="Rectangle 1026">
            <a:extLst>
              <a:ext uri="{FF2B5EF4-FFF2-40B4-BE49-F238E27FC236}">
                <a16:creationId xmlns:a16="http://schemas.microsoft.com/office/drawing/2014/main" id="{F33CB437-6F1E-4F36-AF55-7088377116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>
            <a:extLst>
              <a:ext uri="{FF2B5EF4-FFF2-40B4-BE49-F238E27FC236}">
                <a16:creationId xmlns:a16="http://schemas.microsoft.com/office/drawing/2014/main" id="{C2FD0CBB-F569-43EF-8413-07519F2E1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22F7ACA-6A73-48B0-9F9D-D39C0EC5F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3744F8-BBE1-4CEA-BF92-30942D59897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1959F391-C1F2-49A2-9FF0-C70AE7FA28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B1D886C4-DAA3-4954-B3CA-F874A12E3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83C0C71-1200-4B61-9DE8-49FBEA5FB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AE62FC-90CB-43E3-ACFB-DA2D1CABFA0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011" name="Rectangle 1026">
            <a:extLst>
              <a:ext uri="{FF2B5EF4-FFF2-40B4-BE49-F238E27FC236}">
                <a16:creationId xmlns:a16="http://schemas.microsoft.com/office/drawing/2014/main" id="{5A04840C-6D50-4387-B40C-F22FCC52DB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7">
            <a:extLst>
              <a:ext uri="{FF2B5EF4-FFF2-40B4-BE49-F238E27FC236}">
                <a16:creationId xmlns:a16="http://schemas.microsoft.com/office/drawing/2014/main" id="{99338A16-0391-48B9-8BF2-CCD95EC6B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CD323E9-9C02-481E-935E-C81B2CA1A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1BF3B8-6921-4876-8932-DF288698F4F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035" name="Rectangle 1026">
            <a:extLst>
              <a:ext uri="{FF2B5EF4-FFF2-40B4-BE49-F238E27FC236}">
                <a16:creationId xmlns:a16="http://schemas.microsoft.com/office/drawing/2014/main" id="{1B06BA0E-3432-47DD-A4E2-E9E335EE1C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>
            <a:extLst>
              <a:ext uri="{FF2B5EF4-FFF2-40B4-BE49-F238E27FC236}">
                <a16:creationId xmlns:a16="http://schemas.microsoft.com/office/drawing/2014/main" id="{E0F2FFAD-1E13-4F4B-B7DF-605A78910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C184720-99E4-433C-92E5-B9723CD66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11B914-05D6-488E-A6B7-AA6FE5BEE2B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059" name="Rectangle 1026">
            <a:extLst>
              <a:ext uri="{FF2B5EF4-FFF2-40B4-BE49-F238E27FC236}">
                <a16:creationId xmlns:a16="http://schemas.microsoft.com/office/drawing/2014/main" id="{85A8568B-0F08-4C40-B763-FA1C86868D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>
            <a:extLst>
              <a:ext uri="{FF2B5EF4-FFF2-40B4-BE49-F238E27FC236}">
                <a16:creationId xmlns:a16="http://schemas.microsoft.com/office/drawing/2014/main" id="{2D9A96E4-18B7-43F2-9942-A108D9E03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32AFF4E-D78A-4C5F-9D18-B8B018E6A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E41AD0-20F1-4888-B422-2BC92B8B4BF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DCD34AE-0FB2-44D6-AB26-DDA9ABEA92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65CBED6-F55A-437B-BFE3-522ED4CF9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0D568F-0E48-46AE-81A1-39A2377F5D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FDE38C-26D0-4D6A-A764-7D91AB05DE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A3B6E3-F3EC-4BFD-B1D1-BE9903B37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7ED88B61-24ED-4C9A-A6BB-34F236821B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99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C82EF7-8793-4143-BCF3-8A47E87C09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CB8872-31A4-4479-87EF-F9D8D33BA2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D3E45-009F-47BC-B428-89424D378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43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F82598-5749-4C38-B067-EA97F7ADC3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C4ABBE-729B-483F-A043-F6A0BBBF0D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FA41-914E-467A-8BF8-077623EF9D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45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302996-CE78-42B4-AAA0-8B14CEED8B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D4EEEF-8C1B-47DA-9147-A1C567D6FD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5CF10-D788-4327-8171-2ED9E89D3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64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470796-D8F1-45ED-BDC9-CE8452C2AB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683417-8634-4396-A19E-2E03FDC6E9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3C686-1E94-4426-B060-6B2F611DB8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99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155FAC-BC61-42D9-8B3C-6CCB21582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881FFB-61AA-45C1-B0A3-2074213D81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81523-B6AE-495E-BC34-99E63DB0A1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5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E886F0-76EA-45B2-AF63-5CE66166D6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BB2104-1E45-4AD3-AF06-B52CE0AD5E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D281F-BB10-458C-AEDF-A84F65A691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58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070EE0-8FDE-44AC-A05C-88C917419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92D7E9-3A36-4C84-9D61-FFC6E4CF64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E84ED-3ED2-4AD7-A261-7C2BB9D7F8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70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3DBC8E-1B6F-444C-AEC2-4AA8F2629A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B5F9D4B-B4C8-489D-94AB-F05235E004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80695-D18F-46EA-A033-31998B053C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9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21579E-9613-4262-AD36-B89434A4EB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E239BB-BA0F-4B60-B8EC-43660A78DC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B5ACE-1108-4472-9A78-758DDF2E3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60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663C31C-B71F-43B2-9034-BE9402EB0A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3BCFFBA-D41F-4B5B-9B98-B7DBE454D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16195-F6D5-4498-A3AA-E5B37955F2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77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72950A-243E-49B9-A2C9-36963EBFA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951BEE-18A4-4CC8-832D-6B8C5717E6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A8C51-F76A-4C37-8B61-5DBD887E45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68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C80882-B5E2-4BF9-8075-DE1C0B4859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D9735E-E282-4C83-95AA-2CDE572147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CE1EC-7267-4F7F-B8CE-7B2F7014BE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75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57000"/>
                <a:lumMod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99000"/>
                <a:lumOff val="1000"/>
                <a:alpha val="54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EBB819-0642-48D0-B451-91823B7C0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DFD304F-44C3-4C5F-ACD9-E6EA04AB1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1A6833-E542-4CE5-965D-FA2138CD51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C7DFA7-9A8C-4AA2-AB9B-F4B61920D2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1861D74-4FB5-458C-A65B-0ECC0BA393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540C6DF-1B19-48A8-9E36-BF86AEEB23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84BA4C5-F4AB-4A7D-8A5C-E0817B877D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12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45ECF641-47D9-44ED-866B-0C4362E787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5B5F3341-4C2D-4470-8520-7EADFCB0F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52BF23-41FA-4DD8-83DF-ECB158B7751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665C107B-C93F-4EC6-B711-EA3F0DCB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2581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5">
            <a:extLst>
              <a:ext uri="{FF2B5EF4-FFF2-40B4-BE49-F238E27FC236}">
                <a16:creationId xmlns:a16="http://schemas.microsoft.com/office/drawing/2014/main" id="{D82B9DBE-71E3-43DB-B17B-F33327D904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2057400"/>
            <a:ext cx="914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12CAB97B-46A3-4AFC-9A3C-13D18D10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14600"/>
            <a:ext cx="618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By convention the first letter of user-selected structure type names is uppercase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D7EB1719-F272-4EF6-9E4E-BB08A95B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Single Structures (continued)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54369-A35F-48DE-A0B1-CAE2C479B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C6D14-22E0-4733-B826-1479B1616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A43B1B-F9C9-46A3-922B-B4E52B3D1FC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BC1F05E0-2971-489C-872E-B0898E2FC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Single Structures (continued)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BA4D1E4-8129-41CB-863E-BF4AFAAEF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Initialization of structures follows the same rules as for the initialization of arrays: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 Date birth = {12, 28, 1987};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Structure members can be of any data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 PayRecord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char name[20];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idNum;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double regRate;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double otRate;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 PayRecord employee = {"H. Price", 12387, 15.89, 25.50};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F75FF0-9FFE-4E0B-9E58-635181A9E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A034C-61E8-4158-8FAF-F4E2CE531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484C42-4D9C-4D5E-B48B-A67FD4E18C6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AD3C2B4-5855-4B7C-9F67-01EA67CE7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Single Structures (continued)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C8B3AA0-400F-4D75-8708-EE1CEB2C1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Advantage of structures is when the same structure type is used in a list many times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Individual members can be arrays and structures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char name[20];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struct Date birth;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 person;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Example: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person.name[4]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44B8E39-52DF-4B12-BFA2-DB5C48BFBC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119514E-7560-4277-808A-045CB8CEE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B713A6-5AD1-455B-B582-2B7501D0B14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9D6933C-4307-40C0-B40B-0AFD81CE6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of Structures</a:t>
            </a:r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60A3C83C-FE1A-41F1-9FFA-8580B3301225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752600"/>
            <a:ext cx="6477000" cy="289560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DF64D524-6578-4C48-AD9C-029E88298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BC373EF-F01B-4139-820B-AE267F640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D95CF6-C9F4-4F73-B4E9-1DF982DA4E6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1026">
            <a:extLst>
              <a:ext uri="{FF2B5EF4-FFF2-40B4-BE49-F238E27FC236}">
                <a16:creationId xmlns:a16="http://schemas.microsoft.com/office/drawing/2014/main" id="{D5282877-3549-448D-8EBE-C13C19ADC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of Structures (continued)</a:t>
            </a:r>
          </a:p>
        </p:txBody>
      </p:sp>
      <p:pic>
        <p:nvPicPr>
          <p:cNvPr id="16389" name="Picture 1027">
            <a:extLst>
              <a:ext uri="{FF2B5EF4-FFF2-40B4-BE49-F238E27FC236}">
                <a16:creationId xmlns:a16="http://schemas.microsoft.com/office/drawing/2014/main" id="{A6355C1D-56FD-4EB7-870C-D9A164A6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858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59BE182-E165-4EC0-A5A5-97CB35C582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DB2E18F6-ED28-4C7C-AB40-BFF2DE43F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FAA12C-DE77-402A-B935-AD4DA0C8738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63AF8406-D2FE-4CC3-AE25-46517B999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2300"/>
            <a:ext cx="77724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>
            <a:extLst>
              <a:ext uri="{FF2B5EF4-FFF2-40B4-BE49-F238E27FC236}">
                <a16:creationId xmlns:a16="http://schemas.microsoft.com/office/drawing/2014/main" id="{1CC9FE20-9FD9-49C6-9C99-6B597A992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971800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3FD9411E-B8E9-4F6D-BFDA-691DAE404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384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Inner braces are not necessary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5C82ED-DF91-40D1-91E0-95F44DAE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Arrays of Structures (continued)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DBF082-15C7-4635-BA00-BD2D33BDA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0C1108-C1C9-4792-BE96-1EA5BA341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446860-DB1C-4D69-8895-B094A2BD547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05592EB-635B-41BA-89BE-2CD0004C7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of Structures (continued)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3A81AE0-7595-4E6C-8F96-68C96517E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Without explicit initializers, the numeric elements of both static and external arrays or structures are initialized to 0 (or nulls)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inferior alternative to an array of structures is parallel arrays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Parallel arrays </a:t>
            </a:r>
            <a:r>
              <a:rPr lang="en-US" altLang="zh-CN">
                <a:ea typeface="宋体" panose="02010600030101010101" pitchFamily="2" charset="-122"/>
              </a:rPr>
              <a:t>are two or more arrays, where each array has the same number of elements and the elements in each array are directly related by their position in the arrays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They are rarely used any more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3D6B5B-13EC-4BB8-B439-A75E327C9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D8FAFF-F4C7-4C00-8F82-D5CD91022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CC7311-7DF8-41DC-8BAB-388AE48EC65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2FFDF77-5E57-4425-81FD-108ACD828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Returning Structures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6524E5E-AEA7-4EA1-AAC6-A12A28F8E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Individual structure members may be passed to a function in the same manner as any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scalar variable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display(emp.idNum)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calcPay(emp.payRate,emp.hours);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 most compilers, complete copies of all members of a structure can also be passed to a function by including the name of the structure as an argument to the called function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calcNet(emp);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1">
            <a:extLst>
              <a:ext uri="{FF2B5EF4-FFF2-40B4-BE49-F238E27FC236}">
                <a16:creationId xmlns:a16="http://schemas.microsoft.com/office/drawing/2014/main" id="{A89B5780-F8C5-46CA-9D91-5CEC5D524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DE2989A5-F14D-49B8-8A27-4938D65C9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B24673-1EE8-4BC6-90E7-11D68A7DED6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0484" name="Group 6">
            <a:extLst>
              <a:ext uri="{FF2B5EF4-FFF2-40B4-BE49-F238E27FC236}">
                <a16:creationId xmlns:a16="http://schemas.microsoft.com/office/drawing/2014/main" id="{540CDD32-E11E-4CF0-9738-3E916E22A17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066800"/>
            <a:ext cx="7124700" cy="5257800"/>
            <a:chOff x="261" y="123"/>
            <a:chExt cx="4488" cy="3846"/>
          </a:xfrm>
        </p:grpSpPr>
        <p:pic>
          <p:nvPicPr>
            <p:cNvPr id="20489" name="Picture 4">
              <a:extLst>
                <a:ext uri="{FF2B5EF4-FFF2-40B4-BE49-F238E27FC236}">
                  <a16:creationId xmlns:a16="http://schemas.microsoft.com/office/drawing/2014/main" id="{54B53513-1105-4A61-B16B-287E2ECFF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123"/>
              <a:ext cx="4467" cy="3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0" name="Picture 5">
              <a:extLst>
                <a:ext uri="{FF2B5EF4-FFF2-40B4-BE49-F238E27FC236}">
                  <a16:creationId xmlns:a16="http://schemas.microsoft.com/office/drawing/2014/main" id="{6EBC76CA-AFCC-4B7F-9C9F-E7BE1EFE0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3654"/>
              <a:ext cx="448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Line 7">
            <a:extLst>
              <a:ext uri="{FF2B5EF4-FFF2-40B4-BE49-F238E27FC236}">
                <a16:creationId xmlns:a16="http://schemas.microsoft.com/office/drawing/2014/main" id="{B96D468B-BBF6-47F8-97C9-23E5594DE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914900"/>
            <a:ext cx="609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8">
            <a:extLst>
              <a:ext uri="{FF2B5EF4-FFF2-40B4-BE49-F238E27FC236}">
                <a16:creationId xmlns:a16="http://schemas.microsoft.com/office/drawing/2014/main" id="{4FD50BCB-D7A4-48E0-954B-956F31C8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101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 by value</a:t>
            </a:r>
          </a:p>
        </p:txBody>
      </p:sp>
      <p:sp>
        <p:nvSpPr>
          <p:cNvPr id="20487" name="AutoShape 11">
            <a:extLst>
              <a:ext uri="{FF2B5EF4-FFF2-40B4-BE49-F238E27FC236}">
                <a16:creationId xmlns:a16="http://schemas.microsoft.com/office/drawing/2014/main" id="{A47D7294-4F6A-48DF-BAD6-678311C7E6A7}"/>
              </a:ext>
            </a:extLst>
          </p:cNvPr>
          <p:cNvSpPr>
            <a:spLocks/>
          </p:cNvSpPr>
          <p:nvPr/>
        </p:nvSpPr>
        <p:spPr bwMode="auto">
          <a:xfrm>
            <a:off x="2971800" y="1981200"/>
            <a:ext cx="304800" cy="885825"/>
          </a:xfrm>
          <a:prstGeom prst="rightBrace">
            <a:avLst>
              <a:gd name="adj1" fmla="val 2421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Although the structures in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calcNet()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use the same globally defined structure type,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this is not strictly necessary (although it is preferable)</a:t>
            </a:r>
          </a:p>
        </p:txBody>
      </p:sp>
      <p:sp>
        <p:nvSpPr>
          <p:cNvPr id="20488" name="Rectangle 12">
            <a:extLst>
              <a:ext uri="{FF2B5EF4-FFF2-40B4-BE49-F238E27FC236}">
                <a16:creationId xmlns:a16="http://schemas.microsoft.com/office/drawing/2014/main" id="{6DEC4E0D-72E5-4BDF-A4C1-E3E913ED0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Passing and Returning Structures (continued)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2143EA1-7015-4009-BD23-0DA841B59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B35930B-0A14-4DE2-8046-F286217E1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9DE94E-68EF-47B7-9E3E-D8BFA9FD8DF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CBCB820E-51A5-4C83-BE65-6EA7E9B92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Returning Structures (continued)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70219F6E-95D7-4824-86F2-AF646CB1BC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structure can be passed by reference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calcNet(&amp;emp);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double calcNet(struct Employee *pt)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(*pt).idNum or pt-&gt;idNum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38ED6-F76C-48E5-9BE7-ACCCA30AA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C8C9E-B2F9-4B85-86E4-7E090EDF0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6684AD-0574-4626-8EE3-1CEDAA74CBC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8DC91CEE-7458-4FC1-B486-89058B43E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49F1E7B-E624-463A-B49A-BD5BFBBC2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Single Structures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of Structures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Returning Structures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Unions (Optional)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4A18A27-BF1B-44E6-BBCB-A159A4B70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CECD5F4-5548-49CB-A3DB-BBC8E7271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492800-2A2D-4EF2-AD75-E6E8DC869AB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1026">
            <a:extLst>
              <a:ext uri="{FF2B5EF4-FFF2-40B4-BE49-F238E27FC236}">
                <a16:creationId xmlns:a16="http://schemas.microsoft.com/office/drawing/2014/main" id="{49F4C8E7-08E0-48BD-95FB-2A0C94DF8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Returning Structures (continued)</a:t>
            </a:r>
          </a:p>
        </p:txBody>
      </p:sp>
      <p:pic>
        <p:nvPicPr>
          <p:cNvPr id="22533" name="Picture 1027">
            <a:extLst>
              <a:ext uri="{FF2B5EF4-FFF2-40B4-BE49-F238E27FC236}">
                <a16:creationId xmlns:a16="http://schemas.microsoft.com/office/drawing/2014/main" id="{012111A0-6540-4771-88FB-7E027237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294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6CC5E7D3-D6DA-4874-81FB-BA543289C4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F3CC2D0-7F90-4593-A08B-5C11B735A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9C87C3-DFB3-46A2-AA45-6AA0275C468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45F63EE1-8B0F-420F-A919-48BB1AF5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16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>
            <a:extLst>
              <a:ext uri="{FF2B5EF4-FFF2-40B4-BE49-F238E27FC236}">
                <a16:creationId xmlns:a16="http://schemas.microsoft.com/office/drawing/2014/main" id="{5DC46FD0-2D48-4866-8A81-140CC018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Passing and Returning Structures (continued)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80D10F0-CBED-4041-B547-DFFE192B05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8A98F5-2A26-429F-87B1-8C1F165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7E763CE-8902-44B0-A461-E6151906198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725E770C-B2BC-4FFB-B431-C413257BB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Returning Structures (continued)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D4D7562-7216-49F0-BC65-1650C98A73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++ and -- can be applied to structures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++pt-&gt;hours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(pt++)-&gt;hours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(++pt)-&gt;hours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1F4989F1-A740-4A08-BD25-FA010A1319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8008AC4-6FDB-4045-BC88-C5476BA10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F37F03-B715-4B5F-9DEB-F7B49DCEF65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471BF80-8A6F-400B-9BE0-1C1814751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and Returning Structures (continued)</a:t>
            </a:r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38A5B4FD-8940-4DD7-9B10-E177C269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7724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2D6E5-3224-478B-94F1-95A2318E1F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43C53F-3419-4909-86F5-4BA330B38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B48A55-4F7B-45AF-BA3D-4C664274954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16FB42C-A01A-48A9-AC6C-F19DECCAE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Returning Structures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2E8707B5-6DAB-42F8-8C81-8EE1DD0259A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468563"/>
            <a:ext cx="8077200" cy="2986087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E7740439-F517-4207-9064-745E6ACC16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D5590D6-74B5-4C9B-8567-62FEDB7E5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95EE5B-DC1C-456E-9003-7D1D3B5644E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D2985819-AF4C-4DDD-9DC5-DD5304AD664D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143000"/>
            <a:ext cx="8235950" cy="5138738"/>
          </a:xfrm>
          <a:noFill/>
        </p:spPr>
      </p:pic>
      <p:sp>
        <p:nvSpPr>
          <p:cNvPr id="27653" name="Rectangle 7">
            <a:extLst>
              <a:ext uri="{FF2B5EF4-FFF2-40B4-BE49-F238E27FC236}">
                <a16:creationId xmlns:a16="http://schemas.microsoft.com/office/drawing/2014/main" id="{84DA3A68-00F5-4DE1-A283-1A3C8BE5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Returning Structures (continued)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CCAF08-E758-4077-99C1-372F356DD8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041D0-90D3-4C11-BD79-DEF9C346F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65AF1D-648D-486A-B12A-446C6847326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09BA31C-BACC-4FD1-A8E4-6C6854DA6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D25C954-C565-4266-A5D9-CC6184353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union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 data type that reserves the same area in memory for two or more variables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union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char key;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num;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double price;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 val;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Each of these types, but only one at a time, can actually be assigned to the union variable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union reserves sufficient memory locations to accommodate its largest member’s data type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D809E-D2EE-4916-82E4-4407F9591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7AF109-BEC2-4EC8-9ADF-294A11D8CF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78ADC7-8169-4BDB-AF0F-DDAA833DD4D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9D321F1-97CF-4E49-A9D5-D4425552E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Unions (continued)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6613ADCB-4B17-4BF5-81BA-B3A39C049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Individual union members are accessed using the same notation as structure members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Typically, a second variable keeps track of the current data type stored in the union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switch(uType)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case ‘c’: printf("%c", val.key);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    break;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case ‘i’: printf("%d", val.num);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    break;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case ‘d’: printf("%f", val.price);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        break;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default : printf("Invalid type : %c", uType);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2E23C-29D7-441B-8239-CB3D36BFF0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0C797C-F36A-4062-9521-4619196B6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87E734-84CE-441A-BB1C-6DA2ED32200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2FB68DF-D681-48C6-BB4A-E0D02B390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Unions (continued)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72AEB37-03F6-4B93-80AF-542034052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type name can be associated with a union to create templates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union DateTime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long days;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double time;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union DateTime first, second, *pt;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Pointers to unions use the same notation as pointers to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Unions may be members of structures and arrays; structures, arrays, and pointers may be members of unions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A81F8-15EE-4B15-81F8-26BAA1F6C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391076-DE3F-4699-AB74-47C1D28D6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686EAE-7470-40B4-B8B1-231B55466AD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1B9E15C-65D2-4200-A3BA-EBF0EC854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Unions (continued)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CAE5CE5-DC6E-49F5-B021-6CA24C74E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char uType;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union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{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char *text;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double rate;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} uTax;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 flag;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rate</a:t>
            </a:r>
            <a:r>
              <a:rPr lang="en-US" altLang="zh-CN">
                <a:ea typeface="宋体" panose="02010600030101010101" pitchFamily="2" charset="-122"/>
              </a:rPr>
              <a:t> is referenced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flag.uTax.rate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first character of the string whose address is stored in the pointer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text</a:t>
            </a:r>
            <a:r>
              <a:rPr lang="en-US" altLang="zh-CN">
                <a:ea typeface="宋体" panose="02010600030101010101" pitchFamily="2" charset="-122"/>
              </a:rPr>
              <a:t> is accessed 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*flag.uTax.text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4EF0608-9823-4012-94FF-764187B093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9C73F41-BDC2-4055-AD0D-4A8FC31709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AAC33D-18D1-46D1-9577-7DD7BA5FD93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C4F5102-B932-4DFC-A4CC-5CFDCA8BC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9AB56A7D-2E29-4201-8126-D0C75E1D89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Each data item listed in Figure 12.1 is an entity by itself, called a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data field</a:t>
            </a:r>
            <a:endParaRPr lang="en-US" altLang="zh-CN" i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Together, all the data fields form a single unit called a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record</a:t>
            </a:r>
            <a:endParaRPr lang="en-US" altLang="zh-CN" i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In C, a record is referred to as a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structure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CF518-2A92-4AE5-A23D-D881CE6334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3E8F4-1015-41F0-BCFF-E57CE7937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B31ACC-CBC7-4C8E-B8BB-79690357E8B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11AAC6E-722B-4CF9-9DA2-9AF447DB6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23780D83-64C3-45DD-919B-82409BDB0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Attempting to use structures and unions, as complete entities, in relational expressions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Assigning an incorrect address to a pointer that is a member of a structure or union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Storing one data type in a union and accessing it by the wrong variable name can result in an error that is particularly troublesome to locate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2BFF04D-8C84-4E20-BA59-EF84188C8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5526B400-2E60-4907-B261-04DD59B68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BD67FF-0756-4679-9576-1022DDFD1AE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F0B4521-37F9-49F3-A143-BE1AC2FEE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grpSp>
        <p:nvGrpSpPr>
          <p:cNvPr id="33797" name="Group 8">
            <a:extLst>
              <a:ext uri="{FF2B5EF4-FFF2-40B4-BE49-F238E27FC236}">
                <a16:creationId xmlns:a16="http://schemas.microsoft.com/office/drawing/2014/main" id="{34ECD939-2E21-4BF5-ABCE-533CE1687FEC}"/>
              </a:ext>
            </a:extLst>
          </p:cNvPr>
          <p:cNvGrpSpPr>
            <a:grpSpLocks/>
          </p:cNvGrpSpPr>
          <p:nvPr/>
        </p:nvGrpSpPr>
        <p:grpSpPr bwMode="auto">
          <a:xfrm>
            <a:off x="1987550" y="1350963"/>
            <a:ext cx="5308600" cy="4973637"/>
            <a:chOff x="1252" y="803"/>
            <a:chExt cx="3344" cy="3133"/>
          </a:xfrm>
        </p:grpSpPr>
        <p:pic>
          <p:nvPicPr>
            <p:cNvPr id="33798" name="Picture 4">
              <a:extLst>
                <a:ext uri="{FF2B5EF4-FFF2-40B4-BE49-F238E27FC236}">
                  <a16:creationId xmlns:a16="http://schemas.microsoft.com/office/drawing/2014/main" id="{8EF7FB1D-8C22-4079-954A-806ECAB51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" y="803"/>
              <a:ext cx="3343" cy="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9" name="Picture 6">
              <a:extLst>
                <a:ext uri="{FF2B5EF4-FFF2-40B4-BE49-F238E27FC236}">
                  <a16:creationId xmlns:a16="http://schemas.microsoft.com/office/drawing/2014/main" id="{0632C777-E4CA-4F1B-A64D-12C502E47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" y="1954"/>
              <a:ext cx="3343" cy="1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8F66B3-9FD7-4E0B-AF09-D48EE3AB0F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5B4212-43E5-4CA8-ADDF-B3B11D46D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A5F545-2E62-436D-9A2B-6F8D4FC811C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9FDEDF81-6C21-4E2A-860F-73289C2A6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A701E2E-A0FE-45ED-98D2-015CDE49F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structure allows individual variables to be grouped under a common variable name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structure type name can be used to create a generalized structure type describing the form and arrangement of elements in a structure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Structures are particularly useful as elements of arrays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82704-9A82-40E7-B905-B19AFCBFFF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118F33-4636-4385-BFF5-3C0D67B5D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981EFF-C690-4FA9-AFB7-BFAFFBC9161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F138006-31AC-4019-8D3B-7DD77DBCE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F489BC58-DED8-4673-89CA-AB3BAC01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Individual members of a structure are passed to a function in the manner appropriate to the data type of the member being passed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Structure members can be any valid C data type, including structures, unions, arrays, and pointers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Unions are declared in the same manner as structures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8C6116B3-2729-403E-8BAA-3BE1A67FD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D172A2C-52C3-4CBA-A681-083B4A621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65FA1A-F53F-4B3B-8622-FB545459A24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1026">
            <a:extLst>
              <a:ext uri="{FF2B5EF4-FFF2-40B4-BE49-F238E27FC236}">
                <a16:creationId xmlns:a16="http://schemas.microsoft.com/office/drawing/2014/main" id="{1CA8EE87-95CF-46F9-80D4-6D5FAB590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(continued)</a:t>
            </a:r>
          </a:p>
        </p:txBody>
      </p:sp>
      <p:pic>
        <p:nvPicPr>
          <p:cNvPr id="6149" name="Picture 1027">
            <a:extLst>
              <a:ext uri="{FF2B5EF4-FFF2-40B4-BE49-F238E27FC236}">
                <a16:creationId xmlns:a16="http://schemas.microsoft.com/office/drawing/2014/main" id="{DDB6173A-0AA9-4C00-B0A5-5E4F4BBAEEC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953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74826B7-FDE9-44ED-9A08-D749FCC34F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98E47B6-481F-41E1-ACE3-706746718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86C7B4-9F39-4151-8708-4F4047CD17A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82D8D9C0-6B56-44CD-B529-E62C1E85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(continued)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291871F1-E044-4FF1-AF30-782E8DA30C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structure’s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form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consists of the symbolic names, data types, and arrangement of individual data fields in the record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structure’s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contents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consist of the actual data stored in the symbolic names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69F645E-3024-44C4-9501-0D9BA93C2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2631CCF-7156-475E-A229-776549448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50B973-7D6A-450D-8947-07325CA398D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1026">
            <a:extLst>
              <a:ext uri="{FF2B5EF4-FFF2-40B4-BE49-F238E27FC236}">
                <a16:creationId xmlns:a16="http://schemas.microsoft.com/office/drawing/2014/main" id="{8ACEA774-D60C-406B-B03F-E30411F2D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(continued)</a:t>
            </a:r>
          </a:p>
        </p:txBody>
      </p:sp>
      <p:pic>
        <p:nvPicPr>
          <p:cNvPr id="8197" name="Picture 1027">
            <a:extLst>
              <a:ext uri="{FF2B5EF4-FFF2-40B4-BE49-F238E27FC236}">
                <a16:creationId xmlns:a16="http://schemas.microsoft.com/office/drawing/2014/main" id="{B6017BD3-F1FD-40A6-A84A-827C08A1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5105400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16C3DC-E9A7-4A12-8EE1-B075A8F14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37DE6-5302-4CF4-9C4A-9F16AA8E4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0613C6-107E-45D3-A2B8-20EE9997D6A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688937-6904-4758-AF95-0B6FFFAD4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Single Structures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7E884F8-CA45-4720-9758-381EFD49E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Structure definition in C: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month;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year;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 birth;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Reserves storage for the individual data items listed in the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three data items are the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members of the structure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Assigning actual data values to the data items of a structure is called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populating the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>
            <a:extLst>
              <a:ext uri="{FF2B5EF4-FFF2-40B4-BE49-F238E27FC236}">
                <a16:creationId xmlns:a16="http://schemas.microsoft.com/office/drawing/2014/main" id="{247D3971-9078-4A5F-BA72-93EF4EAECA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765CFF46-FBED-4E2F-82F0-1FAAC1E43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713AF49-47F7-4489-A480-C05E5681E86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4145C-F9F3-42D9-BD1E-850C11FFF1CB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19200"/>
            <a:ext cx="8255000" cy="5029200"/>
          </a:xfrm>
          <a:noFill/>
        </p:spPr>
      </p:pic>
      <p:sp>
        <p:nvSpPr>
          <p:cNvPr id="10245" name="AutoShape 7">
            <a:extLst>
              <a:ext uri="{FF2B5EF4-FFF2-40B4-BE49-F238E27FC236}">
                <a16:creationId xmlns:a16="http://schemas.microsoft.com/office/drawing/2014/main" id="{F6A38DA8-5C07-4402-A696-925849FF0066}"/>
              </a:ext>
            </a:extLst>
          </p:cNvPr>
          <p:cNvSpPr>
            <a:spLocks/>
          </p:cNvSpPr>
          <p:nvPr/>
        </p:nvSpPr>
        <p:spPr bwMode="auto">
          <a:xfrm>
            <a:off x="2438400" y="27432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spacing of a structure definition is not rigid</a:t>
            </a:r>
          </a:p>
        </p:txBody>
      </p:sp>
      <p:sp>
        <p:nvSpPr>
          <p:cNvPr id="10246" name="Rectangle 8">
            <a:extLst>
              <a:ext uri="{FF2B5EF4-FFF2-40B4-BE49-F238E27FC236}">
                <a16:creationId xmlns:a16="http://schemas.microsoft.com/office/drawing/2014/main" id="{3BB5F3FD-597F-45AE-ABD2-54BAB3CD0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Single Structures (continued)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48590B-48DC-49F3-A723-398074E70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D8B54-0F94-4085-AEF3-8DDD83D79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A6B2C7-6216-483E-BCBF-290B7DC901C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4D29C865-D9E8-4E2D-A6CE-7FC4E610E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Single Structures (continued)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E57A5AF-13DE-4239-B44E-A68605C25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Multiple variables can be defined in one statement</a:t>
            </a:r>
          </a:p>
          <a:p>
            <a:pPr lvl="1" eaLnBrk="1" hangingPunct="1"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struct {int month; int day; int year;} birth, current;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to list the form of the structure with no following variable names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list of structure members must be preceded by a user-selected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structure type name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struct Date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month;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day;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int year;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Microsoft Office PowerPoint</Application>
  <PresentationFormat>全屏显示(4:3)</PresentationFormat>
  <Paragraphs>250</Paragraphs>
  <Slides>33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Times New Roman</vt:lpstr>
      <vt:lpstr>Arial</vt:lpstr>
      <vt:lpstr>宋体</vt:lpstr>
      <vt:lpstr>Courier New</vt:lpstr>
      <vt:lpstr>Default Design</vt:lpstr>
      <vt:lpstr>A First Book of ANSI C Fourth Edition</vt:lpstr>
      <vt:lpstr>Objectives</vt:lpstr>
      <vt:lpstr>Introduction</vt:lpstr>
      <vt:lpstr>Introduction (continued)</vt:lpstr>
      <vt:lpstr>Introduction (continued)</vt:lpstr>
      <vt:lpstr>Introduction (continued)</vt:lpstr>
      <vt:lpstr>Single Structures</vt:lpstr>
      <vt:lpstr>PowerPoint 演示文稿</vt:lpstr>
      <vt:lpstr>Single Structures (continued)</vt:lpstr>
      <vt:lpstr>PowerPoint 演示文稿</vt:lpstr>
      <vt:lpstr>Single Structures (continued)</vt:lpstr>
      <vt:lpstr>Single Structures (continued)</vt:lpstr>
      <vt:lpstr>Arrays of Structures</vt:lpstr>
      <vt:lpstr>Arrays of Structures (continued)</vt:lpstr>
      <vt:lpstr>PowerPoint 演示文稿</vt:lpstr>
      <vt:lpstr>Arrays of Structures (continued)</vt:lpstr>
      <vt:lpstr>Passing and Returning Structures</vt:lpstr>
      <vt:lpstr>PowerPoint 演示文稿</vt:lpstr>
      <vt:lpstr>Passing and Returning Structures (continued)</vt:lpstr>
      <vt:lpstr>Passing and Returning Structures (continued)</vt:lpstr>
      <vt:lpstr>PowerPoint 演示文稿</vt:lpstr>
      <vt:lpstr>Passing and Returning Structures (continued)</vt:lpstr>
      <vt:lpstr>Passing and Returning Structures (continued)</vt:lpstr>
      <vt:lpstr>Returning Structures</vt:lpstr>
      <vt:lpstr>PowerPoint 演示文稿</vt:lpstr>
      <vt:lpstr>Unions</vt:lpstr>
      <vt:lpstr>Unions (continued)</vt:lpstr>
      <vt:lpstr>Unions (continued)</vt:lpstr>
      <vt:lpstr>Unions (continued)</vt:lpstr>
      <vt:lpstr>Common Programming Errors</vt:lpstr>
      <vt:lpstr>Common Compiler Errors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subject/>
  <dc:creator/>
  <cp:keywords/>
  <dc:description/>
  <cp:lastModifiedBy/>
  <cp:revision>491</cp:revision>
  <dcterms:created xsi:type="dcterms:W3CDTF">2002-09-27T23:29:22Z</dcterms:created>
  <dcterms:modified xsi:type="dcterms:W3CDTF">2020-02-25T05:26:44Z</dcterms:modified>
  <cp:category/>
</cp:coreProperties>
</file>