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19" r:id="rId2"/>
    <p:sldId id="257" r:id="rId3"/>
    <p:sldId id="462" r:id="rId4"/>
    <p:sldId id="463" r:id="rId5"/>
    <p:sldId id="464" r:id="rId6"/>
    <p:sldId id="509" r:id="rId7"/>
    <p:sldId id="465" r:id="rId8"/>
    <p:sldId id="510" r:id="rId9"/>
    <p:sldId id="511" r:id="rId10"/>
    <p:sldId id="466" r:id="rId11"/>
    <p:sldId id="467" r:id="rId12"/>
    <p:sldId id="468" r:id="rId13"/>
    <p:sldId id="469" r:id="rId14"/>
    <p:sldId id="470" r:id="rId15"/>
    <p:sldId id="471" r:id="rId16"/>
    <p:sldId id="472" r:id="rId17"/>
    <p:sldId id="474" r:id="rId18"/>
    <p:sldId id="475" r:id="rId19"/>
    <p:sldId id="476" r:id="rId20"/>
    <p:sldId id="512" r:id="rId21"/>
    <p:sldId id="477" r:id="rId22"/>
    <p:sldId id="478" r:id="rId23"/>
    <p:sldId id="479" r:id="rId24"/>
    <p:sldId id="480" r:id="rId25"/>
    <p:sldId id="481" r:id="rId26"/>
    <p:sldId id="482" r:id="rId27"/>
    <p:sldId id="483" r:id="rId28"/>
    <p:sldId id="484" r:id="rId29"/>
    <p:sldId id="513" r:id="rId30"/>
    <p:sldId id="514" r:id="rId31"/>
    <p:sldId id="485" r:id="rId32"/>
    <p:sldId id="515" r:id="rId33"/>
    <p:sldId id="486" r:id="rId34"/>
    <p:sldId id="487" r:id="rId35"/>
    <p:sldId id="488" r:id="rId36"/>
    <p:sldId id="516" r:id="rId37"/>
    <p:sldId id="489" r:id="rId38"/>
    <p:sldId id="490" r:id="rId39"/>
    <p:sldId id="491" r:id="rId40"/>
    <p:sldId id="492" r:id="rId41"/>
    <p:sldId id="493" r:id="rId42"/>
    <p:sldId id="494" r:id="rId43"/>
    <p:sldId id="495" r:id="rId44"/>
    <p:sldId id="497" r:id="rId45"/>
    <p:sldId id="498" r:id="rId46"/>
    <p:sldId id="499" r:id="rId47"/>
    <p:sldId id="500" r:id="rId48"/>
    <p:sldId id="502" r:id="rId49"/>
    <p:sldId id="503" r:id="rId50"/>
    <p:sldId id="501" r:id="rId51"/>
    <p:sldId id="504" r:id="rId52"/>
    <p:sldId id="505" r:id="rId53"/>
    <p:sldId id="506" r:id="rId54"/>
    <p:sldId id="507" r:id="rId55"/>
    <p:sldId id="508" r:id="rId56"/>
    <p:sldId id="445" r:id="rId57"/>
    <p:sldId id="446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9" autoAdjust="0"/>
    <p:restoredTop sz="99823" autoAdjust="0"/>
  </p:normalViewPr>
  <p:slideViewPr>
    <p:cSldViewPr>
      <p:cViewPr>
        <p:scale>
          <a:sx n="100" d="100"/>
          <a:sy n="100" d="100"/>
        </p:scale>
        <p:origin x="1420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D9D09331-7AAB-46C1-8618-AE9628A53A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28A2F52F-1A22-49E3-BA5A-1883623BDF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AC72336B-65C4-456B-8F86-437F6BF0E3F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A0F3D53A-643D-4D1B-A9D1-FADF1C724D4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DD9F0FB-FDF8-42D4-A5F5-0315D2B6D2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1E27F0B-90CB-4B75-9C4C-5B70FFDCFB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6B4EB00-ABC6-4859-B481-AFF0A3A225D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D148A6D7-73D4-4211-A2F0-AB71AB7C4B2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8EF04995-17AB-4986-B738-532F712B3CB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AA497F5B-BEE7-4BEF-9F7E-483C8AE3712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E6E016D7-469A-478D-859F-6D084636CB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3DFF6B2-1D85-4F36-968C-1F8377D1B2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50593A98-2EDA-4FF9-9679-857AFDB8EA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ACEA9B9-F864-48AC-A0EF-F3BDDD842FD6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10C8A4D0-82C0-43FB-B667-A5684A9EE2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D9DACE5D-9942-4DA9-A6BB-5AF493BF8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94DA3E6E-9336-4FE4-A5CA-3E813E20F6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42D9502-60C3-4820-A134-57B862840373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FBE28645-5D14-4CDE-AAC1-3BD8F4DA19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90625127-BD98-47ED-810D-7662C6C58E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2BA85CB5-C980-490D-A3DF-1523091BB4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6734572-6730-44F0-B8B7-E2CB658F11B3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B8E628C-BE7F-42BB-A0D7-5F530D89C1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DB4B24C9-320A-46AD-8A6F-7AD1BD677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B2800EEB-DAEB-4EDE-8930-7763C49DE1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616449C-8010-4504-A138-4A1E7301FE8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74E2A965-FA60-4CA5-BD31-362D6CB0F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8CCA7496-FAE1-4F4E-86F4-FA5B04F80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7DEC97A1-8296-4C0F-9E53-ED48E6B985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7EE2367-45F6-4F8E-AC5E-689F1EE9C7E1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EDD95BC4-ECF5-41C4-B771-A42454BE81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CC7E81CA-6090-476F-81C7-DF30909C0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FCCFE288-8C90-4F27-A854-3205B8ADF7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27E5AA6-2F45-4B6B-93FD-CA89C7FB740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1CB402F0-9BD8-4A49-8CB4-A804AA0549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CD2DBB18-42CA-4E25-A9B5-B6402E28B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BA43EC35-BA8A-4003-B666-78C63D5F03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EA56087-1AA5-43FE-8319-1CDA0E4CD606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3A928C33-5D7A-46AD-8A31-490E0EF849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574DB870-72EC-4BEA-B796-7892F9E88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21FD750-1B49-4C67-BAF3-3195008775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BFB57AE-67E5-457C-ACE1-F6FC1A48CA6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1F3CA2DC-5A24-4921-A940-77D255ADEB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99135837-4180-4B6E-9028-B8C1CB30AB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EA9EE32F-A13A-44BF-814E-78AEB2D7BA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55EC63E-FF7B-4874-8A44-D3E5F3586D9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B43CECEB-7632-4D84-A269-80FA908BC9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BB962855-446F-4679-A21C-199A2AEF3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CECE1DC8-43D4-4C81-8AC5-8DB4583EBA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7A60998-4225-4873-A2DC-744EB0E3E2E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72815346-BA96-447E-BE3C-DFDC92AC5C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FFA746BA-1E0C-4957-AFDD-856A66FFD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EA38FC7C-D118-4E91-B03D-A741ACBEA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78492D0-CFAF-4D0E-B42C-270DD3AE4C9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4927EDD1-93C1-452D-A08D-8DBF471CA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C592DA27-0901-417D-A2F6-94867AD83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7285E387-6916-4841-B850-31E15551EE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8C9D1FF-8B4E-47EE-9054-1C3902C9061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86B7A6F-94F2-4977-B650-6F96CBD16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D53DA896-EF56-4345-94C9-B7584FA6C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07ED6AEB-A4D0-4C30-A830-430272F659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92059DA-A025-42B6-B8B2-46C20A130592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458E45D-0207-40AD-9760-4ACEE01710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F2001DC1-BF86-4A98-A8FC-4CEF64A62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DE40BC71-F47A-4E28-9EAE-5A65D6B7D3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A4F8801-CFA7-42EA-A8EF-17A9CCDFBAE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6ED492D7-1F56-43C0-9095-B34F544F76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AE15DCE-A11A-469F-A2F9-8DEE6E103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9EB3FB48-ADF0-42FE-A6B6-F644732600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DD45F99-C34E-4EE1-B473-CE4E5FC702B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36AA326D-7373-4B42-8362-F2E01D42A1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7777AC93-B31C-43F8-9704-CB22D9314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60F1C817-C9B8-49FF-BD58-0AA43D7B8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3069945-67CE-4D68-A0DC-ABB4338A2C4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91CBB2A5-36CF-4EDB-B69B-D3A8B842A1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C205C2D4-5F34-46CA-A1B8-B62FFABC8D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84E07E99-2F72-46DE-8F60-5EC91F53CF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99FFE1D-5190-4424-B736-CC2BD0231F7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D880FB36-E71E-4B37-B504-BC5C656D20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A8C35A35-1C03-4B01-B7CF-E9E918121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11456276-97D9-453A-9FDA-BCDB26FEB8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A13170C-BB6D-48BD-8AD0-F8A5211BD843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9CCF927E-7F6D-46C1-929B-CE083226B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E8C3FEC-B241-417C-9C1C-B1AC6B659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F91ADF7E-DA63-4533-A927-AD0A1133EE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39F7904-B8D3-48D6-9BB7-0DAEED07E0D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D5052333-9866-4893-B841-6D233FA076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9ADBB031-9388-4CCB-AF9D-90C6AA0AA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C555A4DD-FAD3-45D1-8EF3-892116A07F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DF15CBE-E311-436F-A1BD-7AB3400D2A5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70199BC3-888B-4BE3-AECF-2F6FE9A9F6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3D996688-92E6-40F9-AFCA-9FF01B7193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E27D8D47-C566-4D92-A643-6244DF1D09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C9FD7D2-C4FF-42E0-8C4E-2C6244B820F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F0727888-A7BC-4308-BFCC-9E8CFB44E7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B80EE827-CCD8-4E32-893A-B930284F24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C5D9FEDA-3FCD-488E-AE09-78CB7E2724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B9137AF-BF8C-4F64-BEDD-98F43D5391E2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16F76407-51EB-4047-8A8F-EB27C0D64F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6D7C8024-87BE-412C-8D3C-C0CEF916F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E2D78FF5-BD8E-4B3C-ABA2-0F7B8A1C2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E6F9FB1-C1FD-45EC-8029-540D46FD8ED1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52D5CB8-A237-4ADF-BD3E-14780A6BD4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9282CC3-BB08-4742-A5D5-0E8C3072B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9DD328A5-4B76-4836-AB2D-6AA6A8775B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E450E56-ABD8-4621-A46B-7041BD1382F3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D291E71A-07CA-4CB5-96C6-AA228A72ED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8F83A517-F322-4756-9CA4-3CC8E219E5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93FBB919-A500-4847-BB37-D218A42087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168CCA-350A-40A8-B71E-1BBF2E48106B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5429C84F-D6BB-4DE5-8EEF-51B9852F46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DB11EDA3-3E68-4F87-8A64-2E6E32F3F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02025E16-90F4-498E-90DA-A3EDEC2ED2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0AD422F-DF9A-4B9A-BB8E-084A0235B8D1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3E5AC191-E42C-4E80-985F-82F36DD818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F1026C50-8D6B-478F-AF63-ACE08291D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776C3E0B-9F32-49A7-9B7F-B4F3E713CE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1BFD250-8CF4-4C6E-AFAF-CDA33D095DE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27A9996F-87A0-494A-858A-3B17F81F6E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DEBD3F49-1FD0-4D7A-B9E3-17117F055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92ABA6A6-8D72-4C48-BD01-B55EA00FE7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A377D98-098B-41D1-A9C9-1A2500DDB0B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D7A04706-5EF4-4AAE-A440-C19748F801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579DEF66-4E29-48A4-8FB6-5E3D081E8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66CBD492-0685-44CA-BDAE-C3706CE97B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35DD8D-56F5-44F5-B8ED-7A75E91C888E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0A48796D-DCA1-421F-B97B-E9CC2ACBF6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6CA4A2F6-F85A-4DED-8AAA-21202E833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AB3ACF11-24F6-48A9-9147-3ABB08FF4E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BA5FE3F-D739-465A-B498-A5CB8F556AD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EE5E10CA-40C1-4761-8538-7F4B125152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7FDF138A-18EA-4041-9F62-7D8CE9283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F8005BFE-A1BA-41F0-A593-A464D76A86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E2A9C9A-DB9F-450B-8810-C49EE8325CD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2F9E355A-F5FF-450D-880F-C2ABA9A657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B6BBACEE-FC44-466A-98C1-DAAE018E0E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2E3A8720-1F97-4138-AC76-3B42FD054E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C05EFCC-4EC1-4DE5-AE6A-947A81C864D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F34BF882-08CF-4571-B835-7CB44E8141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342C451F-9A7D-48E4-A9E9-ABD7673FF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2B7F1735-2C5C-4C7C-951B-6B8DE2894D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A652F36-7F45-4189-97A8-2913D014325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89281FAD-3489-4A88-849C-B27F6347E1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3C6D6B37-973D-4FD3-AD7C-1F41617B9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735FE80C-D978-48CE-8F64-5EF2C0DAEC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6BB3AE5-AF17-4FE1-A316-8D593E2F5E32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48B46519-59C5-452A-89B1-2E08F17379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3CA1F1CF-7A07-4875-993D-2C8CC4922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1D939DBD-1D8E-4C16-AC84-0259EB9A3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6FB0A0A-5077-4D36-96DC-A4397BF1A10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6D5C4834-F1BB-402A-BF98-E47690D4D2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E6047AD7-753F-401D-9494-0DE68F9D3B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B88FA890-7EEA-4583-BA63-9C8F44A900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0CA7FAC-73B3-464F-BB57-BF39CEC39A3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4EF93EAE-2CB7-49F0-AD4C-CC428BF6FD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269F30EB-EB0D-4CDE-A1E2-94CFF40C9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91C60221-9FAB-4EA3-A6FE-AB6B4E7AA1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225A2E5-518B-4680-8E0D-51AD33948AD1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420D6C5F-EE77-4E63-896C-BACDFA6568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A76B1701-7C7A-41CD-ABBD-D02AFB0E5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DF88B9C7-AA0C-46C7-8A4D-6EBDA45FF7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0977D5B-174B-4F20-9FAD-3028AFE9F52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995116DE-8309-49C9-851F-65D7189C6F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72019935-362E-43ED-987E-BF7E73300C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F67E635C-917A-432E-A2FE-A70A8B804F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3B66276-AF83-4447-8FB3-1F929E27034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37739997-363B-4965-85DB-D991820B76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A1EBE471-CEB9-404D-9984-74CE86E755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4D302F4A-5B72-4DAC-9A5B-F83834C92A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68BECDB-601E-426C-9DC1-4DC38A65773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D0528048-4C98-437C-8C86-8AE85507FE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677A6960-B0A3-4ACB-9BF4-C731F99E9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27018B1F-06C1-4B86-9880-A9907214E6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4FDC713-28EE-4F78-A3F5-7CA84685CC9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A92C9F69-6FC3-41C2-8FE7-AA6EED9513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AC00750A-E300-4B25-9969-12E89CF25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42AC8295-1663-402A-AF2C-F3358A2DC3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EB19E74-5E32-4D71-875E-5C0BC5377BE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3E343F95-2F7F-4115-B13B-FEAEE65160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935F62B3-174A-4929-A92C-63B841D3B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23D2E6AF-6493-45B3-8866-2FE8E2EA3A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E9F9477-E3F2-431F-B954-92CC8C08E6D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E1DCEB2F-C21F-4EDB-B54A-2F60C405B5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44C52357-72B9-4B7D-930B-EBB0993DC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42B1D151-8641-4E2E-88AF-67393AC578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04E37E4-6B48-4F88-8D1E-7EC2A5326616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D5854EE2-A642-43EF-B366-7B499D261A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97574C2C-C0A2-4835-9679-BBFF3094B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5928A95-EC0F-467C-A9EB-4CE6BD9549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AC0B55C-BBAC-4472-8974-F7294777397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6CB89979-349E-4C48-9F06-A947274980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AD3B13CB-E386-42AC-9CA6-F43EA872E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1E931290-7DA4-4FE8-BF0E-F4665B5FE8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F6464BE-106E-484B-B0F1-8A8B870C6F1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7D32C0CF-2FF5-407F-94FA-038AEACDD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9B28D94B-A420-4C48-BE34-619E5080B1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81D94959-D92B-4E2D-B6F3-3BAC65D5DB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EB0B417-920F-42B1-B75B-3C33AC990C2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93270BE6-59EE-4F0A-9F5A-0263BABCB3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B3566534-D794-4138-9E41-7F1DB84AE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51315462-DEFA-40BD-8DDD-13FD284B9A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123AF6C-1589-4058-A2C1-65C2B80E24B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C7E57000-F9D6-4EAC-8759-5FF260ACD5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96523E09-5065-4937-AFF8-A4D6C6758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F81F6190-490C-4346-82DC-52718327E9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7DB15D1-A591-4A89-A0AD-F778F10404A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EC6AC95B-E8D9-4656-B72D-6FA8D82D69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2365F315-07B1-4982-9997-C12D0E8F02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0E19567-7DC9-4841-8795-674A2C9806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Linux+ Guide to Linux Certification, Second Edition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D9011C-4ABF-4C02-800F-B4E75BC03C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0E637D-D6D8-4646-81F8-8290931D8A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72A1A51F-A902-4429-8762-04BD994A26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131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634D0FA-4D88-4F61-AF8F-E585EA610F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3C1D83A-EF75-431F-A89B-41F303F7AB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93E78E-41D7-4033-8B34-D4920DF42E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954FC71-9C98-449F-AFBE-1E58A24FAB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67B2CAC-8A35-4755-843B-D7143A1D5C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742E58-6392-4415-988D-2ADE6753AE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67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AA586F-EC0F-4FF0-AF0B-75555700130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6D2FE8-972F-478D-83D5-AB2A385380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1CA63B-894B-486C-8784-473D071C10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6755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76400"/>
            <a:ext cx="39624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39624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5CBC2E-23AC-4BF3-8F02-ECC91841AF5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1A73FC-5F43-41B4-B583-2EEF4801EF8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DFEDF-06E6-429B-8271-6FC9DBC766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0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613C6C6-170D-4F74-8F38-06B7581F07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ACB2E1-666F-45B2-A7C1-B07F6D9C83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4178AC-05CB-4DBC-BA35-DA7D3D78C8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322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E3E8326-497E-40D9-980C-DCB7B27144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F5C52A2-ECD8-455B-A0C9-B4A8DFFAAF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3C13CE-F421-4F19-8F76-C2876CAE43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100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5253C5-532B-4579-AFB0-F2A95A4B502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36C9BB-38CF-47D0-8C59-D8D8B565B0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55E99-5E09-4056-9262-38E600844D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576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272AA20-C5AD-46B0-8226-7D2714EFA2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ADA8994-B0E5-4234-B90C-4029CA18C1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C659B-CBEA-4F05-9432-A544A3306C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330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4DFE6F0-647A-4DBF-B924-4D03281AB8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F7EA6DA-CEDB-44D3-91E3-C5FCF624FB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A194A-FFFF-4C54-9803-179AA0FE5D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568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AAFF435-1A8D-46B0-9850-8BB7F17DD6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E7905D3-8623-4F08-9AB6-98AA4D6B7F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390C3B-2FBA-46E3-B88A-27325640A8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09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A0738C-F76F-4A95-8025-4366A6DC99D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65638E-224D-4A64-8C0B-B29B5DC92E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76763E-D33A-446A-A329-9BA1B6B19E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260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D41BDA-6B98-4D39-B96E-BC0749050D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32235A-4C64-4484-9850-7CD6380DC3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9F15A-C0AF-41D7-9089-3F7E8C1F88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441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alpha val="57000"/>
                <a:lumMod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99000"/>
                <a:lumOff val="1000"/>
                <a:alpha val="54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3E51ACF-2291-407A-885E-B0AD5E000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E921D3E-8DFF-4DE7-8A3B-8CDB14123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1356AF8-5619-4AA3-BF97-78B36702451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+mn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0BDB23E-143F-462B-8A2B-9016E098085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D8E91F18-C2F8-4A45-AC88-7BC8CB7F7A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3B573EC-33AA-4877-8463-5F8F9797C54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First Book of ANSI C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sz="3200" i="1">
                <a:ea typeface="宋体" panose="02010600030101010101" pitchFamily="2" charset="-122"/>
              </a:rPr>
              <a:t>Fourth Edition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5079B8E-6AF3-4CDD-9221-5B2D625526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400" b="0" i="1" dirty="0">
                <a:ea typeface="宋体" panose="02010600030101010101" pitchFamily="2" charset="-122"/>
              </a:rPr>
              <a:t>Chapter 13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400" b="0" i="1" dirty="0">
                <a:ea typeface="宋体" panose="02010600030101010101" pitchFamily="2" charset="-122"/>
              </a:rPr>
              <a:t>Dynamic Data Structures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F2EFC8A3-E733-4D3B-9A8B-0DF8E5F46B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1FC3AFA5-2FCF-4D07-9D7A-5E1C6D1B04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9482248-D643-4943-8A6E-172B06AFFBE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C2D77C19-16DD-4F8A-B3D1-6DF45E1D8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762000"/>
            <a:ext cx="8277225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Line 5">
            <a:extLst>
              <a:ext uri="{FF2B5EF4-FFF2-40B4-BE49-F238E27FC236}">
                <a16:creationId xmlns:a16="http://schemas.microsoft.com/office/drawing/2014/main" id="{38DBB7E1-7655-46F5-8FAF-FA9ED593F4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6000" y="2962275"/>
            <a:ext cx="609600" cy="4333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B1AC2F93-9DE1-4B16-96DA-3BE9859E6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2889250"/>
            <a:ext cx="59880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structure can contain any data type, including a pointer. A pointer member of a structure is used like any other pointer variable.</a:t>
            </a:r>
          </a:p>
        </p:txBody>
      </p:sp>
      <p:sp>
        <p:nvSpPr>
          <p:cNvPr id="12295" name="Rectangle 8">
            <a:extLst>
              <a:ext uri="{FF2B5EF4-FFF2-40B4-BE49-F238E27FC236}">
                <a16:creationId xmlns:a16="http://schemas.microsoft.com/office/drawing/2014/main" id="{081319B4-2BBD-4054-B9E7-E96B1833B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Introduction to Linked Lists (continued)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1">
            <a:extLst>
              <a:ext uri="{FF2B5EF4-FFF2-40B4-BE49-F238E27FC236}">
                <a16:creationId xmlns:a16="http://schemas.microsoft.com/office/drawing/2014/main" id="{B0085093-309E-41AF-804C-5F7337DA4F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5BBDF23B-56E1-41D8-823B-6828D36EFD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07F043F-2E60-4027-ACFD-4318DB7A7AE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13316" name="Group 6">
            <a:extLst>
              <a:ext uri="{FF2B5EF4-FFF2-40B4-BE49-F238E27FC236}">
                <a16:creationId xmlns:a16="http://schemas.microsoft.com/office/drawing/2014/main" id="{6EC11587-F093-4E68-9AFF-BAC44405C6E3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57200"/>
            <a:ext cx="7294563" cy="5867400"/>
            <a:chOff x="264" y="59"/>
            <a:chExt cx="4595" cy="3920"/>
          </a:xfrm>
        </p:grpSpPr>
        <p:pic>
          <p:nvPicPr>
            <p:cNvPr id="13320" name="Picture 4">
              <a:extLst>
                <a:ext uri="{FF2B5EF4-FFF2-40B4-BE49-F238E27FC236}">
                  <a16:creationId xmlns:a16="http://schemas.microsoft.com/office/drawing/2014/main" id="{271E5695-6789-4562-BD37-2A4D6F84B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59"/>
              <a:ext cx="4586" cy="1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1" name="Picture 5">
              <a:extLst>
                <a:ext uri="{FF2B5EF4-FFF2-40B4-BE49-F238E27FC236}">
                  <a16:creationId xmlns:a16="http://schemas.microsoft.com/office/drawing/2014/main" id="{6B20ACBC-425C-4F6E-ACCB-F79690D58C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" y="1635"/>
              <a:ext cx="4586" cy="2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7" name="Line 7">
            <a:extLst>
              <a:ext uri="{FF2B5EF4-FFF2-40B4-BE49-F238E27FC236}">
                <a16:creationId xmlns:a16="http://schemas.microsoft.com/office/drawing/2014/main" id="{ECC4207C-30B9-4D19-8627-0F36CEAEDE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5625"/>
            <a:ext cx="273050" cy="155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8" name="Text Box 8">
            <a:extLst>
              <a:ext uri="{FF2B5EF4-FFF2-40B4-BE49-F238E27FC236}">
                <a16:creationId xmlns:a16="http://schemas.microsoft.com/office/drawing/2014/main" id="{626A3743-C902-4F11-8C7F-769C2A60B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756275"/>
            <a:ext cx="49530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 evaluated as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(t1.nextaddr)-&gt;name</a:t>
            </a:r>
            <a:endParaRPr lang="en-US" altLang="zh-CN" sz="18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 can be replaced by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(*t1.nextaddr).name</a:t>
            </a:r>
          </a:p>
        </p:txBody>
      </p:sp>
      <p:sp>
        <p:nvSpPr>
          <p:cNvPr id="13319" name="Rectangle 9">
            <a:extLst>
              <a:ext uri="{FF2B5EF4-FFF2-40B4-BE49-F238E27FC236}">
                <a16:creationId xmlns:a16="http://schemas.microsoft.com/office/drawing/2014/main" id="{99C38448-E8AB-42D0-9481-ACAAE88D5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Introduction to Linked Lists (continued)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47AE4855-CA0C-4A7B-8F2F-1DB651E92C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D6D41559-51FD-4FAC-B27F-71FBC98E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B81CBA5-38E8-4B61-BE0D-DB81E0714DD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5531123A-510D-49D2-8B48-BE1B640A8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61975"/>
            <a:ext cx="556260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5">
            <a:extLst>
              <a:ext uri="{FF2B5EF4-FFF2-40B4-BE49-F238E27FC236}">
                <a16:creationId xmlns:a16="http://schemas.microsoft.com/office/drawing/2014/main" id="{ECEF02F0-55D7-4122-BA7C-378034BF0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Introduction to Linked Lists (continued)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">
            <a:extLst>
              <a:ext uri="{FF2B5EF4-FFF2-40B4-BE49-F238E27FC236}">
                <a16:creationId xmlns:a16="http://schemas.microsoft.com/office/drawing/2014/main" id="{1FE6EF95-2041-4EE8-A873-6CABC1A7FA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70781CB7-A6D7-4B9C-A86C-B1CAEF8458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BEF4971-73C2-4418-924A-74A1FFEEA21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31969429-9059-4B9D-9450-3883346FA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" y="1295400"/>
            <a:ext cx="823912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5">
            <a:extLst>
              <a:ext uri="{FF2B5EF4-FFF2-40B4-BE49-F238E27FC236}">
                <a16:creationId xmlns:a16="http://schemas.microsoft.com/office/drawing/2014/main" id="{BF1841FD-60F3-461C-BAA7-F2F29B6E8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Introduction to Linked Lists (continued)</a:t>
            </a:r>
          </a:p>
        </p:txBody>
      </p:sp>
      <p:sp>
        <p:nvSpPr>
          <p:cNvPr id="15366" name="Line 6">
            <a:extLst>
              <a:ext uri="{FF2B5EF4-FFF2-40B4-BE49-F238E27FC236}">
                <a16:creationId xmlns:a16="http://schemas.microsoft.com/office/drawing/2014/main" id="{FCBC9475-1114-4009-A441-C9C354CEF3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4724400"/>
            <a:ext cx="1752600" cy="419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E236B12C-84C9-491B-849D-B7F184772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350" y="4265613"/>
            <a:ext cx="5073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Disadvantage: exactly three structures are defined in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by name, and storage for them is reserved at compile time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">
            <a:extLst>
              <a:ext uri="{FF2B5EF4-FFF2-40B4-BE49-F238E27FC236}">
                <a16:creationId xmlns:a16="http://schemas.microsoft.com/office/drawing/2014/main" id="{5932583C-CFA7-48D0-ADDB-71DA2EDE35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488D7770-8C98-4857-B038-B5AB0494A0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3834E7D-DBA9-41D3-992B-720136A1DC35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6388" name="Picture 5">
            <a:extLst>
              <a:ext uri="{FF2B5EF4-FFF2-40B4-BE49-F238E27FC236}">
                <a16:creationId xmlns:a16="http://schemas.microsoft.com/office/drawing/2014/main" id="{E23C7568-63CC-4952-8009-8012906BC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" y="1676400"/>
            <a:ext cx="823912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6">
            <a:extLst>
              <a:ext uri="{FF2B5EF4-FFF2-40B4-BE49-F238E27FC236}">
                <a16:creationId xmlns:a16="http://schemas.microsoft.com/office/drawing/2014/main" id="{0C03BA76-3FA9-4A7F-949A-45F470A8C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Introduction to Linked Lists (continued)</a:t>
            </a:r>
          </a:p>
        </p:txBody>
      </p:sp>
      <p:sp>
        <p:nvSpPr>
          <p:cNvPr id="16390" name="Line 7">
            <a:extLst>
              <a:ext uri="{FF2B5EF4-FFF2-40B4-BE49-F238E27FC236}">
                <a16:creationId xmlns:a16="http://schemas.microsoft.com/office/drawing/2014/main" id="{3BE6B623-C3E5-4541-AE90-A8DD7DFD1A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47800" y="4800600"/>
            <a:ext cx="3048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Text Box 8">
            <a:extLst>
              <a:ext uri="{FF2B5EF4-FFF2-40B4-BE49-F238E27FC236}">
                <a16:creationId xmlns:a16="http://schemas.microsoft.com/office/drawing/2014/main" id="{B8D1A6F8-84D8-4B45-9FBB-9138BBA6C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50" y="4791075"/>
            <a:ext cx="4953000" cy="347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  be replaced by 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while(contents)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718C68-F882-4E51-BF9E-53F9869C34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795DE6-1E12-4731-98BA-FA8ADA9A5C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B61D0BB-CA45-4D59-8DB6-BC9BEB32C596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5904CE0C-3CE0-434F-BB0A-AC55C6F4F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Dynamic Memory Allocation</a:t>
            </a:r>
          </a:p>
        </p:txBody>
      </p:sp>
      <p:pic>
        <p:nvPicPr>
          <p:cNvPr id="17413" name="Picture 4">
            <a:extLst>
              <a:ext uri="{FF2B5EF4-FFF2-40B4-BE49-F238E27FC236}">
                <a16:creationId xmlns:a16="http://schemas.microsoft.com/office/drawing/2014/main" id="{A4F4D9DE-7635-4860-9104-E13C5C6583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9463" y="2028825"/>
            <a:ext cx="7583487" cy="3867150"/>
          </a:xfr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C46FD5-9C4B-49B9-9A18-1B7C433E28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DECEBE-3924-4553-8D17-058FD9808E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C47A52A-7D55-40C0-B4DE-00A06CAA2BF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9BE57B81-8CF2-415C-947A-7A9EB3D024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Dynamic Memory Allocation (continued)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71BAEE6D-A2D5-4423-8D2B-D3813DEE2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malloc()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calloc()</a:t>
            </a:r>
            <a:r>
              <a:rPr lang="en-US" altLang="zh-CN">
                <a:ea typeface="宋体" panose="02010600030101010101" pitchFamily="2" charset="-122"/>
              </a:rPr>
              <a:t> functions can frequently be used interchangeably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advantage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calloc()</a:t>
            </a:r>
            <a:r>
              <a:rPr lang="en-US" altLang="zh-CN">
                <a:ea typeface="宋体" panose="02010600030101010101" pitchFamily="2" charset="-122"/>
              </a:rPr>
              <a:t> is that it initializes all newly allocated numeric memory to 0 and character allocated memory to NULL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We 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malloc()</a:t>
            </a:r>
            <a:r>
              <a:rPr lang="en-US" altLang="zh-CN">
                <a:ea typeface="宋体" panose="02010600030101010101" pitchFamily="2" charset="-122"/>
              </a:rPr>
              <a:t> because it is the more general purpose of the two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malloc(10*sizeof(char))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calloc(10,sizeof(char))</a:t>
            </a:r>
            <a:r>
              <a:rPr lang="en-US" altLang="zh-CN">
                <a:ea typeface="宋体" panose="02010600030101010101" pitchFamily="2" charset="-122"/>
              </a:rPr>
              <a:t> requests enough memory to store 10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space allocated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malloc()</a:t>
            </a:r>
            <a:r>
              <a:rPr lang="en-US" altLang="zh-CN">
                <a:ea typeface="宋体" panose="02010600030101010101" pitchFamily="2" charset="-122"/>
              </a:rPr>
              <a:t> comes from the computer’s </a:t>
            </a:r>
            <a:r>
              <a:rPr lang="en-US" altLang="zh-CN" b="1">
                <a:ea typeface="宋体" panose="02010600030101010101" pitchFamily="2" charset="-122"/>
              </a:rPr>
              <a:t>heap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1">
            <a:extLst>
              <a:ext uri="{FF2B5EF4-FFF2-40B4-BE49-F238E27FC236}">
                <a16:creationId xmlns:a16="http://schemas.microsoft.com/office/drawing/2014/main" id="{0D1AB30A-824A-494A-BDB8-4DB618F7A6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11" name="灯片编号占位符 2">
            <a:extLst>
              <a:ext uri="{FF2B5EF4-FFF2-40B4-BE49-F238E27FC236}">
                <a16:creationId xmlns:a16="http://schemas.microsoft.com/office/drawing/2014/main" id="{C46B5415-5659-4121-8C2D-6B004EA053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FD423D8-72A7-42F8-87CF-B9FDF543561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19460" name="Group 9">
            <a:extLst>
              <a:ext uri="{FF2B5EF4-FFF2-40B4-BE49-F238E27FC236}">
                <a16:creationId xmlns:a16="http://schemas.microsoft.com/office/drawing/2014/main" id="{B89B6385-3659-4D29-B569-7AF56EFB01BD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143000"/>
            <a:ext cx="6100763" cy="5181600"/>
            <a:chOff x="768" y="12"/>
            <a:chExt cx="3843" cy="3997"/>
          </a:xfrm>
        </p:grpSpPr>
        <p:pic>
          <p:nvPicPr>
            <p:cNvPr id="19464" name="Picture 5">
              <a:extLst>
                <a:ext uri="{FF2B5EF4-FFF2-40B4-BE49-F238E27FC236}">
                  <a16:creationId xmlns:a16="http://schemas.microsoft.com/office/drawing/2014/main" id="{5CD3F6C0-DAA2-4251-8F74-471961EEA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102"/>
              <a:ext cx="3843" cy="2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5" name="Picture 6">
              <a:extLst>
                <a:ext uri="{FF2B5EF4-FFF2-40B4-BE49-F238E27FC236}">
                  <a16:creationId xmlns:a16="http://schemas.microsoft.com/office/drawing/2014/main" id="{899151A5-BBD7-4450-91C2-EC2A02C4A2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378"/>
              <a:ext cx="3028" cy="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6" name="Picture 7">
              <a:extLst>
                <a:ext uri="{FF2B5EF4-FFF2-40B4-BE49-F238E27FC236}">
                  <a16:creationId xmlns:a16="http://schemas.microsoft.com/office/drawing/2014/main" id="{0FEC5942-1DEF-4F23-857A-DB3B95341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2"/>
              <a:ext cx="3843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7" name="Text Box 8">
              <a:extLst>
                <a:ext uri="{FF2B5EF4-FFF2-40B4-BE49-F238E27FC236}">
                  <a16:creationId xmlns:a16="http://schemas.microsoft.com/office/drawing/2014/main" id="{7E3B862C-C283-476D-9B7A-C1385B57B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4" y="170"/>
              <a:ext cx="276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19461" name="Line 10">
            <a:extLst>
              <a:ext uri="{FF2B5EF4-FFF2-40B4-BE49-F238E27FC236}">
                <a16:creationId xmlns:a16="http://schemas.microsoft.com/office/drawing/2014/main" id="{C4066644-57B4-4C3D-B40C-A89D7CD9FD3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9800" y="2895600"/>
            <a:ext cx="323850" cy="666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2" name="Text Box 11">
            <a:extLst>
              <a:ext uri="{FF2B5EF4-FFF2-40B4-BE49-F238E27FC236}">
                <a16:creationId xmlns:a16="http://schemas.microsoft.com/office/drawing/2014/main" id="{AB0F9AF4-D6C7-4BFC-AF39-D82501EBD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00400"/>
            <a:ext cx="49530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Necessary because </a:t>
            </a: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malloc()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returns </a:t>
            </a: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</a:t>
            </a:r>
          </a:p>
        </p:txBody>
      </p:sp>
      <p:sp>
        <p:nvSpPr>
          <p:cNvPr id="19463" name="Rectangle 12">
            <a:extLst>
              <a:ext uri="{FF2B5EF4-FFF2-40B4-BE49-F238E27FC236}">
                <a16:creationId xmlns:a16="http://schemas.microsoft.com/office/drawing/2014/main" id="{200EDEDB-7D20-4EE8-B392-08B29FBBD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8077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Dynamic Memory Allocation (continued)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DC3958-E9C1-45EB-BB5D-70DAD0A27C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59FDB7-B6E1-4696-9B4F-33897C8087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BA28D15-EB19-4BFD-B253-53D6E728485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4A578F27-C17D-481C-B0C9-BD70B51DF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Dynamic Memory Allocation (continued)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BDCF35C2-158E-4878-A5FA-AFF06E8D61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malloc()</a:t>
            </a:r>
            <a:r>
              <a:rPr lang="en-US" altLang="zh-CN">
                <a:ea typeface="宋体" panose="02010600030101010101" pitchFamily="2" charset="-122"/>
              </a:rPr>
              <a:t> is more typically used for dynamically allocating memory for structures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struct OfficeInfo *Off;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/* request space for one structure */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Off = (struct OfficeInfo *) malloc(sizeof(struct OfficeInfo));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/* check that space was allocated */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if (Off == (struct OfficeInfo*) NULL)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printf("\nAllocation failed\n");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exit(1);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5">
            <a:extLst>
              <a:ext uri="{FF2B5EF4-FFF2-40B4-BE49-F238E27FC236}">
                <a16:creationId xmlns:a16="http://schemas.microsoft.com/office/drawing/2014/main" id="{A6DF7944-1746-4FF8-AEF2-31D3A21201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4822ABA1-014D-4A07-8984-FA75B5427E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D01AA77-E552-4C16-8CBA-66E3E5220506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27A5ACFE-CF4E-4E7F-B515-9A595557C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Stacks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FF9F9751-77E5-4051-A281-C501B98DF11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305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Stack</a:t>
            </a:r>
            <a:r>
              <a:rPr lang="en-US" altLang="zh-CN">
                <a:ea typeface="宋体" panose="02010600030101010101" pitchFamily="2" charset="-122"/>
              </a:rPr>
              <a:t>: special type of linked list in which objects can only be added to and removed from the top of the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Last-in, first-out (LIFO) list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In a true stack, the only item that can be seen and accessed is the top item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1D72DA-AA86-4E3C-9DEE-25D512EF7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1D6534-99EC-4008-807E-65F752E878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73CE139-0B3B-46A5-ADFD-18D2F78CEAC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E43503D9-36D5-4E7A-8099-79A9F9CD9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0532203F-657F-4A80-9041-590F64DA3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Introduction to Linked Lists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Dynamic Memory Allocation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Stacks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Queues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Dynamically Linked Lists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Common Programming and Compiler Errors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4B103835-B502-4606-8DB4-21BFE70B73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107D5B1C-FCDE-4A37-9D10-A3D29CE698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52B333B-C1B4-4DC7-9639-FFBA2638F91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61415ECB-D570-40AD-82E3-95356D459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Stacks (continued)</a:t>
            </a:r>
          </a:p>
        </p:txBody>
      </p:sp>
      <p:pic>
        <p:nvPicPr>
          <p:cNvPr id="22533" name="Picture 3">
            <a:extLst>
              <a:ext uri="{FF2B5EF4-FFF2-40B4-BE49-F238E27FC236}">
                <a16:creationId xmlns:a16="http://schemas.microsoft.com/office/drawing/2014/main" id="{72B1EFB1-4BCF-4AB7-A407-4E2479408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86296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4300B1-6760-4186-9D3A-46A06E8953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35FB2E-6AF2-4E70-B18A-AFD0E37AA7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311690A-CD68-491B-92FC-98177D3828C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89DB438C-94E7-4E37-8AD0-B646A969A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Stack Implementation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EBAAFE0C-C791-48F6-AC39-8AC01CC987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Creating a stack requires the following four components:</a:t>
            </a:r>
          </a:p>
          <a:p>
            <a:pPr lvl="1"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 structure definition</a:t>
            </a:r>
          </a:p>
          <a:p>
            <a:pPr lvl="1"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 method </a:t>
            </a:r>
            <a:r>
              <a:rPr lang="en-US" altLang="zh-CN">
                <a:ea typeface="宋体" panose="02010600030101010101" pitchFamily="2" charset="-122"/>
              </a:rPr>
              <a:t>of designating the current top stack structure</a:t>
            </a:r>
          </a:p>
          <a:p>
            <a:pPr lvl="1"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An operation </a:t>
            </a:r>
            <a:r>
              <a:rPr lang="en-US" altLang="zh-CN">
                <a:ea typeface="宋体" panose="02010600030101010101" pitchFamily="2" charset="-122"/>
              </a:rPr>
              <a:t>for placing a new structure on the stack</a:t>
            </a:r>
          </a:p>
          <a:p>
            <a:pPr lvl="1"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An operation </a:t>
            </a:r>
            <a:r>
              <a:rPr lang="en-US" altLang="zh-CN">
                <a:ea typeface="宋体" panose="02010600030101010101" pitchFamily="2" charset="-122"/>
              </a:rPr>
              <a:t>for removing a structure from the stack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0719C03F-79EE-412D-ACE6-770D6098DF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D8B50137-3533-4275-9957-45AF1A1F7A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5882487-C334-4F40-8BEA-815AE9C40B41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1A86ECE4-A914-4D32-AD3D-B40B9CBA3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43375"/>
            <a:ext cx="8001000" cy="21050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96966228-BD97-436C-87C8-49D3101D5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52600"/>
            <a:ext cx="8001000" cy="2362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82" name="Rectangle 2">
            <a:extLst>
              <a:ext uri="{FF2B5EF4-FFF2-40B4-BE49-F238E27FC236}">
                <a16:creationId xmlns:a16="http://schemas.microsoft.com/office/drawing/2014/main" id="{1146F9C0-0F80-4F2E-B7EE-D44EBB538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PUSH and POP</a:t>
            </a:r>
          </a:p>
        </p:txBody>
      </p:sp>
      <p:sp>
        <p:nvSpPr>
          <p:cNvPr id="24583" name="Rectangle 3">
            <a:extLst>
              <a:ext uri="{FF2B5EF4-FFF2-40B4-BE49-F238E27FC236}">
                <a16:creationId xmlns:a16="http://schemas.microsoft.com/office/drawing/2014/main" id="{E7CD31E0-0622-4110-A5DB-6C33031940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200" i="1">
                <a:ea typeface="宋体" panose="02010600030101010101" pitchFamily="2" charset="-122"/>
              </a:rPr>
              <a:t>PUSH (add a new structure to the stack)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200" i="1">
                <a:ea typeface="宋体" panose="02010600030101010101" pitchFamily="2" charset="-122"/>
              </a:rPr>
              <a:t>  Dynamically create a new structure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200" i="1">
                <a:ea typeface="宋体" panose="02010600030101010101" pitchFamily="2" charset="-122"/>
              </a:rPr>
              <a:t>  Put the address in the top-of-stack pointer into the address field of the new structure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200" i="1">
                <a:ea typeface="宋体" panose="02010600030101010101" pitchFamily="2" charset="-122"/>
              </a:rPr>
              <a:t>  Fill in the remaining fields of the new structure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200" i="1">
                <a:ea typeface="宋体" panose="02010600030101010101" pitchFamily="2" charset="-122"/>
              </a:rPr>
              <a:t>  Put the address of the new structure into the top-of-stack pointer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200" i="1">
                <a:ea typeface="宋体" panose="02010600030101010101" pitchFamily="2" charset="-122"/>
              </a:rPr>
              <a:t>POP (remove a structure from the top of the stack)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200" i="1">
                <a:ea typeface="宋体" panose="02010600030101010101" pitchFamily="2" charset="-122"/>
              </a:rPr>
              <a:t>  Move the structure contents pointed to by the top-of-stack pointer into a work area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200" i="1">
                <a:ea typeface="宋体" panose="02010600030101010101" pitchFamily="2" charset="-122"/>
              </a:rPr>
              <a:t>  Free the structure pointed to by the top-of-stack pointer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200" i="1">
                <a:ea typeface="宋体" panose="02010600030101010101" pitchFamily="2" charset="-122"/>
              </a:rPr>
              <a:t>  Move the address in the work area address field into the top-of-stack pointer</a:t>
            </a:r>
            <a:endParaRPr lang="en-US" altLang="zh-CN" sz="22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7745EE92-5AA1-42DA-8583-2E8C562F88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F4B3299D-5883-410B-ABF3-CACA7C557D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D39EAF3-1C99-4AD1-AD2F-1BDC12C9A726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A3108061-275B-4C22-9AC3-90ABEC453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57200"/>
            <a:ext cx="561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5">
            <a:extLst>
              <a:ext uri="{FF2B5EF4-FFF2-40B4-BE49-F238E27FC236}">
                <a16:creationId xmlns:a16="http://schemas.microsoft.com/office/drawing/2014/main" id="{857243FB-597F-4E40-BBA0-9DB0B157F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PUSH and POP (continued)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72248BE8-E05C-46D8-94A0-C70230F399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59D51C2C-A4A9-4124-9828-F402631DCE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D11064E-3FB4-4EA4-9D95-ECB44BE7FD9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235F48A8-497E-4141-A5C7-E41A578CF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84200"/>
            <a:ext cx="7431088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5">
            <a:extLst>
              <a:ext uri="{FF2B5EF4-FFF2-40B4-BE49-F238E27FC236}">
                <a16:creationId xmlns:a16="http://schemas.microsoft.com/office/drawing/2014/main" id="{55299BF1-4F03-493F-B28F-3C4D29F13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PUSH and POP (continued)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8E0DA776-CE88-4AFD-8AB7-A87B76D4D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C354A661-D2C6-4064-8DD3-FC800BF041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CF08F1F-4C04-41FF-BE23-6FC16343000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27652" name="Group 6">
            <a:extLst>
              <a:ext uri="{FF2B5EF4-FFF2-40B4-BE49-F238E27FC236}">
                <a16:creationId xmlns:a16="http://schemas.microsoft.com/office/drawing/2014/main" id="{D33DF3C7-4DC0-4716-8032-68447B0F65F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528638"/>
            <a:ext cx="5767388" cy="5872162"/>
            <a:chOff x="861" y="48"/>
            <a:chExt cx="3633" cy="3987"/>
          </a:xfrm>
        </p:grpSpPr>
        <p:pic>
          <p:nvPicPr>
            <p:cNvPr id="27654" name="Picture 4">
              <a:extLst>
                <a:ext uri="{FF2B5EF4-FFF2-40B4-BE49-F238E27FC236}">
                  <a16:creationId xmlns:a16="http://schemas.microsoft.com/office/drawing/2014/main" id="{6CDEEB24-6560-484A-B702-5195F4AEF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" y="48"/>
              <a:ext cx="3633" cy="1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5" name="Picture 5">
              <a:extLst>
                <a:ext uri="{FF2B5EF4-FFF2-40B4-BE49-F238E27FC236}">
                  <a16:creationId xmlns:a16="http://schemas.microsoft.com/office/drawing/2014/main" id="{1AD9EBF1-8990-41CF-907D-08B31F03B6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" y="2000"/>
              <a:ext cx="3454" cy="2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53" name="Rectangle 7">
            <a:extLst>
              <a:ext uri="{FF2B5EF4-FFF2-40B4-BE49-F238E27FC236}">
                <a16:creationId xmlns:a16="http://schemas.microsoft.com/office/drawing/2014/main" id="{CE3B7103-6AE4-440D-89F8-7DDE71FD9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PUSH and POP (continued)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1">
            <a:extLst>
              <a:ext uri="{FF2B5EF4-FFF2-40B4-BE49-F238E27FC236}">
                <a16:creationId xmlns:a16="http://schemas.microsoft.com/office/drawing/2014/main" id="{2F6FD745-99EB-4772-AD8B-FCC194E062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E50A965A-889E-422B-90A7-40651FBD22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A0387E7-9D53-4506-B9F4-5ADC3A967F7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28676" name="Group 9">
            <a:extLst>
              <a:ext uri="{FF2B5EF4-FFF2-40B4-BE49-F238E27FC236}">
                <a16:creationId xmlns:a16="http://schemas.microsoft.com/office/drawing/2014/main" id="{36F29245-5769-483A-967F-ABECE003B256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542925"/>
            <a:ext cx="6627813" cy="5781675"/>
            <a:chOff x="426" y="0"/>
            <a:chExt cx="4175" cy="3978"/>
          </a:xfrm>
        </p:grpSpPr>
        <p:pic>
          <p:nvPicPr>
            <p:cNvPr id="28678" name="Picture 4">
              <a:extLst>
                <a:ext uri="{FF2B5EF4-FFF2-40B4-BE49-F238E27FC236}">
                  <a16:creationId xmlns:a16="http://schemas.microsoft.com/office/drawing/2014/main" id="{2A355B2C-B2F0-47C5-910A-BA4ABFA78B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0"/>
              <a:ext cx="3859" cy="2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79" name="Picture 7">
              <a:extLst>
                <a:ext uri="{FF2B5EF4-FFF2-40B4-BE49-F238E27FC236}">
                  <a16:creationId xmlns:a16="http://schemas.microsoft.com/office/drawing/2014/main" id="{0A24DF0C-7026-47C2-8AA0-7B4C6BD6E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316"/>
              <a:ext cx="3475" cy="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0" name="Picture 8">
              <a:extLst>
                <a:ext uri="{FF2B5EF4-FFF2-40B4-BE49-F238E27FC236}">
                  <a16:creationId xmlns:a16="http://schemas.microsoft.com/office/drawing/2014/main" id="{7BF294F0-40E5-478C-9782-6834B0539E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" y="3009"/>
              <a:ext cx="4175" cy="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677" name="Rectangle 10">
            <a:extLst>
              <a:ext uri="{FF2B5EF4-FFF2-40B4-BE49-F238E27FC236}">
                <a16:creationId xmlns:a16="http://schemas.microsoft.com/office/drawing/2014/main" id="{35AB852A-B71B-4872-81FA-E9803EE92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PUSH and POP (continued)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93A9D4-FED9-4CD9-9739-D4987C5A69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7060A1-443E-454F-A30E-38CC570B3F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382B540-6E9B-40E4-9FA7-09DE1C880A9A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47F708CF-AF11-4F49-B650-40D80BEF2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PUSH and POP (continued)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5E4FC4DB-5232-4525-8289-112749EA1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200">
                <a:ea typeface="宋体" panose="02010600030101010101" pitchFamily="2" charset="-122"/>
              </a:rPr>
              <a:t>A sample run using Program 13.5 produced the following: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Enter as many names as you wish, one per line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To stop entering names, enter a single 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Enter a name: Jane Jones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Enter a name: Bill Smith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Enter a name: Jim Robinson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Enter a name: 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The names popped from the stack are: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Jim Robinson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Bill Smith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Jane Jones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5">
            <a:extLst>
              <a:ext uri="{FF2B5EF4-FFF2-40B4-BE49-F238E27FC236}">
                <a16:creationId xmlns:a16="http://schemas.microsoft.com/office/drawing/2014/main" id="{AF928733-D572-4E18-A402-F4D7CB2C05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F715DA6B-6BD4-4DC4-8A54-66D08C1C6F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1D32CB1-9516-4668-BC0E-D30FA0FDDD7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736D7AF3-E7F6-4B16-B4C2-0B8428A73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Queues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1289BD9F-821D-4E4C-BF33-61B7FA9A39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second important data structure that relies on linked structures is called a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queue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Items are removed from a queue in the order in which they were entered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It is a first in, first out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FIFO)</a:t>
            </a:r>
            <a:r>
              <a:rPr lang="en-US" altLang="zh-CN">
                <a:ea typeface="宋体" panose="02010600030101010101" pitchFamily="2" charset="-122"/>
              </a:rPr>
              <a:t> structure</a:t>
            </a:r>
            <a:endParaRPr lang="en-US" altLang="zh-CN" sz="25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262C6D57-2A25-4468-B7F1-2CE7FF76CF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6093D987-7D66-4ACB-8C53-54BA02D141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F2B64F0-63F7-45CD-999B-DEE61E767A2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EC8D6E3C-2F0F-4208-8AFD-43B8CC6B4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Queues (continued)</a:t>
            </a:r>
          </a:p>
        </p:txBody>
      </p:sp>
      <p:pic>
        <p:nvPicPr>
          <p:cNvPr id="31749" name="Picture 3">
            <a:extLst>
              <a:ext uri="{FF2B5EF4-FFF2-40B4-BE49-F238E27FC236}">
                <a16:creationId xmlns:a16="http://schemas.microsoft.com/office/drawing/2014/main" id="{A542B038-212C-44B6-A387-5BFAE793A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7010400" cy="220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AAFC66-B83E-48B4-9791-D184C8E823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48826A-E14C-401C-A773-81E0685C7E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95F22A5-3727-45EA-A94B-8D8A83FF623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E4A26F3A-556C-434A-9945-24A8F89FE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Introduction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F648DDDE-37E3-4F7E-9840-994DECDA50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Dynamic memory allocation</a:t>
            </a:r>
            <a:r>
              <a:rPr lang="en-US" altLang="zh-CN" dirty="0">
                <a:ea typeface="宋体" panose="02010600030101010101" pitchFamily="2" charset="-122"/>
              </a:rPr>
              <a:t>: an alternative to fixed memory allocation in which memory space grows or diminishes during program execution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Dynamic memory allocation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makes it unnecessary to reserve a fixed amount of memory for a scalar, array, or structure variable in advance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Also known as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run-time allocation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Requests are made for allocation and release of memory space while the program is running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AC3A93CF-8EFE-4971-AD76-4DE2204046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E7635CCB-2299-4652-B62A-D55D76D1B4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8477B81-8783-4D7B-824F-272D8D5EA5E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5F3294A0-087D-4AF9-A0DE-990ADB3868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Queues (continued)</a:t>
            </a:r>
          </a:p>
        </p:txBody>
      </p:sp>
      <p:pic>
        <p:nvPicPr>
          <p:cNvPr id="32773" name="Picture 3">
            <a:extLst>
              <a:ext uri="{FF2B5EF4-FFF2-40B4-BE49-F238E27FC236}">
                <a16:creationId xmlns:a16="http://schemas.microsoft.com/office/drawing/2014/main" id="{78F82E9B-9B30-4D9F-A99C-32EC46B78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7400"/>
            <a:ext cx="495300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F0188D-E89A-4BDC-BDA0-DCF8068332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DB41C9-586F-46B1-A247-C094CE6447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6C67483-62E5-4477-BDE2-35DC0D64E42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3B166253-F17A-4C45-BE8E-20AB5531C5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Enque and Serve</a:t>
            </a:r>
          </a:p>
        </p:txBody>
      </p:sp>
      <p:sp>
        <p:nvSpPr>
          <p:cNvPr id="33797" name="Rectangle 6">
            <a:extLst>
              <a:ext uri="{FF2B5EF4-FFF2-40B4-BE49-F238E27FC236}">
                <a16:creationId xmlns:a16="http://schemas.microsoft.com/office/drawing/2014/main" id="{EFF22595-C87E-4844-95CE-4EEAD4C06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Enqueueing</a:t>
            </a:r>
            <a:r>
              <a:rPr lang="en-US" altLang="zh-CN" b="1">
                <a:ea typeface="宋体" panose="02010600030101010101" pitchFamily="2" charset="-122"/>
              </a:rPr>
              <a:t>:</a:t>
            </a:r>
            <a:r>
              <a:rPr lang="en-US" altLang="zh-CN">
                <a:ea typeface="宋体" panose="02010600030101010101" pitchFamily="2" charset="-122"/>
              </a:rPr>
              <a:t> placing a new item on top of the queue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Serving</a:t>
            </a:r>
            <a:r>
              <a:rPr lang="en-US" altLang="zh-CN" b="1">
                <a:ea typeface="宋体" panose="02010600030101010101" pitchFamily="2" charset="-122"/>
              </a:rPr>
              <a:t>:</a:t>
            </a:r>
            <a:r>
              <a:rPr lang="en-US" altLang="zh-CN">
                <a:ea typeface="宋体" panose="02010600030101010101" pitchFamily="2" charset="-122"/>
              </a:rPr>
              <a:t> removing an item from a queue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9F3E8720-7D4C-4023-A191-55E6FE2E59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78F66600-6EAC-4D24-A5F6-A80E1DC55B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186E78-AE4D-433B-AD2D-3D334021335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836BD3F2-3AE2-419D-B9BF-2A98122D4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Enque and Serve (continued)</a:t>
            </a:r>
          </a:p>
        </p:txBody>
      </p:sp>
      <p:pic>
        <p:nvPicPr>
          <p:cNvPr id="34821" name="Picture 3">
            <a:extLst>
              <a:ext uri="{FF2B5EF4-FFF2-40B4-BE49-F238E27FC236}">
                <a16:creationId xmlns:a16="http://schemas.microsoft.com/office/drawing/2014/main" id="{43911D0D-008C-49EF-8D1F-BE9D97F01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7046913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4DFD96-8788-484C-BF99-771ECF0460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3F8220-837E-4304-9809-FC9BC173B2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C5774D-DAA3-4280-A8D1-B040ED46F42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5233742E-479D-420B-B931-DC869F5B7A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Enque and Serve (continued)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6E563233-124B-477B-98AD-BDD429986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i="1">
                <a:ea typeface="宋体" panose="02010600030101010101" pitchFamily="2" charset="-122"/>
              </a:rPr>
              <a:t>Enqueue (add a new structure to an existing queue)</a:t>
            </a:r>
          </a:p>
          <a:p>
            <a:pPr eaLnBrk="1" hangingPunct="1">
              <a:buFontTx/>
              <a:buNone/>
            </a:pPr>
            <a:r>
              <a:rPr lang="en-US" altLang="zh-CN" i="1">
                <a:ea typeface="宋体" panose="02010600030101010101" pitchFamily="2" charset="-122"/>
              </a:rPr>
              <a:t>  Dynamically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create</a:t>
            </a:r>
            <a:r>
              <a:rPr lang="en-US" altLang="zh-CN" i="1">
                <a:ea typeface="宋体" panose="02010600030101010101" pitchFamily="2" charset="-122"/>
              </a:rPr>
              <a:t> a new a structure</a:t>
            </a:r>
          </a:p>
          <a:p>
            <a:pPr eaLnBrk="1" hangingPunct="1">
              <a:buFontTx/>
              <a:buNone/>
            </a:pPr>
            <a:r>
              <a:rPr lang="en-US" altLang="zh-CN" i="1">
                <a:ea typeface="宋体" panose="02010600030101010101" pitchFamily="2" charset="-122"/>
              </a:rPr>
              <a:t> 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Set</a:t>
            </a:r>
            <a:r>
              <a:rPr lang="en-US" altLang="zh-CN" i="1">
                <a:ea typeface="宋体" panose="02010600030101010101" pitchFamily="2" charset="-122"/>
              </a:rPr>
              <a:t> the address field of the new structure to a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NULL</a:t>
            </a:r>
          </a:p>
          <a:p>
            <a:pPr eaLnBrk="1" hangingPunct="1">
              <a:buFontTx/>
              <a:buNone/>
            </a:pPr>
            <a:r>
              <a:rPr lang="en-US" altLang="zh-CN" i="1">
                <a:ea typeface="宋体" panose="02010600030101010101" pitchFamily="2" charset="-122"/>
              </a:rPr>
              <a:t> 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Fill</a:t>
            </a:r>
            <a:r>
              <a:rPr lang="en-US" altLang="zh-CN" i="1">
                <a:ea typeface="宋体" panose="02010600030101010101" pitchFamily="2" charset="-122"/>
              </a:rPr>
              <a:t> in the remaining fields of the new structure</a:t>
            </a:r>
          </a:p>
          <a:p>
            <a:pPr eaLnBrk="1" hangingPunct="1">
              <a:buFontTx/>
              <a:buNone/>
            </a:pPr>
            <a:r>
              <a:rPr lang="en-US" altLang="zh-CN" i="1">
                <a:ea typeface="宋体" panose="02010600030101010101" pitchFamily="2" charset="-122"/>
              </a:rPr>
              <a:t> 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Set</a:t>
            </a:r>
            <a:r>
              <a:rPr lang="en-US" altLang="zh-CN" i="1">
                <a:ea typeface="宋体" panose="02010600030101010101" pitchFamily="2" charset="-122"/>
              </a:rPr>
              <a:t> the address field of the prior structure (which is pointed to by the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queueIn</a:t>
            </a:r>
            <a:r>
              <a:rPr lang="en-US" altLang="zh-CN" i="1">
                <a:ea typeface="宋体" panose="02010600030101010101" pitchFamily="2" charset="-122"/>
              </a:rPr>
              <a:t> pointer) to the address of the newly created structure</a:t>
            </a:r>
          </a:p>
          <a:p>
            <a:pPr eaLnBrk="1" hangingPunct="1">
              <a:buFontTx/>
              <a:buNone/>
            </a:pPr>
            <a:r>
              <a:rPr lang="en-US" altLang="zh-CN" i="1">
                <a:ea typeface="宋体" panose="02010600030101010101" pitchFamily="2" charset="-122"/>
              </a:rPr>
              <a:t> 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Update</a:t>
            </a:r>
            <a:r>
              <a:rPr lang="en-US" altLang="zh-CN" i="1">
                <a:ea typeface="宋体" panose="02010600030101010101" pitchFamily="2" charset="-122"/>
              </a:rPr>
              <a:t> the address in the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queueIn</a:t>
            </a:r>
            <a:r>
              <a:rPr lang="en-US" altLang="zh-CN" i="1">
                <a:ea typeface="宋体" panose="02010600030101010101" pitchFamily="2" charset="-122"/>
              </a:rPr>
              <a:t> pointer with the address of the newly created structure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98018F-CED6-4245-8FFC-92A7788068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2C74DD-BB4A-4943-803B-9795C8BCA9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E4B1ACC-DB18-40EA-A2D9-F20627EAEB7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5">
            <a:extLst>
              <a:ext uri="{FF2B5EF4-FFF2-40B4-BE49-F238E27FC236}">
                <a16:creationId xmlns:a16="http://schemas.microsoft.com/office/drawing/2014/main" id="{C7A13140-1397-4FD6-BF28-FF842E8397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Enque and Serve (continued)</a:t>
            </a:r>
          </a:p>
        </p:txBody>
      </p:sp>
      <p:pic>
        <p:nvPicPr>
          <p:cNvPr id="36869" name="Picture 4">
            <a:extLst>
              <a:ext uri="{FF2B5EF4-FFF2-40B4-BE49-F238E27FC236}">
                <a16:creationId xmlns:a16="http://schemas.microsoft.com/office/drawing/2014/main" id="{71C921C2-9157-47F1-B67C-99621F39DD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1563" y="1852613"/>
            <a:ext cx="6999287" cy="4219575"/>
          </a:xfr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1D5E621-62EC-468E-88FD-D5C73069B5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90A7782-9100-4678-A870-378BA6E307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5C5341E-BB05-447C-B021-C81040D708D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254A891E-4B26-4657-9226-DC1646B5A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Enque and Serve (continued)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D9869A7F-76AD-4670-A9CB-C0FC20AA6D4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>
                <a:ea typeface="宋体" panose="02010600030101010101" pitchFamily="2" charset="-122"/>
              </a:rPr>
              <a:t>Serve (remove a structure from an existing queue)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>
                <a:ea typeface="宋体" panose="02010600030101010101" pitchFamily="2" charset="-122"/>
              </a:rPr>
              <a:t> 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Move</a:t>
            </a:r>
            <a:r>
              <a:rPr lang="en-US" altLang="zh-CN" i="1">
                <a:ea typeface="宋体" panose="02010600030101010101" pitchFamily="2" charset="-122"/>
              </a:rPr>
              <a:t> the contents of the structure pointed to by the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queueOut</a:t>
            </a:r>
            <a:r>
              <a:rPr lang="en-US" altLang="zh-CN" i="1">
                <a:ea typeface="宋体" panose="02010600030101010101" pitchFamily="2" charset="-122"/>
              </a:rPr>
              <a:t> pointer into a work area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>
                <a:ea typeface="宋体" panose="02010600030101010101" pitchFamily="2" charset="-122"/>
              </a:rPr>
              <a:t> 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Free</a:t>
            </a:r>
            <a:r>
              <a:rPr lang="en-US" altLang="zh-CN" i="1">
                <a:ea typeface="宋体" panose="02010600030101010101" pitchFamily="2" charset="-122"/>
              </a:rPr>
              <a:t> the structure pointed to by the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queueOut</a:t>
            </a:r>
            <a:r>
              <a:rPr lang="en-US" altLang="zh-CN" i="1">
                <a:ea typeface="宋体" panose="02010600030101010101" pitchFamily="2" charset="-122"/>
              </a:rPr>
              <a:t> pointer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>
                <a:ea typeface="宋体" panose="02010600030101010101" pitchFamily="2" charset="-122"/>
              </a:rPr>
              <a:t> 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Move</a:t>
            </a:r>
            <a:r>
              <a:rPr lang="en-US" altLang="zh-CN" i="1">
                <a:ea typeface="宋体" panose="02010600030101010101" pitchFamily="2" charset="-122"/>
              </a:rPr>
              <a:t> the address in the work area address field into the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queueOut </a:t>
            </a:r>
            <a:r>
              <a:rPr lang="en-US" altLang="zh-CN" i="1">
                <a:ea typeface="宋体" panose="02010600030101010101" pitchFamily="2" charset="-122"/>
              </a:rPr>
              <a:t>pointer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886D8759-6836-48B2-AAF7-4085360F7D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39410ED-B16F-4AE8-AD62-9108B4A2F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1CA0B10-5A45-4FEA-AB78-6C5053FE397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BDC78A66-0146-46E2-9C7B-97C9BCDDA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Enque and Serve (continued)</a:t>
            </a:r>
          </a:p>
        </p:txBody>
      </p:sp>
      <p:pic>
        <p:nvPicPr>
          <p:cNvPr id="38917" name="Picture 3">
            <a:extLst>
              <a:ext uri="{FF2B5EF4-FFF2-40B4-BE49-F238E27FC236}">
                <a16:creationId xmlns:a16="http://schemas.microsoft.com/office/drawing/2014/main" id="{25348B6D-056A-487A-9187-773414C2E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65500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C60F765D-9DA9-4986-8C0C-ACC7DA734A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14F5A1DC-87F4-4A6C-B679-34BF720D44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B2C3E39-17E7-42AC-8706-08C3236D62B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D6106F3B-A486-4893-8C4C-41DB752A0081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628650"/>
            <a:ext cx="8331200" cy="5695950"/>
          </a:xfrm>
          <a:noFill/>
        </p:spPr>
      </p:pic>
      <p:sp>
        <p:nvSpPr>
          <p:cNvPr id="39941" name="Rectangle 7">
            <a:extLst>
              <a:ext uri="{FF2B5EF4-FFF2-40B4-BE49-F238E27FC236}">
                <a16:creationId xmlns:a16="http://schemas.microsoft.com/office/drawing/2014/main" id="{86FF878B-F1AE-41C9-8A1C-11462F4A6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Enque and Serve (continued)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141DADFB-1F36-4BA0-9CA8-60F49E102B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785F7AB2-D3F8-479F-9F50-3738263D78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EFC72EA-AF27-4914-80B2-28883A07713A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40964" name="Group 7">
            <a:extLst>
              <a:ext uri="{FF2B5EF4-FFF2-40B4-BE49-F238E27FC236}">
                <a16:creationId xmlns:a16="http://schemas.microsoft.com/office/drawing/2014/main" id="{155D30E2-179F-42DC-8886-FCCD496EF27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609600"/>
            <a:ext cx="6213475" cy="5791200"/>
            <a:chOff x="726" y="0"/>
            <a:chExt cx="3914" cy="4050"/>
          </a:xfrm>
        </p:grpSpPr>
        <p:pic>
          <p:nvPicPr>
            <p:cNvPr id="40966" name="Picture 4">
              <a:extLst>
                <a:ext uri="{FF2B5EF4-FFF2-40B4-BE49-F238E27FC236}">
                  <a16:creationId xmlns:a16="http://schemas.microsoft.com/office/drawing/2014/main" id="{2E3130ED-CF42-4C06-8A67-3D1CCC2C37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" y="0"/>
              <a:ext cx="3834" cy="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67" name="Picture 5">
              <a:extLst>
                <a:ext uri="{FF2B5EF4-FFF2-40B4-BE49-F238E27FC236}">
                  <a16:creationId xmlns:a16="http://schemas.microsoft.com/office/drawing/2014/main" id="{20B5A7CA-DF27-422C-A8BC-A44E4A343A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" y="1206"/>
              <a:ext cx="3914" cy="2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965" name="Rectangle 8">
            <a:extLst>
              <a:ext uri="{FF2B5EF4-FFF2-40B4-BE49-F238E27FC236}">
                <a16:creationId xmlns:a16="http://schemas.microsoft.com/office/drawing/2014/main" id="{D99B6BBF-6338-4CB2-A7D9-92CF0F45A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Enque and Serve (continued)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CCE496BF-D4D4-4F96-8AF2-D07D80AA0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3D202A74-0B33-42C1-B572-08E226B76D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4CE6538-3B5C-40A8-8136-4839BCD721B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41988" name="Group 6">
            <a:extLst>
              <a:ext uri="{FF2B5EF4-FFF2-40B4-BE49-F238E27FC236}">
                <a16:creationId xmlns:a16="http://schemas.microsoft.com/office/drawing/2014/main" id="{A3FDFC9F-C715-456B-8927-5C4F873F412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685800"/>
            <a:ext cx="7162800" cy="5562600"/>
            <a:chOff x="315" y="0"/>
            <a:chExt cx="4512" cy="4007"/>
          </a:xfrm>
        </p:grpSpPr>
        <p:pic>
          <p:nvPicPr>
            <p:cNvPr id="41990" name="Picture 4">
              <a:extLst>
                <a:ext uri="{FF2B5EF4-FFF2-40B4-BE49-F238E27FC236}">
                  <a16:creationId xmlns:a16="http://schemas.microsoft.com/office/drawing/2014/main" id="{A89F9F78-E085-4AC7-9BAB-50A798C2CB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" y="0"/>
              <a:ext cx="4512" cy="2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1" name="Picture 5">
              <a:extLst>
                <a:ext uri="{FF2B5EF4-FFF2-40B4-BE49-F238E27FC236}">
                  <a16:creationId xmlns:a16="http://schemas.microsoft.com/office/drawing/2014/main" id="{A562486E-F8DC-462C-B4E7-1F47B3DB7B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" y="2766"/>
              <a:ext cx="4456" cy="1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989" name="Rectangle 7">
            <a:extLst>
              <a:ext uri="{FF2B5EF4-FFF2-40B4-BE49-F238E27FC236}">
                <a16:creationId xmlns:a16="http://schemas.microsoft.com/office/drawing/2014/main" id="{A0395961-F93B-4F83-B6F8-BADA5CE73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Enque and Serve (continued)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5551A74-328E-4D22-B610-99D104C8B4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E412916-CFF1-4703-A015-2DBBA1D0BD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F863113-6ACA-4D26-A106-DE815510B02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3FC28ED0-92D2-493D-9007-ABE22D303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Introduction to Linked Lists</a:t>
            </a:r>
          </a:p>
        </p:txBody>
      </p:sp>
      <p:sp>
        <p:nvSpPr>
          <p:cNvPr id="6149" name="Rectangle 6">
            <a:extLst>
              <a:ext uri="{FF2B5EF4-FFF2-40B4-BE49-F238E27FC236}">
                <a16:creationId xmlns:a16="http://schemas.microsoft.com/office/drawing/2014/main" id="{04951510-AB16-4919-8ACC-2ACDB5792EA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An array of structures can be used to insert and delete ordered structures, but this is not an efficient use of memory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Better alternative: a linked list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Linked list</a:t>
            </a:r>
            <a:r>
              <a:rPr lang="en-US" altLang="zh-CN" b="1" dirty="0">
                <a:ea typeface="宋体" panose="02010600030101010101" pitchFamily="2" charset="-122"/>
              </a:rPr>
              <a:t>: </a:t>
            </a:r>
            <a:r>
              <a:rPr lang="en-US" altLang="zh-CN" dirty="0">
                <a:ea typeface="宋体" panose="02010600030101010101" pitchFamily="2" charset="-122"/>
              </a:rPr>
              <a:t>set of structures, each containing at least one member whose value is the address of the next logically ordered structure in the list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Also known as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self-referencing structures</a:t>
            </a:r>
            <a:endParaRPr lang="en-US" altLang="zh-CN" sz="32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9095089E-9B58-47CD-BCAA-4EA0091C2E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6FFD1AC6-EBB8-4B8E-B163-547FFB6276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E8AA2C6-F45F-4162-BC0B-BA1174A3092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43012" name="Picture 4">
            <a:extLst>
              <a:ext uri="{FF2B5EF4-FFF2-40B4-BE49-F238E27FC236}">
                <a16:creationId xmlns:a16="http://schemas.microsoft.com/office/drawing/2014/main" id="{7DA62E75-9359-488B-AA52-038628A1B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24865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5">
            <a:extLst>
              <a:ext uri="{FF2B5EF4-FFF2-40B4-BE49-F238E27FC236}">
                <a16:creationId xmlns:a16="http://schemas.microsoft.com/office/drawing/2014/main" id="{E2561D5E-45BF-4AEE-A944-0607D8612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Enque and Serve (continued)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B37D32-FC89-42BD-802A-65AFD65F12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0B5468-8AA1-448E-927C-E67167A337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5406B22-7CDB-436C-A76C-A8E89BF767C5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C291AA96-288F-4829-919C-08879E466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Enque and Serve (continued)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DFB03FF4-9E0F-4998-B200-6561409BC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 sample run using Program 13.6 produced the following: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Enter as many names as you wish, one per line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To stop entering names, enter a single 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Enter a name: Jane Jones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Enter a name: Bill Smith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Enter a name: Jim Robinson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Enter a name: 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The names served from the queue are: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Jane Jones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Bill Smith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Jim Robinson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AAB5BD-4529-4B10-B599-56E7C39AE9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C0E808-D9D6-4F4A-93CD-9E6BC794A3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7E93A07-F2DC-4219-BFBA-2AFE69EFA6F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AD676A58-18F8-4D5C-8655-18C9F8D2C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Dynamically Linked Lists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2EF5054C-6A4A-4285-AF28-40D51E672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Both stacks and queues are examples of linked lists in which elements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can only </a:t>
            </a:r>
            <a:r>
              <a:rPr lang="en-US" altLang="zh-CN">
                <a:ea typeface="宋体" panose="02010600030101010101" pitchFamily="2" charset="-122"/>
              </a:rPr>
              <a:t>be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added to </a:t>
            </a:r>
            <a:r>
              <a:rPr lang="en-US" altLang="zh-CN">
                <a:ea typeface="宋体" panose="02010600030101010101" pitchFamily="2" charset="-122"/>
              </a:rPr>
              <a:t>and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removed from </a:t>
            </a: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ends of the list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 a dynamically linked list, this capability is extended to permit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adding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deleting</a:t>
            </a:r>
            <a:r>
              <a:rPr lang="en-US" altLang="zh-CN">
                <a:ea typeface="宋体" panose="02010600030101010101" pitchFamily="2" charset="-122"/>
              </a:rPr>
              <a:t> a structure from anywhere within the list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Such a capability is extremely useful when structures must be kept within a specified order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">
            <a:extLst>
              <a:ext uri="{FF2B5EF4-FFF2-40B4-BE49-F238E27FC236}">
                <a16:creationId xmlns:a16="http://schemas.microsoft.com/office/drawing/2014/main" id="{E6A20BD4-E333-41EA-A121-6737496DAD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230DFBEC-BA46-455E-A57C-BCB14585CD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B36B197-9E1C-47B1-939A-2E2031A5A57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Rectangle 1026">
            <a:extLst>
              <a:ext uri="{FF2B5EF4-FFF2-40B4-BE49-F238E27FC236}">
                <a16:creationId xmlns:a16="http://schemas.microsoft.com/office/drawing/2014/main" id="{E2481F92-BDD4-470A-9746-71B09EBD0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INSERT and DELETE</a:t>
            </a:r>
          </a:p>
        </p:txBody>
      </p:sp>
      <p:pic>
        <p:nvPicPr>
          <p:cNvPr id="46085" name="Picture 1028">
            <a:extLst>
              <a:ext uri="{FF2B5EF4-FFF2-40B4-BE49-F238E27FC236}">
                <a16:creationId xmlns:a16="http://schemas.microsoft.com/office/drawing/2014/main" id="{699A1287-F488-4B01-9167-7B803A573C80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057400"/>
            <a:ext cx="7623175" cy="3411538"/>
          </a:xfrm>
          <a:noFill/>
        </p:spPr>
      </p:pic>
      <p:sp>
        <p:nvSpPr>
          <p:cNvPr id="46086" name="Line 1031">
            <a:extLst>
              <a:ext uri="{FF2B5EF4-FFF2-40B4-BE49-F238E27FC236}">
                <a16:creationId xmlns:a16="http://schemas.microsoft.com/office/drawing/2014/main" id="{84961FAC-96C4-440C-B721-4691FE8C53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055813"/>
            <a:ext cx="5334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7" name="Text Box 1032">
            <a:extLst>
              <a:ext uri="{FF2B5EF4-FFF2-40B4-BE49-F238E27FC236}">
                <a16:creationId xmlns:a16="http://schemas.microsoft.com/office/drawing/2014/main" id="{B548DD71-03A8-456B-AD0E-81A00B832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1685925"/>
            <a:ext cx="115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 field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322745-F7A0-43E1-BCF5-B1A7CF6F9F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B87719-C9ED-4C86-BA40-C58586B205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4B4650F-D878-40A6-9141-772FEFFCF858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EEA82360-AF05-4450-908C-675435194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INSERT and DELETE (continued)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A28E558A-DF4A-487F-A069-E2FE128715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700" i="1">
                <a:ea typeface="宋体" panose="02010600030101010101" pitchFamily="2" charset="-122"/>
              </a:rPr>
              <a:t>INSERT (add a new structure into a linked list)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700" i="1">
                <a:ea typeface="宋体" panose="02010600030101010101" pitchFamily="2" charset="-122"/>
              </a:rPr>
              <a:t>  Dynamically allocate space for a new structure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700" i="1">
                <a:ea typeface="宋体" panose="02010600030101010101" pitchFamily="2" charset="-122"/>
              </a:rPr>
              <a:t>  If no structures exist in the list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700" i="1">
                <a:ea typeface="宋体" panose="02010600030101010101" pitchFamily="2" charset="-122"/>
              </a:rPr>
              <a:t>    Set the address field of the new structure to a NULL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700" i="1">
                <a:ea typeface="宋体" panose="02010600030101010101" pitchFamily="2" charset="-122"/>
              </a:rPr>
              <a:t>    Set address in the first structure pointer to address of newly created structure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700" i="1">
                <a:ea typeface="宋体" panose="02010600030101010101" pitchFamily="2" charset="-122"/>
              </a:rPr>
              <a:t>  Else /* we are working with an existing list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700" i="1">
                <a:ea typeface="宋体" panose="02010600030101010101" pitchFamily="2" charset="-122"/>
              </a:rPr>
              <a:t>    Locate where this new structure should be placed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700" i="1">
                <a:ea typeface="宋体" panose="02010600030101010101" pitchFamily="2" charset="-122"/>
              </a:rPr>
              <a:t>    If this structure should be the new first structure in the list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700" i="1">
                <a:ea typeface="宋体" panose="02010600030101010101" pitchFamily="2" charset="-122"/>
              </a:rPr>
              <a:t>      Copy current contents of first structure pointer into address field of newly created structure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700" i="1">
                <a:ea typeface="宋体" panose="02010600030101010101" pitchFamily="2" charset="-122"/>
              </a:rPr>
              <a:t>      Set address in the first structure pointer to address of newly created structure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700" i="1">
                <a:ea typeface="宋体" panose="02010600030101010101" pitchFamily="2" charset="-122"/>
              </a:rPr>
              <a:t> 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700" i="1">
                <a:ea typeface="宋体" panose="02010600030101010101" pitchFamily="2" charset="-122"/>
              </a:rPr>
              <a:t>      Copy the address in the prior structure’s address member into the address field of the newly created structure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700" i="1">
                <a:ea typeface="宋体" panose="02010600030101010101" pitchFamily="2" charset="-122"/>
              </a:rPr>
              <a:t>      Set address of prior structure’s address member to address of newly created structure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700" i="1">
                <a:ea typeface="宋体" panose="02010600030101010101" pitchFamily="2" charset="-122"/>
              </a:rPr>
              <a:t>    EndIf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700" i="1">
                <a:ea typeface="宋体" panose="02010600030101010101" pitchFamily="2" charset="-122"/>
              </a:rPr>
              <a:t>  EndIf</a:t>
            </a:r>
            <a:endParaRPr lang="en-US" altLang="zh-CN" sz="17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971168-5F9D-4B6F-8124-3271CE6A6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A67-1296-44ED-826D-78159F427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A52003E-DDA8-4B2D-B891-561BF7700EB8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Rectangle 5">
            <a:extLst>
              <a:ext uri="{FF2B5EF4-FFF2-40B4-BE49-F238E27FC236}">
                <a16:creationId xmlns:a16="http://schemas.microsoft.com/office/drawing/2014/main" id="{F03106EB-FADA-41DB-9CC8-562779E60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INSERT and DELETE (continued)</a:t>
            </a:r>
          </a:p>
        </p:txBody>
      </p:sp>
      <p:pic>
        <p:nvPicPr>
          <p:cNvPr id="48133" name="Picture 4">
            <a:extLst>
              <a:ext uri="{FF2B5EF4-FFF2-40B4-BE49-F238E27FC236}">
                <a16:creationId xmlns:a16="http://schemas.microsoft.com/office/drawing/2014/main" id="{059AA67D-FADC-4024-903F-DA9C52D138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8038" y="1676400"/>
            <a:ext cx="7526337" cy="4572000"/>
          </a:xfr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FD282B-6559-4032-A93B-E5D03C60D1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38C0FD-AB98-4DB0-A8CE-CFD5F63482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B7F1D9F-B379-49DD-A673-8A92076CD11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DE096070-B80A-4ACD-AC70-B5231C9AF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INSERT and DELETE (continued)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8C244EA2-BAEA-455C-8E97-BFC1E5777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1175" indent="-511175" eaLnBrk="1" hangingPunct="1">
              <a:buFontTx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LINEAR LOCATION for INSERTING a NEW STRUCTURE</a:t>
            </a:r>
          </a:p>
          <a:p>
            <a:pPr marL="511175" indent="-511175" eaLnBrk="1" hangingPunct="1">
              <a:buFontTx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  If the key field of the new structure is less than the first structure’s key field the new structure should be the new first structure</a:t>
            </a:r>
          </a:p>
          <a:p>
            <a:pPr marL="511175" indent="-511175" eaLnBrk="1" hangingPunct="1">
              <a:buFontTx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  Else</a:t>
            </a:r>
          </a:p>
          <a:p>
            <a:pPr marL="511175" indent="-511175" eaLnBrk="1" hangingPunct="1">
              <a:buFontTx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    While there are still more structures in the list</a:t>
            </a:r>
          </a:p>
          <a:p>
            <a:pPr marL="511175" indent="-511175" eaLnBrk="1" hangingPunct="1">
              <a:buFontTx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      Compare the new structure’s key value to each structure key</a:t>
            </a:r>
          </a:p>
          <a:p>
            <a:pPr marL="511175" indent="-511175" eaLnBrk="1" hangingPunct="1">
              <a:buFontTx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      Stop the comparison when the new structure key either falls between two existing structures or belongs at the end of the existing list</a:t>
            </a:r>
          </a:p>
          <a:p>
            <a:pPr marL="511175" indent="-511175" eaLnBrk="1" hangingPunct="1">
              <a:buFontTx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    EndWhile</a:t>
            </a:r>
          </a:p>
          <a:p>
            <a:pPr marL="511175" indent="-511175" eaLnBrk="1" hangingPunct="1">
              <a:buFontTx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  EndIf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1">
            <a:extLst>
              <a:ext uri="{FF2B5EF4-FFF2-40B4-BE49-F238E27FC236}">
                <a16:creationId xmlns:a16="http://schemas.microsoft.com/office/drawing/2014/main" id="{3E4BB6ED-70F5-4161-8999-E6673C4983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11" name="灯片编号占位符 2">
            <a:extLst>
              <a:ext uri="{FF2B5EF4-FFF2-40B4-BE49-F238E27FC236}">
                <a16:creationId xmlns:a16="http://schemas.microsoft.com/office/drawing/2014/main" id="{22A48DA0-4EDE-4098-BD54-A28737D9B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B635185-A9B1-4D66-A261-0882ECA14098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50180" name="Group 6">
            <a:extLst>
              <a:ext uri="{FF2B5EF4-FFF2-40B4-BE49-F238E27FC236}">
                <a16:creationId xmlns:a16="http://schemas.microsoft.com/office/drawing/2014/main" id="{144EC4C9-2C46-4030-9F15-560242225FC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33400"/>
            <a:ext cx="7850188" cy="5867400"/>
            <a:chOff x="384" y="0"/>
            <a:chExt cx="4945" cy="4032"/>
          </a:xfrm>
        </p:grpSpPr>
        <p:pic>
          <p:nvPicPr>
            <p:cNvPr id="50186" name="Picture 4">
              <a:extLst>
                <a:ext uri="{FF2B5EF4-FFF2-40B4-BE49-F238E27FC236}">
                  <a16:creationId xmlns:a16="http://schemas.microsoft.com/office/drawing/2014/main" id="{CDBF07C7-8692-41D3-A397-355DC52163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0"/>
              <a:ext cx="4945" cy="2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7" name="Picture 5">
              <a:extLst>
                <a:ext uri="{FF2B5EF4-FFF2-40B4-BE49-F238E27FC236}">
                  <a16:creationId xmlns:a16="http://schemas.microsoft.com/office/drawing/2014/main" id="{62035D90-D2EA-4FDD-B845-93F4B2B677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" y="2556"/>
              <a:ext cx="3521" cy="1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181" name="Line 7">
            <a:extLst>
              <a:ext uri="{FF2B5EF4-FFF2-40B4-BE49-F238E27FC236}">
                <a16:creationId xmlns:a16="http://schemas.microsoft.com/office/drawing/2014/main" id="{F9AC11C8-B6E3-4A3F-9EA8-8987368762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4419600"/>
            <a:ext cx="6096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2" name="Text Box 8">
            <a:extLst>
              <a:ext uri="{FF2B5EF4-FFF2-40B4-BE49-F238E27FC236}">
                <a16:creationId xmlns:a16="http://schemas.microsoft.com/office/drawing/2014/main" id="{B588BD3B-3F64-4BB6-B7AB-E10063BE1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0"/>
            <a:ext cx="162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See </a:t>
            </a:r>
            <a:r>
              <a:rPr lang="en-US" altLang="zh-CN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Slide 50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3" name="Line 9">
            <a:extLst>
              <a:ext uri="{FF2B5EF4-FFF2-40B4-BE49-F238E27FC236}">
                <a16:creationId xmlns:a16="http://schemas.microsoft.com/office/drawing/2014/main" id="{98DA1EDB-FE4D-4152-B421-F7F5775C2A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3200" y="4953000"/>
            <a:ext cx="9906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4" name="Text Box 10">
            <a:extLst>
              <a:ext uri="{FF2B5EF4-FFF2-40B4-BE49-F238E27FC236}">
                <a16:creationId xmlns:a16="http://schemas.microsoft.com/office/drawing/2014/main" id="{BD4EC3A0-7820-44F6-8BF0-C4FBDEE71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175" y="4724400"/>
            <a:ext cx="162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See </a:t>
            </a:r>
            <a:r>
              <a:rPr lang="en-US" altLang="zh-CN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Slide 50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5" name="Rectangle 11">
            <a:extLst>
              <a:ext uri="{FF2B5EF4-FFF2-40B4-BE49-F238E27FC236}">
                <a16:creationId xmlns:a16="http://schemas.microsoft.com/office/drawing/2014/main" id="{B931B37F-DC9E-4EF4-9F2D-D45441A39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807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 and DELETE (continued)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ECA2F826-A3DE-4425-B5B0-39BD7479FF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44573A90-30BE-4A69-9AFF-CA0C7B2977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50EB5D6-ADA4-4222-8B50-F245A01B077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51204" name="Group 6">
            <a:extLst>
              <a:ext uri="{FF2B5EF4-FFF2-40B4-BE49-F238E27FC236}">
                <a16:creationId xmlns:a16="http://schemas.microsoft.com/office/drawing/2014/main" id="{3F93C6DD-6C4F-4C97-86C5-25DBD2F9818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33400"/>
            <a:ext cx="6269038" cy="5791200"/>
            <a:chOff x="411" y="48"/>
            <a:chExt cx="3949" cy="3984"/>
          </a:xfrm>
        </p:grpSpPr>
        <p:pic>
          <p:nvPicPr>
            <p:cNvPr id="51206" name="Picture 4">
              <a:extLst>
                <a:ext uri="{FF2B5EF4-FFF2-40B4-BE49-F238E27FC236}">
                  <a16:creationId xmlns:a16="http://schemas.microsoft.com/office/drawing/2014/main" id="{B0FFE2D8-DE4D-46BF-BB73-C409474D60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" y="48"/>
              <a:ext cx="3642" cy="1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07" name="Picture 5">
              <a:extLst>
                <a:ext uri="{FF2B5EF4-FFF2-40B4-BE49-F238E27FC236}">
                  <a16:creationId xmlns:a16="http://schemas.microsoft.com/office/drawing/2014/main" id="{99F77634-C0E7-43E5-8CFA-E6F4806F1C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" y="1758"/>
              <a:ext cx="3949" cy="2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05" name="Rectangle 7">
            <a:extLst>
              <a:ext uri="{FF2B5EF4-FFF2-40B4-BE49-F238E27FC236}">
                <a16:creationId xmlns:a16="http://schemas.microsoft.com/office/drawing/2014/main" id="{967D56D9-4E85-41D7-825F-37E85EF89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807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 and DELETE (continued)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E94BFB39-D3B2-4495-921B-8982A876A2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07B3ABB9-ECBB-4F94-B1FB-D31CD5FFEA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32D1157-2B14-4166-8176-AF192C97AD5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52228" name="Group 6">
            <a:extLst>
              <a:ext uri="{FF2B5EF4-FFF2-40B4-BE49-F238E27FC236}">
                <a16:creationId xmlns:a16="http://schemas.microsoft.com/office/drawing/2014/main" id="{344D3197-67CF-4475-BFFA-73ABAD4262B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57213"/>
            <a:ext cx="7448550" cy="5843587"/>
            <a:chOff x="264" y="48"/>
            <a:chExt cx="4692" cy="3969"/>
          </a:xfrm>
        </p:grpSpPr>
        <p:pic>
          <p:nvPicPr>
            <p:cNvPr id="52230" name="Picture 4">
              <a:extLst>
                <a:ext uri="{FF2B5EF4-FFF2-40B4-BE49-F238E27FC236}">
                  <a16:creationId xmlns:a16="http://schemas.microsoft.com/office/drawing/2014/main" id="{DDC85FE9-5FE9-4596-B851-2B15A992F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" y="48"/>
              <a:ext cx="4674" cy="3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31" name="Picture 5">
              <a:extLst>
                <a:ext uri="{FF2B5EF4-FFF2-40B4-BE49-F238E27FC236}">
                  <a16:creationId xmlns:a16="http://schemas.microsoft.com/office/drawing/2014/main" id="{BF4879C8-0A17-4544-9E18-D186D35150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132"/>
              <a:ext cx="2365" cy="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229" name="Rectangle 7">
            <a:extLst>
              <a:ext uri="{FF2B5EF4-FFF2-40B4-BE49-F238E27FC236}">
                <a16:creationId xmlns:a16="http://schemas.microsoft.com/office/drawing/2014/main" id="{CFC5F85E-BC14-4D70-9487-23312C547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807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 and DELETE (continued)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153016-DACD-4F04-953F-7240653275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31D4FE-30D2-4FBB-AEFC-16CBBD083C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B78305E-8A20-44B2-B9AF-572F90309E2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6">
            <a:extLst>
              <a:ext uri="{FF2B5EF4-FFF2-40B4-BE49-F238E27FC236}">
                <a16:creationId xmlns:a16="http://schemas.microsoft.com/office/drawing/2014/main" id="{C353AA2B-C46D-44A2-812C-21155ABE3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Introduction to Linked Lists (continued)</a:t>
            </a:r>
          </a:p>
        </p:txBody>
      </p:sp>
      <p:pic>
        <p:nvPicPr>
          <p:cNvPr id="7173" name="Picture 5">
            <a:extLst>
              <a:ext uri="{FF2B5EF4-FFF2-40B4-BE49-F238E27FC236}">
                <a16:creationId xmlns:a16="http://schemas.microsoft.com/office/drawing/2014/main" id="{D8F987F7-478D-40E1-A82F-147D92AFBD1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2057400"/>
            <a:ext cx="6553200" cy="2319338"/>
          </a:xfr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1">
            <a:extLst>
              <a:ext uri="{FF2B5EF4-FFF2-40B4-BE49-F238E27FC236}">
                <a16:creationId xmlns:a16="http://schemas.microsoft.com/office/drawing/2014/main" id="{D005AAF0-F597-4CB1-943E-37D5719595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7E0A93A9-46B0-4975-B55C-CFDDB73BC7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4712AF7-97D7-401E-8DD7-2D17E40D1B0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53252" name="Group 9">
            <a:extLst>
              <a:ext uri="{FF2B5EF4-FFF2-40B4-BE49-F238E27FC236}">
                <a16:creationId xmlns:a16="http://schemas.microsoft.com/office/drawing/2014/main" id="{E3E89D0F-61D4-4C80-85AC-00F96C56B71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87375"/>
            <a:ext cx="7007225" cy="5813425"/>
            <a:chOff x="374" y="32"/>
            <a:chExt cx="4414" cy="3950"/>
          </a:xfrm>
        </p:grpSpPr>
        <p:pic>
          <p:nvPicPr>
            <p:cNvPr id="53254" name="Picture 4">
              <a:extLst>
                <a:ext uri="{FF2B5EF4-FFF2-40B4-BE49-F238E27FC236}">
                  <a16:creationId xmlns:a16="http://schemas.microsoft.com/office/drawing/2014/main" id="{285D1482-5DA1-496D-B3A2-1BBCB5B36A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" y="32"/>
              <a:ext cx="3558" cy="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55" name="Picture 7">
              <a:extLst>
                <a:ext uri="{FF2B5EF4-FFF2-40B4-BE49-F238E27FC236}">
                  <a16:creationId xmlns:a16="http://schemas.microsoft.com/office/drawing/2014/main" id="{01C50FA9-361E-4036-B605-8FCB91A35C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208"/>
              <a:ext cx="4404" cy="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6" name="Text Box 8">
              <a:extLst>
                <a:ext uri="{FF2B5EF4-FFF2-40B4-BE49-F238E27FC236}">
                  <a16:creationId xmlns:a16="http://schemas.microsoft.com/office/drawing/2014/main" id="{E66644D4-71F7-4D34-B35A-E48AA5AB6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2068"/>
              <a:ext cx="232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...(code for </a:t>
              </a:r>
              <a:r>
                <a:rPr lang="en-US" altLang="zh-CN" sz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insert()</a:t>
              </a:r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and </a:t>
              </a:r>
              <a:r>
                <a:rPr lang="en-US" altLang="zh-CN" sz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locate()</a:t>
              </a:r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goes here)…</a:t>
              </a:r>
            </a:p>
          </p:txBody>
        </p:sp>
      </p:grpSp>
      <p:sp>
        <p:nvSpPr>
          <p:cNvPr id="53253" name="Rectangle 10">
            <a:extLst>
              <a:ext uri="{FF2B5EF4-FFF2-40B4-BE49-F238E27FC236}">
                <a16:creationId xmlns:a16="http://schemas.microsoft.com/office/drawing/2014/main" id="{CC64E341-8D94-49C7-AE9F-686E79B28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807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 and DELETE (continued)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708BFC-5F9C-4EB6-AC6B-F076152CBB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E2A0E8-A805-4EF9-9CB9-E658C3478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2883A6E-66FD-47BD-BE6B-1A9742C34EC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846A6041-1C4B-4FDC-B5E5-B86F030A7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INSERT and DELETE (continued)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A7F74F20-709A-45E2-9CDF-02EA7DDAE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following sample run shows the results of these tests: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Enter as many names as you wish, one per line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To stop entering names, enter a single x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Enter a name: Binstock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Enter a name: Arnold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Enter a name: Duberry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Enter a name: Carter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Enter a name: x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The names currently in the list, in alphabetical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order, are: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Arnold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Binstock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Carter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Duberry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17233A-7B3F-4488-8D13-1AC0685697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9EDEFC-72E4-4424-92F0-BB97DD4C67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B8026EC-AEA2-4DD3-A2D9-995F0D9018E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2DBFC8BC-B330-4A4B-A31F-28AC3D755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Errors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3E86F637-C7E0-4CB9-B935-782C39EF0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Not checking </a:t>
            </a:r>
            <a:r>
              <a:rPr lang="en-US" altLang="zh-CN">
                <a:ea typeface="宋体" panose="02010600030101010101" pitchFamily="2" charset="-122"/>
              </a:rPr>
              <a:t>the return codes provided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malloc()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realloc()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Not correctly updating </a:t>
            </a:r>
            <a:r>
              <a:rPr lang="en-US" altLang="zh-CN">
                <a:ea typeface="宋体" panose="02010600030101010101" pitchFamily="2" charset="-122"/>
              </a:rPr>
              <a:t>all relevant pointer addresses when adding or removing structures from dynamically created stacks, queues, and linked lists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Forgetting to free </a:t>
            </a:r>
            <a:r>
              <a:rPr lang="en-US" altLang="zh-CN">
                <a:ea typeface="宋体" panose="02010600030101010101" pitchFamily="2" charset="-122"/>
              </a:rPr>
              <a:t>previously allocated memory space when the space is no longer needed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BE976B-FA7F-42E0-8C29-ED0C346070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8F7061-59EB-4CD1-B082-159DD1E6AF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C146A8C-1BC7-4C19-AD55-3D3B14A6F09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1D843C92-5666-4E95-9B85-CEF1689B7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Errors (continued)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58FD14B7-C771-410B-9D80-B72D3FBE6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Not preserving </a:t>
            </a:r>
            <a:r>
              <a:rPr lang="en-US" altLang="zh-CN">
                <a:ea typeface="宋体" panose="02010600030101010101" pitchFamily="2" charset="-122"/>
              </a:rPr>
              <a:t>the integrity of the addresses contained in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top-of-stack pointer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queue-in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queue-out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list pointer </a:t>
            </a:r>
            <a:r>
              <a:rPr lang="en-US" altLang="zh-CN">
                <a:ea typeface="宋体" panose="02010600030101010101" pitchFamily="2" charset="-122"/>
              </a:rPr>
              <a:t>when dealing with a stack, queue, and dynamically linked list, respectively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Related to the previous error is the equally disastrous one of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not correctly updating internal structure pointers</a:t>
            </a:r>
            <a:r>
              <a:rPr lang="en-US" altLang="zh-CN">
                <a:ea typeface="宋体" panose="02010600030101010101" pitchFamily="2" charset="-122"/>
              </a:rPr>
              <a:t> when inserting and removing structures from a stack, queue, or dynamically linked list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53409C5-6364-496E-AF75-64E3BFAD7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DE57890-8D72-42C0-8EEB-9CD892A4CE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7F27964-5A37-4CBB-B515-4DCDDA076346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DB2CC857-84C7-4271-AFBA-AD660C55C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Compiler Errors</a:t>
            </a:r>
          </a:p>
        </p:txBody>
      </p:sp>
      <p:grpSp>
        <p:nvGrpSpPr>
          <p:cNvPr id="57349" name="Group 8">
            <a:extLst>
              <a:ext uri="{FF2B5EF4-FFF2-40B4-BE49-F238E27FC236}">
                <a16:creationId xmlns:a16="http://schemas.microsoft.com/office/drawing/2014/main" id="{03E98244-46E1-4EEE-AE6A-1392DB3F5397}"/>
              </a:ext>
            </a:extLst>
          </p:cNvPr>
          <p:cNvGrpSpPr>
            <a:grpSpLocks/>
          </p:cNvGrpSpPr>
          <p:nvPr/>
        </p:nvGrpSpPr>
        <p:grpSpPr bwMode="auto">
          <a:xfrm>
            <a:off x="1546225" y="1371600"/>
            <a:ext cx="6064250" cy="4953000"/>
            <a:chOff x="2928" y="912"/>
            <a:chExt cx="3820" cy="3120"/>
          </a:xfrm>
        </p:grpSpPr>
        <p:pic>
          <p:nvPicPr>
            <p:cNvPr id="57350" name="Picture 4">
              <a:extLst>
                <a:ext uri="{FF2B5EF4-FFF2-40B4-BE49-F238E27FC236}">
                  <a16:creationId xmlns:a16="http://schemas.microsoft.com/office/drawing/2014/main" id="{CDD1727D-C5C6-497E-B329-01D3C3F607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912"/>
              <a:ext cx="3814" cy="1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1" name="Picture 6">
              <a:extLst>
                <a:ext uri="{FF2B5EF4-FFF2-40B4-BE49-F238E27FC236}">
                  <a16:creationId xmlns:a16="http://schemas.microsoft.com/office/drawing/2014/main" id="{96184285-CDEC-4623-B486-61339D6600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4" y="2645"/>
              <a:ext cx="3814" cy="1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C0C9298-3CDE-4BCD-93E9-40338C02C6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91E8867-4328-42C6-B3FE-786756A3AC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C55D27B-EC8E-4F52-A04C-1135699CC02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AF3A66EE-8702-48DB-A315-13317E47F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Compiler Errors (continued)</a:t>
            </a:r>
          </a:p>
        </p:txBody>
      </p:sp>
      <p:grpSp>
        <p:nvGrpSpPr>
          <p:cNvPr id="58373" name="Group 8">
            <a:extLst>
              <a:ext uri="{FF2B5EF4-FFF2-40B4-BE49-F238E27FC236}">
                <a16:creationId xmlns:a16="http://schemas.microsoft.com/office/drawing/2014/main" id="{FC2A9982-3953-4EFB-AB32-CF452737198B}"/>
              </a:ext>
            </a:extLst>
          </p:cNvPr>
          <p:cNvGrpSpPr>
            <a:grpSpLocks/>
          </p:cNvGrpSpPr>
          <p:nvPr/>
        </p:nvGrpSpPr>
        <p:grpSpPr bwMode="auto">
          <a:xfrm>
            <a:off x="1704975" y="1295400"/>
            <a:ext cx="5614988" cy="5062538"/>
            <a:chOff x="1098" y="816"/>
            <a:chExt cx="3537" cy="3189"/>
          </a:xfrm>
        </p:grpSpPr>
        <p:pic>
          <p:nvPicPr>
            <p:cNvPr id="58374" name="Picture 4">
              <a:extLst>
                <a:ext uri="{FF2B5EF4-FFF2-40B4-BE49-F238E27FC236}">
                  <a16:creationId xmlns:a16="http://schemas.microsoft.com/office/drawing/2014/main" id="{1C704CBE-990F-434E-AD2F-6FA5C9965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816"/>
              <a:ext cx="352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75" name="Picture 6">
              <a:extLst>
                <a:ext uri="{FF2B5EF4-FFF2-40B4-BE49-F238E27FC236}">
                  <a16:creationId xmlns:a16="http://schemas.microsoft.com/office/drawing/2014/main" id="{EAC97FE0-8A5C-49C4-8827-73820C843C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" y="1227"/>
              <a:ext cx="3537" cy="2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AD7E5D-2284-45C3-AED9-60D61F32DB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DB575C-A13F-412F-94D9-FBADF7A550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43B8B08-6A06-410C-80A8-B1341B55CF7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DA430520-05F1-43C8-B6D4-49F9CBCF1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7DA57D52-20BE-4046-92C2-6AF9E109B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 alternative to fixed memory allocation for variables at compile time is the dynamic allocation of memory at run time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malloc()</a:t>
            </a:r>
            <a:r>
              <a:rPr lang="en-US" altLang="zh-CN">
                <a:ea typeface="宋体" panose="02010600030101010101" pitchFamily="2" charset="-122"/>
              </a:rPr>
              <a:t> reserves a requested number of bytes and returns a pointer to the first reserved byte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realloc()</a:t>
            </a:r>
            <a:r>
              <a:rPr lang="en-US" altLang="zh-CN">
                <a:ea typeface="宋体" panose="02010600030101010101" pitchFamily="2" charset="-122"/>
              </a:rPr>
              <a:t> operates in a similar fashion 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malloc()</a:t>
            </a:r>
            <a:r>
              <a:rPr lang="en-US" altLang="zh-CN">
                <a:ea typeface="宋体" panose="02010600030101010101" pitchFamily="2" charset="-122"/>
              </a:rPr>
              <a:t> except it is used to expand or contract an existing allocated space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free()</a:t>
            </a:r>
            <a:r>
              <a:rPr lang="en-US" altLang="zh-CN">
                <a:ea typeface="宋体" panose="02010600030101010101" pitchFamily="2" charset="-122"/>
              </a:rPr>
              <a:t> is used to deallocate previously allocated memory space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D4EE3D-0237-42DE-ACBF-8A1A9A190B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DDDB1C-14B2-4C8B-88C1-DF9BA82886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121C0FE-7A04-4AD9-A8AB-181A9A9348C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FB6EE59D-9519-4DD3-B132-165CB47D13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 (continued)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8FF1FA48-5EEC-4592-9757-534D38A87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stack is a list consisting of structures that can only be added and removed from the top of the list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queue is a list consisting of structures that are added to the top of the list and removed from the bottom of the list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dynamically linked list consists of structures that can be added or removed from any position in the list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2D56C6F0-EC96-46F4-A788-ECB5996125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7518BD59-7CB8-4B29-A957-EFF7EF9B74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9DD148B-37C1-4E26-A8F9-210A9CE5A4E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A9FB220D-0E8E-4840-A023-4FAC29809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Introduction to Linked Lists (continued)</a:t>
            </a:r>
          </a:p>
        </p:txBody>
      </p:sp>
      <p:pic>
        <p:nvPicPr>
          <p:cNvPr id="8197" name="Picture 3">
            <a:extLst>
              <a:ext uri="{FF2B5EF4-FFF2-40B4-BE49-F238E27FC236}">
                <a16:creationId xmlns:a16="http://schemas.microsoft.com/office/drawing/2014/main" id="{A3A26C3C-188F-4BB8-9BED-BCB321DA8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399338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4B02344-5962-4358-B363-DAB204C9EA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5649CEF-362E-4F06-AB04-E5AFD51723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7D74BE2-0405-4D26-85C3-2CC6ACB9D8C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3A81645D-EEB4-4E21-9549-3ABE13C58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Introduction to Linked Lists (continued)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F8ACC757-358C-4148-AE64-C11A9B4DA77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077200" cy="25146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 NULL acts as a sentinel or flag to indicate when the last structure has been processed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 addition to an end-of-list sentinel value, we must provide a special pointer for storing the address of the first structure in the list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43A1367F-103D-43C7-8B06-6692110EBF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AB87789-A3A6-4684-A6ED-448CB03216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F78310A-1518-45D1-871A-B72B15793BE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EC7DB321-6B7A-4F9D-BE37-2ADBB9210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Introduction to Linked Lists (continued)</a:t>
            </a:r>
          </a:p>
        </p:txBody>
      </p:sp>
      <p:pic>
        <p:nvPicPr>
          <p:cNvPr id="10245" name="Picture 3">
            <a:extLst>
              <a:ext uri="{FF2B5EF4-FFF2-40B4-BE49-F238E27FC236}">
                <a16:creationId xmlns:a16="http://schemas.microsoft.com/office/drawing/2014/main" id="{20BE8803-6DF4-4563-A4B9-EDA726A25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7605713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D285515F-C770-4893-87BC-6CF0639DE1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F6C20763-B097-480C-9A7A-EBBCA32D08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1E7D03A-94F1-415F-B4AE-F5CC5E195D5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15FD3124-8A32-40E1-8C4D-8A9DE858B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Introduction to Linked Lists (continued)</a:t>
            </a:r>
          </a:p>
        </p:txBody>
      </p:sp>
      <p:pic>
        <p:nvPicPr>
          <p:cNvPr id="638979" name="Picture 3">
            <a:extLst>
              <a:ext uri="{FF2B5EF4-FFF2-40B4-BE49-F238E27FC236}">
                <a16:creationId xmlns:a16="http://schemas.microsoft.com/office/drawing/2014/main" id="{11DBEA79-8ED0-4D24-97BE-19613BC87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57400"/>
            <a:ext cx="7315200" cy="235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2489</Words>
  <Application>Microsoft Office PowerPoint</Application>
  <PresentationFormat>全屏显示(4:3)</PresentationFormat>
  <Paragraphs>373</Paragraphs>
  <Slides>57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1" baseType="lpstr">
      <vt:lpstr>Arial</vt:lpstr>
      <vt:lpstr>Courier New</vt:lpstr>
      <vt:lpstr>Times New Roman</vt:lpstr>
      <vt:lpstr>Default Design</vt:lpstr>
      <vt:lpstr>A First Book of ANSI C Fourth Edition</vt:lpstr>
      <vt:lpstr>Objectives</vt:lpstr>
      <vt:lpstr>Introduction</vt:lpstr>
      <vt:lpstr>Introduction to Linked Lists</vt:lpstr>
      <vt:lpstr>Introduction to Linked Lists (continued)</vt:lpstr>
      <vt:lpstr>Introduction to Linked Lists (continued)</vt:lpstr>
      <vt:lpstr>Introduction to Linked Lists (continued)</vt:lpstr>
      <vt:lpstr>Introduction to Linked Lists (continued)</vt:lpstr>
      <vt:lpstr>Introduction to Linked Lists (continued)</vt:lpstr>
      <vt:lpstr>PowerPoint 演示文稿</vt:lpstr>
      <vt:lpstr>PowerPoint 演示文稿</vt:lpstr>
      <vt:lpstr>PowerPoint 演示文稿</vt:lpstr>
      <vt:lpstr>Introduction to Linked Lists (continued)</vt:lpstr>
      <vt:lpstr>Introduction to Linked Lists (continued)</vt:lpstr>
      <vt:lpstr>Dynamic Memory Allocation</vt:lpstr>
      <vt:lpstr>Dynamic Memory Allocation (continued)</vt:lpstr>
      <vt:lpstr>PowerPoint 演示文稿</vt:lpstr>
      <vt:lpstr>Dynamic Memory Allocation (continued)</vt:lpstr>
      <vt:lpstr>Stacks</vt:lpstr>
      <vt:lpstr>Stacks (continued)</vt:lpstr>
      <vt:lpstr>Stack Implementation</vt:lpstr>
      <vt:lpstr>PUSH and POP</vt:lpstr>
      <vt:lpstr>PowerPoint 演示文稿</vt:lpstr>
      <vt:lpstr>PowerPoint 演示文稿</vt:lpstr>
      <vt:lpstr>PowerPoint 演示文稿</vt:lpstr>
      <vt:lpstr>PowerPoint 演示文稿</vt:lpstr>
      <vt:lpstr>PUSH and POP (continued)</vt:lpstr>
      <vt:lpstr>Queues</vt:lpstr>
      <vt:lpstr>Queues (continued)</vt:lpstr>
      <vt:lpstr>Queues (continued)</vt:lpstr>
      <vt:lpstr>Enque and Serve</vt:lpstr>
      <vt:lpstr>Enque and Serve (continued)</vt:lpstr>
      <vt:lpstr>Enque and Serve (continued)</vt:lpstr>
      <vt:lpstr>Enque and Serve (continued)</vt:lpstr>
      <vt:lpstr>Enque and Serve (continued)</vt:lpstr>
      <vt:lpstr>Enque and Serve (continued)</vt:lpstr>
      <vt:lpstr>PowerPoint 演示文稿</vt:lpstr>
      <vt:lpstr>PowerPoint 演示文稿</vt:lpstr>
      <vt:lpstr>PowerPoint 演示文稿</vt:lpstr>
      <vt:lpstr>PowerPoint 演示文稿</vt:lpstr>
      <vt:lpstr>Enque and Serve (continued)</vt:lpstr>
      <vt:lpstr>Dynamically Linked Lists</vt:lpstr>
      <vt:lpstr>INSERT and DELETE</vt:lpstr>
      <vt:lpstr>INSERT and DELETE (continued)</vt:lpstr>
      <vt:lpstr>INSERT and DELETE (continued)</vt:lpstr>
      <vt:lpstr>INSERT and DELETE (continued)</vt:lpstr>
      <vt:lpstr>PowerPoint 演示文稿</vt:lpstr>
      <vt:lpstr>PowerPoint 演示文稿</vt:lpstr>
      <vt:lpstr>PowerPoint 演示文稿</vt:lpstr>
      <vt:lpstr>PowerPoint 演示文稿</vt:lpstr>
      <vt:lpstr>INSERT and DELETE (continued)</vt:lpstr>
      <vt:lpstr>Common Programming Errors</vt:lpstr>
      <vt:lpstr>Common Programming Errors (continued)</vt:lpstr>
      <vt:lpstr>Common Compiler Errors</vt:lpstr>
      <vt:lpstr>Common Compiler Errors (continued)</vt:lpstr>
      <vt:lpstr>Summary</vt:lpstr>
      <vt:lpstr>Summary (continued)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</dc:title>
  <dc:subject/>
  <dc:creator/>
  <cp:keywords/>
  <dc:description/>
  <cp:lastModifiedBy/>
  <cp:revision>539</cp:revision>
  <dcterms:created xsi:type="dcterms:W3CDTF">2002-09-27T23:29:22Z</dcterms:created>
  <dcterms:modified xsi:type="dcterms:W3CDTF">2023-04-12T00:57:14Z</dcterms:modified>
  <cp:category/>
</cp:coreProperties>
</file>