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9" r:id="rId2"/>
    <p:sldId id="257" r:id="rId3"/>
    <p:sldId id="462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8" r:id="rId17"/>
    <p:sldId id="477" r:id="rId18"/>
    <p:sldId id="479" r:id="rId19"/>
    <p:sldId id="480" r:id="rId20"/>
    <p:sldId id="481" r:id="rId21"/>
    <p:sldId id="482" r:id="rId22"/>
    <p:sldId id="500" r:id="rId23"/>
    <p:sldId id="483" r:id="rId24"/>
    <p:sldId id="484" r:id="rId25"/>
    <p:sldId id="488" r:id="rId26"/>
    <p:sldId id="486" r:id="rId27"/>
    <p:sldId id="501" r:id="rId28"/>
    <p:sldId id="487" r:id="rId29"/>
    <p:sldId id="485" r:id="rId30"/>
    <p:sldId id="489" r:id="rId31"/>
    <p:sldId id="490" r:id="rId32"/>
    <p:sldId id="491" r:id="rId33"/>
    <p:sldId id="492" r:id="rId34"/>
    <p:sldId id="493" r:id="rId35"/>
    <p:sldId id="494" r:id="rId36"/>
    <p:sldId id="502" r:id="rId37"/>
    <p:sldId id="495" r:id="rId38"/>
    <p:sldId id="496" r:id="rId39"/>
    <p:sldId id="497" r:id="rId40"/>
    <p:sldId id="498" r:id="rId41"/>
    <p:sldId id="499" r:id="rId42"/>
    <p:sldId id="463" r:id="rId43"/>
    <p:sldId id="464" r:id="rId44"/>
    <p:sldId id="445" r:id="rId45"/>
    <p:sldId id="44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96" d="100"/>
          <a:sy n="96" d="100"/>
        </p:scale>
        <p:origin x="15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33EA3A6-CEBF-46ED-81D1-CCA3DD19A59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F329AEA-02E0-4645-9EC5-A89AE37EF7A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B4A83F-6A52-437C-A1D2-A174ACA26804}" type="slidenum">
              <a:rPr lang="en-US" altLang="zh-CN" sz="1200">
                <a:solidFill>
                  <a:schemeClr val="tx1"/>
                </a:solidFill>
              </a:rPr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F0DE1E-5DAE-404B-B9D4-A0FD8B718A10}" type="slidenum">
              <a:rPr lang="en-US" altLang="zh-CN" sz="1200">
                <a:solidFill>
                  <a:schemeClr val="tx1"/>
                </a:solidFill>
              </a:rPr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E557B3-05EB-48CC-8DD2-DD9F2428EA03}" type="slidenum">
              <a:rPr lang="en-US" altLang="zh-CN" sz="1200">
                <a:solidFill>
                  <a:schemeClr val="tx1"/>
                </a:solidFill>
              </a:rPr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BC1704-3129-4540-9839-B69000178F93}" type="slidenum">
              <a:rPr lang="en-US" altLang="zh-CN" sz="1200">
                <a:solidFill>
                  <a:schemeClr val="tx1"/>
                </a:solidFill>
              </a:rPr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A59971-9DC2-49C5-80A8-FA1B7E996A3E}" type="slidenum">
              <a:rPr lang="en-US" altLang="zh-CN" sz="1200">
                <a:solidFill>
                  <a:schemeClr val="tx1"/>
                </a:solidFill>
              </a:rPr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AFEA28-4A03-486F-8275-820FC083F82F}" type="slidenum">
              <a:rPr lang="en-US" altLang="zh-CN" sz="1200">
                <a:solidFill>
                  <a:schemeClr val="tx1"/>
                </a:solidFill>
              </a:rPr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B99F54-4A49-4B24-A2CD-AE28B74D28CC}" type="slidenum">
              <a:rPr lang="en-US" altLang="zh-CN" sz="1200">
                <a:solidFill>
                  <a:schemeClr val="tx1"/>
                </a:solidFill>
              </a:rPr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0955EE-5793-439B-9116-AEB392209AB1}" type="slidenum">
              <a:rPr lang="en-US" altLang="zh-CN" sz="1200">
                <a:solidFill>
                  <a:schemeClr val="tx1"/>
                </a:solidFill>
              </a:rPr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12800F-C367-4419-97AB-57F044F695CA}" type="slidenum">
              <a:rPr lang="en-US" altLang="zh-CN" sz="1200">
                <a:solidFill>
                  <a:schemeClr val="tx1"/>
                </a:solidFill>
              </a:rPr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E3181E-97DF-4B07-AC9D-A9FAC87558CD}" type="slidenum">
              <a:rPr lang="en-US" altLang="zh-CN" sz="1200">
                <a:solidFill>
                  <a:schemeClr val="tx1"/>
                </a:solidFill>
              </a:rPr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475B51-C778-481D-A932-61C6F572D30B}" type="slidenum">
              <a:rPr lang="en-US" altLang="zh-CN" sz="1200">
                <a:solidFill>
                  <a:schemeClr val="tx1"/>
                </a:solidFill>
              </a:rPr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084CE6-8D27-44C0-BA88-2963B454CE47}" type="slidenum">
              <a:rPr lang="en-US" altLang="zh-CN" sz="1200">
                <a:solidFill>
                  <a:schemeClr val="tx1"/>
                </a:solidFill>
              </a:rPr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6655D7-B545-40BD-B616-7979A809792B}" type="slidenum">
              <a:rPr lang="en-US" altLang="zh-CN" sz="1200">
                <a:solidFill>
                  <a:schemeClr val="tx1"/>
                </a:solidFill>
              </a:rPr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DED583-DB83-4FA9-92EC-1F95337AB451}" type="slidenum">
              <a:rPr lang="en-US" altLang="zh-CN" sz="1200">
                <a:solidFill>
                  <a:schemeClr val="tx1"/>
                </a:solidFill>
              </a:rPr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A7AA76-6EA7-42A7-85E5-219BF29CB63A}" type="slidenum">
              <a:rPr lang="en-US" altLang="zh-CN" sz="1200">
                <a:solidFill>
                  <a:schemeClr val="tx1"/>
                </a:solidFill>
              </a:rPr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CD1B7C-1A87-4302-8069-C6FFAF9A06C8}" type="slidenum">
              <a:rPr lang="en-US" altLang="zh-CN" sz="1200">
                <a:solidFill>
                  <a:schemeClr val="tx1"/>
                </a:solidFill>
              </a:rPr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0C5241-AB6B-439C-A342-ABC72EB7DA36}" type="slidenum">
              <a:rPr lang="en-US" altLang="zh-CN" sz="1200">
                <a:solidFill>
                  <a:schemeClr val="tx1"/>
                </a:solidFill>
              </a:rPr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EAE689-6784-46C3-BC95-14732A9E2ADE}" type="slidenum">
              <a:rPr lang="en-US" altLang="zh-CN" sz="1200">
                <a:solidFill>
                  <a:schemeClr val="tx1"/>
                </a:solidFill>
              </a:rPr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8E10CE-7D3C-4587-9957-96094678B676}" type="slidenum">
              <a:rPr lang="en-US" altLang="zh-CN" sz="1200">
                <a:solidFill>
                  <a:schemeClr val="tx1"/>
                </a:solidFill>
              </a:rPr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100B96-0141-4DC6-B833-D85CCD396C74}" type="slidenum">
              <a:rPr lang="en-US" altLang="zh-CN" sz="1200">
                <a:solidFill>
                  <a:schemeClr val="tx1"/>
                </a:solidFill>
              </a:rPr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A496920-3D8E-4B95-B4EB-586D3FE0ACCF}" type="slidenum">
              <a:rPr lang="en-US" altLang="zh-CN" sz="1200">
                <a:solidFill>
                  <a:schemeClr val="tx1"/>
                </a:solidFill>
              </a:rPr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D689AB-C76C-4639-8699-1330CA4B9B2F}" type="slidenum">
              <a:rPr lang="en-US" altLang="zh-CN" sz="1200">
                <a:solidFill>
                  <a:schemeClr val="tx1"/>
                </a:solidFill>
              </a:rPr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ADF528-3EAC-44B0-AC00-0C768DB0128D}" type="slidenum">
              <a:rPr lang="en-US" altLang="zh-CN" sz="1200">
                <a:solidFill>
                  <a:schemeClr val="tx1"/>
                </a:solidFill>
              </a:rPr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CCAF3F-336C-4C31-86C3-14D267B85C19}" type="slidenum">
              <a:rPr lang="en-US" altLang="zh-CN" sz="1200">
                <a:solidFill>
                  <a:schemeClr val="tx1"/>
                </a:solidFill>
              </a:rPr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402908-D1BA-41F5-8326-3B868069DE06}" type="slidenum">
              <a:rPr lang="en-US" altLang="zh-CN" sz="1200">
                <a:solidFill>
                  <a:schemeClr val="tx1"/>
                </a:solidFill>
              </a:rPr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B628A2-DF2F-46E2-B255-D0468EB01588}" type="slidenum">
              <a:rPr lang="en-US" altLang="zh-CN" sz="1200">
                <a:solidFill>
                  <a:schemeClr val="tx1"/>
                </a:solidFill>
              </a:rPr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40032B1-912C-4C85-85D5-FFD49E9A9D30}" type="slidenum">
              <a:rPr lang="en-US" altLang="zh-CN" sz="1200">
                <a:solidFill>
                  <a:schemeClr val="tx1"/>
                </a:solidFill>
              </a:rPr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010E53-F18C-45B3-8D3C-687952FCFAA0}" type="slidenum">
              <a:rPr lang="en-US" altLang="zh-CN" sz="1200">
                <a:solidFill>
                  <a:schemeClr val="tx1"/>
                </a:solidFill>
              </a:rPr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FFCF4A-ED0C-4241-90CA-94E744F45BD7}" type="slidenum">
              <a:rPr lang="en-US" altLang="zh-CN" sz="1200">
                <a:solidFill>
                  <a:schemeClr val="tx1"/>
                </a:solidFill>
              </a:rPr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8F6C6E-4A3D-4F70-A527-D03DDDE1AC18}" type="slidenum">
              <a:rPr lang="en-US" altLang="zh-CN" sz="1200">
                <a:solidFill>
                  <a:schemeClr val="tx1"/>
                </a:solidFill>
              </a:rPr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034DF5-C3D1-43ED-BAFA-9234A1FF9BB3}" type="slidenum">
              <a:rPr lang="en-US" altLang="zh-CN" sz="1200">
                <a:solidFill>
                  <a:schemeClr val="tx1"/>
                </a:solidFill>
              </a:rPr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F70615-8F7E-4536-95FB-8B03EA2E5383}" type="slidenum">
              <a:rPr lang="en-US" altLang="zh-CN" sz="1200">
                <a:solidFill>
                  <a:schemeClr val="tx1"/>
                </a:solidFill>
              </a:rPr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3670F3-47BF-4CEC-BAC6-A7A0808CB1E3}" type="slidenum">
              <a:rPr lang="en-US" altLang="zh-CN" sz="1200">
                <a:solidFill>
                  <a:schemeClr val="tx1"/>
                </a:solidFill>
              </a:rPr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1D2D543-ED18-478D-882A-81944D5FF9B6}" type="slidenum">
              <a:rPr lang="en-US" altLang="zh-CN" sz="1200">
                <a:solidFill>
                  <a:schemeClr val="tx1"/>
                </a:solidFill>
              </a:rPr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76D3D1-D854-49FE-956D-2B3336450CB1}" type="slidenum">
              <a:rPr lang="en-US" altLang="zh-CN" sz="1200">
                <a:solidFill>
                  <a:schemeClr val="tx1"/>
                </a:solidFill>
              </a:rPr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63FB24-1118-4F99-BE96-2CD3BE14BBEC}" type="slidenum">
              <a:rPr lang="en-US" altLang="zh-CN" sz="1200">
                <a:solidFill>
                  <a:schemeClr val="tx1"/>
                </a:solidFill>
              </a:rPr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2F5C93-4C3B-4400-A133-9F9519C099D0}" type="slidenum">
              <a:rPr lang="en-US" altLang="zh-CN" sz="1200">
                <a:solidFill>
                  <a:schemeClr val="tx1"/>
                </a:solidFill>
              </a:rPr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D1EDFD-9618-4C0B-82DA-02296937A8BC}" type="slidenum">
              <a:rPr lang="en-US" altLang="zh-CN" sz="1200">
                <a:solidFill>
                  <a:schemeClr val="tx1"/>
                </a:solidFill>
              </a:rPr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9DCF85-41A6-45A4-AFB0-5FFC67FC78A8}" type="slidenum">
              <a:rPr lang="en-US" altLang="zh-CN" sz="1200">
                <a:solidFill>
                  <a:schemeClr val="tx1"/>
                </a:solidFill>
              </a:rPr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09683C-BF4F-4CCD-A71E-061FCBF44872}" type="slidenum">
              <a:rPr lang="en-US" altLang="zh-CN" sz="1200">
                <a:solidFill>
                  <a:schemeClr val="tx1"/>
                </a:solidFill>
              </a:rPr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C7D61D-7E23-421A-AB18-D7914DFED287}" type="slidenum">
              <a:rPr lang="en-US" altLang="zh-CN" sz="1200">
                <a:solidFill>
                  <a:schemeClr val="tx1"/>
                </a:solidFill>
              </a:rPr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B0ACD82-0080-4271-85B9-B5BBE92A98C4}" type="slidenum">
              <a:rPr lang="en-US" altLang="zh-CN" sz="1200">
                <a:solidFill>
                  <a:schemeClr val="tx1"/>
                </a:solidFill>
              </a:rPr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22222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D1DBB34D-D77A-453C-87C1-955A7D611F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3A3F95-96C7-444E-ADBE-525DD78247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77A74A-9BE3-4D63-B829-14B11EAC73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A18DB3-138F-4047-B171-A58275C0EC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32DB97-6655-4F29-BC12-0F9D563E85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6854D-E6BD-4996-9551-1138ACF797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5BFAEE-4264-432E-B357-F70D7B61E8C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40533D-643F-45C8-9ECE-F2BC8AE24B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E53D07-6ED9-47E2-BA52-38E5D68068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5A4D99-5B7E-4719-A45F-21F3383383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1B5E7A-7B5D-4A07-ACCF-04B56874EB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32162C-C926-4562-B872-5F0F477B76C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22222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fld id="{C9B1E788-2253-4372-BEA4-5938191651E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udytonight.com/post/masking-in-c-language%0d" TargetMode="External"/><Relationship Id="rId4" Type="http://schemas.openxmlformats.org/officeDocument/2006/relationships/hyperlink" Target="https://www.programiz.com/c-programming/bitwise-operators%0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First Book of ANSI C</a:t>
            </a:r>
            <a:br>
              <a:rPr lang="en-US" altLang="zh-CN">
                <a:ea typeface="宋体" pitchFamily="2" charset="-122"/>
              </a:rPr>
            </a:br>
            <a:r>
              <a:rPr lang="en-US" altLang="zh-CN" sz="3200" i="1">
                <a:ea typeface="宋体" pitchFamily="2" charset="-122"/>
              </a:rPr>
              <a:t>Fourth Edition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itchFamily="2" charset="-122"/>
              </a:rPr>
              <a:t>Chapter 14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itchFamily="2" charset="-122"/>
              </a:rPr>
              <a:t>Additional Capabilities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1EA54D-4E66-4BFA-9281-A033AD9B516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Conditional Expressions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conditional expression </a:t>
            </a:r>
            <a:r>
              <a:rPr lang="en-US" altLang="zh-CN">
                <a:ea typeface="宋体" pitchFamily="2" charset="-122"/>
              </a:rPr>
              <a:t>uses the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conditional operator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?:</a:t>
            </a:r>
            <a:r>
              <a:rPr lang="en-US" altLang="zh-CN">
                <a:ea typeface="宋体" pitchFamily="2" charset="-122"/>
              </a:rPr>
              <a:t> and provides an alternate way of expressing a simple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if-else</a:t>
            </a:r>
            <a:r>
              <a:rPr lang="en-US" altLang="zh-CN">
                <a:ea typeface="宋体" pitchFamily="2" charset="-122"/>
              </a:rPr>
              <a:t> statement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000" i="1">
                <a:latin typeface="Courier New" panose="02070309020205020404" pitchFamily="49" charset="0"/>
                <a:ea typeface="宋体" pitchFamily="2" charset="-122"/>
              </a:rPr>
              <a:t>expression1 ? expression2 : expression3</a:t>
            </a:r>
            <a:endParaRPr lang="en-US" altLang="zh-CN" sz="2000">
              <a:latin typeface="Courier New" panose="02070309020205020404" pitchFamily="49" charset="0"/>
              <a:ea typeface="宋体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For example, the if-else statement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if (hours &gt; 40)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rate = 0.045;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rate = 0.02;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Can be replaced with</a:t>
            </a:r>
          </a:p>
          <a:p>
            <a:pPr lvl="1" eaLnBrk="1" hangingPunct="1">
              <a:lnSpc>
                <a:spcPct val="9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rate = (hours &gt; 40) ? 0.045 : 0.02;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?:</a:t>
            </a:r>
            <a:r>
              <a:rPr lang="en-US" altLang="zh-CN">
                <a:ea typeface="宋体" pitchFamily="2" charset="-122"/>
              </a:rPr>
              <a:t> is unique in C in that it is a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ternary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operator</a:t>
            </a:r>
            <a:endParaRPr lang="en-US" altLang="zh-CN">
              <a:latin typeface="Courier New" panose="02070309020205020404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97077A-8F15-4FD3-8970-121D188EAC9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Conditional Expressions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Conditional expressions are only useful in replacing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if-else</a:t>
            </a:r>
            <a:r>
              <a:rPr lang="en-US" altLang="zh-CN">
                <a:ea typeface="宋体" pitchFamily="2" charset="-122"/>
              </a:rPr>
              <a:t> statements when the expressions in the equivalent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if-else</a:t>
            </a:r>
            <a:r>
              <a:rPr lang="en-US" altLang="zh-CN">
                <a:ea typeface="宋体" pitchFamily="2" charset="-122"/>
              </a:rPr>
              <a:t> statement are not long or complicated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For example, the statement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maxVal = a &gt; b ? a : b;</a:t>
            </a:r>
            <a:r>
              <a:rPr lang="en-US" altLang="zh-CN">
                <a:ea typeface="宋体" pitchFamily="2" charset="-122"/>
              </a:rPr>
              <a:t> is a one-line statement that assigns the maximum value of the variables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b</a:t>
            </a:r>
            <a:r>
              <a:rPr lang="en-US" altLang="zh-CN">
                <a:ea typeface="宋体" pitchFamily="2" charset="-122"/>
              </a:rPr>
              <a:t> to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maxVal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A longer, equivalent form of this statement is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if (a &gt; b)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maxVal = a;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75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maxVal = b;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E2F96B-B234-425D-9AAB-8F0A408E567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Statement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provides an unconditional transfer of control to some other statement in a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 </a:t>
            </a:r>
            <a:r>
              <a:rPr lang="en-US" altLang="zh-CN" i="1">
                <a:latin typeface="Courier New" panose="02070309020205020404" pitchFamily="49" charset="0"/>
                <a:ea typeface="宋体" pitchFamily="2" charset="-122"/>
              </a:rPr>
              <a:t>label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i="1">
                <a:latin typeface="Courier New" panose="02070309020205020404" pitchFamily="49" charset="0"/>
                <a:ea typeface="宋体" pitchFamily="2" charset="-122"/>
              </a:rPr>
              <a:t>label</a:t>
            </a:r>
            <a:r>
              <a:rPr lang="en-US" altLang="zh-CN" sz="2400" i="1">
                <a:ea typeface="宋体" pitchFamily="2" charset="-122"/>
              </a:rPr>
              <a:t> </a:t>
            </a:r>
            <a:r>
              <a:rPr lang="en-US" altLang="zh-CN" sz="2400">
                <a:ea typeface="宋体" pitchFamily="2" charset="-122"/>
              </a:rPr>
              <a:t>is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any unique name </a:t>
            </a:r>
            <a:r>
              <a:rPr lang="en-US" altLang="zh-CN" sz="2400">
                <a:ea typeface="宋体" pitchFamily="2" charset="-122"/>
              </a:rPr>
              <a:t>chosen according to the rules for creating variable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For example,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if (denom == 0.0)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goto err;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else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result = num /denom;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err: printf("Error: Attempted Division by Zero");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EE656E-86D6-42B7-9CFA-293772E6681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Statement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Generally, it is much easier to call an error routine for unusual conditions or use a break statement if this is necessary, rather than use a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Theoretically, a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is never required because C’s normal structures provide sufficient flexibility to handle all possible flow control requirements</a:t>
            </a:r>
          </a:p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s tend to complicate programs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Using even one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statement in a program is almost always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 sign of bad programming 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27C181-93A0-48E0-92C9-8FECA9732ED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Bit Operations</a:t>
            </a:r>
          </a:p>
        </p:txBody>
      </p:sp>
      <p:pic>
        <p:nvPicPr>
          <p:cNvPr id="1638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413" y="2438400"/>
            <a:ext cx="7621587" cy="2085975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883920" y="4789170"/>
            <a:ext cx="65322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hlinkClick r:id="rId4" action="ppaction://hlinkfile"/>
              </a:rPr>
              <a:t>https://www.programiz.com/c-programming/bitwise-operators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66140" y="5375275"/>
            <a:ext cx="6180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hlinkClick r:id="rId5" action="ppaction://hlinkfile"/>
              </a:rPr>
              <a:t>https://www.studytonight.com/post/masking-in-c-language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2D912F-D5D4-4AE0-991E-C0ADF822B8A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ea typeface="宋体" pitchFamily="2" charset="-122"/>
              </a:rPr>
              <a:t> Operator</a:t>
            </a:r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&amp; causes a bit-by-bit AND comparison        between its two operands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operations </a:t>
            </a:r>
            <a:r>
              <a:rPr lang="en-US" altLang="zh-CN">
                <a:ea typeface="宋体" pitchFamily="2" charset="-122"/>
              </a:rPr>
              <a:t>are extremely useful in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masking</a:t>
            </a:r>
            <a:r>
              <a:rPr lang="en-US" altLang="zh-CN">
                <a:ea typeface="宋体" pitchFamily="2" charset="-122"/>
              </a:rPr>
              <a:t>, or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eliminating</a:t>
            </a:r>
            <a:r>
              <a:rPr lang="en-US" altLang="zh-CN">
                <a:ea typeface="宋体" pitchFamily="2" charset="-122"/>
              </a:rPr>
              <a:t>, selected bits from an operand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For example,</a:t>
            </a:r>
          </a:p>
          <a:p>
            <a:pPr lvl="1" eaLnBrk="1" hangingPunct="1">
              <a:lnSpc>
                <a:spcPct val="95000"/>
              </a:lnSpc>
            </a:pP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The 0s in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op2</a:t>
            </a:r>
            <a:r>
              <a:rPr lang="en-US" altLang="zh-CN">
                <a:ea typeface="宋体" pitchFamily="2" charset="-122"/>
              </a:rPr>
              <a:t> effectively mask the respective bits in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op1</a:t>
            </a:r>
            <a:r>
              <a:rPr lang="en-US" altLang="zh-CN">
                <a:ea typeface="宋体" pitchFamily="2" charset="-122"/>
              </a:rPr>
              <a:t>, while the ones in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op2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filter</a:t>
            </a:r>
            <a:r>
              <a:rPr lang="en-US" altLang="zh-CN">
                <a:ea typeface="宋体" pitchFamily="2" charset="-122"/>
              </a:rPr>
              <a:t> the respective bits in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op1</a:t>
            </a:r>
            <a:r>
              <a:rPr lang="en-US" altLang="zh-CN">
                <a:ea typeface="宋体" pitchFamily="2" charset="-122"/>
              </a:rPr>
              <a:t> through with no change in their values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In this example,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op2</a:t>
            </a:r>
            <a:r>
              <a:rPr lang="en-US" altLang="zh-CN">
                <a:ea typeface="宋体" pitchFamily="2" charset="-122"/>
              </a:rPr>
              <a:t> is called a </a:t>
            </a:r>
            <a:r>
              <a:rPr lang="en-US" altLang="zh-CN" b="1">
                <a:ea typeface="宋体" pitchFamily="2" charset="-122"/>
              </a:rPr>
              <a:t>mask</a:t>
            </a:r>
          </a:p>
        </p:txBody>
      </p:sp>
      <p:pic>
        <p:nvPicPr>
          <p:cNvPr id="17414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810000"/>
            <a:ext cx="2714625" cy="77152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4FC362-19E1-4C75-9001-CFBFDECB8BF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ea typeface="宋体" pitchFamily="2" charset="-122"/>
              </a:rPr>
              <a:t> Operator (continued)</a:t>
            </a:r>
          </a:p>
        </p:txBody>
      </p:sp>
      <p:sp>
        <p:nvSpPr>
          <p:cNvPr id="18437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8768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Program 14.1 produces the following output: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ea typeface="宋体" pitchFamily="2" charset="-122"/>
              </a:rPr>
              <a:t>	</a:t>
            </a: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325 ANDed with 263 is 221</a:t>
            </a:r>
          </a:p>
          <a:p>
            <a:pPr eaLnBrk="1" hangingPunct="1"/>
            <a:endParaRPr lang="en-US" altLang="zh-CN" sz="2000">
              <a:latin typeface="Courier New" panose="02070309020205020404" pitchFamily="49" charset="0"/>
              <a:ea typeface="宋体" pitchFamily="2" charset="-122"/>
            </a:endParaRPr>
          </a:p>
        </p:txBody>
      </p:sp>
      <p:grpSp>
        <p:nvGrpSpPr>
          <p:cNvPr id="18438" name="Group 16"/>
          <p:cNvGrpSpPr/>
          <p:nvPr/>
        </p:nvGrpSpPr>
        <p:grpSpPr bwMode="auto">
          <a:xfrm>
            <a:off x="381000" y="1600200"/>
            <a:ext cx="8255000" cy="3048000"/>
            <a:chOff x="384" y="864"/>
            <a:chExt cx="5200" cy="1920"/>
          </a:xfrm>
        </p:grpSpPr>
        <p:pic>
          <p:nvPicPr>
            <p:cNvPr id="18439" name="Picture 14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" y="864"/>
              <a:ext cx="5194" cy="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15"/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430"/>
              <a:ext cx="520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B45B47-0A04-4DC2-87F8-16AE866F7FD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Inclusive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Operator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The result of an inclusive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(|) bit comparison is 1 if either bit is a 1; otherwise the result is a 0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Inclusive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operations are extremely useful in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forcing selected bits to take on a 1 value </a:t>
            </a:r>
            <a:r>
              <a:rPr lang="en-US" altLang="zh-CN">
                <a:ea typeface="宋体" pitchFamily="2" charset="-122"/>
              </a:rPr>
              <a:t>or for passing through other bit values unchanged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itchFamily="2" charset="-122"/>
              </a:rPr>
              <a:t>For example,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ing with a 0 has the same effect as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ea typeface="宋体" pitchFamily="2" charset="-122"/>
              </a:rPr>
              <a:t>ing with a 1</a:t>
            </a:r>
          </a:p>
        </p:txBody>
      </p:sp>
      <p:pic>
        <p:nvPicPr>
          <p:cNvPr id="19462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191000"/>
            <a:ext cx="2505075" cy="752475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9031DF-187B-4716-AE82-07E8D10ACDC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Inclusive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Operator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8768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Program 14.2 produces the following output: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	325 ORed with 263 is 367</a:t>
            </a:r>
          </a:p>
          <a:p>
            <a:pPr eaLnBrk="1" hangingPunct="1"/>
            <a:endParaRPr lang="en-US" altLang="zh-CN" sz="2000">
              <a:latin typeface="Courier New" panose="02070309020205020404" pitchFamily="49" charset="0"/>
              <a:ea typeface="宋体" pitchFamily="2" charset="-122"/>
            </a:endParaRPr>
          </a:p>
        </p:txBody>
      </p:sp>
      <p:pic>
        <p:nvPicPr>
          <p:cNvPr id="20486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8291513" cy="302577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8EA382-9326-4938-BD5D-274B2B7F49D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Exclusive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Operator</a:t>
            </a:r>
          </a:p>
        </p:txBody>
      </p:sp>
      <p:sp>
        <p:nvSpPr>
          <p:cNvPr id="21509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result of an exclusive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(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^</a:t>
            </a:r>
            <a:r>
              <a:rPr lang="en-US" altLang="zh-CN">
                <a:ea typeface="宋体" pitchFamily="2" charset="-122"/>
              </a:rPr>
              <a:t>) comparison is 1 if one and only one of the bits being compared is a 1; otherwise the result is 0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An exclusive OR operation can be used to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create the opposite value</a:t>
            </a:r>
            <a:r>
              <a:rPr lang="en-US" altLang="zh-CN">
                <a:ea typeface="宋体" pitchFamily="2" charset="-122"/>
              </a:rPr>
              <a:t>, or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complement</a:t>
            </a:r>
            <a:r>
              <a:rPr lang="en-US" altLang="zh-CN">
                <a:ea typeface="宋体" pitchFamily="2" charset="-122"/>
              </a:rPr>
              <a:t>, of any individual bit in a variable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For example,</a:t>
            </a:r>
          </a:p>
        </p:txBody>
      </p:sp>
      <p:pic>
        <p:nvPicPr>
          <p:cNvPr id="21510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4876800"/>
            <a:ext cx="2533650" cy="74295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2ABB05-1BEE-49CA-99E8-B9E29A27C79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Additional Features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Bit Operations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Macros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Command-Line Arguments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Common Programming and Compiler Errors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CCAEC5-A317-4D42-88FA-E16149BE556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Complement Operator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~</a:t>
            </a:r>
            <a:r>
              <a:rPr lang="en-US" altLang="zh-CN" dirty="0">
                <a:ea typeface="宋体" pitchFamily="2" charset="-122"/>
              </a:rPr>
              <a:t> is the unary complement operator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op1</a:t>
            </a:r>
            <a:r>
              <a:rPr lang="en-US" altLang="zh-CN" dirty="0">
                <a:ea typeface="宋体" pitchFamily="2" charset="-122"/>
              </a:rPr>
              <a:t> contains the binary number </a:t>
            </a: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11001010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~op1</a:t>
            </a:r>
            <a:r>
              <a:rPr lang="en-US" altLang="zh-CN" dirty="0">
                <a:ea typeface="宋体" pitchFamily="2" charset="-122"/>
              </a:rPr>
              <a:t> replaces this number with </a:t>
            </a: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00110101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~</a:t>
            </a:r>
            <a:r>
              <a:rPr lang="en-US" altLang="zh-CN" dirty="0">
                <a:ea typeface="宋体" pitchFamily="2" charset="-122"/>
              </a:rPr>
              <a:t> is used to force any bit in an operand to 0, independent of the number of bits used to store it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op1 &amp;= ~07;</a:t>
            </a:r>
            <a:r>
              <a:rPr lang="en-US" altLang="zh-CN" dirty="0">
                <a:ea typeface="宋体" pitchFamily="2" charset="-122"/>
              </a:rPr>
              <a:t> sets the last 3 bits of </a:t>
            </a:r>
            <a:r>
              <a:rPr lang="en-US" altLang="zh-CN" dirty="0">
                <a:latin typeface="Courier New" panose="02070309020205020404" pitchFamily="49" charset="0"/>
                <a:ea typeface="宋体" pitchFamily="2" charset="-122"/>
              </a:rPr>
              <a:t>op1</a:t>
            </a:r>
            <a:r>
              <a:rPr lang="en-US" altLang="zh-CN" dirty="0">
                <a:ea typeface="宋体" pitchFamily="2" charset="-122"/>
              </a:rPr>
              <a:t> to 0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This statement is equivalent to the following:</a:t>
            </a:r>
          </a:p>
          <a:p>
            <a:pPr lvl="2" eaLnBrk="1" hangingPunct="1">
              <a:lnSpc>
                <a:spcPct val="95000"/>
              </a:lnSpc>
              <a:buFontTx/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itchFamily="2" charset="-122"/>
              </a:rPr>
              <a:t>op1 = op1 &amp; 0177770; /* if an int has 16 bits */</a:t>
            </a:r>
          </a:p>
          <a:p>
            <a:pPr lvl="2" eaLnBrk="1" hangingPunct="1">
              <a:lnSpc>
                <a:spcPct val="95000"/>
              </a:lnSpc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itchFamily="2" charset="-122"/>
              </a:rPr>
              <a:t>op1 = op1 &amp; 0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3</a:t>
            </a:r>
            <a:r>
              <a:rPr lang="en-US" altLang="zh-CN" sz="1800">
                <a:latin typeface="Courier New" panose="02070309020205020404" pitchFamily="49" charset="0"/>
                <a:ea typeface="宋体" pitchFamily="2" charset="-122"/>
              </a:rPr>
              <a:t>7777777770;  /* if it has 32 bits */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This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makes the program portable </a:t>
            </a:r>
            <a:r>
              <a:rPr lang="en-US" altLang="zh-CN" dirty="0">
                <a:ea typeface="宋体" pitchFamily="2" charset="-122"/>
              </a:rPr>
              <a:t>between machines using different integer storage sizes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4B8370-5187-4A47-8956-46B2615F0EF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Different-Sized Data Items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&amp;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|</a:t>
            </a:r>
            <a:r>
              <a:rPr lang="en-US" altLang="zh-CN">
                <a:ea typeface="宋体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^</a:t>
            </a:r>
            <a:r>
              <a:rPr lang="en-US" altLang="zh-CN">
                <a:ea typeface="宋体" pitchFamily="2" charset="-122"/>
              </a:rPr>
              <a:t> are used with operands of different sizes, the shorter operand is increased in bit size to match the size of the larger operand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When extending signed numbers, the original leftmost bit is reproduced in the additional bits that are added to the number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04D373-8326-4F54-8E65-9130C3A6CFC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Different-Sized Data Items (continued)</a:t>
            </a:r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81800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5A7D01-A323-42DB-A62E-7606C7877E5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Different-Sized Data Items (continued)</a:t>
            </a:r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81200"/>
            <a:ext cx="5562600" cy="389572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A9B181-08B7-4740-80AD-87EBC2F38E1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left shift operator,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&lt;&lt;</a:t>
            </a:r>
            <a:r>
              <a:rPr lang="en-US" altLang="zh-CN">
                <a:ea typeface="宋体" pitchFamily="2" charset="-122"/>
              </a:rPr>
              <a:t>, causes the bits in an operand to be shifted to the left by a given amount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For example,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p1 = op1 &lt;&lt; 4;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For unsigned integers, each left shift corresponds to multiplication by 2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Also true for signed numbers using two’s complement representation, as long as the leftmost bit does not switch values</a:t>
            </a:r>
            <a:endParaRPr lang="en-US" altLang="zh-CN">
              <a:latin typeface="Courier New" panose="02070309020205020404" pitchFamily="49" charset="0"/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885F49-0F99-455D-9F5F-0CB4A5825CF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15000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20D059-BDEE-4ED1-841E-1A057A4D495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 (continued)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right shift operator,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&gt;&gt;</a:t>
            </a:r>
            <a:r>
              <a:rPr lang="en-US" altLang="zh-CN">
                <a:ea typeface="宋体" pitchFamily="2" charset="-122"/>
              </a:rPr>
              <a:t>, causes the bits in an operand to be shifted to the right by a given amount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For example,</a:t>
            </a:r>
          </a:p>
          <a:p>
            <a:pPr lvl="2" eaLnBrk="1" hangingPunct="1"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op1 = op1 &gt;&gt; 3;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F98E27-F199-4A1C-B112-1B7F285E84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 (continued)</a:t>
            </a:r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33686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8859DD-C7A6-40E1-AAE5-8ED8803EA95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 (continued)</a:t>
            </a:r>
          </a:p>
        </p:txBody>
      </p:sp>
      <p:pic>
        <p:nvPicPr>
          <p:cNvPr id="3072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25" y="1981200"/>
            <a:ext cx="4857750" cy="37909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FCE4DC-AF0A-4E77-8F86-637D91B231F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Shift Operators (continued)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type of fill shown in Figures 14.7b and 14.7c, where the sign bit is reproduced in vacated bit positions, is known as an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arithmetic right shift</a:t>
            </a:r>
            <a:r>
              <a:rPr lang="en-US" altLang="zh-CN" i="1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In an arithmetic right shift, each single shift to the right corresponds to a division by 2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Some computers automatically fill the vacated bits with 0s; this type of shift is known as a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logical shift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For positive signed numbers, where the leftmost bit is 0, both arithmetic and logical right shifts produce the same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539C06-EE4D-47EC-A27D-ADF522EF5E8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Additional Features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declaration statement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Conditional preprocessor directives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Enumerated constants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Conditional expressions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statement</a:t>
            </a:r>
          </a:p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D271E9-5694-45AA-A30E-6439C9BF854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Macros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In its simplest form, 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preprocessor is used to equate constants and operators to symbolic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 SALESTAX 0.05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substitutions are made by the C preprocessor just prior to program compilation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 places no restrictions on the equivalences that can be established with 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When the equivalence consists of more than a single value, operator, or variable, the symbolic name is referred to as a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macro</a:t>
            </a:r>
            <a:endParaRPr lang="en-US" altLang="zh-CN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350E5E-F865-47B3-85A1-112D639178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Macros (continued)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For example, the equivalence established by the statement…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 FORMAT "The answer is %f\n"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itchFamily="2" charset="-122"/>
              </a:rPr>
              <a:t>	…enables us to write the statement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printf(FORMAT, 15.2);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compiler always receives the expanded version after the text has been inserted in place of the symbolic name by the preprocessor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B182E58-9B27-40EE-B60A-EBBD75F2E1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Macros (continued)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Equivalences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can use arguments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#define SQUARE(x) x * x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y = SQUARE(num);</a:t>
            </a:r>
            <a:r>
              <a:rPr lang="en-US" altLang="zh-CN">
                <a:ea typeface="宋体" pitchFamily="2" charset="-122"/>
              </a:rPr>
              <a:t> is expanded to </a:t>
            </a: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y = num * num;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Advantage: since the data type of the argument is not specified, the macro can be used with any data type argument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Be careful: </a:t>
            </a:r>
            <a:r>
              <a:rPr lang="en-US" altLang="zh-CN" sz="2200">
                <a:latin typeface="Courier New" panose="02070309020205020404" pitchFamily="49" charset="0"/>
                <a:ea typeface="宋体" pitchFamily="2" charset="-122"/>
              </a:rPr>
              <a:t>val = SQUARE(num1 + num2);</a:t>
            </a:r>
            <a:r>
              <a:rPr lang="en-US" altLang="zh-CN">
                <a:ea typeface="宋体" pitchFamily="2" charset="-122"/>
              </a:rPr>
              <a:t> is expanded to </a:t>
            </a:r>
            <a:r>
              <a:rPr lang="en-US" altLang="zh-CN" sz="2200">
                <a:latin typeface="Courier New" panose="02070309020205020404" pitchFamily="49" charset="0"/>
                <a:ea typeface="宋体" pitchFamily="2" charset="-122"/>
              </a:rPr>
              <a:t>val = num1 + num2 * num1 + num2;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Solution: use </a:t>
            </a:r>
            <a:r>
              <a:rPr lang="en-US" altLang="zh-CN" sz="2200">
                <a:latin typeface="Courier New" panose="02070309020205020404" pitchFamily="49" charset="0"/>
                <a:ea typeface="宋体" pitchFamily="2" charset="-122"/>
              </a:rPr>
              <a:t>#define SQUARE(x) (x) * (x)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BC779D-C62F-4BF6-BB2A-7689F994237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Macros (continued)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Macros are extremely useful when the calculations or expressions they contain are relatively simple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A macro definition can be continued on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 new line by using a \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The advantage of using a macro instead of a function is an increase in execution speed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No execution time loss due to the call and return procedures required by a function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Disadvantage: the increase in required program memory space when a macro is used repeatedly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Each time a macro is used, the complete macro text is reproduced and stored as part of the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A function is stored in memory only once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B2D69C-8D39-4008-86DB-62BF37B3FCC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</a:t>
            </a:r>
          </a:p>
        </p:txBody>
      </p:sp>
      <p:pic>
        <p:nvPicPr>
          <p:cNvPr id="3686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438400"/>
            <a:ext cx="5667375" cy="2724150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384E87-CB06-40DC-8FB3-1D4A6027A17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You can use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command-line arguments </a:t>
            </a:r>
            <a:r>
              <a:rPr lang="en-US" altLang="zh-CN">
                <a:ea typeface="宋体" pitchFamily="2" charset="-122"/>
              </a:rPr>
              <a:t>to pass arguments to a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main()</a:t>
            </a:r>
            <a:r>
              <a:rPr lang="en-US" altLang="zh-CN">
                <a:ea typeface="宋体" pitchFamily="2" charset="-122"/>
              </a:rPr>
              <a:t> function</a:t>
            </a:r>
          </a:p>
          <a:p>
            <a:pPr lvl="1" eaLnBrk="1" hangingPunct="1"/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C:&gt;pgm14.3 three blind mice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To standardize arguments passing to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main()</a:t>
            </a:r>
            <a:r>
              <a:rPr lang="en-US" altLang="zh-CN">
                <a:ea typeface="宋体" pitchFamily="2" charset="-122"/>
              </a:rPr>
              <a:t>, only two items are allowed: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 number and an array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The number is an integer variable, which must be named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argc</a:t>
            </a:r>
            <a:r>
              <a:rPr lang="en-US" altLang="zh-CN">
                <a:ea typeface="宋体" pitchFamily="2" charset="-122"/>
              </a:rPr>
              <a:t> (short for </a:t>
            </a:r>
            <a:r>
              <a:rPr lang="en-US" altLang="zh-CN" i="1">
                <a:ea typeface="宋体" pitchFamily="2" charset="-122"/>
              </a:rPr>
              <a:t>argument counter</a:t>
            </a:r>
            <a:r>
              <a:rPr lang="en-US" altLang="zh-CN">
                <a:ea typeface="宋体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The array is a one-dimensional list, which must be named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argv</a:t>
            </a:r>
            <a:r>
              <a:rPr lang="en-US" altLang="zh-CN">
                <a:ea typeface="宋体" pitchFamily="2" charset="-122"/>
              </a:rPr>
              <a:t> (short for </a:t>
            </a:r>
            <a:r>
              <a:rPr lang="en-US" altLang="zh-CN" i="1">
                <a:ea typeface="宋体" pitchFamily="2" charset="-122"/>
              </a:rPr>
              <a:t>argument values</a:t>
            </a:r>
            <a:r>
              <a:rPr lang="en-US" altLang="zh-CN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99104A-DC64-453B-A0E7-F6FC6E05216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3238"/>
            <a:ext cx="71755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EE2EFB-F7A9-4867-B765-24002E05F27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pic>
        <p:nvPicPr>
          <p:cNvPr id="399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371600"/>
            <a:ext cx="7397750" cy="4949825"/>
          </a:xfr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3DDE3E-1D73-48D9-8C24-71925978AA3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pic>
        <p:nvPicPr>
          <p:cNvPr id="4096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8077200" cy="40259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6F90A8-1264-4327-AD86-3A0B9321DC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If the executable version of Program 14.3 is named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pgm14.3.exe</a:t>
            </a:r>
            <a:r>
              <a:rPr lang="en-US" altLang="zh-CN">
                <a:ea typeface="宋体" pitchFamily="2" charset="-122"/>
              </a:rPr>
              <a:t>, a sample output for the command line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pgm14.3 three blind mice</a:t>
            </a:r>
            <a:r>
              <a:rPr lang="en-US" altLang="zh-CN">
                <a:ea typeface="宋体" pitchFamily="2" charset="-122"/>
              </a:rPr>
              <a:t> is: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number of items on the command line is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address stored in argv[0] is 3280036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character pointed to is 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address stored in argv[1] is 3280044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character pointed to is 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address stored in argv[2] is 3280050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character pointed to is 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address stored in argv[3] is 3280056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The character pointed to is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0DCC44-C9E5-4503-BF87-472BC2CDC3A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Declaration Statement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permits constructing alternate names for an existing C data type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 double REAL;</a:t>
            </a:r>
            <a:r>
              <a:rPr lang="en-US" altLang="zh-CN">
                <a:ea typeface="宋体" pitchFamily="2" charset="-122"/>
              </a:rPr>
              <a:t> makes 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REAL</a:t>
            </a:r>
            <a:r>
              <a:rPr lang="en-US" altLang="zh-CN">
                <a:ea typeface="宋体" pitchFamily="2" charset="-122"/>
              </a:rPr>
              <a:t> an </a:t>
            </a:r>
            <a:r>
              <a:rPr lang="en-US" altLang="zh-CN" b="1">
                <a:ea typeface="宋体" pitchFamily="2" charset="-122"/>
              </a:rPr>
              <a:t>alias</a:t>
            </a:r>
            <a:r>
              <a:rPr lang="en-US" altLang="zh-CN">
                <a:ea typeface="宋体" pitchFamily="2" charset="-122"/>
              </a:rPr>
              <a:t> for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double</a:t>
            </a: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REAL val;</a:t>
            </a:r>
            <a:r>
              <a:rPr lang="en-US" altLang="zh-CN">
                <a:ea typeface="宋体" pitchFamily="2" charset="-122"/>
              </a:rPr>
              <a:t> is equivalent to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double val;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does not </a:t>
            </a:r>
            <a:r>
              <a:rPr lang="en-US" altLang="zh-CN">
                <a:ea typeface="宋体" pitchFamily="2" charset="-122"/>
              </a:rPr>
              <a:t>create a new data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equivalence produced by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can frequently be produced equally well by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processed by the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processed by the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preprocessor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088BC8-7A09-48D0-83F9-4AFD0004530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pic>
        <p:nvPicPr>
          <p:cNvPr id="43013" name="Picture 102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338" y="2419350"/>
            <a:ext cx="7551737" cy="3086100"/>
          </a:xfr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FDA28B-69BE-481C-A381-9D411B435DE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Command-Line Arguments (continued)</a:t>
            </a:r>
          </a:p>
        </p:txBody>
      </p:sp>
      <p:pic>
        <p:nvPicPr>
          <p:cNvPr id="44037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0"/>
            <a:ext cx="8291513" cy="3932238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3F1D9B-B7A3-4E74-9164-CF42D502592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Common Programming Errors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Forgetting that enumerated constants are a set of symbolic constants that equate to integers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Using the relational operators,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&gt;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&lt;</a:t>
            </a:r>
            <a:r>
              <a:rPr lang="en-US" altLang="zh-CN">
                <a:ea typeface="宋体" pitchFamily="2" charset="-122"/>
              </a:rPr>
              <a:t>, in place of the shift operators,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&gt;&gt;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&lt;&lt;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Forgetting that each argument passed to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main()</a:t>
            </a:r>
            <a:r>
              <a:rPr lang="en-US" altLang="zh-CN">
                <a:ea typeface="宋体" pitchFamily="2" charset="-122"/>
              </a:rPr>
              <a:t> is passed as a string value</a:t>
            </a:r>
          </a:p>
          <a:p>
            <a:pPr eaLnBrk="1" hangingPunct="1">
              <a:buFontTx/>
              <a:buNone/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9FD363-59F9-430C-87FC-F173D3E2031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Common Compiler Errors</a:t>
            </a:r>
          </a:p>
        </p:txBody>
      </p:sp>
      <p:pic>
        <p:nvPicPr>
          <p:cNvPr id="4608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8113" y="1676400"/>
            <a:ext cx="6326187" cy="45720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52BD8E-AA05-4BB7-99F8-99C4509BF0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statement creates synonym names, which are known as aliases, for any C data type name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A conditional expression provides an alternate way of expressing a simple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if-else</a:t>
            </a:r>
            <a:r>
              <a:rPr lang="en-US" altLang="zh-CN">
                <a:ea typeface="宋体" pitchFamily="2" charset="-122"/>
              </a:rPr>
              <a:t> statement.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C also provides a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goto</a:t>
            </a:r>
            <a:r>
              <a:rPr lang="en-US" altLang="zh-CN">
                <a:ea typeface="宋体" pitchFamily="2" charset="-122"/>
              </a:rPr>
              <a:t> statement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Individual bits of character and integer variables and constants can be manipulated using C’s bit operators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ea typeface="宋体" pitchFamily="2" charset="-122"/>
              </a:rPr>
              <a:t> and inclusive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operators are useful in creating masks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8A836D-3AE1-4FF7-89D9-25B1259CDA0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Summary (continued)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When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AND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OR</a:t>
            </a:r>
            <a:r>
              <a:rPr lang="en-US" altLang="zh-CN">
                <a:ea typeface="宋体" pitchFamily="2" charset="-122"/>
              </a:rPr>
              <a:t> are used with operands of different sizes, the shorter operand is always increased in bit size to match the size of the larger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shift operators produce different results depending on whether the operand is a signed or an unsigned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Using 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#define</a:t>
            </a:r>
            <a:r>
              <a:rPr lang="en-US" altLang="zh-CN">
                <a:ea typeface="宋体" pitchFamily="2" charset="-122"/>
              </a:rPr>
              <a:t> command, complete expressions can be equated to symbolic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Arguments passed to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main()</a:t>
            </a:r>
            <a:r>
              <a:rPr lang="en-US" altLang="zh-CN">
                <a:ea typeface="宋体" pitchFamily="2" charset="-122"/>
              </a:rPr>
              <a:t> are termed command-line arguments</a:t>
            </a:r>
            <a:endParaRPr lang="en-US" altLang="zh-CN" sz="3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4CD126-25CB-4A2D-AA56-592BA952F14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typedef</a:t>
            </a:r>
            <a:r>
              <a:rPr lang="en-US" altLang="zh-CN">
                <a:ea typeface="宋体" pitchFamily="2" charset="-122"/>
              </a:rPr>
              <a:t> Declaration Statement (continued)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Another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typedef int ARRAY[100];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ARRAY first, second;</a:t>
            </a:r>
          </a:p>
          <a:p>
            <a:pPr lvl="2" eaLnBrk="1" hangingPunct="1"/>
            <a:r>
              <a:rPr lang="en-US" altLang="zh-CN">
                <a:ea typeface="宋体" pitchFamily="2" charset="-122"/>
              </a:rPr>
              <a:t>Equivalent to the two definitions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int first[100];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int second[100];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As another example: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typedef struct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char name[20];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int idNum;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} empRecord;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empRecord employee[75];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0526ED-0C2D-465A-A378-787BB76BC66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Conditional Preprocessor Directives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#ifndef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#ifdef</a:t>
            </a:r>
            <a:r>
              <a:rPr lang="en-US" altLang="zh-CN">
                <a:ea typeface="宋体" pitchFamily="2" charset="-122"/>
              </a:rPr>
              <a:t> permit </a:t>
            </a: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conditional compilation</a:t>
            </a:r>
            <a:r>
              <a:rPr lang="en-US" altLang="zh-CN" b="1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in that the statements immediately following these directives, up to an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#else</a:t>
            </a:r>
            <a:r>
              <a:rPr lang="en-US" altLang="zh-CN">
                <a:ea typeface="宋体" pitchFamily="2" charset="-122"/>
              </a:rPr>
              <a:t> or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#endif</a:t>
            </a:r>
            <a:r>
              <a:rPr lang="en-US" altLang="zh-CN">
                <a:ea typeface="宋体" pitchFamily="2" charset="-122"/>
              </a:rPr>
              <a:t>, are compiled only if the condition is true, whereas the statements following 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#else</a:t>
            </a:r>
            <a:r>
              <a:rPr lang="en-US" altLang="zh-CN">
                <a:ea typeface="宋体" pitchFamily="2" charset="-122"/>
              </a:rPr>
              <a:t> are compiled only if the condition is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For example,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#ifndef condition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compile the statements placed here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#else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compile the statements placed here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B4C4B6-6EDE-4514-836B-1779F287BF4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Conditional Preprocessor Directives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itchFamily="2" charset="-122"/>
              </a:rPr>
              <a:t>#else</a:t>
            </a:r>
            <a:r>
              <a:rPr lang="en-US" altLang="zh-CN">
                <a:ea typeface="宋体" pitchFamily="2" charset="-122"/>
              </a:rPr>
              <a:t> directive is optional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itchFamily="2" charset="-122"/>
              </a:rPr>
              <a:t>#ifndef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is the most frequently used conditional preprocessor directive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Its most common usage is in the form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#ifndef header-file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#include &lt;header-file&gt;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#endif</a:t>
            </a:r>
          </a:p>
          <a:p>
            <a:pPr lvl="1" eaLnBrk="1" hangingPunct="1"/>
            <a:r>
              <a:rPr lang="en-US" altLang="zh-CN">
                <a:ea typeface="宋体" pitchFamily="2" charset="-122"/>
              </a:rPr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#ifndef stdio.h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  #include &lt;stdio.h&gt;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#endif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753DBA-8805-40E7-9BD5-5111DBB896C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Enumerated Constants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Set of related integer values can be equated to an equivalent set of constants using an enumerated list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enum {Mon, Tue, Wed, Thr, Fri, Sat, Sun};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By default, the first enumerated name in an enumerated list has a value of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0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The enumeration above is equivalent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#define Mon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#define Tue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#define Wed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…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50DBD1-94B5-4294-A044-2B71AFB6678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Enumerated Constants (continued)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To specify the value of the first enumerated name: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enum {Mon = 1, Tue, Wed, Thr,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Any integer constant can be equated to enumerated names; they need not be in sequence, and an optional enumerated list name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itchFamily="2" charset="-122"/>
              </a:rPr>
              <a:t>enum escsequences {BELL = '\a',BACKSPACE = '\b',NEWLINE = '\n', RETURN = '\r', TAB ='\t'};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Enumerated constants can be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any valid user-created identifier</a:t>
            </a:r>
            <a:r>
              <a:rPr lang="en-US" altLang="zh-CN">
                <a:ea typeface="宋体" pitchFamily="2" charset="-122"/>
              </a:rPr>
              <a:t>, but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each name must be unique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OK for two constants to be equated to the same integer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Microsoft Office PowerPoint</Application>
  <PresentationFormat>全屏显示(4:3)</PresentationFormat>
  <Paragraphs>361</Paragraphs>
  <Slides>45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Arial</vt:lpstr>
      <vt:lpstr>Courier New</vt:lpstr>
      <vt:lpstr>Times New Roman</vt:lpstr>
      <vt:lpstr>Default Design</vt:lpstr>
      <vt:lpstr>A First Book of ANSI C Fourth Edition</vt:lpstr>
      <vt:lpstr>Objectives</vt:lpstr>
      <vt:lpstr>Additional Features</vt:lpstr>
      <vt:lpstr>The typedef Declaration Statement</vt:lpstr>
      <vt:lpstr>The typedef Declaration Statement (continued)</vt:lpstr>
      <vt:lpstr>Conditional Preprocessor Directives</vt:lpstr>
      <vt:lpstr>Conditional Preprocessor Directives (continued)</vt:lpstr>
      <vt:lpstr>Enumerated Constants</vt:lpstr>
      <vt:lpstr>Enumerated Constants (continued)</vt:lpstr>
      <vt:lpstr>Conditional Expressions</vt:lpstr>
      <vt:lpstr>Conditional Expressions (continued)</vt:lpstr>
      <vt:lpstr>The goto Statement</vt:lpstr>
      <vt:lpstr>The goto Statement (continued)</vt:lpstr>
      <vt:lpstr>Bit Operations</vt:lpstr>
      <vt:lpstr>The AND Operator</vt:lpstr>
      <vt:lpstr>The AND Operator (continued)</vt:lpstr>
      <vt:lpstr>The Inclusive OR Operator</vt:lpstr>
      <vt:lpstr>The Inclusive OR Operator (continued)</vt:lpstr>
      <vt:lpstr>The Exclusive OR Operator</vt:lpstr>
      <vt:lpstr>The Complement Operator</vt:lpstr>
      <vt:lpstr>Different-Sized Data Items</vt:lpstr>
      <vt:lpstr>Different-Sized Data Items (continued)</vt:lpstr>
      <vt:lpstr>Different-Sized Data Items (continued)</vt:lpstr>
      <vt:lpstr>The Shift Operators</vt:lpstr>
      <vt:lpstr>The Shift Operators (continued)</vt:lpstr>
      <vt:lpstr>The Shift Operators (continued)</vt:lpstr>
      <vt:lpstr>The Shift Operators (continued)</vt:lpstr>
      <vt:lpstr>The Shift Operators (continued)</vt:lpstr>
      <vt:lpstr>The Shift Operators (continued)</vt:lpstr>
      <vt:lpstr>Macros</vt:lpstr>
      <vt:lpstr>Macros (continued)</vt:lpstr>
      <vt:lpstr>Macros (continued)</vt:lpstr>
      <vt:lpstr>Macros (continued)</vt:lpstr>
      <vt:lpstr>Command-Line Arguments</vt:lpstr>
      <vt:lpstr>Command-Line Arguments (continued)</vt:lpstr>
      <vt:lpstr>Command-Line Arguments (continued)</vt:lpstr>
      <vt:lpstr>Command-Line Arguments (continued)</vt:lpstr>
      <vt:lpstr>Command-Line Arguments (continued)</vt:lpstr>
      <vt:lpstr>Command-Line Arguments (continued)</vt:lpstr>
      <vt:lpstr>Command-Line Arguments (continued)</vt:lpstr>
      <vt:lpstr>Command-Line Arguments (continued)</vt:lpstr>
      <vt:lpstr>Common Programming Errors</vt:lpstr>
      <vt:lpstr>Common Compiler Errors</vt:lpstr>
      <vt:lpstr>Summary</vt:lpstr>
      <vt:lpstr>Summary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/>
  <cp:lastModifiedBy/>
  <cp:revision>511</cp:revision>
  <dcterms:created xsi:type="dcterms:W3CDTF">2023-04-18T14:52:24Z</dcterms:created>
  <dcterms:modified xsi:type="dcterms:W3CDTF">2023-04-24T02:49:35Z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C44176E9921D72D2A8AE3E64E4245BEF_42</vt:lpwstr>
  </property>
  <property fmtid="{D5CDD505-2E9C-101B-9397-08002B2CF9AE}" pid="3" name="KSOProductBuildVer">
    <vt:lpwstr>2052-5.3.0.7872</vt:lpwstr>
  </property>
</Properties>
</file>