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9" r:id="rId2"/>
    <p:sldId id="257" r:id="rId3"/>
    <p:sldId id="462" r:id="rId4"/>
    <p:sldId id="463" r:id="rId5"/>
    <p:sldId id="464" r:id="rId6"/>
    <p:sldId id="465" r:id="rId7"/>
    <p:sldId id="466" r:id="rId8"/>
    <p:sldId id="467" r:id="rId9"/>
    <p:sldId id="475" r:id="rId10"/>
    <p:sldId id="468" r:id="rId11"/>
    <p:sldId id="469" r:id="rId12"/>
    <p:sldId id="470" r:id="rId13"/>
    <p:sldId id="471" r:id="rId14"/>
    <p:sldId id="472" r:id="rId15"/>
    <p:sldId id="473" r:id="rId16"/>
    <p:sldId id="445" r:id="rId17"/>
    <p:sldId id="446" r:id="rId18"/>
    <p:sldId id="4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9" autoAdjust="0"/>
    <p:restoredTop sz="94531" autoAdjust="0"/>
  </p:normalViewPr>
  <p:slideViewPr>
    <p:cSldViewPr>
      <p:cViewPr varScale="1">
        <p:scale>
          <a:sx n="65" d="100"/>
          <a:sy n="65" d="100"/>
        </p:scale>
        <p:origin x="28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82BB208D-5B4B-4710-B406-AA204E80FC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A234B250-63A8-407F-800D-AF36F663B2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101F0E83-357B-413A-B155-DC812050D4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5C3B2274-32C7-437C-868D-BEAB7A06E80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B5338EC3-E64A-401C-92B9-2498971994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CD5C248-72AE-4BDD-A9C9-1224618109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46796DB-330D-4D7C-85CF-BB9448569BB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6755A548-260D-46DE-A1C4-3FEF4684478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F415BF80-ADE3-472B-81AD-41C216D6D9A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091B5CFE-D1DE-45A7-A1AC-E02ADA7992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3CCB567F-9DBE-4FEE-8423-9106E3F64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BE146835-B0BE-4262-A33B-B869BC80F5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2ADBE0-C66D-4B92-B0DB-6FF3E6AA57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999F7B-A82E-47B7-973B-B76019853E3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FEA91B96-6642-4363-A820-1425C998B4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16C90BA5-3EF6-43E1-8267-C83113C32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4C3EE5-CEE9-425C-91AB-22724793E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A0693-2F1D-471B-BD02-5739EA290B0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A322FD2B-4E1A-479E-B0AD-EEBCDDF2C5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57E35140-4560-4636-887A-DAE9D5EF4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7D064A-8744-43F0-AA69-B197893847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E6F4E-88CE-4091-9CBB-D6C0D781CB0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0F0AAF1E-2E8F-4BF9-9195-3079152B04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999D9E59-D352-4478-B46F-20658AA55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B4724E-13F4-42AC-A217-F7BA3FA42E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68210-7B38-469D-BCE7-DB31477FCA3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37602" name="Rectangle 2">
            <a:extLst>
              <a:ext uri="{FF2B5EF4-FFF2-40B4-BE49-F238E27FC236}">
                <a16:creationId xmlns:a16="http://schemas.microsoft.com/office/drawing/2014/main" id="{4FC8E27C-FF8D-4CE0-988E-8BD6F35F5B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4B1B7131-BD62-4E09-BD81-717B386D7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A632D2-DC8D-4D17-A76B-9298CFCBA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590AF0-31BA-4A27-B7B3-807ADE1A4DF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38626" name="Rectangle 2">
            <a:extLst>
              <a:ext uri="{FF2B5EF4-FFF2-40B4-BE49-F238E27FC236}">
                <a16:creationId xmlns:a16="http://schemas.microsoft.com/office/drawing/2014/main" id="{294D2B5B-3582-4E65-9266-866D752E4C7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>
            <a:extLst>
              <a:ext uri="{FF2B5EF4-FFF2-40B4-BE49-F238E27FC236}">
                <a16:creationId xmlns:a16="http://schemas.microsoft.com/office/drawing/2014/main" id="{6AB5D954-F1DB-44A7-BA98-1AF094E64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30F4A0-CA97-4464-9E9A-E628DDC89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A9D892-C3F6-4192-A69C-D94F5D9D8B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39650" name="Rectangle 2">
            <a:extLst>
              <a:ext uri="{FF2B5EF4-FFF2-40B4-BE49-F238E27FC236}">
                <a16:creationId xmlns:a16="http://schemas.microsoft.com/office/drawing/2014/main" id="{CA19ED23-42E9-456B-8B79-62A4B1125F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06380526-0E71-49E8-AA7B-E8F317356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EEF32B-EFF8-4365-BA08-FA7972779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4B1D6-6FB8-4F9A-BF54-0337AD7C768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40674" name="Rectangle 2">
            <a:extLst>
              <a:ext uri="{FF2B5EF4-FFF2-40B4-BE49-F238E27FC236}">
                <a16:creationId xmlns:a16="http://schemas.microsoft.com/office/drawing/2014/main" id="{25431326-CE56-46C1-B87F-D4300C0905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>
            <a:extLst>
              <a:ext uri="{FF2B5EF4-FFF2-40B4-BE49-F238E27FC236}">
                <a16:creationId xmlns:a16="http://schemas.microsoft.com/office/drawing/2014/main" id="{E8097645-5812-4656-852C-00C5C854D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3432E6-0ABF-4789-9306-CC53D942C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AB083-5C12-4950-B2DE-63267F6F0EC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2E202C9E-1014-4F01-8250-6A073F1AAC8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29F739DB-9759-4DB0-A6CD-B97DCD4D2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C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69DE0C9-9CB7-4FD2-93CD-9CB84D51A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D68E-3DA5-47DB-AA3F-1F56862042A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21890" name="Rectangle 2">
            <a:extLst>
              <a:ext uri="{FF2B5EF4-FFF2-40B4-BE49-F238E27FC236}">
                <a16:creationId xmlns:a16="http://schemas.microsoft.com/office/drawing/2014/main" id="{89C4FDF3-D8C0-42EB-B1C8-BBFEFEFD2D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9E97384B-919E-4302-8D71-9BDD816CA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C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797AE2-8FD3-4D25-B9BC-718CDCE3D9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03A2F-1795-4441-9171-29A694833AC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41698" name="Rectangle 2">
            <a:extLst>
              <a:ext uri="{FF2B5EF4-FFF2-40B4-BE49-F238E27FC236}">
                <a16:creationId xmlns:a16="http://schemas.microsoft.com/office/drawing/2014/main" id="{FD78675C-A72F-4689-8B30-A6E90A1B2D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>
            <a:extLst>
              <a:ext uri="{FF2B5EF4-FFF2-40B4-BE49-F238E27FC236}">
                <a16:creationId xmlns:a16="http://schemas.microsoft.com/office/drawing/2014/main" id="{A2CAD807-D343-4589-8E34-31F57B025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56B371-5EE2-4764-80C5-3EB3A43EE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5D1C5-1304-47D1-95F3-B52576B54CC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36433E9-1D3A-4063-8397-F214E46AB6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E1B226D-1CFF-4633-99FB-DA4ECBC64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98DD85-E3E1-4D1B-85D6-AD3762655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2E648-87BF-4713-A641-BCF6573F1C7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F5F2C8CE-AD77-4529-B383-2E8D7AF65A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6D85F6A3-29C4-4417-95C6-D4A0FD7C4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9684771-7B36-44A5-A63A-8C4CF4A0C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FE3A1-60DA-4790-818B-E09D124906D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0DA26B67-E7AE-4843-866E-139276A3C3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A07D71C2-775B-4608-B09E-E227E2BF5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2BFCD0-9AD3-4BA7-AA40-E36997516C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E6077-E455-4EDA-994D-90E174D4836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31458" name="Rectangle 2">
            <a:extLst>
              <a:ext uri="{FF2B5EF4-FFF2-40B4-BE49-F238E27FC236}">
                <a16:creationId xmlns:a16="http://schemas.microsoft.com/office/drawing/2014/main" id="{C8FF4B4A-5F67-4555-8032-858697F169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93DBCE52-1B52-40A4-A7B7-882D6B456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AE5E54-C3CE-422D-930E-3E320D07E3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FD3A9-1264-45B8-9FC1-F383442AABE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32482" name="Rectangle 2">
            <a:extLst>
              <a:ext uri="{FF2B5EF4-FFF2-40B4-BE49-F238E27FC236}">
                <a16:creationId xmlns:a16="http://schemas.microsoft.com/office/drawing/2014/main" id="{7C0C12C5-3B8B-44D9-A2E8-C389DA6A4C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5BCCDBCC-0F53-4853-A106-DAA4B7596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2755AB-1039-4A0E-AE6E-C5894362D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A3EA7-42D3-4D92-9D51-6D4829F2D76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33506" name="Rectangle 2">
            <a:extLst>
              <a:ext uri="{FF2B5EF4-FFF2-40B4-BE49-F238E27FC236}">
                <a16:creationId xmlns:a16="http://schemas.microsoft.com/office/drawing/2014/main" id="{F5B1244D-58E2-4465-AAF7-C348C65AFA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9D39A3FA-DDBA-4857-9FF2-B6CB021FE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F3122A-9E65-41D5-B561-E0AC82B29C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C9B60-2CCA-423C-ABB7-4D10D14BCC0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34530" name="Rectangle 2">
            <a:extLst>
              <a:ext uri="{FF2B5EF4-FFF2-40B4-BE49-F238E27FC236}">
                <a16:creationId xmlns:a16="http://schemas.microsoft.com/office/drawing/2014/main" id="{D78FC82E-9393-43E0-8F5B-6CFEEF5F63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id="{7B647C3E-F31B-4785-82B9-232476230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66CA44-5857-4145-9FD2-4A2FD465D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1AE9E-B879-4AB5-8E66-A82E1AD7C78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43746" name="Rectangle 2">
            <a:extLst>
              <a:ext uri="{FF2B5EF4-FFF2-40B4-BE49-F238E27FC236}">
                <a16:creationId xmlns:a16="http://schemas.microsoft.com/office/drawing/2014/main" id="{2E04C96C-7684-4D44-98D1-73FF927136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>
            <a:extLst>
              <a:ext uri="{FF2B5EF4-FFF2-40B4-BE49-F238E27FC236}">
                <a16:creationId xmlns:a16="http://schemas.microsoft.com/office/drawing/2014/main" id="{78C5B947-B03C-4B39-B132-A82A55B3E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0C546F-6F93-4C2D-AA70-3733BA03DD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1201220-4FAA-431F-8BC9-F408ED2830C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1BD957B-0995-42C2-A5EE-A1B2624854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Linux+ Guide to Linux Certification, Second Edition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1F937FC-AE15-428E-A651-DE84B8A72E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47017FC-0D89-4886-AD24-2FF0371F42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06215C3A-1856-4270-A971-D881C00548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FAB50-CAF6-4447-9DC3-6DBC66BA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F721E3-7BA8-474C-8555-23D108F15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2BEF18-06E8-46C0-8962-424C68213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E642DE-8A7D-4136-8BEE-CACC1A16E1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256BFD-16AC-48FC-A6B5-4E7A1D3FF8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43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5E5B7C-C71D-41F4-BD9E-8D95BDAFD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D33A5-C4A2-4E8D-B486-501DBF289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797770-1BC7-42A0-92C7-EB33723657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038F17-CA16-49B4-AD2E-C22FA212B7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428D43-E216-452D-B600-DB21E269BB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52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C93C7-C40E-47FB-8C18-2ABD989F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CE343-01F4-4FCA-AC87-0D768F4F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B1F6F0-55F3-4C9A-B39D-95520600A0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F7196C-6F92-4649-B570-6E49ECACC2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1D11A7-B13A-437A-9F7E-FB637D8090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39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5A071-0F2A-435A-AC27-1A0B0812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93C88-C78E-4F9B-AD84-F692D0F9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53F52F-C168-4830-BF89-3382C0B498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C337AF-E1FC-4DA8-8271-8D703269A4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28C288-2704-41FE-80C6-884E6E6FBB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20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6C1CB-BAF6-40E0-9B4C-E5B8FAD1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5BB57-5112-4196-9988-FA7730579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512354-D58B-4E8D-BBAB-E8B0CF0A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ECEC9-66DE-44E2-9788-7349B425E4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D7D54-79B3-4566-81E0-2800064837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5DBE2C-AAAB-4272-BB5E-20AFFC0043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75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41D57-1658-4AA5-A6FC-73BAEBBD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D5967-CEB3-4C37-8CB0-94BDDD2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9DA565-51C7-4088-9FB0-221D5DF37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C2C5B6-8D63-490E-806B-6CF750B06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23DB84-7770-463C-929F-7F4876F07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C11ADF5-C8A3-4A7B-99F7-998C0B418F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2BAEC68-4263-4A38-A0A0-7019C774DC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5A747C-2B5A-49CE-8A4C-FC805FACD3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9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21486-171C-4035-B3D4-617F8788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1DA5CF-FAC6-4469-9EC7-E471E4FB2C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780CDA-8C93-42A7-BCE2-7C8E8BF3D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DC1C6A-EF19-4B28-9044-8C98E18C34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74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F66CFF3-47B5-4FAC-85B0-46D23EA5B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61466D-C8EE-4E13-B14D-3AFC46CD30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B28D3A-0457-4F9C-B795-B5CCB82F3B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15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5D620-4E05-422F-9BEB-9E955414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2CA7F-412E-433A-A1F0-C434995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D63609-AA5C-4D37-BF63-300701890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39749-8FEB-4B59-B40B-0C87EEE9BB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5897A-8EF3-41A4-8C7B-CE616F52C0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440DE3-E778-4DB3-833A-578AB09B1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6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A4D45-565C-4503-80D0-1486175D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736BCF-8256-48EF-BB11-101F0D401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89E0E-CDDD-471B-B3B3-8BAAE6CE8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F85B7-EAF9-48FD-8865-C1F47E1A52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80F33-A967-45F3-ACB1-9063B820C8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034A49-597B-4C31-8C56-CED14B78E8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76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C1EF79B-CD7E-4D9D-ADF5-687FFEE2C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88204C-732D-476A-905F-500B7FA7E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76F279E-77C8-45E1-AB60-980D1C5E433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0263A4E-E82A-4923-8827-0C1CD08DF0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fld id="{6DFE3A42-15C6-46BB-B8B9-1E6317029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rgbClr val="22222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kern="12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22222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22222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rgbClr val="22222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8BD6703-1896-4A59-89D9-F082E41AE7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FF4EAFA2-805F-4F4C-8DC0-DBA855B98A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Chapter 15</a:t>
            </a:r>
          </a:p>
          <a:p>
            <a:pPr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A Brief Introduction to C++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5CE6EB-8256-40B0-9699-2596D67D3B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9A2403-8973-49C8-A13C-BF58F1891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AD399E-56D6-4FD3-95C8-20D784E064F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18146" name="Rectangle 2">
            <a:extLst>
              <a:ext uri="{FF2B5EF4-FFF2-40B4-BE49-F238E27FC236}">
                <a16:creationId xmlns:a16="http://schemas.microsoft.com/office/drawing/2014/main" id="{FA379EDB-626C-4D9B-BA67-4C58FC2FD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Object-Oriented C++ (continued)</a:t>
            </a:r>
          </a:p>
        </p:txBody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0B90754B-196B-4A83-AC58-99B94F245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Inheritance </a:t>
            </a:r>
            <a:r>
              <a:rPr lang="en-US" altLang="zh-CN">
                <a:ea typeface="宋体" panose="02010600030101010101" pitchFamily="2" charset="-122"/>
              </a:rPr>
              <a:t>is the ability to derive one class from another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Permits existing code, which has been thoroughly tested, to be reused without extensive retesting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derived class is a completely new data type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Incorporates all of the data values and operations of the original class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Adds new data and operations that create a different and expanded class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initial class is the </a:t>
            </a:r>
            <a:r>
              <a:rPr lang="en-US" altLang="zh-CN" b="1">
                <a:ea typeface="宋体" panose="02010600030101010101" pitchFamily="2" charset="-122"/>
              </a:rPr>
              <a:t>parent </a:t>
            </a:r>
            <a:r>
              <a:rPr lang="en-US" altLang="zh-CN">
                <a:ea typeface="宋体" panose="02010600030101010101" pitchFamily="2" charset="-122"/>
              </a:rPr>
              <a:t>or </a:t>
            </a:r>
            <a:r>
              <a:rPr lang="en-US" altLang="zh-CN" b="1">
                <a:ea typeface="宋体" panose="02010600030101010101" pitchFamily="2" charset="-122"/>
              </a:rPr>
              <a:t>base class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derived class is the </a:t>
            </a:r>
            <a:r>
              <a:rPr lang="en-US" altLang="zh-CN" b="1">
                <a:ea typeface="宋体" panose="02010600030101010101" pitchFamily="2" charset="-122"/>
              </a:rPr>
              <a:t>child </a:t>
            </a:r>
            <a:r>
              <a:rPr lang="en-US" altLang="zh-CN">
                <a:ea typeface="宋体" panose="02010600030101010101" pitchFamily="2" charset="-122"/>
              </a:rPr>
              <a:t>or </a:t>
            </a:r>
            <a:r>
              <a:rPr lang="en-US" altLang="zh-CN" b="1">
                <a:ea typeface="宋体" panose="02010600030101010101" pitchFamily="2" charset="-122"/>
              </a:rPr>
              <a:t>subclass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C048A1-9474-4CCD-9AEF-6CD045DB98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E7CE40-D337-4C83-B887-7D36876DDD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68E58D-A1E8-4736-BB71-693C5976158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19170" name="Rectangle 2">
            <a:extLst>
              <a:ext uri="{FF2B5EF4-FFF2-40B4-BE49-F238E27FC236}">
                <a16:creationId xmlns:a16="http://schemas.microsoft.com/office/drawing/2014/main" id="{F665808B-6246-4D0F-9482-929F00295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Object-Oriented C++ (continued)</a:t>
            </a:r>
          </a:p>
        </p:txBody>
      </p:sp>
      <p:sp>
        <p:nvSpPr>
          <p:cNvPr id="519171" name="Rectangle 3">
            <a:extLst>
              <a:ext uri="{FF2B5EF4-FFF2-40B4-BE49-F238E27FC236}">
                <a16:creationId xmlns:a16="http://schemas.microsoft.com/office/drawing/2014/main" id="{C4F4CF05-97BC-4225-8ABC-E73958609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Polymorphism </a:t>
            </a:r>
            <a:r>
              <a:rPr lang="en-US" altLang="zh-CN">
                <a:ea typeface="宋体" panose="02010600030101010101" pitchFamily="2" charset="-122"/>
              </a:rPr>
              <a:t>permits the same operation to invoke one set of results on data values of a base class and a different set of results on data values of a derived class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Using polymorphism, existing operations on a base class can be left alone, without the need to retest and reverify them, while they are extended to a derived class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Only the extensions, rather than the complete base class, need to be tested and verified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Standard Template Library (STL)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C89558-5E4F-4F54-9D49-E39EE43C35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390A27-6754-400C-85D4-C6CC0B1B6F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26E887-693E-4F07-9C2F-918AAD3646B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20194" name="Rectangle 2">
            <a:extLst>
              <a:ext uri="{FF2B5EF4-FFF2-40B4-BE49-F238E27FC236}">
                <a16:creationId xmlns:a16="http://schemas.microsoft.com/office/drawing/2014/main" id="{438F6664-7C0B-474F-9A67-3CDA205B2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Common Programming Errors</a:t>
            </a:r>
          </a:p>
        </p:txBody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95127837-C8D1-4DA7-9489-857B7FF12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Misspelling the name of a function or C++ supplied name; for example, typing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cot</a:t>
            </a:r>
            <a:r>
              <a:rPr lang="en-US" altLang="zh-CN">
                <a:ea typeface="宋体" panose="02010600030101010101" pitchFamily="2" charset="-122"/>
              </a:rPr>
              <a:t> instead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cout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Forgetting to close a string to be displayed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cout</a:t>
            </a:r>
            <a:r>
              <a:rPr lang="en-US" altLang="zh-CN">
                <a:ea typeface="宋体" panose="02010600030101010101" pitchFamily="2" charset="-122"/>
              </a:rPr>
              <a:t> with a double quote symbol</a:t>
            </a:r>
          </a:p>
          <a:p>
            <a:r>
              <a:rPr lang="en-US" altLang="zh-CN">
                <a:ea typeface="宋体" panose="02010600030101010101" pitchFamily="2" charset="-122"/>
              </a:rPr>
              <a:t>Forgetting to separate individual data items in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cout</a:t>
            </a:r>
            <a:r>
              <a:rPr lang="en-US" altLang="zh-CN">
                <a:ea typeface="宋体" panose="02010600030101010101" pitchFamily="2" charset="-122"/>
              </a:rPr>
              <a:t> statement with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&lt;&lt;</a:t>
            </a:r>
            <a:r>
              <a:rPr lang="en-US" altLang="zh-CN">
                <a:ea typeface="宋体" panose="02010600030101010101" pitchFamily="2" charset="-122"/>
              </a:rPr>
              <a:t> symbol</a:t>
            </a:r>
          </a:p>
          <a:p>
            <a:r>
              <a:rPr lang="en-US" altLang="zh-CN">
                <a:ea typeface="宋体" panose="02010600030101010101" pitchFamily="2" charset="-122"/>
              </a:rPr>
              <a:t>Forgetting to separate individual data items in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cin</a:t>
            </a:r>
            <a:r>
              <a:rPr lang="en-US" altLang="zh-CN">
                <a:ea typeface="宋体" panose="02010600030101010101" pitchFamily="2" charset="-122"/>
              </a:rPr>
              <a:t> statement with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&gt;&gt;</a:t>
            </a:r>
            <a:r>
              <a:rPr lang="en-US" altLang="zh-CN">
                <a:ea typeface="宋体" panose="02010600030101010101" pitchFamily="2" charset="-122"/>
              </a:rPr>
              <a:t> symbol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C7EB1A-2D1E-4F72-9ACA-24E58DFD0F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AD292D-AD96-43CE-B421-2C8D512A4D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08E7C-60D9-40AA-AF2F-93D32B1632D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AC61FA92-141C-4926-AE34-3092700B0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Common Programming Errors (continued)</a:t>
            </a:r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10B9927A-6DEA-42C7-89DD-D204A6B48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Omitting the semicolon at the end of each C++ statement</a:t>
            </a:r>
          </a:p>
          <a:p>
            <a:r>
              <a:rPr lang="en-US" altLang="zh-CN">
                <a:ea typeface="宋体" panose="02010600030101010101" pitchFamily="2" charset="-122"/>
              </a:rPr>
              <a:t>Not including the C++ header lines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#include &lt;iostream&gt;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using namespace std;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at the top of a C++ program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CCE40D-2EC3-4B48-84EA-9343852564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2934EC-103F-4DFC-ACB1-11793E180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A37F70-D97F-45CD-85DC-EA34FA4CDA3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22242" name="Rectangle 2">
            <a:extLst>
              <a:ext uri="{FF2B5EF4-FFF2-40B4-BE49-F238E27FC236}">
                <a16:creationId xmlns:a16="http://schemas.microsoft.com/office/drawing/2014/main" id="{A15C9CC1-20E0-4773-BE73-8616A0BFC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Compiler Errors</a:t>
            </a:r>
          </a:p>
        </p:txBody>
      </p:sp>
      <p:pic>
        <p:nvPicPr>
          <p:cNvPr id="522244" name="Picture 4">
            <a:extLst>
              <a:ext uri="{FF2B5EF4-FFF2-40B4-BE49-F238E27FC236}">
                <a16:creationId xmlns:a16="http://schemas.microsoft.com/office/drawing/2014/main" id="{EC82775F-3453-4C2C-8264-0A83536D174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524000"/>
            <a:ext cx="6904038" cy="4572000"/>
          </a:xfrm>
          <a:noFill/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567DA4-38F2-475D-A4C4-F7E6C33905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C0BEC-1578-4DA4-B498-045F6260D7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C7BF40-30B3-47FD-8924-39BA1DDB916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25314" name="Rectangle 2">
            <a:extLst>
              <a:ext uri="{FF2B5EF4-FFF2-40B4-BE49-F238E27FC236}">
                <a16:creationId xmlns:a16="http://schemas.microsoft.com/office/drawing/2014/main" id="{308CE6AF-9F72-4226-95CF-C4FF598BF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Compiler Errors (continued)</a:t>
            </a:r>
          </a:p>
        </p:txBody>
      </p:sp>
      <p:pic>
        <p:nvPicPr>
          <p:cNvPr id="525316" name="Picture 4">
            <a:extLst>
              <a:ext uri="{FF2B5EF4-FFF2-40B4-BE49-F238E27FC236}">
                <a16:creationId xmlns:a16="http://schemas.microsoft.com/office/drawing/2014/main" id="{488E122E-99A9-44C6-A05F-A4A87403CF2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3613" y="1295400"/>
            <a:ext cx="4676775" cy="5029200"/>
          </a:xfrm>
          <a:noFill/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E19A1B-AE63-4C15-91C1-9B9AE0B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7E52B7-408B-4083-A89F-6C50E5332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6E1FB8-8F6B-46AA-A0F7-620DFF83B45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5E460AD5-8716-4725-B9F6-36060B8D7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33A665A1-5BC6-4FDA-B51D-E9BAE6006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C++ is an object-oriented language that also supports procedural programming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Creating a C-like procedural program using C++ essentially involves changing syntax for the input and output statements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All object-oriented languages, including C++, must provide the ability to create classes and provide for inheritance and polymorphism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class is a programmer-defined data type that includes specification of data values and operations that can be performed on these values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8B28F1-D167-4388-9B44-6B07D81EC5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A93CA3-5CE1-4685-B8FD-B9D77A4F1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2AB474-0444-4F50-86AC-C402555BDF0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6C20C2B9-D955-4116-9909-3C2053566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 (continued)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1977483B-AC1C-49C4-9306-5A9BE721D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Inheritance is the ability to create a new class by extending the definition of an existing class</a:t>
            </a:r>
          </a:p>
          <a:p>
            <a:r>
              <a:rPr lang="en-US" altLang="zh-CN">
                <a:ea typeface="宋体" panose="02010600030101010101" pitchFamily="2" charset="-122"/>
              </a:rPr>
              <a:t>Polymorphism is the ability to have the same function perform different tasks depending on the class it is a member of</a:t>
            </a:r>
          </a:p>
          <a:p>
            <a:r>
              <a:rPr lang="en-US" altLang="zh-CN">
                <a:ea typeface="宋体" panose="02010600030101010101" pitchFamily="2" charset="-122"/>
              </a:rPr>
              <a:t>Every variable in a C++ program must be declared as to the type of value it can store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39E45F-37B0-462B-AED8-77317FD0EB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ACDDBB-4922-4DD8-ADDB-1F8B5ED9D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A36E8F-D4AA-4D2C-8613-0A5E4F71330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28386" name="Rectangle 2">
            <a:extLst>
              <a:ext uri="{FF2B5EF4-FFF2-40B4-BE49-F238E27FC236}">
                <a16:creationId xmlns:a16="http://schemas.microsoft.com/office/drawing/2014/main" id="{4F0AD9CB-29B9-4A0D-B9FE-E37BDFA04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 (continued)</a:t>
            </a:r>
          </a:p>
        </p:txBody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F7197582-72D8-4DC3-9ACB-85F94AD46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general form of a statement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cout</a:t>
            </a:r>
            <a:r>
              <a:rPr lang="en-US" altLang="zh-CN">
                <a:ea typeface="宋体" panose="02010600030101010101" pitchFamily="2" charset="-122"/>
              </a:rPr>
              <a:t> to display output from a C++ program is</a:t>
            </a:r>
          </a:p>
          <a:p>
            <a:pPr lvl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	cout &lt;&lt; expression1 &lt;&lt; . . . &lt;&lt; expressionn;</a:t>
            </a:r>
          </a:p>
          <a:p>
            <a:r>
              <a:rPr lang="en-US" altLang="zh-CN">
                <a:ea typeface="宋体" panose="02010600030101010101" pitchFamily="2" charset="-122"/>
              </a:rPr>
              <a:t>The general form of a statement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cin</a:t>
            </a:r>
            <a:r>
              <a:rPr lang="en-US" altLang="zh-CN">
                <a:ea typeface="宋体" panose="02010600030101010101" pitchFamily="2" charset="-122"/>
              </a:rPr>
              <a:t> to accept data input from the keyboard is</a:t>
            </a:r>
          </a:p>
          <a:p>
            <a:pPr lvl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	cin &gt;&gt; variable1 &gt;&gt; . . . &gt;&gt; variablen;</a:t>
            </a:r>
          </a:p>
          <a:p>
            <a:r>
              <a:rPr lang="en-US" altLang="zh-CN">
                <a:ea typeface="宋体" panose="02010600030101010101" pitchFamily="2" charset="-122"/>
              </a:rPr>
              <a:t>It is good programming practice to display a message prior to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cin</a:t>
            </a:r>
            <a:r>
              <a:rPr lang="en-US" altLang="zh-CN">
                <a:ea typeface="宋体" panose="02010600030101010101" pitchFamily="2" charset="-122"/>
              </a:rPr>
              <a:t> statement, which alerts the user as to the type and number of data items to be entered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109C48-61ED-4678-8FD7-03A8D7FFE9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E3EFEE-0A7E-4ABB-9801-28B89C2F15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DC004E-21A7-4B9E-BEBF-879C644BF19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593A9745-DA57-49DD-A84F-2CD9E1101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0308452-99C5-4764-922E-3585809BF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Procedural Programming in C++</a:t>
            </a:r>
          </a:p>
          <a:p>
            <a:r>
              <a:rPr lang="en-US" altLang="zh-CN">
                <a:ea typeface="宋体" panose="02010600030101010101" pitchFamily="2" charset="-122"/>
              </a:rPr>
              <a:t>Object-Oriented C++</a:t>
            </a:r>
          </a:p>
          <a:p>
            <a:r>
              <a:rPr lang="en-US" altLang="zh-CN">
                <a:ea typeface="宋体" panose="02010600030101010101" pitchFamily="2" charset="-122"/>
              </a:rPr>
              <a:t>Common Programming and Compiler Errors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759B9A7D-D4A5-4BAA-AA92-DF68402C1B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1902AFF6-0542-49B2-B96A-F918EC24D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1D91B8-3D0E-4753-A72D-4B0ADA9EA51A}" type="slidenum">
              <a:rPr lang="en-US" altLang="zh-CN"/>
              <a:pPr/>
              <a:t>3</a:t>
            </a:fld>
            <a:endParaRPr lang="en-US" altLang="zh-CN"/>
          </a:p>
        </p:txBody>
      </p:sp>
      <p:pic>
        <p:nvPicPr>
          <p:cNvPr id="440325" name="Picture 5">
            <a:extLst>
              <a:ext uri="{FF2B5EF4-FFF2-40B4-BE49-F238E27FC236}">
                <a16:creationId xmlns:a16="http://schemas.microsoft.com/office/drawing/2014/main" id="{8CFC48C0-9929-4EC8-ACAA-0DC84871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66750"/>
            <a:ext cx="79248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26" name="Rectangle 6">
            <a:extLst>
              <a:ext uri="{FF2B5EF4-FFF2-40B4-BE49-F238E27FC236}">
                <a16:creationId xmlns:a16="http://schemas.microsoft.com/office/drawing/2014/main" id="{8B29465E-E3D7-42D3-AC0A-1E31CCA2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052ADF-2AEC-46CF-B1EF-4E53D3C584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CA7513-6452-4353-AB26-7023700459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DD53F-281B-49D0-BF48-BFF491CA6AA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0978" name="Rectangle 2">
            <a:extLst>
              <a:ext uri="{FF2B5EF4-FFF2-40B4-BE49-F238E27FC236}">
                <a16:creationId xmlns:a16="http://schemas.microsoft.com/office/drawing/2014/main" id="{544DEC8B-6233-4119-9EFF-D26131B76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Procedural Programming in C++</a:t>
            </a:r>
          </a:p>
        </p:txBody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09D587D2-8E41-4DAF-805B-BACECB33C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is a procedural language whose statements are used to produce C functions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Such C functions can also be constructed in C++</a:t>
            </a:r>
          </a:p>
          <a:p>
            <a:r>
              <a:rPr lang="en-US" altLang="zh-CN">
                <a:ea typeface="宋体" panose="02010600030101010101" pitchFamily="2" charset="-122"/>
              </a:rPr>
              <a:t>C++ is sometimes referred to as “a better C”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2F5035D2-71C5-4260-A525-F560C8282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F3D0D586-C2A1-4CCD-A198-14806606D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D346B5-EAF4-46E8-9877-B4D656D03FC6}" type="slidenum">
              <a:rPr lang="en-US" altLang="zh-CN"/>
              <a:pPr/>
              <a:t>5</a:t>
            </a:fld>
            <a:endParaRPr lang="en-US" altLang="zh-CN"/>
          </a:p>
        </p:txBody>
      </p:sp>
      <p:pic>
        <p:nvPicPr>
          <p:cNvPr id="512004" name="Picture 4">
            <a:extLst>
              <a:ext uri="{FF2B5EF4-FFF2-40B4-BE49-F238E27FC236}">
                <a16:creationId xmlns:a16="http://schemas.microsoft.com/office/drawing/2014/main" id="{E9DDA556-42AF-466E-89AD-53F405FDC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86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05" name="Rectangle 5">
            <a:extLst>
              <a:ext uri="{FF2B5EF4-FFF2-40B4-BE49-F238E27FC236}">
                <a16:creationId xmlns:a16="http://schemas.microsoft.com/office/drawing/2014/main" id="{27D2E27B-BE36-464A-9C5E-05D1B1A06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Procedural Programming in C++ (continued)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1">
            <a:extLst>
              <a:ext uri="{FF2B5EF4-FFF2-40B4-BE49-F238E27FC236}">
                <a16:creationId xmlns:a16="http://schemas.microsoft.com/office/drawing/2014/main" id="{6091685B-62E3-4A2A-9EF0-6ABBFDF07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id="{A88FBA7A-4515-4CD8-86B3-B53392A009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05E8BF-E568-4800-9EFF-AD943CD46B2F}" type="slidenum">
              <a:rPr lang="en-US" altLang="zh-CN"/>
              <a:pPr/>
              <a:t>6</a:t>
            </a:fld>
            <a:endParaRPr lang="en-US" altLang="zh-CN"/>
          </a:p>
        </p:txBody>
      </p:sp>
      <p:grpSp>
        <p:nvGrpSpPr>
          <p:cNvPr id="513031" name="Group 7">
            <a:extLst>
              <a:ext uri="{FF2B5EF4-FFF2-40B4-BE49-F238E27FC236}">
                <a16:creationId xmlns:a16="http://schemas.microsoft.com/office/drawing/2014/main" id="{4395D23D-8982-4B18-9D4E-13458904774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066800"/>
            <a:ext cx="8320088" cy="5334000"/>
            <a:chOff x="279" y="138"/>
            <a:chExt cx="5241" cy="3870"/>
          </a:xfrm>
        </p:grpSpPr>
        <p:pic>
          <p:nvPicPr>
            <p:cNvPr id="513028" name="Picture 4">
              <a:extLst>
                <a:ext uri="{FF2B5EF4-FFF2-40B4-BE49-F238E27FC236}">
                  <a16:creationId xmlns:a16="http://schemas.microsoft.com/office/drawing/2014/main" id="{8B512724-EDC4-46B1-8125-4FDA87CF8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" y="138"/>
              <a:ext cx="5190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029" name="Picture 5">
              <a:extLst>
                <a:ext uri="{FF2B5EF4-FFF2-40B4-BE49-F238E27FC236}">
                  <a16:creationId xmlns:a16="http://schemas.microsoft.com/office/drawing/2014/main" id="{4425DD88-C455-4B88-A1FC-81280B7644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" y="1512"/>
              <a:ext cx="5202" cy="2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030" name="Rectangle 6">
              <a:extLst>
                <a:ext uri="{FF2B5EF4-FFF2-40B4-BE49-F238E27FC236}">
                  <a16:creationId xmlns:a16="http://schemas.microsoft.com/office/drawing/2014/main" id="{CBECBE3B-B2BD-4E6D-90D0-781C57F4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344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32" name="Line 8">
            <a:extLst>
              <a:ext uri="{FF2B5EF4-FFF2-40B4-BE49-F238E27FC236}">
                <a16:creationId xmlns:a16="http://schemas.microsoft.com/office/drawing/2014/main" id="{C9418940-4158-4C54-B21B-03A62FB6BA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5486400"/>
            <a:ext cx="762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33" name="Text Box 9">
            <a:extLst>
              <a:ext uri="{FF2B5EF4-FFF2-40B4-BE49-F238E27FC236}">
                <a16:creationId xmlns:a16="http://schemas.microsoft.com/office/drawing/2014/main" id="{0D125819-B478-4D18-BA0E-73BC7FAAC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5334000"/>
            <a:ext cx="5695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Equivalent to C’s newline sequence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'\n'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(which is also available in C++) followed by a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flush()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function call</a:t>
            </a:r>
          </a:p>
          <a:p>
            <a:pPr>
              <a:lnSpc>
                <a:spcPct val="90000"/>
              </a:lnSpc>
            </a:pP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34" name="Rectangle 10">
            <a:extLst>
              <a:ext uri="{FF2B5EF4-FFF2-40B4-BE49-F238E27FC236}">
                <a16:creationId xmlns:a16="http://schemas.microsoft.com/office/drawing/2014/main" id="{AEAE1332-B453-4217-BCE8-C0CAEDA8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Procedural Programming in C++ (continued)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B48563-121A-4166-A7E6-08E99E403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74771A-EC9B-49BA-B373-BB5FB3AE5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4101F7-4305-480B-86F0-B0E21282B18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14054" name="Rectangle 6">
            <a:extLst>
              <a:ext uri="{FF2B5EF4-FFF2-40B4-BE49-F238E27FC236}">
                <a16:creationId xmlns:a16="http://schemas.microsoft.com/office/drawing/2014/main" id="{62735B8C-5A79-463F-8FA5-88A5610DF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Procedural Programming in C++ (continued)</a:t>
            </a:r>
          </a:p>
        </p:txBody>
      </p:sp>
      <p:pic>
        <p:nvPicPr>
          <p:cNvPr id="514053" name="Picture 5">
            <a:extLst>
              <a:ext uri="{FF2B5EF4-FFF2-40B4-BE49-F238E27FC236}">
                <a16:creationId xmlns:a16="http://schemas.microsoft.com/office/drawing/2014/main" id="{251D627A-E7C6-408F-A605-9DD3C47FFC8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8150" y="2281238"/>
            <a:ext cx="8328025" cy="3465512"/>
          </a:xfrm>
          <a:noFill/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68D5C3-66C8-465D-ADDA-C88A18763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AA26CC-0F65-4A1D-B445-2DD603F3B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D84AD7-BB90-4F97-8865-CC884604870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17122" name="Rectangle 2">
            <a:extLst>
              <a:ext uri="{FF2B5EF4-FFF2-40B4-BE49-F238E27FC236}">
                <a16:creationId xmlns:a16="http://schemas.microsoft.com/office/drawing/2014/main" id="{4CF82654-2462-40D7-82A3-504B906C2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Object-Oriented C++</a:t>
            </a:r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D736A2CB-C937-4ECC-93C5-C6EE98AFF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Object-oriented languages make it easier to reuse code in a manner that significantly increases software productivity</a:t>
            </a:r>
          </a:p>
          <a:p>
            <a:pPr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Three features are required for an OO language</a:t>
            </a:r>
          </a:p>
          <a:p>
            <a:pPr lvl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Class construction</a:t>
            </a:r>
          </a:p>
          <a:p>
            <a:pPr lvl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Inheritance</a:t>
            </a:r>
          </a:p>
          <a:p>
            <a:pPr lvl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Polymorphism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51203A-1F89-4F00-A60E-05C1CE354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4B5F2D-BBB6-4713-81EE-07C496C9AC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FAEB04-3C93-4873-9ED4-28EE57803DA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42722" name="Rectangle 2">
            <a:extLst>
              <a:ext uri="{FF2B5EF4-FFF2-40B4-BE49-F238E27FC236}">
                <a16:creationId xmlns:a16="http://schemas.microsoft.com/office/drawing/2014/main" id="{6DEF3B17-5DB0-438C-9008-DB57B3A78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Object-Oriented C++ (continued)</a:t>
            </a: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9E665BD2-F45F-489D-B6BA-8FFE27CB7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 b="1">
                <a:ea typeface="宋体" panose="02010600030101010101" pitchFamily="2" charset="-122"/>
              </a:rPr>
              <a:t>Class construction </a:t>
            </a:r>
            <a:r>
              <a:rPr lang="en-US" altLang="zh-CN">
                <a:ea typeface="宋体" panose="02010600030101010101" pitchFamily="2" charset="-122"/>
              </a:rPr>
              <a:t>is the ability to create programmer-defined data types</a:t>
            </a:r>
          </a:p>
          <a:p>
            <a:pPr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In a programmer-defined data type, which is known as a </a:t>
            </a:r>
            <a:r>
              <a:rPr lang="en-US" altLang="zh-CN" b="1">
                <a:ea typeface="宋体" panose="02010600030101010101" pitchFamily="2" charset="-122"/>
              </a:rPr>
              <a:t>class</a:t>
            </a:r>
            <a:r>
              <a:rPr lang="en-US" altLang="zh-CN">
                <a:ea typeface="宋体" panose="02010600030101010101" pitchFamily="2" charset="-122"/>
              </a:rPr>
              <a:t>, the values defined for the data type can only be accessed and operated on by functions specified as part of the class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Microsoft Office PowerPoint</Application>
  <PresentationFormat>全屏显示(4:3)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Times New Roman</vt:lpstr>
      <vt:lpstr>Arial</vt:lpstr>
      <vt:lpstr>Courier New</vt:lpstr>
      <vt:lpstr>Default Design</vt:lpstr>
      <vt:lpstr>A First Book of ANSI C Fourth Edition</vt:lpstr>
      <vt:lpstr>Objectives</vt:lpstr>
      <vt:lpstr>PowerPoint 演示文稿</vt:lpstr>
      <vt:lpstr>Procedural Programming in C++</vt:lpstr>
      <vt:lpstr>PowerPoint 演示文稿</vt:lpstr>
      <vt:lpstr>PowerPoint 演示文稿</vt:lpstr>
      <vt:lpstr>Procedural Programming in C++ (continued)</vt:lpstr>
      <vt:lpstr>Object-Oriented C++</vt:lpstr>
      <vt:lpstr>Object-Oriented C++ (continued)</vt:lpstr>
      <vt:lpstr>Object-Oriented C++ (continued)</vt:lpstr>
      <vt:lpstr>Object-Oriented C++ (continued)</vt:lpstr>
      <vt:lpstr>Common Programming Errors</vt:lpstr>
      <vt:lpstr>Common Programming Errors (continued)</vt:lpstr>
      <vt:lpstr>Compiler Errors</vt:lpstr>
      <vt:lpstr>Compiler Errors (continued)</vt:lpstr>
      <vt:lpstr>Summary</vt:lpstr>
      <vt:lpstr>Summary (continued)</vt:lpstr>
      <vt:lpstr>Summary (continued)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subject/>
  <dc:creator/>
  <cp:keywords/>
  <dc:description/>
  <cp:lastModifiedBy/>
  <cp:revision>462</cp:revision>
  <dcterms:created xsi:type="dcterms:W3CDTF">2002-09-27T23:29:22Z</dcterms:created>
  <dcterms:modified xsi:type="dcterms:W3CDTF">2020-02-25T05:28:23Z</dcterms:modified>
  <cp:category/>
</cp:coreProperties>
</file>