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58" r:id="rId5"/>
    <p:sldId id="318" r:id="rId6"/>
    <p:sldId id="25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319" r:id="rId16"/>
    <p:sldId id="320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4" autoAdjust="0"/>
  </p:normalViewPr>
  <p:slideViewPr>
    <p:cSldViewPr snapToGrid="0">
      <p:cViewPr varScale="1">
        <p:scale>
          <a:sx n="147" d="100"/>
          <a:sy n="147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2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1BA8-8E18-44BA-A405-92BE9FDA6A6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405F-8828-42B2-A6C8-682952DD0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terated_logarith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numerator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Trilogy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trɪlədʒi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0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comment[ˈ</a:t>
            </a:r>
            <a:r>
              <a:rPr lang="en-US" altLang="zh-CN" dirty="0" err="1"/>
              <a:t>kɑːment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backslash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(n+1)-2+1=n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E6FCD3-7978-4D25-A3BB-A3592EC8E665}" type="slidenum">
              <a:rPr lang="en-US" altLang="zh-HK"/>
              <a:t>23</a:t>
            </a:fld>
            <a:endParaRPr lang="en-US" altLang="zh-HK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155FAA"/>
                </a:solidFill>
                <a:effectLst/>
                <a:latin typeface="Helvetica" panose="020B0604020202020204" pitchFamily="34" charset="0"/>
                <a:hlinkClick r:id="rId3"/>
              </a:rPr>
              <a:t>Log*: iterated logarithm</a:t>
            </a:r>
            <a:endParaRPr lang="zh-HK" altLang="zh-HK" dirty="0"/>
          </a:p>
        </p:txBody>
      </p:sp>
    </p:spTree>
    <p:extLst>
      <p:ext uri="{BB962C8B-B14F-4D97-AF65-F5344CB8AC3E}">
        <p14:creationId xmlns:p14="http://schemas.microsoft.com/office/powerpoint/2010/main" val="303821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4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Symmetry[ˈ</a:t>
            </a:r>
            <a:r>
              <a:rPr lang="en-US" altLang="zh-CN" dirty="0" err="1"/>
              <a:t>sɪmətri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Mutual[ˈ</a:t>
            </a:r>
            <a:r>
              <a:rPr lang="en-US" altLang="zh-CN" dirty="0" err="1"/>
              <a:t>mjuːtʃuəl</a:t>
            </a:r>
            <a:r>
              <a:rPr lang="en-US" altLang="zh-CN" dirty="0"/>
              <a:t>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6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logn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loglogn</a:t>
            </a:r>
            <a:r>
              <a:rPr lang="en-US" altLang="zh-CN" dirty="0" smtClean="0"/>
              <a:t>=logy=</a:t>
            </a:r>
            <a:r>
              <a:rPr lang="en-US" altLang="zh-CN" dirty="0" err="1" smtClean="0"/>
              <a:t>logn^</a:t>
            </a:r>
            <a:r>
              <a:rPr lang="en-US" altLang="zh-CN" dirty="0" err="1" smtClean="0"/>
              <a:t>loglogn</a:t>
            </a:r>
            <a:r>
              <a:rPr lang="en-US" altLang="zh-CN" dirty="0" smtClean="0"/>
              <a:t>, y=</a:t>
            </a:r>
            <a:r>
              <a:rPr lang="en-US" altLang="zh-CN" dirty="0" err="1" smtClean="0"/>
              <a:t>n^loglogn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7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1=(k+1,k+1)*j^0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1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分子</a:t>
            </a:r>
            <a:r>
              <a:rPr lang="en-US" altLang="zh-CN">
                <a:hlinkClick r:id="rId3"/>
              </a:rPr>
              <a:t>numerator</a:t>
            </a:r>
            <a:endParaRPr lang="en-US" altLang="zh-CN"/>
          </a:p>
          <a:p>
            <a:r>
              <a:rPr lang="zh-CN" altLang="en-US"/>
              <a:t>分母</a:t>
            </a:r>
            <a:r>
              <a:rPr lang="en-US" altLang="zh-CN"/>
              <a:t>denominator</a:t>
            </a: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CCDA0B-639B-403F-AA2B-560AEAF8EC84}" type="slidenum">
              <a:rPr lang="zh-CN" altLang="en-US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0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3D92-891B-4775-A595-979556C3FA84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2.wmf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.wmf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000" dirty="0"/>
              <a:t>Lecture 1</a:t>
            </a:r>
            <a:br>
              <a:rPr lang="en-US" altLang="zh-CN" sz="4000" dirty="0"/>
            </a:br>
            <a:r>
              <a:rPr lang="en-US" altLang="zh-CN" sz="4000" dirty="0"/>
              <a:t>Introduction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171"/>
            <a:ext cx="9144000" cy="1655762"/>
          </a:xfrm>
        </p:spPr>
        <p:txBody>
          <a:bodyPr/>
          <a:lstStyle/>
          <a:p>
            <a:r>
              <a:rPr lang="en-US" altLang="zh-CN" dirty="0"/>
              <a:t>Spring 2024</a:t>
            </a:r>
          </a:p>
          <a:p>
            <a:r>
              <a:rPr lang="en-US" altLang="zh-CN" dirty="0" err="1"/>
              <a:t>Zhihua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10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707937" y="268287"/>
            <a:ext cx="8258175" cy="6316681"/>
            <a:chOff x="1707937" y="268287"/>
            <a:chExt cx="8258175" cy="631668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7937" y="288943"/>
              <a:ext cx="8258175" cy="629602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176120" y="268287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43672" y="1196752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169920" y="3206311"/>
              <a:ext cx="1629936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240016" y="4725144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11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801814" y="650876"/>
            <a:ext cx="8124825" cy="5343525"/>
            <a:chOff x="1801814" y="650876"/>
            <a:chExt cx="8124825" cy="53435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1814" y="650876"/>
              <a:ext cx="8124825" cy="534352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2135560" y="1280367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240016" y="2564904"/>
              <a:ext cx="1728192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233029" y="4941168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4" y="405266"/>
            <a:ext cx="7467600" cy="8265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Algorithm vs. Program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61754" y="1600553"/>
            <a:ext cx="9668492" cy="4387030"/>
          </a:xfrm>
        </p:spPr>
        <p:txBody>
          <a:bodyPr/>
          <a:lstStyle/>
          <a:p>
            <a:pPr algn="just"/>
            <a:r>
              <a:rPr lang="en-US" altLang="zh-CN" dirty="0">
                <a:cs typeface="Times New Roman" panose="02020603050405020304" pitchFamily="18" charset="0"/>
              </a:rPr>
              <a:t>Some people maybe think that algorithms are just programs. We need to clarity that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programs could be a way to express algorithms</a:t>
            </a:r>
            <a:r>
              <a:rPr lang="en-US" altLang="zh-CN" dirty="0">
                <a:cs typeface="Times New Roman" panose="02020603050405020304" pitchFamily="18" charset="0"/>
              </a:rPr>
              <a:t>, and they are not exactly same.</a:t>
            </a:r>
          </a:p>
          <a:p>
            <a:pPr algn="just"/>
            <a:r>
              <a:rPr lang="en-US" altLang="zh-CN" dirty="0">
                <a:cs typeface="Times New Roman" panose="02020603050405020304" pitchFamily="18" charset="0"/>
              </a:rPr>
              <a:t>The big difference between algorithms and programs is that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algorithms are for people to communicate</a:t>
            </a:r>
            <a:r>
              <a:rPr lang="en-US" altLang="zh-CN" dirty="0">
                <a:cs typeface="Times New Roman" panose="02020603050405020304" pitchFamily="18" charset="0"/>
              </a:rPr>
              <a:t> while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programs are for machines to run</a:t>
            </a:r>
            <a:r>
              <a:rPr lang="en-US" altLang="zh-CN" dirty="0"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zh-CN" dirty="0">
                <a:cs typeface="Times New Roman" panose="02020603050405020304" pitchFamily="18" charset="0"/>
              </a:rPr>
              <a:t>Generally, algorithms cannot be directly executed in computers. In additions, it is too precise when we use programs to express algorithms.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266EF-B3A8-492D-B1C5-040BE457B237}" type="datetime1">
              <a:rPr lang="zh-CN" altLang="en-US" smtClean="0"/>
              <a:t>2024/2/26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33397C-302D-495F-96C8-3B14548E9EB1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878" y="294671"/>
            <a:ext cx="7467600" cy="89634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Example of T(n)</a:t>
            </a:r>
            <a:endParaRPr lang="zh-CN" altLang="en-US" sz="4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1319B-3150-445D-873C-C1A8A58D7EC8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818ED-83AA-4D8B-9FB4-7397B99B5AD5}" type="slidenum">
              <a:rPr lang="zh-CN" altLang="en-US" smtClean="0"/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78" y="1068779"/>
            <a:ext cx="7614063" cy="565269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2422566" y="4191990"/>
            <a:ext cx="6935190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85060" y="4441371"/>
            <a:ext cx="1223158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81400" y="4441371"/>
            <a:ext cx="5898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85060" y="4655127"/>
            <a:ext cx="3574472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625940" y="2526393"/>
            <a:ext cx="1988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err="1"/>
              <a:t>t</a:t>
            </a:r>
            <a:r>
              <a:rPr lang="en-US" altLang="zh-CN" sz="1400" baseline="-25000" dirty="0" err="1"/>
              <a:t>j</a:t>
            </a:r>
            <a:r>
              <a:rPr lang="en-US" altLang="zh-CN" sz="1400" dirty="0"/>
              <a:t>: the number of comparisons in the while loop to insert the </a:t>
            </a:r>
            <a:r>
              <a:rPr lang="en-US" altLang="zh-CN" sz="1400" dirty="0" err="1"/>
              <a:t>jth</a:t>
            </a:r>
            <a:r>
              <a:rPr lang="en-US" altLang="zh-CN" sz="1400" dirty="0"/>
              <a:t> element</a:t>
            </a:r>
          </a:p>
          <a:p>
            <a:endParaRPr lang="en-US" altLang="zh-CN" sz="1400" dirty="0"/>
          </a:p>
          <a:p>
            <a:r>
              <a:rPr lang="en-US" altLang="zh-CN" sz="1400" dirty="0"/>
              <a:t>Ex: 4 2 8 3</a:t>
            </a:r>
          </a:p>
          <a:p>
            <a:r>
              <a:rPr lang="en-US" altLang="zh-CN" sz="1400" dirty="0"/>
              <a:t>j=2 key=2, t2=2</a:t>
            </a:r>
          </a:p>
          <a:p>
            <a:r>
              <a:rPr lang="en-US" altLang="zh-CN" sz="1400" dirty="0"/>
              <a:t>j=3 key=8, t3=1</a:t>
            </a:r>
          </a:p>
          <a:p>
            <a:r>
              <a:rPr lang="en-US" altLang="zh-CN" sz="1400" dirty="0"/>
              <a:t>j=4 key=3, t4=3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AEB9FAE-0E82-0CBA-04B5-04FA93A3420E}"/>
              </a:ext>
            </a:extLst>
          </p:cNvPr>
          <p:cNvSpPr/>
          <p:nvPr/>
        </p:nvSpPr>
        <p:spPr>
          <a:xfrm>
            <a:off x="5943600" y="1485901"/>
            <a:ext cx="1579789" cy="11615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55DA868-2287-25BD-FFFD-6F5677B665D3}"/>
              </a:ext>
            </a:extLst>
          </p:cNvPr>
          <p:cNvSpPr/>
          <p:nvPr/>
        </p:nvSpPr>
        <p:spPr>
          <a:xfrm>
            <a:off x="5943600" y="3524017"/>
            <a:ext cx="1579789" cy="21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A7F5745-23FF-F931-EEB4-B007CA8D5D9D}"/>
              </a:ext>
            </a:extLst>
          </p:cNvPr>
          <p:cNvSpPr/>
          <p:nvPr/>
        </p:nvSpPr>
        <p:spPr>
          <a:xfrm>
            <a:off x="5943600" y="2695302"/>
            <a:ext cx="2246811" cy="779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4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>
                <a:latin typeface="+mn-ea"/>
                <a:ea typeface="+mn-ea"/>
                <a:cs typeface="Arial" panose="020B0604020202020204" pitchFamily="34" charset="0"/>
              </a:rPr>
              <a:t>Asymptotic notation</a:t>
            </a:r>
            <a:endParaRPr lang="zh-CN" altLang="en-US" sz="4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>
          <a:xfrm>
            <a:off x="838200" y="1455590"/>
            <a:ext cx="10757263" cy="4873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Why not express running time in terms of basic computer steps?</a:t>
            </a:r>
          </a:p>
          <a:p>
            <a:pPr lvl="1"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Too precise: you need to count the times carefully.</a:t>
            </a:r>
          </a:p>
          <a:p>
            <a:pPr lvl="1"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Depend on particular machines: the cost could be different.</a:t>
            </a:r>
          </a:p>
          <a:p>
            <a:pPr lvl="1" eaLnBrk="1" hangingPunct="1"/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Simplification: 5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+4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+3 </a:t>
            </a:r>
            <a:r>
              <a:rPr lang="en-US" altLang="zh-CN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5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3 </a:t>
            </a:r>
            <a:r>
              <a:rPr lang="en-US" altLang="zh-CN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3</a:t>
            </a:r>
          </a:p>
          <a:p>
            <a:pPr lvl="1"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Leave out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lower-order terms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(insignificant as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 grows)</a:t>
            </a:r>
          </a:p>
          <a:p>
            <a:pPr lvl="1"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Leave out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the coefficient in 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the leading term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(computers will be faster)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+mn-ea"/>
                <a:cs typeface="Arial" panose="020B0604020202020204" pitchFamily="34" charset="0"/>
              </a:rPr>
              <a:t>   Finally, 5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+4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+3 =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130456-9BA7-49FE-925F-7FFB4FE7726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2024/2/26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灯片编号占位符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BC4FCA-87EF-4F8F-95B0-EEDE28201291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t>14</a:t>
            </a:fld>
            <a:endParaRPr lang="en-US" altLang="zh-CN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analysis?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Correctness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Is the algorithm correct?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Efficiency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Can we do better?</a:t>
            </a:r>
          </a:p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41" y="4353156"/>
            <a:ext cx="5062401" cy="11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8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6" y="274319"/>
            <a:ext cx="5345349" cy="2688035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99" y="380117"/>
            <a:ext cx="2952902" cy="361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87" y="1339912"/>
            <a:ext cx="5864828" cy="1622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09" y="4189866"/>
            <a:ext cx="3460928" cy="2241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36" y="3560180"/>
            <a:ext cx="7779150" cy="5143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923" y="5780448"/>
            <a:ext cx="7715647" cy="52707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129525" y="380117"/>
            <a:ext cx="5885316" cy="2912116"/>
            <a:chOff x="6129525" y="380117"/>
            <a:chExt cx="5885316" cy="291211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2857" y="2962354"/>
              <a:ext cx="2525280" cy="32987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525" y="380117"/>
              <a:ext cx="2952902" cy="36196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0013" y="1339912"/>
              <a:ext cx="5864828" cy="1622442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21381" y="274319"/>
            <a:ext cx="5659655" cy="301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66791" y="274319"/>
            <a:ext cx="5948050" cy="301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1381" y="3497535"/>
            <a:ext cx="11793460" cy="301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  <a:cs typeface="Arial" panose="020B0604020202020204" pitchFamily="34" charset="0"/>
              </a:rPr>
              <a:t>O notation</a:t>
            </a:r>
            <a:endParaRPr lang="zh-CN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910044" y="1530533"/>
            <a:ext cx="9993087" cy="4873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ea"/>
                <a:cs typeface="Arial" panose="020B0604020202020204" pitchFamily="34" charset="0"/>
              </a:rPr>
              <a:t>Definition:</a:t>
            </a:r>
          </a:p>
          <a:p>
            <a:pPr eaLnBrk="1" hangingPunct="1"/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altLang="zh-CN" i="1" dirty="0">
              <a:latin typeface="+mn-ea"/>
              <a:cs typeface="Arial" panose="020B0604020202020204" pitchFamily="34" charset="0"/>
            </a:endParaRPr>
          </a:p>
          <a:p>
            <a:pPr marL="387350" lvl="1" indent="-342900">
              <a:spcBef>
                <a:spcPts val="600"/>
              </a:spcBef>
              <a:buSzPct val="70000"/>
            </a:pPr>
            <a:r>
              <a:rPr lang="en-US" altLang="zh-CN" sz="2800" i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n: size of problem</a:t>
            </a:r>
            <a:endParaRPr lang="en-US" altLang="zh-CN" sz="2800" i="1" dirty="0">
              <a:latin typeface="+mn-ea"/>
              <a:cs typeface="Arial" panose="020B0604020202020204" pitchFamily="34" charset="0"/>
            </a:endParaRPr>
          </a:p>
          <a:p>
            <a:pPr marL="387350" lvl="1" indent="-342900">
              <a:spcBef>
                <a:spcPts val="600"/>
              </a:spcBef>
              <a:buSzPct val="70000"/>
            </a:pPr>
            <a:r>
              <a:rPr lang="en-US" altLang="zh-CN" sz="2800" i="1" dirty="0">
                <a:latin typeface="+mn-ea"/>
                <a:cs typeface="Arial" panose="020B0604020202020204" pitchFamily="34" charset="0"/>
              </a:rPr>
              <a:t>f 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=</a:t>
            </a:r>
            <a:r>
              <a:rPr lang="en-US" altLang="zh-CN" sz="2800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sz="2800" i="1" dirty="0">
                <a:latin typeface="+mn-ea"/>
                <a:cs typeface="Arial" panose="020B0604020202020204" pitchFamily="34" charset="0"/>
              </a:rPr>
              <a:t>g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) is a loose analog of “</a:t>
            </a:r>
            <a:r>
              <a:rPr lang="en-US" altLang="zh-CN" sz="2800" i="1" dirty="0">
                <a:latin typeface="+mn-ea"/>
                <a:cs typeface="Arial" panose="020B0604020202020204" pitchFamily="34" charset="0"/>
              </a:rPr>
              <a:t>f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 ≤</a:t>
            </a:r>
            <a:r>
              <a:rPr lang="en-US" altLang="zh-CN" sz="2800" i="1" dirty="0">
                <a:latin typeface="+mn-ea"/>
                <a:cs typeface="Arial" panose="020B0604020202020204" pitchFamily="34" charset="0"/>
              </a:rPr>
              <a:t>g”. 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It differs from the usual notion ≤ because of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the constant </a:t>
            </a:r>
            <a:r>
              <a:rPr lang="en-US" altLang="zh-CN" sz="2800" i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lang="en-US" altLang="zh-CN" sz="2800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cs typeface="Arial" panose="020B0604020202020204" pitchFamily="34" charset="0"/>
              </a:rPr>
              <a:t>     E.g., 2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+20 =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baseline="30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), 2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+20 =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+1), 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+1 =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(2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+20), but 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baseline="30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+mn-ea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(2</a:t>
            </a:r>
            <a:r>
              <a:rPr lang="en-US" altLang="zh-CN" sz="2400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+20)</a:t>
            </a:r>
          </a:p>
          <a:p>
            <a:pPr eaLnBrk="1" hangingPunct="1"/>
            <a:endParaRPr lang="en-US" altLang="zh-CN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1981198" y="2060849"/>
            <a:ext cx="8229603" cy="1216025"/>
            <a:chOff x="709642" y="3786190"/>
            <a:chExt cx="8077200" cy="933450"/>
          </a:xfrm>
        </p:grpSpPr>
        <p:pic>
          <p:nvPicPr>
            <p:cNvPr id="2560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2" y="3786190"/>
              <a:ext cx="8077200" cy="9334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 flipV="1">
              <a:off x="6206970" y="4382907"/>
              <a:ext cx="2454170" cy="18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130456-9BA7-49FE-925F-7FFB4FE7726F}" type="datetime1">
              <a:rPr lang="zh-CN" altLang="en-US">
                <a:latin typeface="+mn-ea"/>
                <a:cs typeface="Arial" panose="020B0604020202020204" pitchFamily="34" charset="0"/>
              </a:rPr>
              <a:t>2024/2/26</a:t>
            </a:fld>
            <a:endParaRPr lang="zh-CN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25606" name="灯片编号占位符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565513-7CF8-4EDA-B0C5-31DB9713E747}" type="slidenum">
              <a:rPr lang="zh-CN" altLang="en-US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17</a:t>
            </a:fld>
            <a:endParaRPr lang="en-US" altLang="zh-CN">
              <a:solidFill>
                <a:srgbClr val="FFFFFF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51487"/>
            <a:ext cx="29511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5524500"/>
            <a:ext cx="295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600201"/>
            <a:ext cx="9753600" cy="48736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+20 =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): for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 ≤ 5,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is smaller;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 &gt; 5,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is larger.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latin typeface="+mn-ea"/>
                <a:cs typeface="Arial" panose="020B0604020202020204" pitchFamily="34" charset="0"/>
              </a:rPr>
              <a:t>But,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+20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scales much better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than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as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 grows. (i.e., 2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+20</a:t>
            </a:r>
            <a:r>
              <a:rPr lang="en-US" altLang="zh-CN" baseline="-25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grows no faster 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than </a:t>
            </a:r>
            <a:r>
              <a:rPr lang="en-US" altLang="zh-CN" i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37" y="610746"/>
            <a:ext cx="5154004" cy="415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000" dirty="0">
                <a:latin typeface="+mn-lt"/>
                <a:ea typeface="PMingLiU" charset="-120"/>
              </a:rPr>
              <a:t>Extended definition: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588325"/>
                <a:ext cx="9858499" cy="4873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)=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𝑂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)≤</m:t>
                    </m:r>
                    <m:r>
                      <a:rPr lang="en-US" altLang="zh-HK" sz="2600" i="1" dirty="0" err="1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  <m:r>
                      <a:rPr lang="en-US" altLang="zh-HK" sz="2600" i="1" dirty="0" err="1">
                        <a:latin typeface="Cambria Math" panose="02040503050406030204" pitchFamily="18" charset="0"/>
                        <a:ea typeface="新細明體" charset="-120"/>
                      </a:rPr>
                      <m:t>∙</m:t>
                    </m:r>
                    <m:r>
                      <a:rPr lang="en-US" altLang="zh-HK" sz="2600" i="1" dirty="0" err="1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 and </a:t>
                </a: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large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.</a:t>
                </a:r>
                <a:endParaRPr lang="en-US" altLang="zh-HK" sz="2600" dirty="0">
                  <a:ea typeface="新細明體" charset="-120"/>
                </a:endParaRP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&gt;0</m:t>
                    </m:r>
                  </m:oMath>
                </a14:m>
                <a:r>
                  <a:rPr lang="en-US" altLang="zh-HK" sz="2200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sz="2200" dirty="0" err="1">
                    <a:ea typeface="新細明體" charset="-120"/>
                  </a:rPr>
                  <a:t>s.t.</a:t>
                </a:r>
                <a:r>
                  <a:rPr lang="en-US" altLang="zh-HK" sz="22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𝑓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)≤</m:t>
                    </m:r>
                    <m:r>
                      <a:rPr lang="en-US" altLang="zh-HK" sz="2200" i="1" dirty="0" err="1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 err="1">
                        <a:latin typeface="Cambria Math" panose="02040503050406030204" pitchFamily="18" charset="0"/>
                        <a:ea typeface="新細明體" charset="-120"/>
                      </a:rPr>
                      <m:t>∙</m:t>
                    </m:r>
                    <m:r>
                      <a:rPr lang="en-US" altLang="zh-HK" sz="2200" i="1" dirty="0" err="1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</a:t>
                </a:r>
              </a:p>
              <a:p>
                <a:pPr lvl="1"/>
                <a:endParaRPr lang="en-US" altLang="zh-HK" sz="2200" dirty="0">
                  <a:ea typeface="新細明體" charset="-120"/>
                </a:endParaRPr>
              </a:p>
              <a:p>
                <a:r>
                  <a:rPr lang="en-US" altLang="zh-HK" sz="2600" dirty="0">
                    <a:ea typeface="新細明體" charset="-12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)=10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. 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=11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=1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then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  <a:sym typeface="Symbol" panose="05050102010706020507" pitchFamily="18" charset="2"/>
                  </a:rPr>
                  <a:t> 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1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a:rPr lang="en-US" altLang="zh-HK" sz="2200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endParaRPr lang="en-US" altLang="zh-HK" sz="2200" dirty="0">
                  <a:ea typeface="新細明體" charset="-12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𝑂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</a:t>
                </a:r>
              </a:p>
              <a:p>
                <a:pPr lvl="1"/>
                <a:endParaRPr lang="en-US" altLang="zh-HK" sz="2200" dirty="0">
                  <a:ea typeface="新細明體" charset="-120"/>
                </a:endParaRPr>
              </a:p>
              <a:p>
                <a:r>
                  <a:rPr lang="en-US" altLang="zh-HK" sz="2600" dirty="0">
                    <a:ea typeface="新細明體" charset="-120"/>
                  </a:rPr>
                  <a:t>How about,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𝑓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)=10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600" i="1" dirty="0">
                        <a:latin typeface="Cambria Math" panose="02040503050406030204" pitchFamily="18" charset="0"/>
                        <a:ea typeface="新細明體" charset="-120"/>
                      </a:rPr>
                      <m:t>+5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? </a:t>
                </a: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𝑐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=11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=5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then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&gt;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+5≤11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m:rPr>
                        <m:nor/>
                      </m:rP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</m:oMath>
                </a14:m>
                <a:endParaRPr lang="en-US" altLang="zh-HK" sz="2200" i="1" dirty="0">
                  <a:latin typeface="Cambria Math" panose="02040503050406030204" pitchFamily="18" charset="0"/>
                  <a:ea typeface="新細明體" charset="-120"/>
                </a:endParaRPr>
              </a:p>
              <a:p>
                <a:pPr lvl="1"/>
                <a:r>
                  <a:rPr lang="en-US" altLang="zh-HK" sz="2200" dirty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10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+5=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𝑂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88325"/>
                <a:ext cx="9858499" cy="4873752"/>
              </a:xfrm>
              <a:blipFill>
                <a:blip r:embed="rId2"/>
                <a:stretch>
                  <a:fillRect l="-989" t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 &amp; Grade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196" y="1599994"/>
            <a:ext cx="11096501" cy="4616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Thomas </a:t>
            </a:r>
            <a:r>
              <a:rPr lang="en-US" altLang="zh-CN" dirty="0" err="1"/>
              <a:t>Cormen</a:t>
            </a:r>
            <a:r>
              <a:rPr lang="en-US" altLang="zh-CN" dirty="0"/>
              <a:t>, Charles </a:t>
            </a:r>
            <a:r>
              <a:rPr lang="en-US" altLang="zh-CN" dirty="0" err="1"/>
              <a:t>Leiserson</a:t>
            </a:r>
            <a:r>
              <a:rPr lang="en-US" altLang="zh-CN" dirty="0"/>
              <a:t>, Ronald </a:t>
            </a:r>
            <a:r>
              <a:rPr lang="en-US" altLang="zh-CN" dirty="0" err="1"/>
              <a:t>Rivest</a:t>
            </a:r>
            <a:r>
              <a:rPr lang="en-US" altLang="zh-CN" dirty="0"/>
              <a:t>, and Clifford Stein. Introduction to Algorithms. 3rd ed. MIT Press, 2009. (CLRS book)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Grade system: </a:t>
            </a:r>
            <a:r>
              <a:rPr lang="en-US" altLang="zh-CN" dirty="0">
                <a:solidFill>
                  <a:srgbClr val="FF0000"/>
                </a:solidFill>
              </a:rPr>
              <a:t>in-class test </a:t>
            </a:r>
            <a:r>
              <a:rPr lang="en-US" altLang="zh-CN" dirty="0"/>
              <a:t>(per month) + </a:t>
            </a:r>
            <a:r>
              <a:rPr lang="en-US" altLang="zh-CN" dirty="0">
                <a:solidFill>
                  <a:srgbClr val="FF0000"/>
                </a:solidFill>
              </a:rPr>
              <a:t>final exam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Class group: </a:t>
            </a:r>
            <a:r>
              <a:rPr lang="en-US" altLang="zh-CN" dirty="0">
                <a:solidFill>
                  <a:srgbClr val="FF0000"/>
                </a:solidFill>
              </a:rPr>
              <a:t>885165289 (QQ)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127" y="3134028"/>
            <a:ext cx="2358190" cy="32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88EB161-4B75-1BFB-E653-46F2F3888CBC}"/>
              </a:ext>
            </a:extLst>
          </p:cNvPr>
          <p:cNvSpPr txBox="1"/>
          <p:nvPr/>
        </p:nvSpPr>
        <p:spPr>
          <a:xfrm>
            <a:off x="743196" y="4823193"/>
            <a:ext cx="8069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book’s online resources (lectures, projects, assignments, etc.) are publicly available;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implement algorithms,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Python/C++/Java are commonly used;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 books + teacher’s lectures, a recommended way to learn this course.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1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223" y="2151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K" sz="4000" dirty="0">
                <a:ea typeface="PMingLiU" charset="-120"/>
              </a:rPr>
              <a:t>Example: n</a:t>
            </a:r>
            <a:r>
              <a:rPr lang="en-US" altLang="zh-HK" sz="4000" baseline="30000" dirty="0">
                <a:ea typeface="PMingLiU" charset="-120"/>
              </a:rPr>
              <a:t>1/2</a:t>
            </a:r>
            <a:r>
              <a:rPr lang="en-US" altLang="zh-HK" sz="4000" dirty="0">
                <a:ea typeface="PMingLiU" charset="-120"/>
              </a:rPr>
              <a:t> vs. n </a:t>
            </a:r>
          </a:p>
        </p:txBody>
      </p:sp>
      <p:sp>
        <p:nvSpPr>
          <p:cNvPr id="191494" name="Freeform 6"/>
          <p:cNvSpPr/>
          <p:nvPr/>
        </p:nvSpPr>
        <p:spPr bwMode="auto">
          <a:xfrm>
            <a:off x="5499101" y="2798372"/>
            <a:ext cx="3579813" cy="2608263"/>
          </a:xfrm>
          <a:custGeom>
            <a:avLst/>
            <a:gdLst>
              <a:gd name="T0" fmla="*/ 17 w 2255"/>
              <a:gd name="T1" fmla="*/ 1643 h 1643"/>
              <a:gd name="T2" fmla="*/ 93 w 2255"/>
              <a:gd name="T3" fmla="*/ 1275 h 1643"/>
              <a:gd name="T4" fmla="*/ 159 w 2255"/>
              <a:gd name="T5" fmla="*/ 1162 h 1643"/>
              <a:gd name="T6" fmla="*/ 197 w 2255"/>
              <a:gd name="T7" fmla="*/ 1105 h 1643"/>
              <a:gd name="T8" fmla="*/ 263 w 2255"/>
              <a:gd name="T9" fmla="*/ 1029 h 1643"/>
              <a:gd name="T10" fmla="*/ 310 w 2255"/>
              <a:gd name="T11" fmla="*/ 973 h 1643"/>
              <a:gd name="T12" fmla="*/ 348 w 2255"/>
              <a:gd name="T13" fmla="*/ 926 h 1643"/>
              <a:gd name="T14" fmla="*/ 480 w 2255"/>
              <a:gd name="T15" fmla="*/ 756 h 1643"/>
              <a:gd name="T16" fmla="*/ 537 w 2255"/>
              <a:gd name="T17" fmla="*/ 718 h 1643"/>
              <a:gd name="T18" fmla="*/ 565 w 2255"/>
              <a:gd name="T19" fmla="*/ 699 h 1643"/>
              <a:gd name="T20" fmla="*/ 697 w 2255"/>
              <a:gd name="T21" fmla="*/ 605 h 1643"/>
              <a:gd name="T22" fmla="*/ 782 w 2255"/>
              <a:gd name="T23" fmla="*/ 529 h 1643"/>
              <a:gd name="T24" fmla="*/ 961 w 2255"/>
              <a:gd name="T25" fmla="*/ 425 h 1643"/>
              <a:gd name="T26" fmla="*/ 1056 w 2255"/>
              <a:gd name="T27" fmla="*/ 378 h 1643"/>
              <a:gd name="T28" fmla="*/ 1113 w 2255"/>
              <a:gd name="T29" fmla="*/ 340 h 1643"/>
              <a:gd name="T30" fmla="*/ 1179 w 2255"/>
              <a:gd name="T31" fmla="*/ 321 h 1643"/>
              <a:gd name="T32" fmla="*/ 1245 w 2255"/>
              <a:gd name="T33" fmla="*/ 283 h 1643"/>
              <a:gd name="T34" fmla="*/ 1358 w 2255"/>
              <a:gd name="T35" fmla="*/ 246 h 1643"/>
              <a:gd name="T36" fmla="*/ 1443 w 2255"/>
              <a:gd name="T37" fmla="*/ 217 h 1643"/>
              <a:gd name="T38" fmla="*/ 1471 w 2255"/>
              <a:gd name="T39" fmla="*/ 198 h 1643"/>
              <a:gd name="T40" fmla="*/ 1528 w 2255"/>
              <a:gd name="T41" fmla="*/ 180 h 1643"/>
              <a:gd name="T42" fmla="*/ 1670 w 2255"/>
              <a:gd name="T43" fmla="*/ 132 h 1643"/>
              <a:gd name="T44" fmla="*/ 1868 w 2255"/>
              <a:gd name="T45" fmla="*/ 76 h 1643"/>
              <a:gd name="T46" fmla="*/ 1953 w 2255"/>
              <a:gd name="T47" fmla="*/ 47 h 1643"/>
              <a:gd name="T48" fmla="*/ 2085 w 2255"/>
              <a:gd name="T49" fmla="*/ 29 h 1643"/>
              <a:gd name="T50" fmla="*/ 2180 w 2255"/>
              <a:gd name="T51" fmla="*/ 10 h 1643"/>
              <a:gd name="T52" fmla="*/ 2255 w 2255"/>
              <a:gd name="T53" fmla="*/ 0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55" h="1643">
                <a:moveTo>
                  <a:pt x="17" y="1643"/>
                </a:moveTo>
                <a:cubicBezTo>
                  <a:pt x="0" y="1519"/>
                  <a:pt x="33" y="1384"/>
                  <a:pt x="93" y="1275"/>
                </a:cubicBezTo>
                <a:cubicBezTo>
                  <a:pt x="114" y="1237"/>
                  <a:pt x="138" y="1199"/>
                  <a:pt x="159" y="1162"/>
                </a:cubicBezTo>
                <a:cubicBezTo>
                  <a:pt x="170" y="1142"/>
                  <a:pt x="197" y="1105"/>
                  <a:pt x="197" y="1105"/>
                </a:cubicBezTo>
                <a:cubicBezTo>
                  <a:pt x="209" y="1066"/>
                  <a:pt x="230" y="1051"/>
                  <a:pt x="263" y="1029"/>
                </a:cubicBezTo>
                <a:cubicBezTo>
                  <a:pt x="277" y="1009"/>
                  <a:pt x="297" y="993"/>
                  <a:pt x="310" y="973"/>
                </a:cubicBezTo>
                <a:cubicBezTo>
                  <a:pt x="345" y="919"/>
                  <a:pt x="285" y="965"/>
                  <a:pt x="348" y="926"/>
                </a:cubicBezTo>
                <a:cubicBezTo>
                  <a:pt x="371" y="853"/>
                  <a:pt x="427" y="809"/>
                  <a:pt x="480" y="756"/>
                </a:cubicBezTo>
                <a:cubicBezTo>
                  <a:pt x="496" y="740"/>
                  <a:pt x="518" y="731"/>
                  <a:pt x="537" y="718"/>
                </a:cubicBezTo>
                <a:cubicBezTo>
                  <a:pt x="546" y="712"/>
                  <a:pt x="565" y="699"/>
                  <a:pt x="565" y="699"/>
                </a:cubicBezTo>
                <a:cubicBezTo>
                  <a:pt x="608" y="636"/>
                  <a:pt x="649" y="645"/>
                  <a:pt x="697" y="605"/>
                </a:cubicBezTo>
                <a:cubicBezTo>
                  <a:pt x="726" y="581"/>
                  <a:pt x="752" y="552"/>
                  <a:pt x="782" y="529"/>
                </a:cubicBezTo>
                <a:cubicBezTo>
                  <a:pt x="836" y="487"/>
                  <a:pt x="901" y="456"/>
                  <a:pt x="961" y="425"/>
                </a:cubicBezTo>
                <a:cubicBezTo>
                  <a:pt x="994" y="408"/>
                  <a:pt x="1021" y="389"/>
                  <a:pt x="1056" y="378"/>
                </a:cubicBezTo>
                <a:cubicBezTo>
                  <a:pt x="1075" y="365"/>
                  <a:pt x="1091" y="345"/>
                  <a:pt x="1113" y="340"/>
                </a:cubicBezTo>
                <a:cubicBezTo>
                  <a:pt x="1129" y="336"/>
                  <a:pt x="1163" y="329"/>
                  <a:pt x="1179" y="321"/>
                </a:cubicBezTo>
                <a:cubicBezTo>
                  <a:pt x="1242" y="289"/>
                  <a:pt x="1168" y="313"/>
                  <a:pt x="1245" y="283"/>
                </a:cubicBezTo>
                <a:cubicBezTo>
                  <a:pt x="1281" y="269"/>
                  <a:pt x="1321" y="258"/>
                  <a:pt x="1358" y="246"/>
                </a:cubicBezTo>
                <a:cubicBezTo>
                  <a:pt x="1385" y="237"/>
                  <a:pt x="1418" y="230"/>
                  <a:pt x="1443" y="217"/>
                </a:cubicBezTo>
                <a:cubicBezTo>
                  <a:pt x="1453" y="212"/>
                  <a:pt x="1461" y="203"/>
                  <a:pt x="1471" y="198"/>
                </a:cubicBezTo>
                <a:cubicBezTo>
                  <a:pt x="1489" y="190"/>
                  <a:pt x="1528" y="180"/>
                  <a:pt x="1528" y="180"/>
                </a:cubicBezTo>
                <a:cubicBezTo>
                  <a:pt x="1562" y="128"/>
                  <a:pt x="1611" y="144"/>
                  <a:pt x="1670" y="132"/>
                </a:cubicBezTo>
                <a:cubicBezTo>
                  <a:pt x="1737" y="119"/>
                  <a:pt x="1804" y="99"/>
                  <a:pt x="1868" y="76"/>
                </a:cubicBezTo>
                <a:cubicBezTo>
                  <a:pt x="1894" y="67"/>
                  <a:pt x="1925" y="52"/>
                  <a:pt x="1953" y="47"/>
                </a:cubicBezTo>
                <a:cubicBezTo>
                  <a:pt x="1997" y="39"/>
                  <a:pt x="2041" y="35"/>
                  <a:pt x="2085" y="29"/>
                </a:cubicBezTo>
                <a:cubicBezTo>
                  <a:pt x="2117" y="25"/>
                  <a:pt x="2148" y="15"/>
                  <a:pt x="2180" y="10"/>
                </a:cubicBezTo>
                <a:cubicBezTo>
                  <a:pt x="2205" y="6"/>
                  <a:pt x="2255" y="0"/>
                  <a:pt x="2255" y="0"/>
                </a:cubicBezTo>
              </a:path>
            </a:pathLst>
          </a:custGeom>
          <a:noFill/>
          <a:ln w="12700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2590800" y="5408221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5514975" y="1903021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5486400" y="1522021"/>
            <a:ext cx="19050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V="1">
            <a:off x="5486400" y="1979221"/>
            <a:ext cx="2438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 flipV="1">
            <a:off x="5486400" y="2512621"/>
            <a:ext cx="3276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5486400" y="3884221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5703478" y="5604266"/>
            <a:ext cx="56546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HK" dirty="0">
                <a:ea typeface="PMingLiU" charset="-120"/>
              </a:rPr>
              <a:t>No matter how small </a:t>
            </a:r>
            <a:r>
              <a:rPr lang="en-US" altLang="zh-HK" i="1" dirty="0">
                <a:ea typeface="PMingLiU" charset="-120"/>
              </a:rPr>
              <a:t>c</a:t>
            </a:r>
            <a:r>
              <a:rPr lang="en-US" altLang="zh-HK" dirty="0">
                <a:ea typeface="PMingLiU" charset="-120"/>
              </a:rPr>
              <a:t> is, as long as  it’s some positive constant, then finally </a:t>
            </a:r>
            <a:r>
              <a:rPr lang="en-US" altLang="zh-HK" i="1" dirty="0" err="1">
                <a:ea typeface="PMingLiU" charset="-120"/>
              </a:rPr>
              <a:t>cn</a:t>
            </a:r>
            <a:r>
              <a:rPr lang="en-US" altLang="zh-HK" dirty="0">
                <a:ea typeface="PMingLiU" charset="-120"/>
              </a:rPr>
              <a:t> will catch up </a:t>
            </a:r>
            <a:r>
              <a:rPr lang="en-US" altLang="zh-HK" i="1" dirty="0">
                <a:ea typeface="PMingLiU" charset="-120"/>
              </a:rPr>
              <a:t>n</a:t>
            </a:r>
            <a:r>
              <a:rPr lang="en-US" altLang="zh-HK" baseline="30000" dirty="0">
                <a:ea typeface="PMingLiU" charset="-120"/>
              </a:rPr>
              <a:t>1/2</a:t>
            </a:r>
            <a:r>
              <a:rPr lang="en-US" altLang="zh-HK" dirty="0">
                <a:ea typeface="PMingLiU" charset="-120"/>
              </a:rPr>
              <a:t>. </a:t>
            </a:r>
          </a:p>
          <a:p>
            <a:r>
              <a:rPr lang="en-US" altLang="zh-HK" dirty="0">
                <a:ea typeface="PMingLiU" charset="-120"/>
              </a:rPr>
              <a:t>Thus, </a:t>
            </a:r>
            <a:r>
              <a:rPr lang="en-US" altLang="zh-HK" i="1" dirty="0">
                <a:ea typeface="PMingLiU" charset="-120"/>
              </a:rPr>
              <a:t>n</a:t>
            </a:r>
            <a:r>
              <a:rPr lang="en-US" altLang="zh-HK" baseline="30000" dirty="0">
                <a:ea typeface="PMingLiU" charset="-120"/>
              </a:rPr>
              <a:t>1/2</a:t>
            </a:r>
            <a:r>
              <a:rPr lang="en-US" altLang="zh-HK" dirty="0">
                <a:ea typeface="PMingLiU" charset="-120"/>
              </a:rPr>
              <a:t> = </a:t>
            </a:r>
            <a:r>
              <a:rPr lang="en-US" altLang="zh-HK" i="1" dirty="0">
                <a:ea typeface="PMingLiU" charset="-120"/>
              </a:rPr>
              <a:t>O</a:t>
            </a:r>
            <a:r>
              <a:rPr lang="en-US" altLang="zh-HK" dirty="0">
                <a:ea typeface="PMingLiU" charset="-120"/>
              </a:rPr>
              <a:t>(</a:t>
            </a:r>
            <a:r>
              <a:rPr lang="en-US" altLang="zh-HK" i="1" dirty="0">
                <a:ea typeface="PMingLiU" charset="-120"/>
              </a:rPr>
              <a:t>n</a:t>
            </a:r>
            <a:r>
              <a:rPr lang="en-US" altLang="zh-HK" dirty="0">
                <a:ea typeface="PMingLiU" charset="-120"/>
              </a:rPr>
              <a:t>)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9204325" y="2625334"/>
            <a:ext cx="532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PMingLiU" charset="-120"/>
              </a:rPr>
              <a:t>n</a:t>
            </a:r>
            <a:r>
              <a:rPr lang="en-US" altLang="zh-HK" baseline="30000">
                <a:ea typeface="PMingLiU" charset="-120"/>
              </a:rPr>
              <a:t>1/2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7451725" y="1253734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PMingLiU" charset="-120"/>
              </a:rPr>
              <a:t>10n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924800" y="159822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PMingLiU" charset="-120"/>
              </a:rPr>
              <a:t>9n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8839200" y="213162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PMingLiU" charset="-120"/>
              </a:rPr>
              <a:t>7n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9296400" y="3731822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K">
                <a:ea typeface="PMingLiU" charset="-120"/>
              </a:rPr>
              <a:t>0.1n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  <p:bldP spid="191497" grpId="0" animBg="1"/>
      <p:bldP spid="191498" grpId="0" animBg="1"/>
      <p:bldP spid="191499" grpId="0" animBg="1"/>
      <p:bldP spid="191500" grpId="0" animBg="1"/>
      <p:bldP spid="191501" grpId="0"/>
      <p:bldP spid="191502" grpId="0"/>
      <p:bldP spid="191503" grpId="0"/>
      <p:bldP spid="191504" grpId="0"/>
      <p:bldP spid="191505" grpId="0"/>
      <p:bldP spid="1915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PMingLiU" charset="-120"/>
              </a:rPr>
              <a:t>General definitions</a:t>
            </a:r>
            <a:endParaRPr lang="zh-HK" altLang="zh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600200"/>
                <a:ext cx="8991600" cy="4873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some</a:t>
                </a:r>
                <a:r>
                  <a:rPr lang="en-US" altLang="zh-HK" dirty="0">
                    <a:ea typeface="新細明體" charset="-120"/>
                  </a:rPr>
                  <a:t> constant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is sufficiently large.</a:t>
                </a:r>
              </a:p>
              <a:p>
                <a:pPr lvl="1"/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)≤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/>
                <a:endParaRPr lang="en-US" altLang="zh-HK" dirty="0">
                  <a:ea typeface="新細明體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𝑜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any </a:t>
                </a:r>
                <a:r>
                  <a:rPr lang="en-US" altLang="zh-HK" dirty="0">
                    <a:ea typeface="新細明體" charset="-120"/>
                  </a:rPr>
                  <a:t>constant c,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&lt;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is sufficiently large.</a:t>
                </a:r>
              </a:p>
              <a:p>
                <a:pPr lvl="1"/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b="0" i="1" dirty="0" smtClean="0">
                        <a:latin typeface="Cambria Math" panose="02040503050406030204" pitchFamily="18" charset="0"/>
                        <a:ea typeface="新細明體" charset="-120"/>
                      </a:rPr>
                      <m:t>&lt;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endParaRPr lang="en-US" altLang="zh-HK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600200"/>
                <a:ext cx="8991600" cy="4873752"/>
              </a:xfrm>
              <a:blipFill>
                <a:blip r:embed="rId2"/>
                <a:stretch>
                  <a:fillRect t="-2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PMingLiU" charset="-120"/>
              </a:rPr>
              <a:t>General definition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39225" y="1398320"/>
                <a:ext cx="11030726" cy="4873752"/>
              </a:xfrm>
            </p:spPr>
            <p:txBody>
              <a:bodyPr>
                <a:normAutofit/>
              </a:bodyPr>
              <a:lstStyle/>
              <a:p>
                <a:pPr marL="366713" lvl="1" indent="0">
                  <a:buNone/>
                </a:pPr>
                <a:endParaRPr lang="en-US" altLang="zh-HK" dirty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Ω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)≥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some</a:t>
                </a:r>
                <a:r>
                  <a:rPr lang="en-US" altLang="zh-HK" dirty="0">
                    <a:ea typeface="新細明體" charset="-120"/>
                  </a:rPr>
                  <a:t> constant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)≥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HK" dirty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nor/>
                      </m:rPr>
                      <a:rPr lang="en-US" altLang="zh-CN" i="1" dirty="0">
                        <a:sym typeface="Symbol" panose="05050102010706020507" pitchFamily="18" charset="2"/>
                      </a:rPr>
                      <m:t>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&gt;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any</a:t>
                </a:r>
                <a:r>
                  <a:rPr lang="en-US" altLang="zh-HK" dirty="0">
                    <a:ea typeface="新細明體" charset="-120"/>
                  </a:rPr>
                  <a:t> constant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∀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𝑐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</a:rPr>
                      <m:t>∃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 err="1">
                    <a:ea typeface="新細明體" charset="-120"/>
                  </a:rPr>
                  <a:t>s.t.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</a:rPr>
                      <m:t>∀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&gt;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𝑁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)&gt;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𝑐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∙</m:t>
                    </m:r>
                    <m:r>
                      <a:rPr lang="en-US" altLang="zh-HK" i="1" dirty="0" err="1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HK" dirty="0">
                  <a:ea typeface="新細明體" charset="-12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Θ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 </a:t>
                </a:r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and</a:t>
                </a:r>
                <a:r>
                  <a:rPr lang="en-US" altLang="zh-HK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)=</m:t>
                    </m:r>
                    <m:r>
                      <m:rPr>
                        <m:sty m:val="p"/>
                      </m:rPr>
                      <a:rPr lang="el-GR" i="0" dirty="0">
                        <a:latin typeface="Cambria Math"/>
                      </a:rPr>
                      <m:t>Ω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))</m:t>
                    </m:r>
                  </m:oMath>
                </a14:m>
                <a:endParaRPr lang="en-US" altLang="zh-HK" dirty="0">
                  <a:ea typeface="新細明體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HK" dirty="0">
                    <a:ea typeface="新細明體" charset="-120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⋅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sSub>
                      <m:sSubPr>
                        <m:ctrlP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2</m:t>
                        </m:r>
                      </m:sub>
                    </m:sSub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⋅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𝑔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𝑛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HK" dirty="0">
                    <a:ea typeface="新細明體" charset="-120"/>
                  </a:rPr>
                  <a:t>for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  <a:ea typeface="新細明體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dirty="0">
                    <a:ea typeface="新細明體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dirty="0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i="1" dirty="0" smtClean="0">
                            <a:latin typeface="Cambria Math"/>
                            <a:ea typeface="新細明體" charset="-120"/>
                          </a:rPr>
                          <m:t>𝑐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dirty="0">
                    <a:ea typeface="新細明體" charset="-12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dirty="0">
                    <a:ea typeface="新細明體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151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9225" y="1398320"/>
                <a:ext cx="11030726" cy="48737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198" y="440483"/>
            <a:ext cx="7467600" cy="549275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PMingLiU" charset="-120"/>
              </a:rPr>
              <a:t>Spectrum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57400" y="2625153"/>
                <a:ext cx="8229600" cy="369252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HK" sz="2600" i="1" dirty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600" i="1" dirty="0">
                                    <a:latin typeface="Cambria Math"/>
                                    <a:ea typeface="新細明體" charset="-120"/>
                                  </a:rPr>
                                  <m:t>…</m:t>
                                </m:r>
                              </m:e>
                              <m:sup>
                                <m:r>
                                  <a:rPr lang="en-US" altLang="zh-HK" sz="2600" i="1" dirty="0">
                                    <a:latin typeface="Cambria Math"/>
                                    <a:ea typeface="新細明體" charset="-12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 a tower of height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ea typeface="新細明體" charset="-120"/>
                  </a:rPr>
                  <a:t>Faster?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HK" sz="2600" i="1" dirty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600" i="1" dirty="0">
                                    <a:latin typeface="Cambria Math"/>
                                    <a:ea typeface="新細明體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HK" sz="2600" i="1" dirty="0">
                                    <a:latin typeface="Cambria Math"/>
                                    <a:ea typeface="新細明體" charset="-12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Exponential: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1.001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sz="2600" i="1" dirty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HK" sz="2600" baseline="30000" dirty="0">
                  <a:ea typeface="新細明體" charset="-12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Polynomial: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600" i="1" dirty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  <m:sup>
                        <m:r>
                          <a:rPr lang="en-US" altLang="zh-HK" sz="2600" i="1" dirty="0">
                            <a:latin typeface="Cambria Math"/>
                            <a:ea typeface="新細明體" charset="-120"/>
                          </a:rPr>
                          <m:t>0.01</m:t>
                        </m:r>
                      </m:sup>
                    </m:sSup>
                  </m:oMath>
                </a14:m>
                <a:r>
                  <a:rPr lang="en-US" altLang="zh-HK" sz="2600" dirty="0">
                    <a:ea typeface="新細明體" charset="-120"/>
                  </a:rPr>
                  <a:t>,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HK" sz="2600" dirty="0">
                    <a:solidFill>
                      <a:srgbClr val="FF0000"/>
                    </a:solidFill>
                    <a:ea typeface="新細明體" charset="-120"/>
                  </a:rPr>
                  <a:t>Logarithmic:</a:t>
                </a:r>
                <a:r>
                  <a:rPr lang="en-US" altLang="zh-HK" sz="2600" dirty="0">
                    <a:ea typeface="新細明體" charset="-12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i="1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i="1">
                                <a:latin typeface="Cambria Math"/>
                                <a:ea typeface="新細明體" charset="-120"/>
                              </a:rPr>
                              <m:t>1/2</m:t>
                            </m:r>
                          </m:sup>
                        </m:sSup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</a:p>
              <a:p>
                <a:pPr>
                  <a:lnSpc>
                    <a:spcPct val="80000"/>
                  </a:lnSpc>
                </a:pPr>
                <a:endParaRPr lang="en-US" altLang="zh-HK" sz="2600" dirty="0">
                  <a:ea typeface="新細明體" charset="-12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HK" sz="2600" dirty="0">
                    <a:ea typeface="新細明體" charset="-120"/>
                  </a:rPr>
                  <a:t>Slower?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HK" sz="26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HK" sz="2600" i="1">
                                <a:latin typeface="Cambria Math"/>
                                <a:ea typeface="新細明體" charset="-12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 dirty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600" dirty="0">
                            <a:latin typeface="Cambria Math"/>
                            <a:ea typeface="新細明體" charset="-12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HK" sz="2600" i="1" dirty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600" dirty="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HK" sz="2600" i="1" dirty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600" dirty="0">
                                    <a:latin typeface="Cambria Math"/>
                                    <a:ea typeface="新細明體" charset="-12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HK" sz="2600" i="1" dirty="0">
                                    <a:latin typeface="Cambria Math"/>
                                    <a:ea typeface="新細明體" charset="-12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, 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i="1">
                                <a:latin typeface="Cambria Math"/>
                                <a:ea typeface="新細明體" charset="-12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altLang="zh-HK" sz="2600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600" dirty="0">
                    <a:ea typeface="新細明體" charset="-12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HK" sz="2200" dirty="0">
                    <a:ea typeface="新細明體" charset="-120"/>
                  </a:rPr>
                  <a:t>If you take log, how many times to make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𝑛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 down to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latin typeface="Cambria Math"/>
                        <a:ea typeface="新細明體" charset="-120"/>
                      </a:rPr>
                      <m:t>&lt;</m:t>
                    </m:r>
                    <m:r>
                      <a:rPr lang="en-US" altLang="zh-HK" sz="2200" i="1" dirty="0">
                        <a:latin typeface="Cambria Math" panose="02040503050406030204" pitchFamily="18" charset="0"/>
                        <a:ea typeface="新細明體" charset="-120"/>
                      </a:rPr>
                      <m:t>1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?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HK" dirty="0">
                    <a:ea typeface="新細明體" charset="-120"/>
                  </a:rPr>
                  <a:t>E.g.,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  <m: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  <a:ea typeface="新細明體" charset="-120"/>
                          </a:rPr>
                          <m:t>log</m:t>
                        </m:r>
                      </m:fName>
                      <m:e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(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新細明體" charset="-120"/>
                          </a:rPr>
                          <m:t>1024</m:t>
                        </m:r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)</m:t>
                        </m:r>
                      </m:e>
                    </m:func>
                    <m:r>
                      <a:rPr lang="en-US" altLang="zh-HK" i="1">
                        <a:latin typeface="Cambria Math"/>
                        <a:ea typeface="新細明體" charset="-120"/>
                      </a:rPr>
                      <m:t>=0.79245629369</m:t>
                    </m:r>
                  </m:oMath>
                </a14:m>
                <a:r>
                  <a:rPr lang="en-US" altLang="zh-HK" sz="2200" dirty="0">
                    <a:ea typeface="新細明體" charset="-120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HK" sz="2200" dirty="0">
                    <a:ea typeface="新細明體" charset="-120"/>
                  </a:rPr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/>
                                <a:ea typeface="新細明體" charset="-12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HK" sz="2200" dirty="0">
                    <a:ea typeface="新細明體" charset="-120"/>
                  </a:rPr>
                  <a:t> is practically a constant.</a:t>
                </a:r>
              </a:p>
            </p:txBody>
          </p:sp>
        </mc:Choice>
        <mc:Fallback xmlns="">
          <p:sp>
            <p:nvSpPr>
              <p:cNvPr id="15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7400" y="2625153"/>
                <a:ext cx="8229600" cy="3692525"/>
              </a:xfrm>
              <a:blipFill>
                <a:blip r:embed="rId3"/>
                <a:stretch>
                  <a:fillRect l="-889" t="-2645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981200" y="1089724"/>
            <a:ext cx="8694716" cy="1200680"/>
            <a:chOff x="1981200" y="942684"/>
            <a:chExt cx="8694716" cy="1200680"/>
          </a:xfrm>
        </p:grpSpPr>
        <p:sp>
          <p:nvSpPr>
            <p:cNvPr id="152580" name="Line 4"/>
            <p:cNvSpPr>
              <a:spLocks noChangeShapeType="1"/>
            </p:cNvSpPr>
            <p:nvPr/>
          </p:nvSpPr>
          <p:spPr bwMode="auto">
            <a:xfrm>
              <a:off x="2038349" y="1363705"/>
              <a:ext cx="8637567" cy="269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5809387" y="1731567"/>
              <a:ext cx="2438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HK" dirty="0">
                  <a:ea typeface="PMingLiU" charset="-120"/>
                </a:rPr>
                <a:t>|← polynomial →|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58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963522" y="1396110"/>
                  <a:ext cx="3912161" cy="3767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HK" sz="1400" dirty="0">
                      <a:ea typeface="新細明體" charset="-120"/>
                    </a:rPr>
                    <a:t>… </a:t>
                  </a:r>
                  <a:r>
                    <a:rPr lang="en-US" altLang="zh-HK" sz="1400" i="1" dirty="0">
                      <a:ea typeface="新細明體" charset="-120"/>
                    </a:rPr>
                    <a:t>n</a:t>
                  </a:r>
                  <a:r>
                    <a:rPr lang="en-US" altLang="zh-HK" sz="1400" baseline="30000" dirty="0">
                      <a:ea typeface="新細明體" charset="-120"/>
                    </a:rPr>
                    <a:t>1/3</a:t>
                  </a:r>
                  <a:r>
                    <a:rPr lang="en-US" altLang="zh-HK" sz="1400" dirty="0">
                      <a:ea typeface="新細明體" charset="-120"/>
                    </a:rPr>
                    <a:t>, </a:t>
                  </a:r>
                  <a:r>
                    <a:rPr lang="en-US" altLang="zh-HK" sz="1400" i="1" dirty="0">
                      <a:ea typeface="新細明體" charset="-120"/>
                    </a:rPr>
                    <a:t>n</a:t>
                  </a:r>
                  <a:r>
                    <a:rPr lang="en-US" altLang="zh-HK" sz="1400" baseline="30000" dirty="0">
                      <a:ea typeface="新細明體" charset="-120"/>
                    </a:rPr>
                    <a:t>1/2</a:t>
                  </a:r>
                  <a:r>
                    <a:rPr lang="en-US" altLang="zh-HK" sz="1400" dirty="0">
                      <a:ea typeface="新細明體" charset="-120"/>
                    </a:rPr>
                    <a:t>, </a:t>
                  </a:r>
                  <a:r>
                    <a:rPr lang="en-US" altLang="zh-HK" sz="1400" i="1" dirty="0">
                      <a:ea typeface="新細明體" charset="-120"/>
                    </a:rPr>
                    <a:t>n</a:t>
                  </a:r>
                  <a:r>
                    <a:rPr lang="en-US" altLang="zh-HK" sz="1400" dirty="0">
                      <a:ea typeface="新細明體" charset="-120"/>
                    </a:rPr>
                    <a:t>,  </a:t>
                  </a:r>
                  <a:r>
                    <a:rPr lang="en-US" altLang="zh-HK" sz="1400" i="1" dirty="0">
                      <a:ea typeface="新細明體" charset="-120"/>
                    </a:rPr>
                    <a:t>n</a:t>
                  </a:r>
                  <a:r>
                    <a:rPr lang="en-US" altLang="zh-HK" sz="1400" baseline="30000" dirty="0">
                      <a:ea typeface="新細明體" charset="-120"/>
                    </a:rPr>
                    <a:t>2</a:t>
                  </a:r>
                  <a:r>
                    <a:rPr lang="en-US" altLang="zh-HK" sz="1400" dirty="0">
                      <a:ea typeface="新細明體" charset="-120"/>
                    </a:rPr>
                    <a:t>,  </a:t>
                  </a:r>
                  <a:r>
                    <a:rPr lang="en-US" altLang="zh-HK" sz="1400" i="1" dirty="0">
                      <a:ea typeface="新細明體" charset="-120"/>
                    </a:rPr>
                    <a:t>n</a:t>
                  </a:r>
                  <a:r>
                    <a:rPr lang="en-US" altLang="zh-HK" sz="1400" baseline="30000" dirty="0">
                      <a:ea typeface="新細明體" charset="-120"/>
                    </a:rPr>
                    <a:t>3</a:t>
                  </a:r>
                  <a:r>
                    <a:rPr lang="en-US" altLang="zh-HK" sz="1400" dirty="0">
                      <a:ea typeface="新細明體" charset="-120"/>
                    </a:rPr>
                    <a:t>, …  … 2</a:t>
                  </a:r>
                  <a:r>
                    <a:rPr lang="en-US" altLang="zh-HK" sz="1400" baseline="30000" dirty="0">
                      <a:ea typeface="新細明體" charset="-120"/>
                    </a:rPr>
                    <a:t>n</a:t>
                  </a:r>
                  <a:r>
                    <a:rPr lang="en-US" altLang="zh-HK" sz="1400" dirty="0">
                      <a:ea typeface="新細明體" charset="-12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400" i="1" dirty="0"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pPr>
                        <m:e>
                          <m:r>
                            <a:rPr lang="en-US" altLang="zh-HK" sz="1400" i="1" dirty="0">
                              <a:latin typeface="Cambria Math"/>
                              <a:ea typeface="新細明體" charset="-12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HK" sz="1400" i="1" dirty="0"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sSupPr>
                            <m:e>
                              <m:r>
                                <a:rPr lang="en-US" altLang="zh-HK" sz="1400" i="1" dirty="0">
                                  <a:latin typeface="Cambria Math"/>
                                  <a:ea typeface="新細明體" charset="-12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HK" sz="1400" i="1" dirty="0">
                                  <a:latin typeface="Cambria Math"/>
                                  <a:ea typeface="新細明體" charset="-12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altLang="zh-HK" sz="1400" dirty="0">
                      <a:ea typeface="新細明體" charset="-120"/>
                    </a:rPr>
                    <a:t>, …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pPr>
                        <m:e>
                          <m:r>
                            <a:rPr lang="en-US" altLang="zh-HK" sz="1400" i="1" dirty="0">
                              <a:solidFill>
                                <a:srgbClr val="00B050"/>
                              </a:solidFill>
                              <a:latin typeface="Cambria Math"/>
                              <a:ea typeface="新細明體" charset="-12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HK" sz="1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sSupPr>
                            <m:e>
                              <m:r>
                                <a:rPr lang="en-US" altLang="zh-HK" sz="1400" i="1" dirty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HK" sz="1400" i="1" dirty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altLang="zh-HK" sz="1400" dirty="0">
                      <a:ea typeface="新細明體" charset="-120"/>
                    </a:rPr>
                    <a:t>, …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HK" sz="1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pPr>
                        <m:e>
                          <m:r>
                            <a:rPr lang="en-US" altLang="zh-HK" sz="1400" i="1" dirty="0">
                              <a:solidFill>
                                <a:srgbClr val="0070C0"/>
                              </a:solidFill>
                              <a:latin typeface="Cambria Math"/>
                              <a:ea typeface="新細明體" charset="-12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HK" sz="1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sSupPr>
                            <m:e>
                              <m:r>
                                <a:rPr lang="en-US" altLang="zh-HK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HK" sz="1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新細明體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…</m:t>
                                  </m:r>
                                </m:e>
                                <m:sup>
                                  <m:r>
                                    <a:rPr lang="en-US" altLang="zh-HK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sup>
                      </m:sSup>
                    </m:oMath>
                  </a14:m>
                  <a:endParaRPr lang="en-US" altLang="zh-HK" sz="1400" dirty="0">
                    <a:ea typeface="新細明體" charset="-120"/>
                  </a:endParaRPr>
                </a:p>
              </p:txBody>
            </p:sp>
          </mc:Choice>
          <mc:Fallback xmlns="">
            <p:sp>
              <p:nvSpPr>
                <p:cNvPr id="152582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3522" y="1396110"/>
                  <a:ext cx="3912161" cy="376706"/>
                </a:xfrm>
                <a:prstGeom prst="rect">
                  <a:avLst/>
                </a:prstGeom>
                <a:blipFill>
                  <a:blip r:embed="rId4"/>
                  <a:stretch>
                    <a:fillRect l="-467" b="-177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7464152" y="942684"/>
              <a:ext cx="20882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HK" dirty="0">
                  <a:ea typeface="PMingLiU" charset="-120"/>
                </a:rPr>
                <a:t>|←exponential→|</a:t>
              </a:r>
            </a:p>
          </p:txBody>
        </p:sp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8305800" y="1774032"/>
              <a:ext cx="22968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HK" dirty="0">
                  <a:ea typeface="PMingLiU" charset="-120"/>
                </a:rPr>
                <a:t> </a:t>
              </a:r>
              <a:r>
                <a:rPr lang="en-US" altLang="zh-HK" dirty="0">
                  <a:solidFill>
                    <a:srgbClr val="00B050"/>
                  </a:solidFill>
                  <a:ea typeface="PMingLiU" charset="-120"/>
                </a:rPr>
                <a:t>double exponential</a:t>
              </a:r>
            </a:p>
          </p:txBody>
        </p:sp>
        <p:sp>
          <p:nvSpPr>
            <p:cNvPr id="152585" name="Text Box 9"/>
            <p:cNvSpPr txBox="1">
              <a:spLocks noChangeArrowheads="1"/>
            </p:cNvSpPr>
            <p:nvPr/>
          </p:nvSpPr>
          <p:spPr bwMode="auto">
            <a:xfrm>
              <a:off x="9448800" y="965201"/>
              <a:ext cx="914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HK" dirty="0">
                  <a:ea typeface="PMingLiU" charset="-120"/>
                </a:rPr>
                <a:t> </a:t>
              </a:r>
              <a:r>
                <a:rPr lang="en-US" altLang="zh-HK" dirty="0">
                  <a:solidFill>
                    <a:srgbClr val="0070C0"/>
                  </a:solidFill>
                  <a:ea typeface="PMingLiU" charset="-120"/>
                </a:rPr>
                <a:t>tower</a:t>
              </a:r>
            </a:p>
          </p:txBody>
        </p:sp>
        <p:sp>
          <p:nvSpPr>
            <p:cNvPr id="152586" name="Text Box 10"/>
            <p:cNvSpPr txBox="1">
              <a:spLocks noChangeArrowheads="1"/>
            </p:cNvSpPr>
            <p:nvPr/>
          </p:nvSpPr>
          <p:spPr bwMode="auto">
            <a:xfrm>
              <a:off x="9906000" y="1406104"/>
              <a:ext cx="533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HK" dirty="0">
                  <a:ea typeface="PMingLiU" charset="-120"/>
                </a:rPr>
                <a:t> …</a:t>
              </a:r>
            </a:p>
          </p:txBody>
        </p:sp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2038350" y="1447800"/>
              <a:ext cx="41338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HK" sz="1400" dirty="0">
                  <a:ea typeface="PMingLiU" charset="-120"/>
                </a:rPr>
                <a:t>O(1) , …, log* </a:t>
              </a:r>
              <a:r>
                <a:rPr lang="en-US" altLang="zh-HK" sz="1400" i="1" dirty="0">
                  <a:ea typeface="PMingLiU" charset="-120"/>
                </a:rPr>
                <a:t>n</a:t>
              </a:r>
              <a:r>
                <a:rPr lang="en-US" altLang="zh-HK" sz="1400" dirty="0">
                  <a:ea typeface="PMingLiU" charset="-120"/>
                </a:rPr>
                <a:t>, … </a:t>
              </a:r>
              <a:r>
                <a:rPr lang="en-US" altLang="zh-HK" sz="1400" dirty="0" err="1">
                  <a:ea typeface="PMingLiU" charset="-120"/>
                </a:rPr>
                <a:t>loglog</a:t>
              </a:r>
              <a:r>
                <a:rPr lang="en-US" altLang="zh-HK" sz="1400" dirty="0">
                  <a:ea typeface="PMingLiU" charset="-120"/>
                </a:rPr>
                <a:t> </a:t>
              </a:r>
              <a:r>
                <a:rPr lang="en-US" altLang="zh-HK" sz="1400" i="1" dirty="0">
                  <a:ea typeface="PMingLiU" charset="-120"/>
                </a:rPr>
                <a:t>n</a:t>
              </a:r>
              <a:r>
                <a:rPr lang="en-US" altLang="zh-HK" sz="1400" dirty="0">
                  <a:ea typeface="PMingLiU" charset="-120"/>
                </a:rPr>
                <a:t>, … log </a:t>
              </a:r>
              <a:r>
                <a:rPr lang="en-US" altLang="zh-HK" sz="1400" i="1" dirty="0">
                  <a:ea typeface="PMingLiU" charset="-120"/>
                </a:rPr>
                <a:t>n</a:t>
              </a:r>
              <a:r>
                <a:rPr lang="en-US" altLang="zh-HK" sz="1400" dirty="0">
                  <a:ea typeface="PMingLiU" charset="-120"/>
                </a:rPr>
                <a:t>, log</a:t>
              </a:r>
              <a:r>
                <a:rPr lang="en-US" altLang="zh-HK" sz="1400" baseline="30000" dirty="0">
                  <a:ea typeface="PMingLiU" charset="-120"/>
                </a:rPr>
                <a:t>2</a:t>
              </a:r>
              <a:r>
                <a:rPr lang="en-US" altLang="zh-HK" sz="1400" dirty="0">
                  <a:ea typeface="PMingLiU" charset="-120"/>
                </a:rPr>
                <a:t> </a:t>
              </a:r>
              <a:r>
                <a:rPr lang="en-US" altLang="zh-HK" sz="1400" i="1" dirty="0">
                  <a:ea typeface="PMingLiU" charset="-120"/>
                </a:rPr>
                <a:t>n</a:t>
              </a:r>
              <a:r>
                <a:rPr lang="en-US" altLang="zh-HK" sz="1400" dirty="0">
                  <a:ea typeface="PMingLiU" charset="-120"/>
                </a:rPr>
                <a:t>, …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230218" y="1747044"/>
              <a:ext cx="2819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HK" dirty="0">
                  <a:ea typeface="PMingLiU" charset="-120"/>
                </a:rPr>
                <a:t>|← logarithmic →|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981200" y="1754982"/>
              <a:ext cx="188255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HK" dirty="0">
                  <a:ea typeface="PMingLiU" charset="-120"/>
                </a:rPr>
                <a:t>|← constant →|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>
                <a:latin typeface="+mn-ea"/>
                <a:ea typeface="+mn-ea"/>
                <a:cs typeface="Arial" panose="020B0604020202020204" pitchFamily="34" charset="0"/>
              </a:rPr>
              <a:t>Commonsense rules</a:t>
            </a:r>
            <a:endParaRPr lang="zh-CN" altLang="en-US" sz="4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8" y="1690688"/>
            <a:ext cx="1036419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BFA6C1-966F-463A-ABE1-357574D385FF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2024/2/26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F80E56-0454-4856-A575-6D00509AB54A}" type="slidenum">
              <a:rPr lang="zh-CN" altLang="en-US">
                <a:solidFill>
                  <a:srgbClr val="FFFFFF"/>
                </a:solidFill>
                <a:cs typeface="Arial" panose="020B0604020202020204" pitchFamily="34" charset="0"/>
              </a:rPr>
              <a:t>24</a:t>
            </a:fld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Properties of asymptotic notations</a:t>
            </a:r>
            <a:endParaRPr lang="zh-CN" altLang="en-US" sz="40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361" y="1581460"/>
            <a:ext cx="7258050" cy="452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/>
              <a:t>(1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4375" y="595003"/>
            <a:ext cx="6843092" cy="5619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Reflexivity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symmetry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128898" y="595003"/>
            <a:ext cx="6829554" cy="504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4151" y="328315"/>
            <a:ext cx="7467600" cy="868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Exercise 0.1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222940-391F-492A-BF69-8E08E25174AA}" type="slidenum">
              <a:rPr lang="zh-CN" altLang="en-US">
                <a:solidFill>
                  <a:srgbClr val="FFFFFF"/>
                </a:solidFill>
                <a:latin typeface="Century Schoolbook"/>
              </a:rPr>
              <a:t>27</a:t>
            </a:fld>
            <a:endParaRPr lang="en-US" altLang="zh-CN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06" y="1111009"/>
            <a:ext cx="9895241" cy="552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599099" y="1712343"/>
            <a:ext cx="2572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 ideas: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commonsense rules;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division/alignment;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definition.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28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135560" y="268287"/>
            <a:ext cx="3960440" cy="6296654"/>
            <a:chOff x="2135560" y="268287"/>
            <a:chExt cx="3960440" cy="6296654"/>
          </a:xfrm>
        </p:grpSpPr>
        <p:pic>
          <p:nvPicPr>
            <p:cNvPr id="4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60" y="268287"/>
              <a:ext cx="3960440" cy="629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3487214"/>
                </p:ext>
              </p:extLst>
            </p:nvPr>
          </p:nvGraphicFramePr>
          <p:xfrm>
            <a:off x="3474208" y="2420473"/>
            <a:ext cx="1079412" cy="379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4" imgW="876240" imgH="304560" progId="Equation.DSMT4">
                    <p:embed/>
                  </p:oleObj>
                </mc:Choice>
                <mc:Fallback>
                  <p:oleObj name="Equation" r:id="rId4" imgW="8762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74208" y="2420473"/>
                          <a:ext cx="1079412" cy="3792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29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91545" y="293704"/>
          <a:ext cx="4905999" cy="8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54864000" imgH="9448800" progId="Equation.DSMT4">
                  <p:embed/>
                </p:oleObj>
              </mc:Choice>
              <mc:Fallback>
                <p:oleObj name="Equation" r:id="rId4" imgW="54864000" imgH="94488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1545" y="293704"/>
                        <a:ext cx="4905999" cy="84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63553" y="1273968"/>
          <a:ext cx="23701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26517600" imgH="6705600" progId="Equation.DSMT4">
                  <p:embed/>
                </p:oleObj>
              </mc:Choice>
              <mc:Fallback>
                <p:oleObj name="Equation" r:id="rId6" imgW="26517600" imgH="67056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3553" y="1273968"/>
                        <a:ext cx="2370137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74995" y="1872457"/>
          <a:ext cx="4140201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8" imgW="46329600" imgH="6705600" progId="Equation.DSMT4">
                  <p:embed/>
                </p:oleObj>
              </mc:Choice>
              <mc:Fallback>
                <p:oleObj name="Equation" r:id="rId8" imgW="46329600" imgH="67056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4995" y="1872457"/>
                        <a:ext cx="4140201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63218" y="2365376"/>
          <a:ext cx="50688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0" imgW="56692800" imgH="11887200" progId="Equation.DSMT4">
                  <p:embed/>
                </p:oleObj>
              </mc:Choice>
              <mc:Fallback>
                <p:oleObj name="Equation" r:id="rId10" imgW="56692800" imgH="118872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63218" y="2365376"/>
                        <a:ext cx="5068887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58485" y="3470680"/>
          <a:ext cx="62134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2" imgW="69494400" imgH="23164800" progId="Equation.DSMT4">
                  <p:embed/>
                </p:oleObj>
              </mc:Choice>
              <mc:Fallback>
                <p:oleObj name="Equation" r:id="rId12" imgW="69494400" imgH="23164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58485" y="3470680"/>
                        <a:ext cx="6213475" cy="207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91544" y="5449094"/>
          <a:ext cx="31353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4" imgW="35052000" imgH="12192000" progId="Equation.DSMT4">
                  <p:embed/>
                </p:oleObj>
              </mc:Choice>
              <mc:Fallback>
                <p:oleObj name="Equation" r:id="rId14" imgW="35052000" imgH="121920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91544" y="5449094"/>
                        <a:ext cx="3135312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353344" y="456025"/>
            <a:ext cx="3084137" cy="3191812"/>
            <a:chOff x="8353344" y="456025"/>
            <a:chExt cx="3084137" cy="319181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53344" y="456025"/>
              <a:ext cx="3084137" cy="319181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3192543"/>
                </p:ext>
              </p:extLst>
            </p:nvPr>
          </p:nvGraphicFramePr>
          <p:xfrm>
            <a:off x="9374155" y="2158559"/>
            <a:ext cx="969134" cy="340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17" imgW="876240" imgH="304560" progId="Equation.DSMT4">
                    <p:embed/>
                  </p:oleObj>
                </mc:Choice>
                <mc:Fallback>
                  <p:oleObj name="Equation" r:id="rId17" imgW="8762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374155" y="2158559"/>
                          <a:ext cx="969134" cy="3405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Resources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309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MIT 6.006 2020</a:t>
            </a:r>
          </a:p>
          <a:p>
            <a:pPr marL="0" indent="0">
              <a:buNone/>
            </a:pPr>
            <a:r>
              <a:rPr lang="en-US" altLang="zh-CN" sz="2400" dirty="0"/>
              <a:t>https://ocw.mit.edu/courses/6-006-introduction-to-algorithms-spring-2020/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7739B1-20E9-BF6C-B48B-A698909F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5" y="2643336"/>
            <a:ext cx="6035898" cy="37080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30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67720" y="268287"/>
          <a:ext cx="1880048" cy="4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1336000" imgH="5486400" progId="Equation.DSMT4">
                  <p:embed/>
                </p:oleObj>
              </mc:Choice>
              <mc:Fallback>
                <p:oleObj name="Equation" r:id="rId3" imgW="21336000" imgH="54864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7720" y="268287"/>
                        <a:ext cx="1880048" cy="48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42532" y="1578620"/>
          <a:ext cx="3982610" cy="5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46024800" imgH="6400800" progId="Equation.DSMT4">
                  <p:embed/>
                </p:oleObj>
              </mc:Choice>
              <mc:Fallback>
                <p:oleObj name="Equation" r:id="rId5" imgW="46024800" imgH="64008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2532" y="1578620"/>
                        <a:ext cx="3982610" cy="55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3" y="2455422"/>
            <a:ext cx="3267075" cy="23145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67720" y="751997"/>
          <a:ext cx="7200648" cy="8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90220800" imgH="10972800" progId="Equation.DSMT4">
                  <p:embed/>
                </p:oleObj>
              </mc:Choice>
              <mc:Fallback>
                <p:oleObj name="Equation" r:id="rId8" imgW="90220800" imgH="10972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7720" y="751997"/>
                        <a:ext cx="7200648" cy="8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31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02636"/>
              </p:ext>
            </p:extLst>
          </p:nvPr>
        </p:nvGraphicFramePr>
        <p:xfrm>
          <a:off x="2291039" y="188640"/>
          <a:ext cx="548640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70408800" imgH="32918400" progId="Equation.DSMT4">
                  <p:embed/>
                </p:oleObj>
              </mc:Choice>
              <mc:Fallback>
                <p:oleObj name="Equation" r:id="rId3" imgW="70408800" imgH="329184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1039" y="188640"/>
                        <a:ext cx="5486400" cy="257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30768"/>
              </p:ext>
            </p:extLst>
          </p:nvPr>
        </p:nvGraphicFramePr>
        <p:xfrm>
          <a:off x="2291039" y="3130393"/>
          <a:ext cx="6738782" cy="327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4190760" imgH="2031840" progId="Equation.DSMT4">
                  <p:embed/>
                </p:oleObj>
              </mc:Choice>
              <mc:Fallback>
                <p:oleObj name="Equation" r:id="rId5" imgW="4190760" imgH="203184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1039" y="3130393"/>
                        <a:ext cx="6738782" cy="3273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71410"/>
              </p:ext>
            </p:extLst>
          </p:nvPr>
        </p:nvGraphicFramePr>
        <p:xfrm>
          <a:off x="7900988" y="1522413"/>
          <a:ext cx="37909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2869920" imgH="457200" progId="Equation.DSMT4">
                  <p:embed/>
                </p:oleObj>
              </mc:Choice>
              <mc:Fallback>
                <p:oleObj name="Equation" r:id="rId7" imgW="286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0988" y="1522413"/>
                        <a:ext cx="379095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91039" y="188640"/>
            <a:ext cx="5486400" cy="2606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1039" y="3052754"/>
            <a:ext cx="7150572" cy="33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32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3624" y="217686"/>
          <a:ext cx="6301518" cy="41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130149600" imgH="85344000" progId="Equation.DSMT4">
                  <p:embed/>
                </p:oleObj>
              </mc:Choice>
              <mc:Fallback>
                <p:oleObj name="Equation" r:id="rId4" imgW="130149600" imgH="853440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3624" y="217686"/>
                        <a:ext cx="6301518" cy="4123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51939"/>
              </p:ext>
            </p:extLst>
          </p:nvPr>
        </p:nvGraphicFramePr>
        <p:xfrm>
          <a:off x="2053624" y="4341615"/>
          <a:ext cx="5531113" cy="247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4698720" imgH="2095200" progId="Equation.DSMT4">
                  <p:embed/>
                </p:oleObj>
              </mc:Choice>
              <mc:Fallback>
                <p:oleObj name="Equation" r:id="rId6" imgW="4698720" imgH="20952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3624" y="4341615"/>
                        <a:ext cx="5531113" cy="247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288215" y="1203883"/>
            <a:ext cx="1790269" cy="1135428"/>
            <a:chOff x="15543" y="2254"/>
            <a:chExt cx="5595" cy="3316"/>
          </a:xfrm>
        </p:grpSpPr>
        <p:graphicFrame>
          <p:nvGraphicFramePr>
            <p:cNvPr id="6" name="对象 5"/>
            <p:cNvGraphicFramePr/>
            <p:nvPr>
              <p:extLst>
                <p:ext uri="{D42A27DB-BD31-4B8C-83A1-F6EECF244321}">
                  <p14:modId xmlns:p14="http://schemas.microsoft.com/office/powerpoint/2010/main" val="2443308755"/>
                </p:ext>
              </p:extLst>
            </p:nvPr>
          </p:nvGraphicFramePr>
          <p:xfrm>
            <a:off x="15593" y="2254"/>
            <a:ext cx="5545" cy="1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r:id="rId8" imgW="3817620" imgH="937260" progId="Paint.Picture">
                    <p:embed/>
                  </p:oleObj>
                </mc:Choice>
                <mc:Fallback>
                  <p:oleObj r:id="rId8" imgW="3817620" imgH="937260" progId="Paint.Picture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593" y="2254"/>
                          <a:ext cx="5545" cy="13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/>
            <p:nvPr>
              <p:extLst>
                <p:ext uri="{D42A27DB-BD31-4B8C-83A1-F6EECF244321}">
                  <p14:modId xmlns:p14="http://schemas.microsoft.com/office/powerpoint/2010/main" val="4120020901"/>
                </p:ext>
              </p:extLst>
            </p:nvPr>
          </p:nvGraphicFramePr>
          <p:xfrm>
            <a:off x="15543" y="3985"/>
            <a:ext cx="3338" cy="1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r:id="rId10" imgW="2118360" imgH="1005840" progId="Paint.Picture">
                    <p:embed/>
                  </p:oleObj>
                </mc:Choice>
                <mc:Fallback>
                  <p:oleObj r:id="rId10" imgW="2118360" imgH="1005840" progId="Paint.Picture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543" y="3985"/>
                          <a:ext cx="3338" cy="1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79253" y="2554806"/>
            <a:ext cx="1817692" cy="233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56391" y="2453994"/>
            <a:ext cx="6494366" cy="110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03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Exercise 0.2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FA52DA-5950-41D7-A995-DC07A56068DE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C5220F-40E5-48F7-960E-A7BD5514A155}" type="slidenum">
              <a:rPr lang="zh-CN" altLang="en-US">
                <a:solidFill>
                  <a:srgbClr val="FFFFFF"/>
                </a:solidFill>
                <a:latin typeface="Century Schoolbook"/>
              </a:rPr>
              <a:t>33</a:t>
            </a:fld>
            <a:endParaRPr lang="en-US" altLang="zh-CN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47864" y="1500189"/>
            <a:ext cx="8505825" cy="2200275"/>
            <a:chOff x="423863" y="1500188"/>
            <a:chExt cx="8505825" cy="2200275"/>
          </a:xfrm>
        </p:grpSpPr>
        <p:pic>
          <p:nvPicPr>
            <p:cNvPr id="2560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1500188"/>
              <a:ext cx="8505825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995936" y="2924944"/>
              <a:ext cx="151216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47863" y="4221163"/>
            <a:ext cx="8534400" cy="1769798"/>
            <a:chOff x="423863" y="4221163"/>
            <a:chExt cx="8534400" cy="17697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4221163"/>
              <a:ext cx="8534400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707904" y="5301208"/>
            <a:ext cx="1944216" cy="68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6" imgW="28346400" imgH="10058400" progId="Equation.DSMT4">
                    <p:embed/>
                  </p:oleObj>
                </mc:Choice>
                <mc:Fallback>
                  <p:oleObj name="Equation" r:id="rId6" imgW="28346400" imgH="10058400" progId="Equation.DSMT4">
                    <p:embed/>
                    <p:pic>
                      <p:nvPicPr>
                        <p:cNvPr id="0" name="对象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07904" y="5301208"/>
                          <a:ext cx="1944216" cy="68975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1072751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MIT </a:t>
            </a:r>
            <a:r>
              <a:rPr lang="en-US" sz="4000" dirty="0">
                <a:solidFill>
                  <a:schemeClr val="tx1"/>
                </a:solidFill>
              </a:rPr>
              <a:t>Algorithm courses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971" y="1714440"/>
            <a:ext cx="9245600" cy="4525963"/>
          </a:xfrm>
        </p:spPr>
        <p:txBody>
          <a:bodyPr/>
          <a:lstStyle/>
          <a:p>
            <a:pPr eaLnBrk="1" hangingPunct="1"/>
            <a:endParaRPr lang="en-US" sz="800" dirty="0"/>
          </a:p>
          <a:p>
            <a:pPr marL="685800" indent="-685800">
              <a:buFont typeface="+mj-lt"/>
              <a:buAutoNum type="romanUcPeriod"/>
            </a:pPr>
            <a:r>
              <a:rPr lang="en-US" altLang="zh-CN" dirty="0"/>
              <a:t>Introduction to Algorithms (6.006)</a:t>
            </a:r>
          </a:p>
          <a:p>
            <a:pPr marL="685800" indent="-685800">
              <a:buFont typeface="+mj-lt"/>
              <a:buAutoNum type="romanUcPeriod"/>
            </a:pPr>
            <a:r>
              <a:rPr lang="en-US" altLang="zh-CN" dirty="0"/>
              <a:t>Design and Analysis of Algorithms (6.046J)</a:t>
            </a:r>
          </a:p>
          <a:p>
            <a:pPr marL="685800" indent="-685800">
              <a:buFont typeface="+mj-lt"/>
              <a:buAutoNum type="romanUcPeriod"/>
            </a:pPr>
            <a:r>
              <a:rPr lang="en-US" altLang="zh-CN" dirty="0"/>
              <a:t>Advanced Algorithms (6.854J)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D500D076-38B6-A8CF-1490-ED35997F4F26}"/>
              </a:ext>
            </a:extLst>
          </p:cNvPr>
          <p:cNvGrpSpPr/>
          <p:nvPr/>
        </p:nvGrpSpPr>
        <p:grpSpPr>
          <a:xfrm>
            <a:off x="1115903" y="1936436"/>
            <a:ext cx="10139301" cy="3634185"/>
            <a:chOff x="1139966" y="1731899"/>
            <a:chExt cx="10139301" cy="36341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732F28C3-FF2C-4407-F7CA-B0E871140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966" y="1731899"/>
              <a:ext cx="4809116" cy="363418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AEC668C5-C6AC-E150-6B25-AED7DE351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082" y="1758937"/>
              <a:ext cx="5330185" cy="3580108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C7873E5-31B6-8885-5F65-C234BADD83AA}"/>
              </a:ext>
            </a:extLst>
          </p:cNvPr>
          <p:cNvSpPr txBox="1"/>
          <p:nvPr/>
        </p:nvSpPr>
        <p:spPr>
          <a:xfrm>
            <a:off x="1062789" y="1066800"/>
            <a:ext cx="62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Design and Analysis of Algorithms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678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065" y="796909"/>
            <a:ext cx="10515600" cy="10005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Content in this course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BEA8117-0366-6BA8-F691-8A3035EFCAC2}"/>
              </a:ext>
            </a:extLst>
          </p:cNvPr>
          <p:cNvSpPr txBox="1"/>
          <p:nvPr/>
        </p:nvSpPr>
        <p:spPr>
          <a:xfrm>
            <a:off x="1295946" y="2387418"/>
            <a:ext cx="9773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Divide and conquer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Computation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Sorting and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Greedy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NP completeness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8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  <a:ea typeface="+mn-ea"/>
                <a:cs typeface="+mn-cs"/>
              </a:rPr>
              <a:t>Definition of algorithms</a:t>
            </a:r>
            <a:endParaRPr lang="zh-CN" alt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14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 sequence of steps which is used to solve a category of problems.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Unambiguous: every step is deterministic;</a:t>
            </a:r>
          </a:p>
          <a:p>
            <a:r>
              <a:rPr lang="en-US" altLang="zh-CN" sz="2400" dirty="0"/>
              <a:t>Mechanical: machine can “understand”;</a:t>
            </a:r>
          </a:p>
          <a:p>
            <a:r>
              <a:rPr lang="en-US" altLang="zh-CN" sz="2400" dirty="0"/>
              <a:t>Finite: can be implemented in limited steps;</a:t>
            </a:r>
          </a:p>
          <a:p>
            <a:r>
              <a:rPr lang="en-US" altLang="zh-CN" sz="2400" dirty="0"/>
              <a:t>Input/output: to state the problem size and the result.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Algorithm representation</a:t>
            </a:r>
            <a:endParaRPr lang="zh-CN" altLang="en-US" sz="4000" dirty="0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252"/>
            <a:ext cx="5395866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1" y="4631985"/>
            <a:ext cx="4951413" cy="1735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58" y="365125"/>
            <a:ext cx="2733675" cy="60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4276679" y="3797244"/>
            <a:ext cx="1957387" cy="434975"/>
          </a:xfrm>
          <a:prstGeom prst="borderCallout1">
            <a:avLst>
              <a:gd name="adj1" fmla="val 18750"/>
              <a:gd name="adj2" fmla="val -8333"/>
              <a:gd name="adj3" fmla="val -43211"/>
              <a:gd name="adj4" fmla="val -1639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262675" y="4900087"/>
            <a:ext cx="1958975" cy="436563"/>
          </a:xfrm>
          <a:prstGeom prst="borderCallout1">
            <a:avLst>
              <a:gd name="adj1" fmla="val 18750"/>
              <a:gd name="adj2" fmla="val -8333"/>
              <a:gd name="adj3" fmla="val 144387"/>
              <a:gd name="adj4" fmla="val -1787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 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 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10233025" y="6367122"/>
            <a:ext cx="1958975" cy="436563"/>
          </a:xfrm>
          <a:prstGeom prst="borderCallout1">
            <a:avLst>
              <a:gd name="adj1" fmla="val 18750"/>
              <a:gd name="adj2" fmla="val -8333"/>
              <a:gd name="adj3" fmla="val -90576"/>
              <a:gd name="adj4" fmla="val 1620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0973-AF3F-4B77-A4CA-BEEB6BED7F9D}" type="datetime1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22D7-0D1D-406E-961A-FC8273277069}" type="slidenum">
              <a:rPr lang="zh-CN" altLang="en-US" smtClean="0"/>
              <a:t>9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661321" y="300042"/>
            <a:ext cx="8705837" cy="5780188"/>
            <a:chOff x="1661321" y="300042"/>
            <a:chExt cx="8705837" cy="57801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1321" y="300042"/>
              <a:ext cx="8705837" cy="5780188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8610600" y="1217398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618531" y="1571482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990788" y="2138904"/>
              <a:ext cx="1080120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895839" y="2463474"/>
              <a:ext cx="182319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034957" y="3163836"/>
              <a:ext cx="158357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1241</Words>
  <Application>Microsoft Office PowerPoint</Application>
  <PresentationFormat>宽屏</PresentationFormat>
  <Paragraphs>219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新細明體</vt:lpstr>
      <vt:lpstr>新細明體</vt:lpstr>
      <vt:lpstr>等线</vt:lpstr>
      <vt:lpstr>等线 Light</vt:lpstr>
      <vt:lpstr>宋体</vt:lpstr>
      <vt:lpstr>Arial</vt:lpstr>
      <vt:lpstr>Calibri</vt:lpstr>
      <vt:lpstr>Cambria Math</vt:lpstr>
      <vt:lpstr>Century Schoolbook</vt:lpstr>
      <vt:lpstr>Helvetica</vt:lpstr>
      <vt:lpstr>Symbol</vt:lpstr>
      <vt:lpstr>Times New Roman</vt:lpstr>
      <vt:lpstr>Wingdings</vt:lpstr>
      <vt:lpstr>Office 主题​​</vt:lpstr>
      <vt:lpstr>Equation</vt:lpstr>
      <vt:lpstr>Bitmap Image</vt:lpstr>
      <vt:lpstr>  Lecture 1 Introduction</vt:lpstr>
      <vt:lpstr>Textbook &amp; Grade</vt:lpstr>
      <vt:lpstr>Resources</vt:lpstr>
      <vt:lpstr>MIT Algorithm courses</vt:lpstr>
      <vt:lpstr>PowerPoint 演示文稿</vt:lpstr>
      <vt:lpstr>  Content in this course</vt:lpstr>
      <vt:lpstr>Definition of algorithms</vt:lpstr>
      <vt:lpstr>Algorithm representation</vt:lpstr>
      <vt:lpstr>PowerPoint 演示文稿</vt:lpstr>
      <vt:lpstr>PowerPoint 演示文稿</vt:lpstr>
      <vt:lpstr>PowerPoint 演示文稿</vt:lpstr>
      <vt:lpstr>Algorithm vs. Program</vt:lpstr>
      <vt:lpstr>Example of T(n)</vt:lpstr>
      <vt:lpstr>Asymptotic notation</vt:lpstr>
      <vt:lpstr>Why analysis?</vt:lpstr>
      <vt:lpstr>PowerPoint 演示文稿</vt:lpstr>
      <vt:lpstr>O notation</vt:lpstr>
      <vt:lpstr>PowerPoint 演示文稿</vt:lpstr>
      <vt:lpstr>Extended definition: O</vt:lpstr>
      <vt:lpstr>Example: n1/2 vs. n </vt:lpstr>
      <vt:lpstr>General definitions</vt:lpstr>
      <vt:lpstr>General definition (cont.)</vt:lpstr>
      <vt:lpstr>Spectrum of functions</vt:lpstr>
      <vt:lpstr>Commonsense rules</vt:lpstr>
      <vt:lpstr>Properties of asymptotic notations</vt:lpstr>
      <vt:lpstr>PowerPoint 演示文稿</vt:lpstr>
      <vt:lpstr>Exercise 0.1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0.2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and Peak Finding</dc:title>
  <dc:creator>r</dc:creator>
  <cp:lastModifiedBy>Admin</cp:lastModifiedBy>
  <cp:revision>101</cp:revision>
  <dcterms:created xsi:type="dcterms:W3CDTF">2020-02-26T01:48:00Z</dcterms:created>
  <dcterms:modified xsi:type="dcterms:W3CDTF">2024-02-26T04:16:21Z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