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9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97" autoAdjust="0"/>
  </p:normalViewPr>
  <p:slideViewPr>
    <p:cSldViewPr snapToGrid="0">
      <p:cViewPr varScale="1">
        <p:scale>
          <a:sx n="153" d="100"/>
          <a:sy n="153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F1BA8-8E18-44BA-A405-92BE9FDA6A62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9405F-8828-42B2-A6C8-682952DD0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25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Not mean that there is only one peak. The problem is to find a peak.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405F-8828-42B2-A6C8-682952DD0A2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22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Average: (1+2+…+(n-1)+n)/n=(n*(n+1))/2n=(n+1)/2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405F-8828-42B2-A6C8-682952DD0A2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6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Greedy: follow the largest neighbor.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405F-8828-42B2-A6C8-682952DD0A2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253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21(max/peak)&gt;20(larger neighbor</a:t>
            </a:r>
            <a:r>
              <a:rPr lang="en-US" altLang="zh-CN" baseline="0" dirty="0" smtClean="0"/>
              <a:t> of 19</a:t>
            </a:r>
            <a:r>
              <a:rPr lang="en-US" altLang="zh-CN" dirty="0" smtClean="0"/>
              <a:t>)&gt;19(max)&gt;11(neighbor</a:t>
            </a:r>
            <a:r>
              <a:rPr lang="en-US" altLang="zh-CN" baseline="0" dirty="0" smtClean="0"/>
              <a:t> of 21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405F-8828-42B2-A6C8-682952DD0A2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53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m&gt;&gt;n,</a:t>
            </a:r>
            <a:r>
              <a:rPr lang="en-US" altLang="zh-CN" baseline="0" dirty="0"/>
              <a:t> then m/2;</a:t>
            </a:r>
          </a:p>
          <a:p>
            <a:r>
              <a:rPr lang="en-US" altLang="zh-CN" baseline="0" dirty="0"/>
              <a:t>if n&gt;&gt;m, then n/2;</a:t>
            </a:r>
          </a:p>
          <a:p>
            <a:r>
              <a:rPr lang="en-US" altLang="zh-CN" baseline="0" dirty="0"/>
              <a:t>anyway, O(min{</a:t>
            </a:r>
            <a:r>
              <a:rPr lang="en-US" altLang="zh-CN" baseline="0" dirty="0" err="1"/>
              <a:t>m,n</a:t>
            </a:r>
            <a:r>
              <a:rPr lang="en-US" altLang="zh-CN" baseline="0" dirty="0"/>
              <a:t>}log(max{</a:t>
            </a:r>
            <a:r>
              <a:rPr lang="en-US" altLang="zh-CN" baseline="0" dirty="0" err="1"/>
              <a:t>m,n</a:t>
            </a:r>
            <a:r>
              <a:rPr lang="en-US" altLang="zh-CN" baseline="0" dirty="0"/>
              <a:t>}))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9405F-8828-42B2-A6C8-682952DD0A2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6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3D92-891B-4775-A595-979556C3FA8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3D92-891B-4775-A595-979556C3FA84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304C-DE07-4325-B540-F70D6F0288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.w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8.png"/><Relationship Id="rId4" Type="http://schemas.openxmlformats.org/officeDocument/2006/relationships/image" Target="../media/image3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 </a:t>
            </a:r>
            <a:r>
              <a:rPr lang="en-US" altLang="zh-CN" sz="4000" dirty="0"/>
              <a:t>Lecture 2</a:t>
            </a:r>
            <a:br>
              <a:rPr lang="en-US" altLang="zh-CN" sz="4000" dirty="0"/>
            </a:br>
            <a:r>
              <a:rPr lang="en-US" altLang="zh-CN" sz="4000" dirty="0"/>
              <a:t>Divide &amp; Conquer:</a:t>
            </a:r>
            <a:br>
              <a:rPr lang="en-US" altLang="zh-CN" sz="4000" dirty="0"/>
            </a:br>
            <a:r>
              <a:rPr lang="en-US" altLang="zh-CN" sz="4000" dirty="0"/>
              <a:t>Peak Finding 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75171"/>
            <a:ext cx="9144000" cy="1655762"/>
          </a:xfrm>
        </p:spPr>
        <p:txBody>
          <a:bodyPr/>
          <a:lstStyle/>
          <a:p>
            <a:r>
              <a:rPr lang="en-US" altLang="zh-CN" dirty="0"/>
              <a:t>Spring 2024</a:t>
            </a:r>
          </a:p>
          <a:p>
            <a:r>
              <a:rPr lang="en-US" altLang="zh-CN" dirty="0" err="1"/>
              <a:t>Zhihua</a:t>
            </a:r>
            <a:r>
              <a:rPr lang="en-US" altLang="zh-CN" dirty="0"/>
              <a:t> Jiang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Peak Finder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99" y="1290266"/>
            <a:ext cx="6543675" cy="4562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Peak Finder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1067"/>
            <a:ext cx="8315325" cy="461962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2196398" y="2756985"/>
            <a:ext cx="1631216" cy="1378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295035" y="4878258"/>
            <a:ext cx="7858490" cy="9975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Peak Finder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03" y="1161493"/>
            <a:ext cx="8239125" cy="496252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0253750" y="5037514"/>
            <a:ext cx="1862051" cy="1633449"/>
            <a:chOff x="10253750" y="5037514"/>
            <a:chExt cx="1862051" cy="163344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33438" y="5443710"/>
              <a:ext cx="1410035" cy="1227253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0253750" y="5037514"/>
              <a:ext cx="1862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why global max?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9662" y="555130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Peak Finder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657350"/>
            <a:ext cx="9972675" cy="3543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414" y="4875891"/>
            <a:ext cx="2241799" cy="1906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25" y="593544"/>
            <a:ext cx="8533039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538162"/>
            <a:ext cx="805815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452437"/>
            <a:ext cx="87153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5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70915" y="523875"/>
            <a:ext cx="5303520" cy="268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4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452437"/>
            <a:ext cx="78962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6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52" y="461591"/>
            <a:ext cx="6572250" cy="2562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696" y="2537732"/>
            <a:ext cx="65722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2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8631" y="759216"/>
            <a:ext cx="6667808" cy="2470872"/>
          </a:xfrm>
          <a:prstGeom prst="rect">
            <a:avLst/>
          </a:prstGeom>
        </p:spPr>
      </p:pic>
      <p:graphicFrame>
        <p:nvGraphicFramePr>
          <p:cNvPr id="4" name="对象 3"/>
          <p:cNvGraphicFramePr/>
          <p:nvPr>
            <p:custDataLst>
              <p:tags r:id="rId3"/>
            </p:custDataLst>
          </p:nvPr>
        </p:nvGraphicFramePr>
        <p:xfrm>
          <a:off x="868680" y="3315970"/>
          <a:ext cx="7580630" cy="243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6" imgW="7574280" imgH="2430780" progId="Paint.Picture">
                  <p:embed/>
                </p:oleObj>
              </mc:Choice>
              <mc:Fallback>
                <p:oleObj r:id="rId6" imgW="7574280" imgH="2430780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8680" y="3315970"/>
                        <a:ext cx="7580630" cy="2432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852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32" y="330962"/>
            <a:ext cx="5772150" cy="6219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027" y="2562782"/>
            <a:ext cx="5691562" cy="257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17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857250"/>
            <a:ext cx="80867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9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838200" y="365125"/>
            <a:ext cx="10515600" cy="969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eaLnBrk="1" hangingPunct="1"/>
            <a:r>
              <a:rPr lang="en-US" altLang="zh-CN" sz="3200" cap="none" dirty="0"/>
              <a:t>Exercise 1</a:t>
            </a:r>
          </a:p>
        </p:txBody>
      </p:sp>
      <p:sp>
        <p:nvSpPr>
          <p:cNvPr id="26628" name="灯片编号占位符 4"/>
          <p:cNvSpPr txBox="1">
            <a:spLocks noGrp="1"/>
          </p:cNvSpPr>
          <p:nvPr/>
        </p:nvSpPr>
        <p:spPr bwMode="auto">
          <a:xfrm>
            <a:off x="9653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64E7F7BB-E323-4E87-8844-AAA98F899540}" type="slidenum">
              <a:rPr lang="zh-CN" altLang="en-US" sz="1400" b="1">
                <a:solidFill>
                  <a:srgbClr val="FFFFFF"/>
                </a:solidFill>
                <a:latin typeface="Century Schoolbook"/>
              </a:rPr>
              <a:t>22</a:t>
            </a:fld>
            <a:endParaRPr lang="en-US" altLang="zh-CN" sz="1400" b="1">
              <a:solidFill>
                <a:srgbClr val="FFFFFF"/>
              </a:solidFill>
              <a:latin typeface="Century Schoolbook"/>
            </a:endParaRPr>
          </a:p>
        </p:txBody>
      </p:sp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520042"/>
            <a:ext cx="10862087" cy="4734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3461554" y="2898095"/>
            <a:ext cx="59039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/>
        </p:nvSpPr>
        <p:spPr>
          <a:xfrm rot="5400000">
            <a:off x="9113045" y="1081882"/>
            <a:ext cx="2011362" cy="38417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FDD631F-24DE-46E4-B607-2F43184F94CF}" type="datetime1">
              <a:rPr lang="zh-CN" altLang="en-US" sz="1200">
                <a:solidFill>
                  <a:schemeClr val="tx2"/>
                </a:solidFill>
              </a:rPr>
              <a:t>2024/3/4</a:t>
            </a:fld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27652" name="灯片编号占位符 4"/>
          <p:cNvSpPr txBox="1">
            <a:spLocks noGrp="1"/>
          </p:cNvSpPr>
          <p:nvPr/>
        </p:nvSpPr>
        <p:spPr bwMode="auto">
          <a:xfrm>
            <a:off x="9653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A45D545-D8B5-4E14-A88B-E4A9265FE1CA}" type="slidenum">
              <a:rPr lang="zh-CN" altLang="en-US" sz="1400" b="1">
                <a:solidFill>
                  <a:srgbClr val="FFFFFF"/>
                </a:solidFill>
                <a:latin typeface="Century Schoolbook"/>
              </a:rPr>
              <a:t>23</a:t>
            </a:fld>
            <a:endParaRPr lang="en-US" altLang="zh-CN" sz="1400" b="1">
              <a:solidFill>
                <a:srgbClr val="FFFFFF"/>
              </a:solidFill>
              <a:latin typeface="Century Schoolbook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53143" y="1460666"/>
            <a:ext cx="10913423" cy="3684422"/>
            <a:chOff x="1524000" y="1412876"/>
            <a:chExt cx="9401020" cy="2824163"/>
          </a:xfrm>
        </p:grpSpPr>
        <p:pic>
          <p:nvPicPr>
            <p:cNvPr id="4301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1412876"/>
              <a:ext cx="9401020" cy="282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直接连接符 2"/>
            <p:cNvCxnSpPr/>
            <p:nvPr/>
          </p:nvCxnSpPr>
          <p:spPr>
            <a:xfrm>
              <a:off x="3863976" y="1844675"/>
              <a:ext cx="165576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4993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/>
        </p:nvSpPr>
        <p:spPr>
          <a:xfrm rot="5400000">
            <a:off x="9113045" y="1081882"/>
            <a:ext cx="2011362" cy="38417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FDD631F-24DE-46E4-B607-2F43184F94CF}" type="datetime1">
              <a:rPr lang="zh-CN" altLang="en-US" sz="1200">
                <a:solidFill>
                  <a:schemeClr val="tx2"/>
                </a:solidFill>
              </a:rPr>
              <a:t>2024/3/4</a:t>
            </a:fld>
            <a:endParaRPr lang="zh-CN" altLang="en-US" sz="1200" dirty="0">
              <a:solidFill>
                <a:schemeClr val="tx2"/>
              </a:solidFill>
            </a:endParaRPr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981075"/>
            <a:ext cx="8674100" cy="43195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8" name="Line 7"/>
          <p:cNvSpPr>
            <a:spLocks noChangeShapeType="1"/>
          </p:cNvSpPr>
          <p:nvPr/>
        </p:nvSpPr>
        <p:spPr bwMode="auto">
          <a:xfrm>
            <a:off x="7752184" y="3933056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 dirty="0"/>
          </a:p>
        </p:txBody>
      </p:sp>
      <p:graphicFrame>
        <p:nvGraphicFramePr>
          <p:cNvPr id="28679" name="对象 1"/>
          <p:cNvGraphicFramePr>
            <a:graphicFrameLocks noChangeAspect="1"/>
          </p:cNvGraphicFramePr>
          <p:nvPr/>
        </p:nvGraphicFramePr>
        <p:xfrm>
          <a:off x="2400300" y="5445125"/>
          <a:ext cx="33147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4" imgW="79552800" imgH="30784800" progId="Equation.DSMT4">
                  <p:embed/>
                </p:oleObj>
              </mc:Choice>
              <mc:Fallback>
                <p:oleObj name="Equation" r:id="rId4" imgW="79552800" imgH="3078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5445125"/>
                        <a:ext cx="33147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583832" y="1700808"/>
            <a:ext cx="3600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Symbol" panose="05050102010706020507" pitchFamily="18" charset="2"/>
              </a:rPr>
              <a:t>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312024" y="1691516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Symbol" panose="05050102010706020507" pitchFamily="18" charset="2"/>
              </a:rPr>
              <a:t></a:t>
            </a:r>
            <a:r>
              <a:rPr lang="en-US" altLang="zh-CN" dirty="0">
                <a:sym typeface="Symbol" panose="05050102010706020507" pitchFamily="18" charset="2"/>
              </a:rPr>
              <a:t>…</a:t>
            </a:r>
            <a:r>
              <a:rPr lang="zh-CN" altLang="en-US" dirty="0">
                <a:sym typeface="Symbol" panose="05050102010706020507" pitchFamily="18" charset="2"/>
              </a:rPr>
              <a:t> 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67608" y="4832219"/>
            <a:ext cx="31130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sym typeface="Symbol" panose="05050102010706020507" pitchFamily="18" charset="2"/>
              </a:rPr>
              <a:t>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187788" y="4868843"/>
            <a:ext cx="7920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Symbol" panose="05050102010706020507" pitchFamily="18" charset="2"/>
              </a:rPr>
              <a:t></a:t>
            </a:r>
            <a:r>
              <a:rPr lang="en-US" altLang="zh-CN" dirty="0">
                <a:sym typeface="Symbol" panose="05050102010706020507" pitchFamily="18" charset="2"/>
              </a:rPr>
              <a:t>…</a:t>
            </a:r>
            <a:r>
              <a:rPr lang="zh-CN" altLang="en-US" dirty="0">
                <a:sym typeface="Symbol" panose="05050102010706020507" pitchFamily="18" charset="2"/>
              </a:rPr>
              <a:t> 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eaLnBrk="1" hangingPunct="1"/>
            <a:r>
              <a:rPr lang="en-US" altLang="zh-CN" sz="3200" cap="none" dirty="0"/>
              <a:t>Exercise 2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>
          <a:xfrm rot="5400000">
            <a:off x="9113045" y="1081882"/>
            <a:ext cx="2011362" cy="38417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FDD631F-24DE-46E4-B607-2F43184F94CF}" type="datetime1">
              <a:rPr lang="zh-CN" altLang="en-US" sz="1200">
                <a:solidFill>
                  <a:schemeClr val="tx2"/>
                </a:solidFill>
              </a:rPr>
              <a:t>2024/3/4</a:t>
            </a:fld>
            <a:endParaRPr lang="zh-CN" altLang="en-US" sz="1200" dirty="0">
              <a:solidFill>
                <a:schemeClr val="tx2"/>
              </a:solidFill>
            </a:endParaRPr>
          </a:p>
        </p:txBody>
      </p:sp>
      <p:sp>
        <p:nvSpPr>
          <p:cNvPr id="29700" name="灯片编号占位符 4"/>
          <p:cNvSpPr txBox="1">
            <a:spLocks noGrp="1"/>
          </p:cNvSpPr>
          <p:nvPr/>
        </p:nvSpPr>
        <p:spPr bwMode="auto">
          <a:xfrm>
            <a:off x="9653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86F0932D-8B64-4991-B174-75B48DDC533C}" type="slidenum">
              <a:rPr lang="zh-CN" altLang="en-US" sz="1400" b="1">
                <a:solidFill>
                  <a:srgbClr val="FFFFFF"/>
                </a:solidFill>
                <a:latin typeface="Century Schoolbook"/>
              </a:rPr>
              <a:t>25</a:t>
            </a:fld>
            <a:endParaRPr lang="en-US" altLang="zh-CN" sz="1400" b="1">
              <a:solidFill>
                <a:srgbClr val="FFFFFF"/>
              </a:solidFill>
              <a:latin typeface="Century Schoolbook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38200" y="1690688"/>
            <a:ext cx="10383982" cy="3926340"/>
            <a:chOff x="1524000" y="1412876"/>
            <a:chExt cx="8953500" cy="3127375"/>
          </a:xfrm>
        </p:grpSpPr>
        <p:pic>
          <p:nvPicPr>
            <p:cNvPr id="4506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1412876"/>
              <a:ext cx="8953500" cy="312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椭圆 5"/>
            <p:cNvSpPr/>
            <p:nvPr/>
          </p:nvSpPr>
          <p:spPr>
            <a:xfrm>
              <a:off x="8310563" y="2143126"/>
              <a:ext cx="11430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381625" y="2786064"/>
              <a:ext cx="142875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739188" y="3429001"/>
              <a:ext cx="135731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552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灯片编号占位符 4"/>
          <p:cNvSpPr txBox="1">
            <a:spLocks noGrp="1"/>
          </p:cNvSpPr>
          <p:nvPr/>
        </p:nvSpPr>
        <p:spPr bwMode="auto">
          <a:xfrm>
            <a:off x="9653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86D70065-635D-428D-86C8-2CE2596881A2}" type="slidenum">
              <a:rPr lang="zh-CN" altLang="en-US" sz="1400" b="1">
                <a:solidFill>
                  <a:srgbClr val="FFFFFF"/>
                </a:solidFill>
                <a:latin typeface="Century Schoolbook"/>
              </a:rPr>
              <a:t>26</a:t>
            </a:fld>
            <a:endParaRPr lang="en-US" altLang="zh-CN" sz="1400" b="1">
              <a:solidFill>
                <a:srgbClr val="FFFFFF"/>
              </a:solidFill>
              <a:latin typeface="Century Schoolbook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2451" y="1104406"/>
            <a:ext cx="10925985" cy="2422565"/>
            <a:chOff x="462451" y="1104406"/>
            <a:chExt cx="11729549" cy="2541317"/>
          </a:xfrm>
        </p:grpSpPr>
        <p:pic>
          <p:nvPicPr>
            <p:cNvPr id="4711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451" y="1104406"/>
              <a:ext cx="11729549" cy="2380529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矩形 6"/>
            <p:cNvSpPr/>
            <p:nvPr/>
          </p:nvSpPr>
          <p:spPr>
            <a:xfrm>
              <a:off x="907225" y="3114243"/>
              <a:ext cx="2987881" cy="531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b="1" i="1" dirty="0">
                  <a:solidFill>
                    <a:schemeClr val="tx1"/>
                  </a:solidFill>
                </a:rPr>
                <a:t>O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i="1" dirty="0">
                  <a:solidFill>
                    <a:schemeClr val="tx1"/>
                  </a:solidFill>
                </a:rPr>
                <a:t>n</a:t>
              </a:r>
              <a:r>
                <a:rPr lang="en-US" altLang="zh-CN" b="1" i="1" baseline="30000" dirty="0">
                  <a:solidFill>
                    <a:schemeClr val="tx1"/>
                  </a:solidFill>
                </a:rPr>
                <a:t>d</a:t>
              </a:r>
              <a:r>
                <a:rPr lang="en-US" altLang="zh-CN" b="1" dirty="0">
                  <a:solidFill>
                    <a:schemeClr val="tx1"/>
                  </a:solidFill>
                </a:rPr>
                <a:t>log</a:t>
              </a:r>
              <a:r>
                <a:rPr lang="en-US" altLang="zh-CN" b="1" baseline="-25000" dirty="0">
                  <a:solidFill>
                    <a:schemeClr val="tx1"/>
                  </a:solidFill>
                </a:rPr>
                <a:t>3</a:t>
              </a:r>
              <a:r>
                <a:rPr lang="en-US" altLang="zh-CN" b="1" i="1" dirty="0">
                  <a:solidFill>
                    <a:schemeClr val="tx1"/>
                  </a:solidFill>
                </a:rPr>
                <a:t>n</a:t>
              </a:r>
              <a:r>
                <a:rPr lang="en-US" altLang="zh-CN" b="1" dirty="0">
                  <a:solidFill>
                    <a:schemeClr val="tx1"/>
                  </a:solidFill>
                </a:rPr>
                <a:t>)=</a:t>
              </a:r>
              <a:r>
                <a:rPr lang="en-US" altLang="zh-CN" b="1" i="1" dirty="0">
                  <a:solidFill>
                    <a:schemeClr val="tx1"/>
                  </a:solidFill>
                </a:rPr>
                <a:t>O</a:t>
              </a:r>
              <a:r>
                <a:rPr lang="en-US" altLang="zh-CN" b="1" dirty="0">
                  <a:solidFill>
                    <a:schemeClr val="tx1"/>
                  </a:solidFill>
                </a:rPr>
                <a:t>(</a:t>
              </a:r>
              <a:r>
                <a:rPr lang="en-US" altLang="zh-CN" b="1" i="1" dirty="0">
                  <a:solidFill>
                    <a:schemeClr val="tx1"/>
                  </a:solidFill>
                </a:rPr>
                <a:t>n</a:t>
              </a:r>
              <a:r>
                <a:rPr lang="en-US" altLang="zh-CN" b="1" baseline="30000" dirty="0">
                  <a:solidFill>
                    <a:schemeClr val="tx1"/>
                  </a:solidFill>
                </a:rPr>
                <a:t>2</a:t>
              </a:r>
              <a:r>
                <a:rPr lang="en-US" altLang="zh-CN" b="1" dirty="0">
                  <a:solidFill>
                    <a:schemeClr val="tx1"/>
                  </a:solidFill>
                </a:rPr>
                <a:t>log</a:t>
              </a:r>
              <a:r>
                <a:rPr lang="en-US" altLang="zh-CN" b="1" baseline="-25000" dirty="0">
                  <a:solidFill>
                    <a:schemeClr val="tx1"/>
                  </a:solidFill>
                </a:rPr>
                <a:t>3</a:t>
              </a:r>
              <a:r>
                <a:rPr lang="en-US" altLang="zh-CN" b="1" i="1" dirty="0">
                  <a:solidFill>
                    <a:schemeClr val="tx1"/>
                  </a:solidFill>
                </a:rPr>
                <a:t>n</a:t>
              </a:r>
              <a:r>
                <a:rPr lang="en-US" altLang="zh-CN" b="1" dirty="0">
                  <a:solidFill>
                    <a:schemeClr val="tx1"/>
                  </a:solidFill>
                </a:rPr>
                <a:t>)</a:t>
              </a:r>
              <a:endParaRPr lang="zh-CN" altLang="en-US" b="1" i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0727" name="对象 7"/>
          <p:cNvGraphicFramePr>
            <a:graphicFrameLocks noChangeAspect="1"/>
          </p:cNvGraphicFramePr>
          <p:nvPr/>
        </p:nvGraphicFramePr>
        <p:xfrm>
          <a:off x="2005013" y="3981450"/>
          <a:ext cx="57594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4" imgW="3200400" imgH="1143000" progId="Equation.DSMT4">
                  <p:embed/>
                </p:oleObj>
              </mc:Choice>
              <mc:Fallback>
                <p:oleObj name="Equation" r:id="rId4" imgW="32004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3981450"/>
                        <a:ext cx="57594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0628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eaLnBrk="1" hangingPunct="1"/>
            <a:r>
              <a:rPr lang="en-US" altLang="zh-CN" sz="3200" cap="none" dirty="0"/>
              <a:t>Exercise 3</a:t>
            </a:r>
          </a:p>
        </p:txBody>
      </p:sp>
      <p:sp>
        <p:nvSpPr>
          <p:cNvPr id="31748" name="灯片编号占位符 4"/>
          <p:cNvSpPr txBox="1">
            <a:spLocks noGrp="1"/>
          </p:cNvSpPr>
          <p:nvPr/>
        </p:nvSpPr>
        <p:spPr bwMode="auto">
          <a:xfrm>
            <a:off x="9653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487FC22-3ECA-4536-84E6-1FB8C9A96CBB}" type="slidenum">
              <a:rPr lang="zh-CN" altLang="en-US" sz="1400" b="1">
                <a:solidFill>
                  <a:srgbClr val="FFFFFF"/>
                </a:solidFill>
                <a:latin typeface="Century Schoolbook"/>
              </a:rPr>
              <a:t>27</a:t>
            </a:fld>
            <a:endParaRPr lang="en-US" altLang="zh-CN" sz="1400" b="1">
              <a:solidFill>
                <a:srgbClr val="FFFFFF"/>
              </a:solidFill>
              <a:latin typeface="Century Schoolbook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943408" y="1497013"/>
            <a:ext cx="8841860" cy="4856286"/>
            <a:chOff x="249" y="799"/>
            <a:chExt cx="5124" cy="2791"/>
          </a:xfrm>
        </p:grpSpPr>
        <p:pic>
          <p:nvPicPr>
            <p:cNvPr id="3175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799"/>
              <a:ext cx="5124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570"/>
              <a:ext cx="3621" cy="2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714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1485105" y="508971"/>
            <a:ext cx="7467600" cy="7254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eaLnBrk="1" hangingPunct="1"/>
            <a:r>
              <a:rPr lang="en-US" altLang="zh-CN" cap="none" dirty="0"/>
              <a:t>Exercise 3</a:t>
            </a:r>
          </a:p>
        </p:txBody>
      </p:sp>
      <p:sp>
        <p:nvSpPr>
          <p:cNvPr id="4" name="日期占位符 3"/>
          <p:cNvSpPr txBox="1">
            <a:spLocks noGrp="1"/>
          </p:cNvSpPr>
          <p:nvPr/>
        </p:nvSpPr>
        <p:spPr>
          <a:xfrm rot="5400000">
            <a:off x="9113045" y="1081882"/>
            <a:ext cx="2011362" cy="38417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DFDD631F-24DE-46E4-B607-2F43184F94CF}" type="datetime1">
              <a:rPr lang="zh-CN" altLang="en-US" sz="1200">
                <a:solidFill>
                  <a:schemeClr val="tx2"/>
                </a:solidFill>
              </a:rPr>
              <a:t>2024/3/4</a:t>
            </a:fld>
            <a:endParaRPr lang="zh-CN" altLang="en-US" sz="1200" dirty="0">
              <a:solidFill>
                <a:schemeClr val="tx2"/>
              </a:solidFill>
            </a:endParaRPr>
          </a:p>
        </p:txBody>
      </p:sp>
      <p:graphicFrame>
        <p:nvGraphicFramePr>
          <p:cNvPr id="13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886309"/>
              </p:ext>
            </p:extLst>
          </p:nvPr>
        </p:nvGraphicFramePr>
        <p:xfrm>
          <a:off x="1485105" y="4592959"/>
          <a:ext cx="4267804" cy="832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3517900" imgH="685800" progId="Equation.DSMT4">
                  <p:embed/>
                </p:oleObj>
              </mc:Choice>
              <mc:Fallback>
                <p:oleObj name="Equation" r:id="rId3" imgW="35179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105" y="4592959"/>
                        <a:ext cx="4267804" cy="832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105" y="1572003"/>
            <a:ext cx="8877300" cy="2933700"/>
          </a:xfrm>
          <a:prstGeom prst="rect">
            <a:avLst/>
          </a:prstGeom>
        </p:spPr>
      </p:pic>
      <p:graphicFrame>
        <p:nvGraphicFramePr>
          <p:cNvPr id="3277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743506"/>
              </p:ext>
            </p:extLst>
          </p:nvPr>
        </p:nvGraphicFramePr>
        <p:xfrm>
          <a:off x="6514812" y="4214279"/>
          <a:ext cx="5306523" cy="904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6" imgW="4470120" imgH="761760" progId="Equation.DSMT4">
                  <p:embed/>
                </p:oleObj>
              </mc:Choice>
              <mc:Fallback>
                <p:oleObj name="Equation" r:id="rId6" imgW="447012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4812" y="4214279"/>
                        <a:ext cx="5306523" cy="904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58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60809" y="1586707"/>
            <a:ext cx="10943263" cy="4873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Solving the following recurrence relations and give a </a:t>
            </a:r>
            <a:r>
              <a:rPr lang="en-US" altLang="zh-CN" dirty="0">
                <a:sym typeface="Symbol" panose="05050102010706020507" pitchFamily="18" charset="2"/>
              </a:rPr>
              <a:t> </a:t>
            </a:r>
            <a:r>
              <a:rPr lang="en-US" altLang="zh-CN" dirty="0"/>
              <a:t>bound for each of them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60808" y="2788846"/>
            <a:ext cx="5429713" cy="2003714"/>
            <a:chOff x="838200" y="2472289"/>
            <a:chExt cx="6723618" cy="2469347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162" y="2472289"/>
              <a:ext cx="2746648" cy="1057163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620732"/>
              <a:ext cx="6723618" cy="1320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217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 Finder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44" y="1690688"/>
            <a:ext cx="8648700" cy="36861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10044" y="5608904"/>
            <a:ext cx="7967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PS: Given the above definition 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, a peak always exists! </a:t>
            </a:r>
          </a:p>
          <a:p>
            <a:r>
              <a:rPr lang="en-US" altLang="zh-CN" dirty="0"/>
              <a:t>However, if only &gt;, a peak does not always exist. E.g., y(x)=c.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CF67DB-EC37-49D3-BF3E-4A96C23A1AD0}" type="datetime1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7C3EA7-14E5-4040-863F-94B077329595}" type="slidenum">
              <a:rPr lang="zh-CN" altLang="en-US" smtClean="0"/>
              <a:t>30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6148"/>
            <a:ext cx="7567337" cy="13069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693" y="1844068"/>
            <a:ext cx="8380615" cy="460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4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 Finder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7288"/>
            <a:ext cx="9172575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 Finder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1929"/>
            <a:ext cx="9944100" cy="252412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2233158" y="2334247"/>
            <a:ext cx="1911509" cy="183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3295583" y="3018833"/>
            <a:ext cx="3582105" cy="68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Peak Finder 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5840213" y="4351441"/>
            <a:ext cx="93278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6253761" y="4824724"/>
            <a:ext cx="1084414" cy="137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线形标注 2 2"/>
          <p:cNvSpPr/>
          <p:nvPr/>
        </p:nvSpPr>
        <p:spPr>
          <a:xfrm>
            <a:off x="5136390" y="5285144"/>
            <a:ext cx="2248812" cy="8225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838"/>
              <a:gd name="adj6" fmla="val -1079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5BB0C440-7D85-92EC-51BF-FCD6CC7A4AFE}"/>
              </a:ext>
            </a:extLst>
          </p:cNvPr>
          <p:cNvGrpSpPr/>
          <p:nvPr/>
        </p:nvGrpSpPr>
        <p:grpSpPr>
          <a:xfrm>
            <a:off x="1772248" y="1154679"/>
            <a:ext cx="8353425" cy="4953000"/>
            <a:chOff x="1772248" y="1154679"/>
            <a:chExt cx="8353425" cy="4953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2248" y="1154679"/>
              <a:ext cx="8353425" cy="4953000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xmlns="" id="{DB744582-A258-4570-CF3F-46C7F91A3F40}"/>
                </a:ext>
              </a:extLst>
            </p:cNvPr>
            <p:cNvSpPr txBox="1"/>
            <p:nvPr/>
          </p:nvSpPr>
          <p:spPr>
            <a:xfrm>
              <a:off x="7245811" y="3988541"/>
              <a:ext cx="10844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/2-1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5503" y="94701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Peak Finder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03" y="2071003"/>
            <a:ext cx="9772650" cy="2085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Peak Finder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05" y="1027906"/>
            <a:ext cx="8982075" cy="5314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85" y="1690687"/>
            <a:ext cx="3829050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Peak Finder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92" y="1027906"/>
            <a:ext cx="7696200" cy="54483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2724820" y="5904543"/>
            <a:ext cx="2302083" cy="45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891.1370078740156,&quot;width&quot;:10500.485039370078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235378836"/>
  <p:tag name="KSO_WM_UNIT_PLACING_PICTURE_USER_VIEWPORT" val="{&quot;height&quot;:3831,&quot;width&quot;:11938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810,&quot;width&quot;:751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190</Words>
  <Application>Microsoft Office PowerPoint</Application>
  <PresentationFormat>宽屏</PresentationFormat>
  <Paragraphs>52</Paragraphs>
  <Slides>30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等线</vt:lpstr>
      <vt:lpstr>等线 Light</vt:lpstr>
      <vt:lpstr>宋体</vt:lpstr>
      <vt:lpstr>Arial</vt:lpstr>
      <vt:lpstr>Century Schoolbook</vt:lpstr>
      <vt:lpstr>Symbol</vt:lpstr>
      <vt:lpstr>Times New Roman</vt:lpstr>
      <vt:lpstr>Office 主题​​</vt:lpstr>
      <vt:lpstr>Bitmap Image</vt:lpstr>
      <vt:lpstr>Equation</vt:lpstr>
      <vt:lpstr>  Lecture 2 Divide &amp; Conquer: Peak Finding </vt:lpstr>
      <vt:lpstr>PowerPoint 演示文稿</vt:lpstr>
      <vt:lpstr>Peak Finder </vt:lpstr>
      <vt:lpstr>Peak Finder </vt:lpstr>
      <vt:lpstr>Peak Finder </vt:lpstr>
      <vt:lpstr>Peak Finder </vt:lpstr>
      <vt:lpstr>Peak Finder </vt:lpstr>
      <vt:lpstr>Peak Finder </vt:lpstr>
      <vt:lpstr>Peak Finder </vt:lpstr>
      <vt:lpstr>Peak Finder </vt:lpstr>
      <vt:lpstr>Peak Finder </vt:lpstr>
      <vt:lpstr>Peak Finder </vt:lpstr>
      <vt:lpstr>Peak Finder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 1</vt:lpstr>
      <vt:lpstr>PowerPoint 演示文稿</vt:lpstr>
      <vt:lpstr>PowerPoint 演示文稿</vt:lpstr>
      <vt:lpstr>Exercise 2</vt:lpstr>
      <vt:lpstr>PowerPoint 演示文稿</vt:lpstr>
      <vt:lpstr>Exercise 3</vt:lpstr>
      <vt:lpstr>Exercise 3</vt:lpstr>
      <vt:lpstr>Exercise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Lecture 1: Introduction and Peak Finding </dc:title>
  <dc:creator>r</dc:creator>
  <cp:lastModifiedBy>Admin</cp:lastModifiedBy>
  <cp:revision>99</cp:revision>
  <dcterms:created xsi:type="dcterms:W3CDTF">2020-02-26T01:48:00Z</dcterms:created>
  <dcterms:modified xsi:type="dcterms:W3CDTF">2024-03-04T02:56:28Z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