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48" r:id="rId3"/>
    <p:sldId id="433" r:id="rId4"/>
    <p:sldId id="434" r:id="rId5"/>
    <p:sldId id="410" r:id="rId6"/>
    <p:sldId id="424" r:id="rId7"/>
    <p:sldId id="425" r:id="rId8"/>
    <p:sldId id="487" r:id="rId9"/>
    <p:sldId id="488" r:id="rId10"/>
    <p:sldId id="489" r:id="rId11"/>
    <p:sldId id="490" r:id="rId12"/>
    <p:sldId id="426" r:id="rId13"/>
    <p:sldId id="419" r:id="rId14"/>
    <p:sldId id="491" r:id="rId15"/>
    <p:sldId id="492" r:id="rId16"/>
    <p:sldId id="435" r:id="rId17"/>
    <p:sldId id="436" r:id="rId18"/>
    <p:sldId id="498" r:id="rId19"/>
    <p:sldId id="438" r:id="rId20"/>
    <p:sldId id="428" r:id="rId21"/>
    <p:sldId id="429" r:id="rId22"/>
    <p:sldId id="439" r:id="rId23"/>
    <p:sldId id="440" r:id="rId24"/>
    <p:sldId id="353" r:id="rId25"/>
    <p:sldId id="354" r:id="rId26"/>
    <p:sldId id="448" r:id="rId27"/>
    <p:sldId id="454" r:id="rId28"/>
    <p:sldId id="455" r:id="rId29"/>
    <p:sldId id="493" r:id="rId30"/>
    <p:sldId id="494" r:id="rId31"/>
    <p:sldId id="457" r:id="rId32"/>
    <p:sldId id="459" r:id="rId33"/>
    <p:sldId id="467" r:id="rId34"/>
    <p:sldId id="406" r:id="rId35"/>
    <p:sldId id="407" r:id="rId36"/>
    <p:sldId id="470" r:id="rId37"/>
    <p:sldId id="471" r:id="rId38"/>
    <p:sldId id="495" r:id="rId39"/>
    <p:sldId id="478" r:id="rId40"/>
    <p:sldId id="479" r:id="rId41"/>
    <p:sldId id="474" r:id="rId42"/>
    <p:sldId id="408" r:id="rId43"/>
    <p:sldId id="409" r:id="rId44"/>
    <p:sldId id="480" r:id="rId45"/>
    <p:sldId id="451" r:id="rId46"/>
    <p:sldId id="449" r:id="rId47"/>
    <p:sldId id="481" r:id="rId48"/>
    <p:sldId id="482" r:id="rId49"/>
    <p:sldId id="496" r:id="rId50"/>
    <p:sldId id="497" r:id="rId51"/>
    <p:sldId id="483" r:id="rId52"/>
    <p:sldId id="484" r:id="rId53"/>
    <p:sldId id="485" r:id="rId54"/>
    <p:sldId id="486" r:id="rId55"/>
    <p:sldId id="500" r:id="rId56"/>
    <p:sldId id="4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17"/>
  </p:normalViewPr>
  <p:slideViewPr>
    <p:cSldViewPr>
      <p:cViewPr varScale="1">
        <p:scale>
          <a:sx n="88" d="100"/>
          <a:sy n="88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zhan" userId="a67b9b2eaa87b568" providerId="LiveId" clId="{93966B95-B70F-264A-B35D-1115DB474AAE}"/>
    <pc:docChg chg="modSld">
      <pc:chgData name="huang zhan" userId="a67b9b2eaa87b568" providerId="LiveId" clId="{93966B95-B70F-264A-B35D-1115DB474AAE}" dt="2023-02-25T01:36:56.304" v="0" actId="20577"/>
      <pc:docMkLst>
        <pc:docMk/>
      </pc:docMkLst>
      <pc:sldChg chg="modSp mod">
        <pc:chgData name="huang zhan" userId="a67b9b2eaa87b568" providerId="LiveId" clId="{93966B95-B70F-264A-B35D-1115DB474AAE}" dt="2023-02-25T01:36:56.304" v="0" actId="20577"/>
        <pc:sldMkLst>
          <pc:docMk/>
          <pc:sldMk cId="0" sldId="256"/>
        </pc:sldMkLst>
        <pc:spChg chg="mod">
          <ac:chgData name="huang zhan" userId="a67b9b2eaa87b568" providerId="LiveId" clId="{93966B95-B70F-264A-B35D-1115DB474AAE}" dt="2023-02-25T01:36:56.304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zh-CN" altLang="en-US" dirty="0"/>
              <a:t> </a:t>
            </a:r>
            <a:r>
              <a:rPr lang="en-US" dirty="0"/>
              <a:t>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23327" y="64770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Let </a:t>
                </a:r>
                <a:r>
                  <a:rPr lang="en-US" sz="3200" i="1" dirty="0"/>
                  <a:t>G =</a:t>
                </a:r>
                <a:r>
                  <a:rPr lang="en-US" sz="3200" dirty="0"/>
                  <a:t>(</a:t>
                </a:r>
                <a:r>
                  <a:rPr lang="en-US" sz="3200" i="1" dirty="0"/>
                  <a:t>V, T, S, P</a:t>
                </a:r>
                <a:r>
                  <a:rPr lang="en-US" sz="3200" dirty="0"/>
                  <a:t>) be a phrase-structure grammar. Let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i="1" dirty="0"/>
                  <a:t>r</a:t>
                </a:r>
                <a:r>
                  <a:rPr lang="en-US" sz="3200" dirty="0"/>
                  <a:t> (that is the concatenation of </a:t>
                </a:r>
                <a:r>
                  <a:rPr lang="en-US" sz="3200" i="1" dirty="0"/>
                  <a:t>l</a:t>
                </a:r>
                <a:r>
                  <a:rPr lang="en-US" sz="3200" dirty="0"/>
                  <a:t>,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</a:t>
                </a:r>
                <a:r>
                  <a:rPr lang="en-US" sz="3200" dirty="0"/>
                  <a:t>) and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i="1" dirty="0"/>
                  <a:t>r</a:t>
                </a:r>
                <a:r>
                  <a:rPr lang="en-US" sz="3200" dirty="0"/>
                  <a:t> be strings over </a:t>
                </a:r>
                <a:r>
                  <a:rPr lang="en-US" sz="3200" i="1" dirty="0"/>
                  <a:t>V</a:t>
                </a:r>
                <a:r>
                  <a:rPr lang="en-US" sz="3200" dirty="0"/>
                  <a:t>. If       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3200" dirty="0">
                    <a:latin typeface="Cambria Math"/>
                    <a:ea typeface="Cambria Math"/>
                  </a:rPr>
                  <a:t>→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a production of </a:t>
                </a:r>
                <a:r>
                  <a:rPr lang="en-US" sz="3200" i="1" dirty="0"/>
                  <a:t>G</a:t>
                </a:r>
                <a:r>
                  <a:rPr lang="en-US" sz="3200" dirty="0"/>
                  <a:t>, we say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directly derivable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 and 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If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 ...,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are strings over </a:t>
                </a:r>
                <a:r>
                  <a:rPr lang="en-US" sz="3200" i="1" dirty="0"/>
                  <a:t>V</a:t>
                </a:r>
                <a:r>
                  <a:rPr lang="en-US" sz="3200" dirty="0"/>
                  <a:t> such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3200" dirty="0"/>
                  <a:t>, …,               </a:t>
                </a:r>
                <a:r>
                  <a:rPr lang="en-US" sz="3200" i="1" dirty="0"/>
                  <a:t>w</a:t>
                </a:r>
                <a:r>
                  <a:rPr lang="en-US" sz="3200" i="1" baseline="-25000" dirty="0">
                    <a:ea typeface="Cambria Math" pitchFamily="18" charset="0"/>
                  </a:rPr>
                  <a:t>n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-1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/>
                  <a:t>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, then we say that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derivable from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and 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3200" dirty="0"/>
                  <a:t> 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The sequence of steps used to obtain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is called a </a:t>
                </a:r>
                <a:r>
                  <a:rPr lang="en-US" sz="3200" i="1" dirty="0"/>
                  <a:t>derivation</a:t>
                </a:r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indent="0">
                  <a:buNone/>
                </a:pPr>
                <a:r>
                  <a:rPr lang="en-US" sz="3200" b="1" dirty="0"/>
                  <a:t>Example (Grammar </a:t>
                </a:r>
                <a:r>
                  <a:rPr lang="en-US" sz="3200" b="1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b="1" dirty="0"/>
                  <a:t>)</a:t>
                </a:r>
                <a:r>
                  <a:rPr lang="en-US" sz="3200" dirty="0"/>
                  <a:t>: </a:t>
                </a:r>
                <a:r>
                  <a:rPr lang="en-US" sz="3200" i="1" dirty="0" err="1"/>
                  <a:t>Aaba</a:t>
                </a:r>
                <a:r>
                  <a:rPr lang="en-US" sz="3200" dirty="0"/>
                  <a:t> is directly derivable from </a:t>
                </a:r>
                <a:r>
                  <a:rPr lang="en-US" sz="3200" i="1" dirty="0" err="1"/>
                  <a:t>ABa</a:t>
                </a:r>
                <a:r>
                  <a:rPr lang="en-US" sz="3200" dirty="0"/>
                  <a:t>  because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latin typeface="Cambria Math"/>
                    <a:ea typeface="Cambria Math"/>
                  </a:rPr>
                  <a:t>  </a:t>
                </a:r>
                <a:r>
                  <a:rPr lang="en-US" sz="3200" dirty="0">
                    <a:ea typeface="Cambria Math"/>
                  </a:rPr>
                  <a:t>is a production and  </a:t>
                </a:r>
                <a:r>
                  <a:rPr lang="en-US" sz="3200" i="1" dirty="0" err="1">
                    <a:ea typeface="Cambria Math"/>
                  </a:rPr>
                  <a:t>abababa</a:t>
                </a:r>
                <a:r>
                  <a:rPr lang="en-US" sz="3200" dirty="0">
                    <a:ea typeface="Cambria Math"/>
                  </a:rPr>
                  <a:t> is derivable from </a:t>
                </a:r>
                <a:r>
                  <a:rPr lang="en-US" sz="3200" i="1" dirty="0" err="1">
                    <a:ea typeface="Cambria Math"/>
                  </a:rPr>
                  <a:t>ABa</a:t>
                </a:r>
                <a:r>
                  <a:rPr lang="en-US" sz="3200" dirty="0">
                    <a:ea typeface="Cambria Math"/>
                  </a:rPr>
                  <a:t> because           </a:t>
                </a:r>
                <a:r>
                  <a:rPr lang="en-US" sz="3200" i="1" dirty="0" err="1">
                    <a:ea typeface="Cambria Math"/>
                  </a:rPr>
                  <a:t>ABa</a:t>
                </a:r>
                <a:r>
                  <a:rPr lang="en-US" sz="3200" dirty="0">
                    <a:latin typeface="Cambria Math"/>
                    <a:ea typeface="Cambria Math"/>
                  </a:rPr>
                  <a:t> 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Aaba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BBaba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Bababa</a:t>
                </a:r>
                <a:r>
                  <a:rPr lang="en-US" sz="3200" dirty="0">
                    <a:latin typeface="Cambria Math"/>
                    <a:ea typeface="Cambria Math"/>
                  </a:rPr>
                  <a:t> 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abababa</a:t>
                </a:r>
                <a:r>
                  <a:rPr lang="en-US" sz="3200" dirty="0">
                    <a:ea typeface="Cambria Math"/>
                  </a:rPr>
                  <a:t> using the productions     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dirty="0">
                    <a:latin typeface="Cambria Math"/>
                    <a:ea typeface="Cambria Math"/>
                  </a:rPr>
                  <a:t>,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A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>
                    <a:ea typeface="Cambria Math"/>
                  </a:rPr>
                  <a:t>BB</a:t>
                </a:r>
                <a:r>
                  <a:rPr lang="en-US" sz="3200" dirty="0">
                    <a:latin typeface="Cambria Math"/>
                    <a:ea typeface="Cambria Math"/>
                  </a:rPr>
                  <a:t>, and</a:t>
                </a:r>
                <a:r>
                  <a:rPr lang="en-US" sz="3200" i="1" dirty="0">
                    <a:latin typeface="Cambria Math"/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in both of the last two steps of the derivation</a:t>
                </a:r>
                <a:r>
                  <a:rPr lang="en-US" sz="3200" dirty="0">
                    <a:latin typeface="Cambria Math"/>
                    <a:ea typeface="Cambria Math"/>
                  </a:rPr>
                  <a:t>.</a:t>
                </a:r>
                <a:endParaRPr lang="en-US" sz="3200" dirty="0"/>
              </a:p>
              <a:p>
                <a:pPr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9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G =</a:t>
                </a:r>
                <a:r>
                  <a:rPr lang="en-US" dirty="0"/>
                  <a:t>(</a:t>
                </a:r>
                <a:r>
                  <a:rPr lang="en-US" i="1" dirty="0"/>
                  <a:t>V, T, S, P</a:t>
                </a:r>
                <a:r>
                  <a:rPr lang="en-US" dirty="0"/>
                  <a:t>) be a phrase-structure grammar. The </a:t>
                </a:r>
                <a:r>
                  <a:rPr lang="en-US" i="1" dirty="0"/>
                  <a:t>language generated by G,</a:t>
                </a:r>
                <a:r>
                  <a:rPr lang="en-US" dirty="0"/>
                  <a:t> denoted by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), is the set of all strings or terminals that are derivable from the starting state </a:t>
                </a:r>
                <a:r>
                  <a:rPr lang="en-US" i="1" dirty="0"/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</a:t>
                </a:r>
                <a:r>
                  <a:rPr lang="en-US" i="1" dirty="0"/>
                  <a:t> 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w</a:t>
                </a:r>
                <a:r>
                  <a:rPr lang="en-US" dirty="0"/>
                  <a:t> 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i="1" dirty="0"/>
                  <a:t>T*</a:t>
                </a:r>
                <a:r>
                  <a:rPr lang="en-US" dirty="0"/>
                  <a:t> | S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w</a:t>
                </a:r>
                <a:r>
                  <a:rPr lang="en-US" dirty="0"/>
                  <a:t>}.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G</a:t>
                </a:r>
                <a:r>
                  <a:rPr lang="en-US" dirty="0"/>
                  <a:t> be the grammar with the vocabulary </a:t>
                </a:r>
                <a:r>
                  <a:rPr lang="en-US" i="1" dirty="0"/>
                  <a:t>V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a set of terminals </a:t>
                </a:r>
                <a:r>
                  <a:rPr lang="en-US" i="1" dirty="0"/>
                  <a:t>T</a:t>
                </a:r>
                <a:r>
                  <a:rPr lang="en-US" dirty="0"/>
                  <a:t> = 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starting symbol </a:t>
                </a:r>
                <a:r>
                  <a:rPr lang="en-US" i="1" dirty="0"/>
                  <a:t>S</a:t>
                </a:r>
                <a:r>
                  <a:rPr lang="en-US" dirty="0"/>
                  <a:t>, and productions </a:t>
                </a:r>
                <a:r>
                  <a:rPr lang="en-US" i="1" dirty="0"/>
                  <a:t>P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}. </a:t>
                </a:r>
              </a:p>
              <a:p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 err="1"/>
                  <a:t>aaa</a:t>
                </a:r>
                <a:r>
                  <a:rPr lang="en-US" dirty="0"/>
                  <a:t>}, because we can begin a derivation with            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i="1" dirty="0"/>
                  <a:t> </a:t>
                </a:r>
                <a:r>
                  <a:rPr lang="en-US" dirty="0"/>
                  <a:t>or</a:t>
                </a:r>
                <a:r>
                  <a:rPr lang="en-US" i="1" dirty="0"/>
                  <a:t> </a:t>
                </a:r>
                <a:r>
                  <a:rPr lang="en-US" dirty="0"/>
                  <a:t>with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/>
                  <a:t>b, </a:t>
                </a:r>
                <a:r>
                  <a:rPr lang="en-US" dirty="0"/>
                  <a:t>and</a:t>
                </a:r>
                <a:r>
                  <a:rPr lang="en-US" i="1" dirty="0"/>
                  <a:t>  </a:t>
                </a:r>
                <a:r>
                  <a:rPr lang="en-US" dirty="0"/>
                  <a:t>from </a:t>
                </a:r>
                <a:r>
                  <a:rPr lang="en-US" i="1" dirty="0" err="1"/>
                  <a:t>aA</a:t>
                </a:r>
                <a:r>
                  <a:rPr lang="en-US" i="1" dirty="0"/>
                  <a:t> </a:t>
                </a:r>
                <a:r>
                  <a:rPr lang="en-US" dirty="0"/>
                  <a:t>we can derive </a:t>
                </a:r>
                <a:r>
                  <a:rPr lang="en-US" i="1" dirty="0" err="1"/>
                  <a:t>aaa</a:t>
                </a:r>
                <a:r>
                  <a:rPr lang="en-US" dirty="0"/>
                  <a:t> using  </a:t>
                </a:r>
                <a:r>
                  <a:rPr lang="en-US" i="1" dirty="0"/>
                  <a:t>A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i="1" dirty="0"/>
                  <a:t>. </a:t>
                </a:r>
                <a:r>
                  <a:rPr lang="en-US" dirty="0"/>
                  <a:t>There are no other possible derivations.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Phrase Structure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Phrase-structure grammars are classified by the types of allowable productions.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grammars are called </a:t>
            </a:r>
            <a:r>
              <a:rPr lang="en-US" i="1" dirty="0"/>
              <a:t>context-free grammars. </a:t>
            </a:r>
            <a:r>
              <a:rPr lang="en-US" dirty="0"/>
              <a:t>A language generated by a context-free grammar is called a </a:t>
            </a:r>
            <a:r>
              <a:rPr lang="en-US" i="1" dirty="0"/>
              <a:t>context-free language</a:t>
            </a:r>
            <a:r>
              <a:rPr lang="en-US" dirty="0"/>
              <a:t>.</a:t>
            </a:r>
          </a:p>
          <a:p>
            <a:r>
              <a:rPr lang="en-US" dirty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grammars are called </a:t>
            </a:r>
            <a:r>
              <a:rPr lang="en-US" i="1" dirty="0"/>
              <a:t>context-sensitive grammars </a:t>
            </a:r>
            <a:r>
              <a:rPr lang="en-US" dirty="0"/>
              <a:t>(or a</a:t>
            </a:r>
            <a:r>
              <a:rPr lang="en-US" i="1" dirty="0"/>
              <a:t> regular grammar</a:t>
            </a:r>
            <a:r>
              <a:rPr lang="en-US" dirty="0"/>
              <a:t>).</a:t>
            </a:r>
            <a:r>
              <a:rPr lang="en-US" i="1" dirty="0"/>
              <a:t> </a:t>
            </a:r>
            <a:r>
              <a:rPr lang="en-US" dirty="0"/>
              <a:t>A language generated by a context-sensitive grammar is called a </a:t>
            </a:r>
            <a:r>
              <a:rPr lang="en-US" i="1" dirty="0"/>
              <a:t>context-sensitive language</a:t>
            </a:r>
            <a:r>
              <a:rPr lang="en-US" dirty="0"/>
              <a:t> (or a </a:t>
            </a:r>
            <a:r>
              <a:rPr lang="en-US" i="1" dirty="0"/>
              <a:t>regular language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5062451" cy="14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represent a derivation in the language generated by a context-free grammar by an ordered rooted tree, called a </a:t>
            </a:r>
            <a:r>
              <a:rPr lang="en-US" i="1" dirty="0"/>
              <a:t>derivation</a:t>
            </a:r>
            <a:r>
              <a:rPr lang="en-US" dirty="0"/>
              <a:t>, or </a:t>
            </a:r>
            <a:r>
              <a:rPr lang="en-US" i="1" dirty="0"/>
              <a:t>parse tree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root of the tree represents the start symbol.</a:t>
            </a:r>
          </a:p>
          <a:p>
            <a:pPr lvl="1"/>
            <a:r>
              <a:rPr lang="en-US" dirty="0"/>
              <a:t>The internal vertices represent the nonterminal symbols that arise in the derivation.</a:t>
            </a:r>
          </a:p>
          <a:p>
            <a:pPr lvl="1"/>
            <a:r>
              <a:rPr lang="en-US" dirty="0"/>
              <a:t>The leaves represent the terminal symbols that arise.</a:t>
            </a:r>
          </a:p>
          <a:p>
            <a:pPr lvl="1"/>
            <a:r>
              <a:rPr lang="en-US" dirty="0"/>
              <a:t>If the production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/>
              <a:t>w</a:t>
            </a:r>
            <a:r>
              <a:rPr lang="en-US" dirty="0"/>
              <a:t>, where </a:t>
            </a:r>
            <a:r>
              <a:rPr lang="en-US" i="1" dirty="0"/>
              <a:t>w</a:t>
            </a:r>
            <a:r>
              <a:rPr lang="en-US" dirty="0"/>
              <a:t>  is a word,  arises in the derivation, the vertex that represents </a:t>
            </a:r>
            <a:r>
              <a:rPr lang="en-US" i="1" dirty="0"/>
              <a:t>A</a:t>
            </a:r>
            <a:r>
              <a:rPr lang="en-US" dirty="0"/>
              <a:t> has as children vertices that represent each symbol in </a:t>
            </a:r>
            <a:r>
              <a:rPr lang="en-US" i="1" dirty="0"/>
              <a:t>w</a:t>
            </a:r>
            <a:r>
              <a:rPr lang="en-US" dirty="0"/>
              <a:t>, in order from left to right. </a:t>
            </a:r>
          </a:p>
          <a:p>
            <a:r>
              <a:rPr lang="en-US" dirty="0"/>
              <a:t>A derivation tree for the derivation of </a:t>
            </a:r>
            <a:r>
              <a:rPr lang="en-US" i="1" dirty="0"/>
              <a:t>the hungry rabbit eats quickly</a:t>
            </a:r>
            <a:r>
              <a:rPr lang="en-US" dirty="0"/>
              <a:t>, given the grammar described earlier.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05400"/>
            <a:ext cx="2231967" cy="14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Backus-Naur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Backus-Naur form </a:t>
            </a:r>
            <a:r>
              <a:rPr lang="en-US" dirty="0"/>
              <a:t>(</a:t>
            </a:r>
            <a:r>
              <a:rPr lang="en-US" i="1" dirty="0"/>
              <a:t>BNF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sometimes used to specify a 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grammar. It is often used to specify the syntactic rules of computer languages.</a:t>
            </a:r>
          </a:p>
          <a:p>
            <a:r>
              <a:rPr lang="en-US" dirty="0"/>
              <a:t>The productions of a 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grammar have a single nonterminal symbol on their left-hand side. </a:t>
            </a:r>
          </a:p>
          <a:p>
            <a:r>
              <a:rPr lang="en-US" dirty="0"/>
              <a:t>All the productions with the same nonterminal symbol on the left-hand side are combined into one statement using the symbol ::= instead of 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.  Additionally,, all nonterminal symbols are enclosed in brackets  (</a:t>
            </a:r>
            <a:r>
              <a:rPr lang="en-US" dirty="0">
                <a:latin typeface="Cambria Math"/>
                <a:ea typeface="Cambria Math"/>
              </a:rPr>
              <a:t>〈〉</a:t>
            </a:r>
            <a:r>
              <a:rPr lang="en-US" dirty="0">
                <a:ea typeface="Cambria Math"/>
              </a:rPr>
              <a:t>)</a:t>
            </a:r>
            <a:r>
              <a:rPr lang="en-US" dirty="0"/>
              <a:t>, and the right-hand side of productions are </a:t>
            </a:r>
            <a:r>
              <a:rPr lang="en-US" dirty="0" err="1"/>
              <a:t>spearated</a:t>
            </a:r>
            <a:r>
              <a:rPr lang="en-US" dirty="0"/>
              <a:t> by bars.</a:t>
            </a:r>
          </a:p>
          <a:p>
            <a:r>
              <a:rPr lang="en-US" dirty="0"/>
              <a:t>For example, the productions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err="1">
                <a:ea typeface="Cambria Math"/>
              </a:rPr>
              <a:t>Aa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ea typeface="Cambria Math"/>
              </a:rPr>
              <a:t>and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are written as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/>
              <a:t> ::=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 err="1"/>
              <a:t>A</a:t>
            </a:r>
            <a:r>
              <a:rPr lang="en-US" dirty="0" err="1">
                <a:latin typeface="Cambria Math"/>
                <a:ea typeface="Cambria Math"/>
              </a:rPr>
              <a:t>〉</a:t>
            </a:r>
            <a:r>
              <a:rPr lang="en-US" i="1" dirty="0" err="1">
                <a:ea typeface="Cambria Math"/>
              </a:rPr>
              <a:t>a</a:t>
            </a:r>
            <a:r>
              <a:rPr lang="en-US" i="1" dirty="0">
                <a:ea typeface="Cambria Math"/>
              </a:rPr>
              <a:t> | a |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〉 〈</a:t>
            </a:r>
            <a:r>
              <a:rPr lang="en-US" i="1" dirty="0"/>
              <a:t>B</a:t>
            </a:r>
            <a:r>
              <a:rPr lang="en-US" dirty="0">
                <a:latin typeface="Cambria Math"/>
                <a:ea typeface="Cambria Math"/>
              </a:rPr>
              <a:t>〉.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8" y="149227"/>
            <a:ext cx="893618" cy="103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2576"/>
            <a:ext cx="895350" cy="103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857" y="118000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Backus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1924-2007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14356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</a:t>
            </a:r>
            <a:r>
              <a:rPr lang="en-US" dirty="0" err="1"/>
              <a:t>Naur</a:t>
            </a:r>
            <a:endParaRPr lang="en-US" dirty="0"/>
          </a:p>
          <a:p>
            <a:r>
              <a:rPr lang="en-US" dirty="0"/>
              <a:t>(Born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4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and ALGOL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programming language ALGOL 60 an identifier consists of a string of alphanumeric characters and must begin with a letter.</a:t>
            </a:r>
          </a:p>
          <a:p>
            <a:r>
              <a:rPr lang="en-US" dirty="0"/>
              <a:t>The BNF description of allowable identifiers is:</a:t>
            </a:r>
          </a:p>
          <a:p>
            <a:pPr marL="0" indent="0">
              <a:buNone/>
            </a:pPr>
            <a:r>
              <a:rPr lang="en-US" sz="2400" dirty="0">
                <a:latin typeface="Cambria Math"/>
                <a:ea typeface="Cambria Math"/>
              </a:rPr>
              <a:t>    〈</a:t>
            </a:r>
            <a:r>
              <a:rPr lang="en-US" sz="2400" i="1" dirty="0"/>
              <a:t>identifier</a:t>
            </a:r>
            <a:r>
              <a:rPr lang="en-US" sz="2400" dirty="0">
                <a:latin typeface="Cambria Math"/>
                <a:ea typeface="Cambria Math"/>
              </a:rPr>
              <a:t>〉 ::=〈</a:t>
            </a:r>
            <a:r>
              <a:rPr lang="en-US" sz="2400" i="1" dirty="0"/>
              <a:t>letter</a:t>
            </a:r>
            <a:r>
              <a:rPr lang="en-US" sz="2400" dirty="0">
                <a:latin typeface="Cambria Math"/>
                <a:ea typeface="Cambria Math"/>
              </a:rPr>
              <a:t>〉 | 〈</a:t>
            </a:r>
            <a:r>
              <a:rPr lang="en-US" sz="2400" i="1" dirty="0"/>
              <a:t>identifier</a:t>
            </a:r>
            <a:r>
              <a:rPr lang="en-US" sz="2400" dirty="0">
                <a:latin typeface="Cambria Math"/>
                <a:ea typeface="Cambria Math"/>
              </a:rPr>
              <a:t>〉〈</a:t>
            </a:r>
            <a:r>
              <a:rPr lang="en-US" sz="2400" i="1" dirty="0"/>
              <a:t>letter</a:t>
            </a:r>
            <a:r>
              <a:rPr lang="en-US" sz="2400" dirty="0">
                <a:latin typeface="Cambria Math"/>
                <a:ea typeface="Cambria Math"/>
              </a:rPr>
              <a:t>〉 | 〈</a:t>
            </a:r>
            <a:r>
              <a:rPr lang="en-US" sz="2400" i="1" dirty="0"/>
              <a:t>identifier</a:t>
            </a:r>
            <a:r>
              <a:rPr lang="en-US" sz="2400" dirty="0">
                <a:latin typeface="Cambria Math"/>
                <a:ea typeface="Cambria Math"/>
              </a:rPr>
              <a:t>〉〈</a:t>
            </a:r>
            <a:r>
              <a:rPr lang="en-US" sz="2400" i="1" dirty="0"/>
              <a:t>digit</a:t>
            </a:r>
            <a:r>
              <a:rPr lang="en-US" sz="2400" dirty="0">
                <a:latin typeface="Cambria Math"/>
                <a:ea typeface="Cambria Math"/>
              </a:rPr>
              <a:t>〉 </a:t>
            </a: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    </a:t>
            </a:r>
            <a:r>
              <a:rPr lang="en-US" sz="2400" dirty="0">
                <a:latin typeface="Cambria Math"/>
                <a:ea typeface="Cambria Math"/>
              </a:rPr>
              <a:t>〈</a:t>
            </a:r>
            <a:r>
              <a:rPr lang="en-US" sz="2400" i="1" dirty="0"/>
              <a:t>letter </a:t>
            </a:r>
            <a:r>
              <a:rPr lang="en-US" sz="2400" dirty="0">
                <a:latin typeface="Cambria Math"/>
                <a:ea typeface="Cambria Math"/>
              </a:rPr>
              <a:t>〉 ::= 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latin typeface="Cambria Math"/>
                <a:ea typeface="Cambria Math"/>
              </a:rPr>
              <a:t> | </a:t>
            </a:r>
            <a:r>
              <a:rPr lang="en-US" sz="2400" i="1" dirty="0">
                <a:ea typeface="Cambria Math"/>
              </a:rPr>
              <a:t>b</a:t>
            </a:r>
            <a:r>
              <a:rPr lang="en-US" sz="2400" dirty="0">
                <a:latin typeface="Cambria Math"/>
                <a:ea typeface="Cambria Math"/>
              </a:rPr>
              <a:t> | ⋯  | </a:t>
            </a:r>
            <a:r>
              <a:rPr lang="en-US" sz="2400" i="1" dirty="0">
                <a:ea typeface="Cambria Math"/>
              </a:rPr>
              <a:t>y</a:t>
            </a:r>
            <a:r>
              <a:rPr lang="en-US" sz="2400" dirty="0">
                <a:latin typeface="Cambria Math"/>
                <a:ea typeface="Cambria Math"/>
              </a:rPr>
              <a:t> | </a:t>
            </a:r>
            <a:r>
              <a:rPr lang="en-US" sz="2400" i="1" dirty="0">
                <a:ea typeface="Cambria Math"/>
              </a:rPr>
              <a:t>z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latin typeface="Cambria Math"/>
                <a:ea typeface="Cambria Math"/>
              </a:rPr>
              <a:t>     〈</a:t>
            </a:r>
            <a:r>
              <a:rPr lang="en-US" sz="2400" i="1" dirty="0"/>
              <a:t>digit</a:t>
            </a:r>
            <a:r>
              <a:rPr lang="en-US" sz="2400" dirty="0">
                <a:latin typeface="Cambria Math"/>
                <a:ea typeface="Cambria Math"/>
              </a:rPr>
              <a:t>〉 ::= 0 | 1 | ⋯ | 8 | 9</a:t>
            </a:r>
            <a:endParaRPr lang="en-US" dirty="0"/>
          </a:p>
          <a:p>
            <a:r>
              <a:rPr lang="en-US" i="1" dirty="0"/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/>
              <a:t>a </a:t>
            </a:r>
            <a:r>
              <a:rPr lang="en-US" dirty="0"/>
              <a:t>is a valid identifier since the first rule can be used to replace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/>
              <a:t>  by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letter</a:t>
            </a:r>
            <a:r>
              <a:rPr lang="en-US" dirty="0">
                <a:latin typeface="Cambria Math"/>
                <a:ea typeface="Cambria Math"/>
              </a:rPr>
              <a:t>〉 </a:t>
            </a:r>
            <a:r>
              <a:rPr lang="en-US" dirty="0"/>
              <a:t>, the second rule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i="1" dirty="0">
                <a:ea typeface="Cambria Math"/>
              </a:rPr>
              <a:t> a</a:t>
            </a:r>
            <a:r>
              <a:rPr lang="en-US" dirty="0"/>
              <a:t>, the first rule twice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/>
              <a:t> </a:t>
            </a:r>
            <a:r>
              <a:rPr lang="en-US" i="1" dirty="0">
                <a:ea typeface="Cambria Math"/>
              </a:rPr>
              <a:t>a</a:t>
            </a:r>
            <a:r>
              <a:rPr lang="en-US" dirty="0"/>
              <a:t>, the third rule twice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/>
              <a:t>a, </a:t>
            </a:r>
            <a:r>
              <a:rPr lang="en-US" dirty="0"/>
              <a:t> the first rule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letter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/>
              <a:t>a</a:t>
            </a:r>
            <a:r>
              <a:rPr lang="en-US" dirty="0"/>
              <a:t>, and finally the second rule to obtain </a:t>
            </a:r>
            <a:r>
              <a:rPr lang="en-US" i="1" dirty="0"/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/>
              <a:t>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Machines with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13.2</a:t>
            </a:r>
          </a:p>
        </p:txBody>
      </p:sp>
    </p:spTree>
    <p:extLst>
      <p:ext uri="{BB962C8B-B14F-4D97-AF65-F5344CB8AC3E}">
        <p14:creationId xmlns:p14="http://schemas.microsoft.com/office/powerpoint/2010/main" val="190564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Finite-State Machines (FSMs) with Outputs</a:t>
            </a:r>
          </a:p>
          <a:p>
            <a:r>
              <a:rPr lang="en-US" dirty="0"/>
              <a:t>Types of Finite-State Machines with Outputs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kinds of machines, including computers, can be modeled using a structure called a </a:t>
            </a:r>
            <a:r>
              <a:rPr lang="en-US" i="1" dirty="0"/>
              <a:t>finite-state machine (</a:t>
            </a:r>
            <a:r>
              <a:rPr lang="en-US" dirty="0"/>
              <a:t>or </a:t>
            </a:r>
            <a:r>
              <a:rPr lang="en-US" i="1" dirty="0"/>
              <a:t>finite automaton</a:t>
            </a:r>
            <a:r>
              <a:rPr lang="en-US" dirty="0"/>
              <a:t>).</a:t>
            </a:r>
          </a:p>
          <a:p>
            <a:r>
              <a:rPr lang="en-US" dirty="0"/>
              <a:t>A finite-state machine consists of a finite set of states, a designated start state, an input alphabet, and a transition function that assigns a next state to every (state, input) pair</a:t>
            </a:r>
          </a:p>
          <a:p>
            <a:r>
              <a:rPr lang="en-US" dirty="0"/>
              <a:t>As we will see in Sections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13.2 − 13.4</a:t>
            </a:r>
            <a:r>
              <a:rPr lang="en-US" dirty="0"/>
              <a:t>, some types of finite-state machines produce output, while for other types of finite-state machines that do not produce output some states are designated as accepting states.  </a:t>
            </a:r>
          </a:p>
          <a:p>
            <a:r>
              <a:rPr lang="en-US" dirty="0"/>
              <a:t>Finite-state machines are used in many diverse applications, including spell-checking programs, grammar checking, indexing, searching large bodies of text, speech recognition, XML, HTML, and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6485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a Finite-State Machine with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vending machine accepts nickels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cents) , dimes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cents) , and quarters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cents).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/>
              <a:t> cents or more has been deposited, the machine returns the amount over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/>
              <a:t> cents. The customer can then press an orange button to receive a container of orange juice or a red button to receive a container of apple juice.</a:t>
            </a:r>
          </a:p>
          <a:p>
            <a:r>
              <a:rPr lang="en-US" dirty="0"/>
              <a:t>The machine can be in any of the states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…,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where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is the state where the machine has received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/>
              <a:t>i</a:t>
            </a:r>
            <a:r>
              <a:rPr lang="en-US" dirty="0"/>
              <a:t> cents. The machine starts in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cents received. The possible inputs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cents,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cents,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cents, the orange button (</a:t>
            </a:r>
            <a:r>
              <a:rPr lang="en-US" i="1" dirty="0"/>
              <a:t>O</a:t>
            </a:r>
            <a:r>
              <a:rPr lang="en-US" dirty="0"/>
              <a:t>), and the red button (</a:t>
            </a:r>
            <a:r>
              <a:rPr lang="en-US" i="1" dirty="0"/>
              <a:t>R</a:t>
            </a:r>
            <a:r>
              <a:rPr lang="en-US" dirty="0"/>
              <a:t>). The possible outputs are nothing (</a:t>
            </a:r>
            <a:r>
              <a:rPr lang="en-US" i="1" dirty="0"/>
              <a:t>n</a:t>
            </a:r>
            <a:r>
              <a:rPr lang="en-US" dirty="0"/>
              <a:t>),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cents,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 cents,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cents,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cents, an orange juice, and an apple juice.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4692535" cy="2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 and Grammars</a:t>
            </a:r>
          </a:p>
          <a:p>
            <a:r>
              <a:rPr lang="en-US" dirty="0"/>
              <a:t>Finite-State Machines with Output</a:t>
            </a:r>
          </a:p>
          <a:p>
            <a:r>
              <a:rPr lang="en-US" dirty="0"/>
              <a:t>Finite-State Machines with No Output</a:t>
            </a:r>
          </a:p>
          <a:p>
            <a:r>
              <a:rPr lang="en-US" dirty="0"/>
              <a:t>Language Recognition</a:t>
            </a:r>
          </a:p>
          <a:p>
            <a:r>
              <a:rPr lang="en-US" dirty="0"/>
              <a:t>Turing Machines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represent this vending machine using a directed graph with labeled edges, where each state is represented by a circle, edges represent transitions, and edges are labeled with the input and output for that transition.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will trace the transitions and outputs of the vending machine when a student puts in a dime followed by a quarter, receives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cents back, and then pushes the orange button and receives an orange juice. </a:t>
            </a:r>
          </a:p>
          <a:p>
            <a:r>
              <a:rPr lang="en-US" dirty="0"/>
              <a:t>The machine starts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</a:p>
          <a:p>
            <a:r>
              <a:rPr lang="en-US" dirty="0"/>
              <a:t>The first input is 10 cents, which changes the state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gives no output. </a:t>
            </a:r>
          </a:p>
          <a:p>
            <a:r>
              <a:rPr lang="en-US" dirty="0"/>
              <a:t>After the second input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cents, the state changes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and gives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cents as output.</a:t>
            </a:r>
          </a:p>
          <a:p>
            <a:r>
              <a:rPr lang="en-US" dirty="0"/>
              <a:t>The last input is the orange button, which changes the state back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and gives an orange juice as output.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796444" cy="19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FSMs with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finite-state machine M</a:t>
            </a:r>
            <a:r>
              <a:rPr lang="en-US" dirty="0"/>
              <a:t> =(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O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finite </a:t>
            </a:r>
            <a:r>
              <a:rPr lang="en-US" i="1" dirty="0"/>
              <a:t>output alphabet O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to each state and input pair a new state, an </a:t>
            </a:r>
            <a:r>
              <a:rPr lang="en-US" i="1" dirty="0"/>
              <a:t>output function g </a:t>
            </a:r>
            <a:r>
              <a:rPr lang="en-US" dirty="0"/>
              <a:t>that assigns to each state and input pair an output, and an </a:t>
            </a:r>
            <a:r>
              <a:rPr lang="en-US" i="1" dirty="0"/>
              <a:t>initial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.</a:t>
            </a:r>
          </a:p>
          <a:p>
            <a:r>
              <a:rPr lang="en-US" dirty="0"/>
              <a:t>A state table is used to represent the values of the transition function </a:t>
            </a:r>
            <a:r>
              <a:rPr lang="en-US" i="1" dirty="0"/>
              <a:t>f</a:t>
            </a:r>
            <a:r>
              <a:rPr lang="en-US" dirty="0"/>
              <a:t> and the output function </a:t>
            </a:r>
            <a:r>
              <a:rPr lang="en-US" i="1" dirty="0"/>
              <a:t>g</a:t>
            </a:r>
            <a:r>
              <a:rPr lang="en-US" dirty="0"/>
              <a:t> for all (state, input).</a:t>
            </a:r>
          </a:p>
          <a:p>
            <a:r>
              <a:rPr lang="en-US" dirty="0"/>
              <a:t>Alternatively, a finite-state machine can be represented by a state diagram, which is a directed graph with labeled edges. Each state is represented by a circle, and arrows labeled with the input and output pair represent the transitions.</a:t>
            </a:r>
          </a:p>
          <a:p>
            <a:r>
              <a:rPr lang="en-US" dirty="0"/>
              <a:t>The state table and state diagram both represent the finite state machine with                   S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}, </a:t>
            </a:r>
            <a:r>
              <a:rPr lang="en-US" i="1" dirty="0"/>
              <a:t>I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}, and </a:t>
            </a:r>
            <a:r>
              <a:rPr lang="en-US" i="1" dirty="0"/>
              <a:t>O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}.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29200"/>
            <a:ext cx="2107276" cy="162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00" y="5110526"/>
            <a:ext cx="2065782" cy="1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Unit-delay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important element in many electronic devices is a </a:t>
            </a:r>
            <a:r>
              <a:rPr lang="en-US" i="1" dirty="0"/>
              <a:t>unit-delay machine</a:t>
            </a:r>
            <a:r>
              <a:rPr lang="en-US" dirty="0"/>
              <a:t>, which produces as output the input string delayed by a specified amount of time, i.e., padded with an initial string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</a:t>
            </a:r>
          </a:p>
          <a:p>
            <a:r>
              <a:rPr lang="en-US" dirty="0"/>
              <a:t>How can a finite-state machine be constructed that delays an input string by one unit of time, that is, produces as output the bit string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…</a:t>
            </a:r>
            <a:r>
              <a:rPr lang="en-US" i="1" dirty="0"/>
              <a:t>x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given the input bit string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…</a:t>
            </a:r>
            <a:r>
              <a:rPr lang="en-US" i="1" dirty="0"/>
              <a:t>x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?</a:t>
            </a:r>
          </a:p>
          <a:p>
            <a:r>
              <a:rPr lang="en-US" dirty="0"/>
              <a:t>A delay machine can be constructed that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possible inputs. The machine has the start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The transition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 produces an output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The machine is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if the previous input was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it produces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output for its next transition, and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if the previous input was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ea typeface="Cambria Math" pitchFamily="18" charset="0"/>
              </a:rPr>
              <a:t>and it produces an output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for its next transition.  </a:t>
            </a:r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29200"/>
            <a:ext cx="1337310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will construct a  finite-state machine that adds two positive integers using their binary expansions.</a:t>
            </a:r>
          </a:p>
          <a:p>
            <a:r>
              <a:rPr lang="en-US" dirty="0"/>
              <a:t>Recall the conventional procedure to add 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…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/>
              <a:t> (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…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First, the bits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are added, producing a sum bit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and a carry 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Next the bits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are added together with the carry 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This gives a sum bit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a carry 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procedure continues until the </a:t>
            </a:r>
            <a:r>
              <a:rPr lang="en-US" i="1" dirty="0"/>
              <a:t>n</a:t>
            </a:r>
            <a:r>
              <a:rPr lang="en-US" dirty="0"/>
              <a:t>th stage, where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and the previous carry </a:t>
            </a:r>
            <a:r>
              <a:rPr lang="en-US" i="1" dirty="0"/>
              <a:t>c</a:t>
            </a:r>
            <a:r>
              <a:rPr lang="en-US" i="1" baseline="-25000" dirty="0"/>
              <a:t>n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are added to produce the sum bit </a:t>
            </a:r>
            <a:r>
              <a:rPr lang="en-US" i="1" dirty="0" err="1"/>
              <a:t>z</a:t>
            </a:r>
            <a:r>
              <a:rPr lang="en-US" i="1" baseline="-25000" dirty="0" err="1"/>
              <a:t>n</a:t>
            </a:r>
            <a:r>
              <a:rPr lang="en-US" dirty="0"/>
              <a:t> and the carry bit </a:t>
            </a:r>
            <a:r>
              <a:rPr lang="en-US" i="1" dirty="0" err="1"/>
              <a:t>c</a:t>
            </a:r>
            <a:r>
              <a:rPr lang="en-US" i="1" baseline="-25000" dirty="0" err="1"/>
              <a:t>n</a:t>
            </a:r>
            <a:r>
              <a:rPr lang="en-US" dirty="0"/>
              <a:t>, which is equal to the sum bit </a:t>
            </a:r>
            <a:r>
              <a:rPr lang="en-US" i="1" dirty="0"/>
              <a:t>z</a:t>
            </a:r>
            <a:r>
              <a:rPr lang="en-US" i="1" baseline="-25000" dirty="0"/>
              <a:t>n</a:t>
            </a:r>
            <a:r>
              <a:rPr lang="en-US" baseline="-25000" dirty="0"/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>
                <a:ea typeface="Cambria Math" pitchFamily="18" charset="0"/>
              </a:rPr>
              <a:t>We can construct a finite state machine that uses just two states. </a:t>
            </a:r>
          </a:p>
          <a:p>
            <a:pPr lvl="1"/>
            <a:r>
              <a:rPr lang="en-US" dirty="0">
                <a:ea typeface="Cambria Math" pitchFamily="18" charset="0"/>
              </a:rPr>
              <a:t>The start state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is used to remember that the previous carry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. </a:t>
            </a:r>
          </a:p>
          <a:p>
            <a:pPr lvl="1"/>
            <a:r>
              <a:rPr lang="en-US" dirty="0">
                <a:ea typeface="Cambria Math" pitchFamily="18" charset="0"/>
              </a:rPr>
              <a:t>The other state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is used to remember that the previous carry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.  (For simplicity, we assume that both </a:t>
            </a:r>
            <a:r>
              <a:rPr lang="en-US" i="1" dirty="0" err="1">
                <a:ea typeface="Cambria Math" pitchFamily="18" charset="0"/>
              </a:rPr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 err="1">
                <a:ea typeface="Cambria Math" pitchFamily="18" charset="0"/>
              </a:rPr>
              <a:t>y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.)</a:t>
            </a:r>
          </a:p>
          <a:p>
            <a:pPr lvl="1"/>
            <a:r>
              <a:rPr lang="en-US" dirty="0">
                <a:ea typeface="Cambria Math" pitchFamily="18" charset="0"/>
              </a:rPr>
              <a:t>The inputs are pairs of bits. The transitions and the outputs are constructed from the sum of the two bits in the input and the carry represented by the state. </a:t>
            </a:r>
          </a:p>
          <a:p>
            <a:pPr lvl="1"/>
            <a:r>
              <a:rPr lang="en-US" dirty="0"/>
              <a:t>For example, when the machine is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receives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 </a:t>
            </a:r>
            <a:r>
              <a:rPr lang="en-US" dirty="0"/>
              <a:t>as input, the next state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the output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because the sum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>
                <a:ea typeface="Cambria Math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 </a:t>
            </a: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486400"/>
            <a:ext cx="2497975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Machines with No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Strings</a:t>
            </a:r>
          </a:p>
          <a:p>
            <a:r>
              <a:rPr lang="en-US" dirty="0"/>
              <a:t>Finite-State Automata</a:t>
            </a:r>
          </a:p>
          <a:p>
            <a:r>
              <a:rPr lang="en-US" dirty="0"/>
              <a:t>Language Recognition by Finite-State Machines</a:t>
            </a:r>
          </a:p>
          <a:p>
            <a:r>
              <a:rPr lang="en-US" dirty="0"/>
              <a:t>Designing Finite-State Automata</a:t>
            </a:r>
          </a:p>
          <a:p>
            <a:r>
              <a:rPr lang="en-US" dirty="0"/>
              <a:t>Equivalent Finite-State Automata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Nondeterministic Finite-State Automata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FSMs with no output, but with some states designated as </a:t>
                </a:r>
                <a:r>
                  <a:rPr lang="en-US" i="1" dirty="0"/>
                  <a:t>accepting states</a:t>
                </a:r>
                <a:r>
                  <a:rPr lang="en-US" dirty="0"/>
                  <a:t>,  are specifically designed for recognizing languages. 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concatenation</a:t>
                </a:r>
                <a:r>
                  <a:rPr lang="en-US" dirty="0"/>
                  <a:t> of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B,</a:t>
                </a:r>
                <a:r>
                  <a:rPr lang="en-US" dirty="0"/>
                  <a:t> where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subsets of </a:t>
                </a:r>
                <a:r>
                  <a:rPr lang="en-US" i="1" dirty="0"/>
                  <a:t>V</a:t>
                </a:r>
                <a:r>
                  <a:rPr lang="en-US" dirty="0"/>
                  <a:t>*, denoted by </a:t>
                </a:r>
                <a:r>
                  <a:rPr lang="en-US" i="1" dirty="0"/>
                  <a:t>AB</a:t>
                </a:r>
                <a:r>
                  <a:rPr lang="en-US" dirty="0"/>
                  <a:t>, is the set of all strings of the form </a:t>
                </a:r>
                <a:r>
                  <a:rPr lang="en-US" i="1" dirty="0" err="1"/>
                  <a:t>xy</a:t>
                </a:r>
                <a:r>
                  <a:rPr lang="en-US" dirty="0"/>
                  <a:t>, where </a:t>
                </a:r>
                <a:r>
                  <a:rPr lang="en-US" i="1" dirty="0"/>
                  <a:t>x</a:t>
                </a:r>
                <a:r>
                  <a:rPr lang="en-US" dirty="0"/>
                  <a:t> is a string in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is a string in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A </a:t>
                </a:r>
                <a:r>
                  <a:rPr lang="en-US" dirty="0"/>
                  <a:t>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/>
                  <a:t>} and </a:t>
                </a:r>
                <a:r>
                  <a:rPr lang="en-US" i="1" dirty="0"/>
                  <a:t>B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110</a:t>
                </a:r>
                <a:r>
                  <a:rPr lang="en-US" dirty="0"/>
                  <a:t>}. Then</a:t>
                </a:r>
              </a:p>
              <a:p>
                <a:pPr indent="0">
                  <a:buNone/>
                </a:pPr>
                <a:r>
                  <a:rPr lang="en-US" b="1" dirty="0"/>
                  <a:t>                   </a:t>
                </a:r>
                <a:r>
                  <a:rPr lang="en-US" i="1" dirty="0"/>
                  <a:t>AB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01, 010, 0110, 111, 110, 11110</a:t>
                </a:r>
                <a:r>
                  <a:rPr lang="en-US" dirty="0"/>
                  <a:t>} and</a:t>
                </a:r>
              </a:p>
              <a:p>
                <a:pPr indent="0">
                  <a:buNone/>
                </a:pPr>
                <a:r>
                  <a:rPr lang="en-US" dirty="0"/>
                  <a:t>                  </a:t>
                </a:r>
                <a:r>
                  <a:rPr lang="en-US" i="1" dirty="0"/>
                  <a:t>BA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10, 111, 100, 1011, 1100, 11011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a subset of </a:t>
                </a:r>
                <a:r>
                  <a:rPr lang="en-US" i="1" dirty="0"/>
                  <a:t>V</a:t>
                </a:r>
                <a:r>
                  <a:rPr lang="en-US" dirty="0"/>
                  <a:t>*, the </a:t>
                </a:r>
                <a:r>
                  <a:rPr lang="en-US" i="1" dirty="0" err="1"/>
                  <a:t>Kleene</a:t>
                </a:r>
                <a:r>
                  <a:rPr lang="en-US" i="1" dirty="0"/>
                  <a:t> closure </a:t>
                </a:r>
                <a:r>
                  <a:rPr lang="en-US" dirty="0"/>
                  <a:t>of </a:t>
                </a:r>
                <a:r>
                  <a:rPr lang="en-US" i="1" dirty="0"/>
                  <a:t>A</a:t>
                </a:r>
                <a:r>
                  <a:rPr lang="en-US" dirty="0"/>
                  <a:t>, denoted by </a:t>
                </a:r>
                <a:r>
                  <a:rPr lang="en-US" i="1" dirty="0"/>
                  <a:t>A</a:t>
                </a:r>
                <a:r>
                  <a:rPr lang="en-US" dirty="0"/>
                  <a:t>*, is the set consisting of arbitrarily long strings of elements of </a:t>
                </a:r>
                <a:r>
                  <a:rPr lang="en-US" i="1" dirty="0"/>
                  <a:t>A</a:t>
                </a:r>
                <a:r>
                  <a:rPr lang="en-US" dirty="0"/>
                  <a:t>. That is, </a:t>
                </a:r>
                <a:r>
                  <a:rPr lang="en-US" i="1" dirty="0"/>
                  <a:t>A</a:t>
                </a:r>
                <a:r>
                  <a:rPr lang="en-US" dirty="0"/>
                  <a:t>*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Kleene</a:t>
                </a:r>
                <a:r>
                  <a:rPr lang="en-US" dirty="0"/>
                  <a:t> closures of the sets </a:t>
                </a:r>
                <a:r>
                  <a:rPr lang="en-US" i="1" dirty="0"/>
                  <a:t>A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}, </a:t>
                </a:r>
                <a:r>
                  <a:rPr lang="en-US" i="1" dirty="0"/>
                  <a:t>B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0,1</a:t>
                </a:r>
                <a:r>
                  <a:rPr lang="en-US" dirty="0"/>
                  <a:t>} and </a:t>
                </a:r>
                <a:r>
                  <a:rPr lang="en-US" i="1" dirty="0"/>
                  <a:t>C</a:t>
                </a:r>
                <a:r>
                  <a:rPr lang="en-US" dirty="0"/>
                  <a:t>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/>
                  <a:t>} are</a:t>
                </a:r>
              </a:p>
              <a:p>
                <a:pPr indent="0">
                  <a:buNone/>
                </a:pPr>
                <a:r>
                  <a:rPr lang="en-US" i="1" dirty="0"/>
                  <a:t>A</a:t>
                </a:r>
                <a:r>
                  <a:rPr lang="en-US" dirty="0"/>
                  <a:t>*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baseline="30000" dirty="0"/>
                  <a:t>n</a:t>
                </a:r>
                <a:r>
                  <a:rPr lang="en-US" dirty="0"/>
                  <a:t> | </a:t>
                </a:r>
                <a:r>
                  <a:rPr lang="en-US" i="1" dirty="0"/>
                  <a:t>n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….}, </a:t>
                </a:r>
                <a:r>
                  <a:rPr lang="en-US" i="1" dirty="0"/>
                  <a:t>B</a:t>
                </a:r>
                <a:r>
                  <a:rPr lang="en-US" dirty="0"/>
                  <a:t>* = </a:t>
                </a:r>
                <a:r>
                  <a:rPr lang="en-US" i="1" dirty="0"/>
                  <a:t>V</a:t>
                </a:r>
                <a:r>
                  <a:rPr lang="en-US" dirty="0"/>
                  <a:t>*, and C* =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/>
                  <a:t>n</a:t>
                </a:r>
                <a:r>
                  <a:rPr lang="en-US" dirty="0"/>
                  <a:t> |</a:t>
                </a:r>
                <a:r>
                  <a:rPr lang="en-US" i="1" dirty="0"/>
                  <a:t> n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….}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222" r="-133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2286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27104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Stephen Cole </a:t>
            </a:r>
            <a:r>
              <a:rPr lang="en-US" dirty="0" err="1"/>
              <a:t>Kleene</a:t>
            </a:r>
            <a:endParaRPr lang="en-US" dirty="0"/>
          </a:p>
          <a:p>
            <a:r>
              <a:rPr lang="en-US" dirty="0"/>
              <a:t>  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1909-1994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24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Automata (FSA)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finite-state automaton 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a next state to every pair of state and input (so that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 </a:t>
            </a:r>
            <a:r>
              <a:rPr lang="en-US" i="1" dirty="0"/>
              <a:t>S</a:t>
            </a:r>
            <a:r>
              <a:rPr lang="en-US" dirty="0"/>
              <a:t>), an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start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and a subset </a:t>
            </a:r>
            <a:r>
              <a:rPr lang="en-US" i="1" dirty="0"/>
              <a:t>F</a:t>
            </a:r>
            <a:r>
              <a:rPr lang="en-US" dirty="0"/>
              <a:t> of</a:t>
            </a:r>
            <a:r>
              <a:rPr lang="en-US" i="1" dirty="0"/>
              <a:t> S </a:t>
            </a:r>
            <a:r>
              <a:rPr lang="en-US" dirty="0"/>
              <a:t>consisting of </a:t>
            </a:r>
            <a:r>
              <a:rPr lang="en-US" i="1" dirty="0"/>
              <a:t>final</a:t>
            </a:r>
            <a:r>
              <a:rPr lang="en-US" dirty="0"/>
              <a:t> (or </a:t>
            </a:r>
            <a:r>
              <a:rPr lang="en-US" i="1" dirty="0"/>
              <a:t>accepting</a:t>
            </a:r>
            <a:r>
              <a:rPr lang="en-US" dirty="0"/>
              <a:t>)</a:t>
            </a:r>
            <a:r>
              <a:rPr lang="en-US" i="1" dirty="0"/>
              <a:t> states</a:t>
            </a:r>
            <a:r>
              <a:rPr lang="en-US" dirty="0"/>
              <a:t>.</a:t>
            </a:r>
          </a:p>
          <a:p>
            <a:r>
              <a:rPr lang="en-US" dirty="0"/>
              <a:t>FSAs can be represented using either state tables or state diagrams, in which final states are indicated with a double circle.</a:t>
            </a:r>
          </a:p>
          <a:p>
            <a:r>
              <a:rPr lang="en-US" dirty="0"/>
              <a:t>The state diagram for the FSA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), where                        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}, </a:t>
            </a:r>
            <a:r>
              <a:rPr lang="en-US" i="1" dirty="0"/>
              <a:t>I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/>
              <a:t>},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}, and the transition                                                   diagram is in Table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is shown here.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05400"/>
            <a:ext cx="1412748" cy="164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486400"/>
            <a:ext cx="2007108" cy="11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Recognition by FSAs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305800" cy="13411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string </a:t>
            </a:r>
            <a:r>
              <a:rPr lang="en-US" i="1" dirty="0"/>
              <a:t>x</a:t>
            </a:r>
            <a:r>
              <a:rPr lang="en-US" dirty="0"/>
              <a:t> is said to be </a:t>
            </a:r>
            <a:r>
              <a:rPr lang="en-US" i="1" dirty="0"/>
              <a:t>recognized</a:t>
            </a:r>
            <a:r>
              <a:rPr lang="en-US" dirty="0"/>
              <a:t> (or </a:t>
            </a:r>
            <a:r>
              <a:rPr lang="en-US" i="1" dirty="0"/>
              <a:t>accepted</a:t>
            </a:r>
            <a:r>
              <a:rPr lang="en-US" dirty="0"/>
              <a:t>) by the machine</a:t>
            </a:r>
            <a:r>
              <a:rPr lang="en-US" i="1" dirty="0"/>
              <a:t> 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if it takes the 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to a final state, that is,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). The </a:t>
            </a:r>
            <a:r>
              <a:rPr lang="en-US" i="1" dirty="0"/>
              <a:t>language recognized </a:t>
            </a:r>
            <a:r>
              <a:rPr lang="en-US" dirty="0"/>
              <a:t>(or </a:t>
            </a:r>
            <a:r>
              <a:rPr lang="en-US" i="1" dirty="0"/>
              <a:t>accepted</a:t>
            </a:r>
            <a:r>
              <a:rPr lang="en-US" dirty="0"/>
              <a:t>) by  </a:t>
            </a:r>
            <a:r>
              <a:rPr lang="en-US" i="1" dirty="0"/>
              <a:t>M</a:t>
            </a:r>
            <a:r>
              <a:rPr lang="en-US" dirty="0"/>
              <a:t>, denoted by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), is the set of all strings that are recognized by </a:t>
            </a:r>
            <a:r>
              <a:rPr lang="en-US" i="1" dirty="0"/>
              <a:t>M</a:t>
            </a:r>
            <a:r>
              <a:rPr lang="en-US" dirty="0"/>
              <a:t>. Two finite-state automata are called </a:t>
            </a:r>
            <a:r>
              <a:rPr lang="en-US" i="1" dirty="0"/>
              <a:t>equivalent</a:t>
            </a:r>
            <a:r>
              <a:rPr lang="en-US" dirty="0"/>
              <a:t> if they recognize the same language.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2374"/>
            <a:ext cx="2932387" cy="325858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32198"/>
            <a:ext cx="4343400" cy="343894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only final state of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ea typeface="Cambria Math" pitchFamily="18" charset="0"/>
              </a:rPr>
              <a:t>to itself consist of zero or more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s. Hence, </a:t>
            </a:r>
            <a:r>
              <a:rPr lang="en-US" dirty="0"/>
              <a:t>         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….}. </a:t>
            </a:r>
          </a:p>
          <a:p>
            <a:r>
              <a:rPr lang="en-US" dirty="0"/>
              <a:t>The only final state of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>
                <a:ea typeface="Cambria Math" pitchFamily="18" charset="0"/>
              </a:rPr>
              <a:t> . </a:t>
            </a:r>
            <a:r>
              <a:rPr lang="en-US" dirty="0"/>
              <a:t>Hence 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/>
              <a:t>}.</a:t>
            </a:r>
          </a:p>
          <a:p>
            <a:r>
              <a:rPr lang="en-US" dirty="0"/>
              <a:t>The final state of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are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and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 itself are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US" dirty="0">
                <a:latin typeface="Cambria Math"/>
                <a:ea typeface="Cambria Math"/>
              </a:rPr>
              <a:t>, 0, 00, 000,… .</a:t>
            </a:r>
            <a:r>
              <a:rPr lang="en-US" dirty="0">
                <a:ea typeface="Cambria Math" pitchFamily="18" charset="0"/>
              </a:rPr>
              <a:t> 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 string of zero or more consecutive 0s, followed by 10, followed by any string</a:t>
            </a:r>
            <a:r>
              <a:rPr lang="en-US" dirty="0">
                <a:ea typeface="Cambria Math" pitchFamily="18" charset="0"/>
              </a:rPr>
              <a:t>. </a:t>
            </a:r>
            <a:r>
              <a:rPr lang="en-US" dirty="0"/>
              <a:t>Hence,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dirty="0"/>
              <a:t> </a:t>
            </a:r>
            <a:r>
              <a:rPr lang="en-US" dirty="0"/>
              <a:t>|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….,  and </a:t>
            </a:r>
            <a:r>
              <a:rPr lang="en-US" i="1" dirty="0"/>
              <a:t>x</a:t>
            </a:r>
            <a:r>
              <a:rPr lang="en-US" dirty="0"/>
              <a:t> is any string} </a:t>
            </a:r>
          </a:p>
          <a:p>
            <a:endParaRPr lang="en-US" dirty="0"/>
          </a:p>
          <a:p>
            <a:pPr indent="0">
              <a:buFont typeface="Wingdings 2"/>
              <a:buNone/>
            </a:pPr>
            <a:endParaRPr lang="en-US" dirty="0"/>
          </a:p>
          <a:p>
            <a:pPr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3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41" y="762000"/>
            <a:ext cx="8229600" cy="1085088"/>
          </a:xfrm>
        </p:spPr>
        <p:txBody>
          <a:bodyPr>
            <a:noAutofit/>
          </a:bodyPr>
          <a:lstStyle/>
          <a:p>
            <a:r>
              <a:rPr lang="en-US" sz="4400" dirty="0"/>
              <a:t>Language Recognition by FSAs (</a:t>
            </a:r>
            <a:r>
              <a:rPr lang="en-US" sz="4400" i="1" dirty="0"/>
              <a:t>cont.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Construct  a FSA that recognizes  the set of bit strings that begin with two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</a:t>
            </a:r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731520" indent="-457200"/>
            <a:r>
              <a:rPr lang="en-US" dirty="0"/>
              <a:t>Besides the start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we include a </a:t>
            </a:r>
            <a:r>
              <a:rPr lang="en-US" dirty="0" err="1"/>
              <a:t>nonfinal</a:t>
            </a:r>
            <a:r>
              <a:rPr lang="en-US" dirty="0"/>
              <a:t>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; we move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if the first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</a:p>
          <a:p>
            <a:pPr marL="731520" indent="-457200"/>
            <a:r>
              <a:rPr lang="en-US" dirty="0"/>
              <a:t>Next, we add a final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 which we move to from 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if the second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We stay in this state no matter what the succeeding bits (if any) are.</a:t>
            </a:r>
          </a:p>
          <a:p>
            <a:pPr marL="731520" indent="-457200"/>
            <a:r>
              <a:rPr lang="en-US" dirty="0"/>
              <a:t>We need a </a:t>
            </a:r>
            <a:r>
              <a:rPr lang="en-US" dirty="0" err="1"/>
              <a:t>nonfinal</a:t>
            </a:r>
            <a:r>
              <a:rPr lang="en-US" dirty="0"/>
              <a:t>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so that we can move to it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if the first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if the second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marL="731520" indent="-45720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5" b="62668"/>
          <a:stretch/>
        </p:blipFill>
        <p:spPr>
          <a:xfrm>
            <a:off x="1600200" y="5029200"/>
            <a:ext cx="606628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Languages and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13.1</a:t>
            </a:r>
          </a:p>
        </p:txBody>
      </p:sp>
    </p:spTree>
    <p:extLst>
      <p:ext uri="{BB962C8B-B14F-4D97-AF65-F5344CB8AC3E}">
        <p14:creationId xmlns:p14="http://schemas.microsoft.com/office/powerpoint/2010/main" val="4037362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Recognition by FSA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Clr>
                <a:schemeClr val="accent3"/>
              </a:buClr>
              <a:buSzPct val="95000"/>
              <a:buNone/>
            </a:pPr>
            <a:r>
              <a:rPr lang="en-US" b="1" dirty="0"/>
              <a:t>Example</a:t>
            </a:r>
            <a:r>
              <a:rPr lang="en-US" dirty="0"/>
              <a:t>: Construct  a FSA that recognizes the set of bit strings that contain two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</a:t>
            </a:r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731520" indent="-457200"/>
            <a:r>
              <a:rPr lang="en-US" dirty="0"/>
              <a:t>Besides the start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we include a </a:t>
            </a:r>
            <a:r>
              <a:rPr lang="en-US" dirty="0" err="1"/>
              <a:t>nonfinal</a:t>
            </a:r>
            <a:r>
              <a:rPr lang="en-US" dirty="0"/>
              <a:t>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 which tells us that the last input bit seen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but either the bit before was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or this is the initial bit. </a:t>
            </a:r>
          </a:p>
          <a:p>
            <a:pPr marL="731520" indent="-457200"/>
            <a:r>
              <a:rPr lang="en-US" dirty="0"/>
              <a:t>Next, we add a final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 which we move to from 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if the next bit after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is also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We stay in this state no matter what the succeeding bits (if any) are.</a:t>
            </a:r>
          </a:p>
          <a:p>
            <a:pPr marL="731520" indent="-457200"/>
            <a:r>
              <a:rPr lang="en-US" dirty="0"/>
              <a:t>We return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, if a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follows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in the string, before we come to two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 </a:t>
            </a:r>
          </a:p>
          <a:p>
            <a:pPr marL="731520" indent="-4572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27834" r="48913" b="24662"/>
          <a:stretch/>
        </p:blipFill>
        <p:spPr>
          <a:xfrm>
            <a:off x="2362200" y="4953000"/>
            <a:ext cx="35661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NDFSA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nondeterministic finite-state automaton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a set of states to every pair of state and input (so that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)), an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start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and a subset </a:t>
            </a:r>
            <a:r>
              <a:rPr lang="en-US" i="1" dirty="0"/>
              <a:t>F</a:t>
            </a:r>
            <a:r>
              <a:rPr lang="en-US" dirty="0"/>
              <a:t> of</a:t>
            </a:r>
            <a:r>
              <a:rPr lang="en-US" i="1" dirty="0"/>
              <a:t> S </a:t>
            </a:r>
            <a:r>
              <a:rPr lang="en-US" dirty="0"/>
              <a:t>consisting of </a:t>
            </a:r>
            <a:r>
              <a:rPr lang="en-US" i="1" dirty="0"/>
              <a:t>final</a:t>
            </a:r>
            <a:r>
              <a:rPr lang="en-US" dirty="0"/>
              <a:t> (or </a:t>
            </a:r>
            <a:r>
              <a:rPr lang="en-US" i="1" dirty="0"/>
              <a:t>accepting</a:t>
            </a:r>
            <a:r>
              <a:rPr lang="en-US" dirty="0"/>
              <a:t>)</a:t>
            </a:r>
            <a:r>
              <a:rPr lang="en-US" i="1" dirty="0"/>
              <a:t> states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represent a nondeterministic finite-state automaton using a state table where we give a list of possible next states for each pair of a state and an input value.</a:t>
            </a:r>
          </a:p>
          <a:p>
            <a:pPr lvl="1"/>
            <a:r>
              <a:rPr lang="en-US" dirty="0"/>
              <a:t>We construct a state diagram for a nondeterministic automaton by including an edge from each state to all possible next states, labeling edges with the input or inputs that lead to this transition.</a:t>
            </a:r>
          </a:p>
          <a:p>
            <a:pPr lvl="1"/>
            <a:r>
              <a:rPr lang="en-US" dirty="0"/>
              <a:t>We use the abbreviation NDFSA for a nondeterministic finite-state automaton and DFSA for a deterministic finite-state automata when we needed to distinguish between NDFSA and DFSA.</a:t>
            </a:r>
          </a:p>
          <a:p>
            <a:pPr marL="393192" lvl="1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Find the state diagram for the NDFSA                                                                                                with the state table shown in Table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                                                                                                              The final states are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9288"/>
            <a:ext cx="1959864" cy="163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29200"/>
            <a:ext cx="1918716" cy="15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 DFSA Equivalent to a NFSA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every NFSA there is an equivalent DFSA.   That is,  if  the language </a:t>
                </a:r>
                <a:r>
                  <a:rPr lang="en-US" i="1" dirty="0"/>
                  <a:t>L</a:t>
                </a:r>
                <a:r>
                  <a:rPr lang="en-US" dirty="0"/>
                  <a:t> is recognized by a NFSA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then </a:t>
                </a:r>
                <a:r>
                  <a:rPr lang="en-US" i="1" dirty="0"/>
                  <a:t>L</a:t>
                </a:r>
                <a:r>
                  <a:rPr lang="en-US" dirty="0"/>
                  <a:t> is also recognized by a DFSA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 </a:t>
                </a:r>
              </a:p>
              <a:p>
                <a:pPr indent="0">
                  <a:buNone/>
                </a:pPr>
                <a:r>
                  <a:rPr lang="en-US" dirty="0"/>
                  <a:t>We construct the DFSA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so that</a:t>
                </a:r>
              </a:p>
              <a:p>
                <a:pPr marL="731520" indent="-457200"/>
                <a:r>
                  <a:rPr lang="en-US" dirty="0"/>
                  <a:t>Each state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made up of a set of states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</a:t>
                </a:r>
              </a:p>
              <a:p>
                <a:pPr marL="731520" indent="-457200"/>
                <a:r>
                  <a:rPr lang="en-US" dirty="0"/>
                  <a:t>The start symbol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}.</a:t>
                </a:r>
              </a:p>
              <a:p>
                <a:pPr marL="731520" indent="-457200"/>
                <a:r>
                  <a:rPr lang="en-US" dirty="0"/>
                  <a:t>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the same as 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</a:t>
                </a:r>
              </a:p>
              <a:p>
                <a:pPr marL="731520" indent="-457200">
                  <a:lnSpc>
                    <a:spcPts val="1400"/>
                  </a:lnSpc>
                </a:pPr>
                <a:r>
                  <a:rPr lang="en-US" dirty="0"/>
                  <a:t>Given a state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}of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the input symbol </a:t>
                </a:r>
                <a:r>
                  <a:rPr lang="en-US" i="1" dirty="0"/>
                  <a:t>x</a:t>
                </a:r>
                <a:r>
                  <a:rPr lang="en-US" dirty="0"/>
                  <a:t> takes this state to the union of 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/>
                  <a:t>         the sets of next states for the elements of this set, that is, the union of the sets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/>
                  <a:t>        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),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x</a:t>
                </a:r>
                <a:r>
                  <a:rPr lang="en-US" dirty="0"/>
                  <a:t>), … 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x</a:t>
                </a:r>
                <a:r>
                  <a:rPr lang="en-US" dirty="0"/>
                  <a:t>). </a:t>
                </a:r>
              </a:p>
              <a:p>
                <a:pPr marL="731520" indent="-457200"/>
                <a:r>
                  <a:rPr lang="en-US" dirty="0"/>
                  <a:t>We continue in this way to construct the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from those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</a:t>
                </a:r>
              </a:p>
              <a:p>
                <a:pPr marL="731520" indent="-457200"/>
                <a:r>
                  <a:rPr lang="en-US" dirty="0"/>
                  <a:t>The final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are those sets that contain a final state of 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see that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and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are equivalent, first suppose that an input string is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This means that one of the states that can be reached from 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/>
                  <a:t>is a final state. So, 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this input string leads from 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 to a set of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 that contains the final state. Since this is a final state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this string is also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Conversely, a string that is not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does not lead to any final states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Consequently, this input string does not lead from 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 to a final state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3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Equivalent DFSA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Find a DFSA that recognizes the same language as the  NFSA: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Following the steps                                                           of the procedure described on the                                                                  previous slide, we obtain                                                               the DFSA shown here.                                                 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38" y="4937760"/>
            <a:ext cx="3092335" cy="155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7" y="2895600"/>
            <a:ext cx="2507742" cy="14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6055"/>
            <a:ext cx="1598676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13.4</a:t>
            </a:r>
          </a:p>
        </p:txBody>
      </p:sp>
    </p:spTree>
    <p:extLst>
      <p:ext uri="{BB962C8B-B14F-4D97-AF65-F5344CB8AC3E}">
        <p14:creationId xmlns:p14="http://schemas.microsoft.com/office/powerpoint/2010/main" val="262853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r>
              <a:rPr lang="en-US" dirty="0" err="1"/>
              <a:t>Kleene’s</a:t>
            </a:r>
            <a:r>
              <a:rPr lang="en-US" dirty="0"/>
              <a:t> Theorem</a:t>
            </a:r>
          </a:p>
          <a:p>
            <a:r>
              <a:rPr lang="en-US" dirty="0"/>
              <a:t>Regular Sets and Regular Grammars</a:t>
            </a:r>
          </a:p>
          <a:p>
            <a:r>
              <a:rPr lang="en-US" dirty="0"/>
              <a:t>More Powerful Types of Machines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63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/>
              <a:t>The </a:t>
            </a:r>
            <a:r>
              <a:rPr lang="en-US" sz="2900" i="1" dirty="0"/>
              <a:t>regular expressions </a:t>
            </a:r>
            <a:r>
              <a:rPr lang="en-US" sz="2900" dirty="0"/>
              <a:t>over a set </a:t>
            </a:r>
            <a:r>
              <a:rPr lang="en-US" sz="2900" i="1" dirty="0"/>
              <a:t>I</a:t>
            </a:r>
            <a:r>
              <a:rPr lang="en-US" sz="2900" dirty="0"/>
              <a:t> are defined recursively by:</a:t>
            </a:r>
          </a:p>
          <a:p>
            <a:pPr indent="0">
              <a:buNone/>
            </a:pPr>
            <a:endParaRPr lang="en-US" sz="2900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sz="2900" dirty="0"/>
              <a:t>Each regular expression represents a set specified by these rules: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sz="2900" dirty="0"/>
              <a:t>Sets represented by regular expressions are called </a:t>
            </a:r>
            <a:r>
              <a:rPr lang="en-US" sz="2900" i="1" dirty="0"/>
              <a:t>regular sets</a:t>
            </a:r>
            <a:r>
              <a:rPr lang="en-US" sz="29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652" y="2286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symbol </a:t>
            </a:r>
            <a:r>
              <a:rPr lang="en-US" sz="1600" dirty="0">
                <a:sym typeface="Symbol"/>
              </a:rPr>
              <a:t> is a regular expression;</a:t>
            </a:r>
          </a:p>
          <a:p>
            <a:r>
              <a:rPr lang="en-US" sz="1600" dirty="0">
                <a:sym typeface="Symbol"/>
              </a:rPr>
              <a:t>the symbol </a:t>
            </a:r>
            <a:r>
              <a:rPr lang="el-GR" sz="1600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>
                <a:ea typeface="Cambria Math"/>
                <a:sym typeface="Symbol"/>
              </a:rPr>
              <a:t>is a regular expression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the symbol </a:t>
            </a:r>
            <a:r>
              <a:rPr lang="en-US" sz="1600" i="1" dirty="0">
                <a:ea typeface="Cambria Math"/>
                <a:sym typeface="Symbol"/>
              </a:rPr>
              <a:t>x</a:t>
            </a:r>
            <a:r>
              <a:rPr lang="en-US" sz="1600" dirty="0">
                <a:ea typeface="Cambria Math"/>
                <a:sym typeface="Symbol"/>
              </a:rPr>
              <a:t> is a regular expression whenever </a:t>
            </a:r>
            <a:r>
              <a:rPr lang="en-US" sz="1600" i="1" dirty="0">
                <a:ea typeface="Cambria Math"/>
                <a:sym typeface="Symbol"/>
              </a:rPr>
              <a:t>x</a:t>
            </a:r>
            <a:r>
              <a:rPr lang="en-US" sz="1600" dirty="0">
                <a:ea typeface="Cambria Math"/>
                <a:sym typeface="Symbol"/>
              </a:rPr>
              <a:t>  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∈</a:t>
            </a:r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i="1" dirty="0">
                <a:ea typeface="Cambria Math"/>
                <a:sym typeface="Symbol"/>
              </a:rPr>
              <a:t>I</a:t>
            </a:r>
            <a:r>
              <a:rPr lang="en-US" sz="1600" dirty="0"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the symbols (</a:t>
            </a:r>
            <a:r>
              <a:rPr lang="en-US" sz="1600" b="1" dirty="0">
                <a:ea typeface="Cambria Math"/>
                <a:sym typeface="Symbol"/>
              </a:rPr>
              <a:t>AB</a:t>
            </a:r>
            <a:r>
              <a:rPr lang="en-US" sz="1600" dirty="0">
                <a:ea typeface="Cambria Math"/>
                <a:sym typeface="Symbol"/>
              </a:rPr>
              <a:t>), (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), and </a:t>
            </a:r>
            <a:r>
              <a:rPr lang="en-US" sz="1600" b="1" dirty="0">
                <a:ea typeface="Cambria Math"/>
                <a:sym typeface="Symbol"/>
              </a:rPr>
              <a:t>A*</a:t>
            </a:r>
            <a:r>
              <a:rPr lang="en-US" sz="1600" dirty="0">
                <a:ea typeface="Cambria Math"/>
                <a:sym typeface="Symbol"/>
              </a:rPr>
              <a:t> are regular expressions</a:t>
            </a:r>
          </a:p>
          <a:p>
            <a:r>
              <a:rPr lang="en-US" sz="1600" dirty="0">
                <a:ea typeface="Cambria Math"/>
                <a:sym typeface="Symbol"/>
              </a:rPr>
              <a:t>              whenever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 are regular expressions.</a:t>
            </a:r>
            <a:r>
              <a:rPr lang="en-US" sz="1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Symbol"/>
              </a:rPr>
              <a:t></a:t>
            </a:r>
            <a:r>
              <a:rPr lang="en-US" sz="1600" dirty="0">
                <a:sym typeface="Symbol"/>
              </a:rPr>
              <a:t> represents the empty set, that is, the set with no strings;</a:t>
            </a:r>
          </a:p>
          <a:p>
            <a:r>
              <a:rPr lang="el-GR" sz="1600" b="1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>
                <a:ea typeface="Cambria Math"/>
                <a:sym typeface="Symbol"/>
              </a:rPr>
              <a:t>represents the set {</a:t>
            </a:r>
            <a:r>
              <a:rPr lang="el-GR" sz="1600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>
                <a:ea typeface="Cambria Math"/>
                <a:sym typeface="Symbol"/>
              </a:rPr>
              <a:t>}, which is the set containing the empty string;</a:t>
            </a:r>
            <a:endParaRPr lang="en-US" sz="1600" dirty="0">
              <a:latin typeface="Cambria Math"/>
              <a:ea typeface="Cambria Math"/>
              <a:sym typeface="Symbol"/>
            </a:endParaRPr>
          </a:p>
          <a:p>
            <a:r>
              <a:rPr lang="en-US" sz="1600" b="1" i="1" dirty="0">
                <a:ea typeface="Cambria Math"/>
                <a:sym typeface="Symbol"/>
              </a:rPr>
              <a:t>x</a:t>
            </a:r>
            <a:r>
              <a:rPr lang="en-US" sz="1600" dirty="0">
                <a:ea typeface="Cambria Math"/>
                <a:sym typeface="Symbol"/>
              </a:rPr>
              <a:t> represents the set {</a:t>
            </a:r>
            <a:r>
              <a:rPr lang="en-US" sz="1600" i="1" dirty="0">
                <a:ea typeface="Cambria Math"/>
                <a:sym typeface="Symbol"/>
              </a:rPr>
              <a:t>x</a:t>
            </a:r>
            <a:r>
              <a:rPr lang="en-US" sz="1600" dirty="0">
                <a:ea typeface="Cambria Math"/>
                <a:sym typeface="Symbol"/>
              </a:rPr>
              <a:t>} containing the string with one symbol </a:t>
            </a:r>
            <a:r>
              <a:rPr lang="en-US" sz="1600" i="1" dirty="0">
                <a:ea typeface="Cambria Math"/>
                <a:sym typeface="Symbol"/>
              </a:rPr>
              <a:t>x</a:t>
            </a:r>
            <a:r>
              <a:rPr lang="en-US" sz="1600" dirty="0"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(</a:t>
            </a:r>
            <a:r>
              <a:rPr lang="en-US" sz="1600" b="1" dirty="0">
                <a:ea typeface="Cambria Math"/>
                <a:sym typeface="Symbol"/>
              </a:rPr>
              <a:t>AB</a:t>
            </a:r>
            <a:r>
              <a:rPr lang="en-US" sz="1600" dirty="0">
                <a:ea typeface="Cambria Math"/>
                <a:sym typeface="Symbol"/>
              </a:rPr>
              <a:t>) represents the concatenation of the sets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by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; </a:t>
            </a:r>
          </a:p>
          <a:p>
            <a:r>
              <a:rPr lang="en-US" sz="1600" dirty="0">
                <a:ea typeface="Cambria Math"/>
                <a:sym typeface="Symbol"/>
              </a:rPr>
              <a:t>(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dirty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) represents the union of the sets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by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; </a:t>
            </a:r>
          </a:p>
          <a:p>
            <a:r>
              <a:rPr lang="en-US" sz="1600" b="1" dirty="0">
                <a:ea typeface="Cambria Math"/>
                <a:sym typeface="Symbol"/>
              </a:rPr>
              <a:t>A*</a:t>
            </a:r>
            <a:r>
              <a:rPr lang="en-US" sz="1600" dirty="0">
                <a:ea typeface="Cambria Math"/>
                <a:sym typeface="Symbol"/>
              </a:rPr>
              <a:t> represents the </a:t>
            </a:r>
            <a:r>
              <a:rPr lang="en-US" sz="1600" dirty="0" err="1">
                <a:ea typeface="Cambria Math"/>
                <a:sym typeface="Symbol"/>
              </a:rPr>
              <a:t>Kleene</a:t>
            </a:r>
            <a:r>
              <a:rPr lang="en-US" sz="1600" dirty="0">
                <a:ea typeface="Cambria Math"/>
                <a:sym typeface="Symbol"/>
              </a:rPr>
              <a:t> closure of the set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01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What are the strings in the regular sets specified by the regular expressions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10*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(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01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and (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0*1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indent="0">
              <a:buNone/>
            </a:pPr>
            <a:r>
              <a:rPr lang="en-US" b="1" dirty="0">
                <a:ea typeface="Cambria Math" pitchFamily="18" charset="0"/>
              </a:rPr>
              <a:t>Solution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3659124" cy="1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Finite-State Automata, Regular Sets, and Regular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1956</a:t>
            </a:r>
            <a:r>
              <a:rPr lang="en-US" dirty="0"/>
              <a:t> </a:t>
            </a:r>
            <a:r>
              <a:rPr lang="en-US" dirty="0" err="1"/>
              <a:t>Kleene</a:t>
            </a:r>
            <a:r>
              <a:rPr lang="en-US" dirty="0"/>
              <a:t> established the connection between regular sets and sets recognized by a FSA.</a:t>
            </a:r>
          </a:p>
          <a:p>
            <a:pPr lvl="1"/>
            <a:r>
              <a:rPr lang="en-US" dirty="0"/>
              <a:t>He showed that a set is regular if and only if it is recognized by a FSA.   This result is known as </a:t>
            </a:r>
            <a:r>
              <a:rPr lang="en-US" i="1" dirty="0" err="1"/>
              <a:t>Kleene's</a:t>
            </a:r>
            <a:r>
              <a:rPr lang="en-US" i="1" dirty="0"/>
              <a:t> theorem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See the text for the lengthy proof of this theorem.</a:t>
            </a:r>
          </a:p>
          <a:p>
            <a:r>
              <a:rPr lang="en-US" dirty="0"/>
              <a:t>There is a close connection between regular grammars and regular sets.</a:t>
            </a:r>
          </a:p>
          <a:p>
            <a:pPr lvl="1"/>
            <a:r>
              <a:rPr lang="en-US" dirty="0"/>
              <a:t>Specifically, a set is generated by a regular grammar if and only if it is a regular set.</a:t>
            </a:r>
          </a:p>
          <a:p>
            <a:pPr lvl="1"/>
            <a:r>
              <a:rPr lang="en-US" dirty="0"/>
              <a:t>See the text for a proof.</a:t>
            </a:r>
          </a:p>
          <a:p>
            <a:pPr lvl="1"/>
            <a:r>
              <a:rPr lang="en-US" dirty="0"/>
              <a:t>We will give an example of a set that is not regular later in this section by finding a set that is not recognized by an FSA.</a:t>
            </a:r>
          </a:p>
        </p:txBody>
      </p:sp>
    </p:spTree>
    <p:extLst>
      <p:ext uri="{BB962C8B-B14F-4D97-AF65-F5344CB8AC3E}">
        <p14:creationId xmlns:p14="http://schemas.microsoft.com/office/powerpoint/2010/main" val="346220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Not Recognized by a 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…} of all strings consisting of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followed by a block of an equal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is not regular.</a:t>
            </a:r>
          </a:p>
          <a:p>
            <a:r>
              <a:rPr lang="en-US" dirty="0"/>
              <a:t>To show that this set is not regular, suppose that this set was regular. Then there would be a NDFSA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recognizing it. 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number of states in this machine, i.e., </a:t>
            </a:r>
            <a:r>
              <a:rPr lang="en-US" i="1" dirty="0"/>
              <a:t>N</a:t>
            </a:r>
            <a:r>
              <a:rPr lang="en-US" dirty="0"/>
              <a:t> = |</a:t>
            </a:r>
            <a:r>
              <a:rPr lang="en-US" i="1" dirty="0"/>
              <a:t>S</a:t>
            </a:r>
            <a:r>
              <a:rPr lang="en-US" dirty="0"/>
              <a:t>|. </a:t>
            </a:r>
          </a:p>
          <a:p>
            <a:r>
              <a:rPr lang="en-US" i="1" dirty="0"/>
              <a:t>M</a:t>
            </a:r>
            <a:r>
              <a:rPr lang="en-US" dirty="0"/>
              <a:t> must recognize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since it is made up of 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followed by a block of an equal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s. </a:t>
            </a:r>
          </a:p>
          <a:p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be the sequence of states obtained starting at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and using the symbols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as input. So,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 …, 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i="1" dirty="0"/>
              <a:t>          s</a:t>
            </a:r>
            <a:r>
              <a:rPr lang="en-US" i="1" baseline="-25000" dirty="0"/>
              <a:t>N+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), …,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), and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ea typeface="Cambria Math" pitchFamily="18" charset="0"/>
              </a:rPr>
              <a:t>N  </a:t>
            </a:r>
            <a:r>
              <a:rPr lang="en-US" dirty="0">
                <a:ea typeface="Cambria Math" pitchFamily="18" charset="0"/>
              </a:rPr>
              <a:t>is a final state.</a:t>
            </a:r>
          </a:p>
          <a:p>
            <a:r>
              <a:rPr lang="en-US" dirty="0">
                <a:ea typeface="Cambria Math" pitchFamily="18" charset="0"/>
              </a:rPr>
              <a:t>Because there are only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states, by the pigeonhole principle at least two of the first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states 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 must be the same.</a:t>
            </a:r>
          </a:p>
          <a:p>
            <a:r>
              <a:rPr lang="en-US" dirty="0">
                <a:ea typeface="Cambria Math" pitchFamily="18" charset="0"/>
              </a:rPr>
              <a:t>Suppose that 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/>
              <a:t>  are identical states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≤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&lt;</a:t>
            </a:r>
            <a:r>
              <a:rPr lang="en-US" i="1" dirty="0"/>
              <a:t> j </a:t>
            </a:r>
            <a:r>
              <a:rPr lang="en-US" dirty="0"/>
              <a:t>≤</a:t>
            </a:r>
            <a:r>
              <a:rPr lang="en-US" i="1" dirty="0"/>
              <a:t> N</a:t>
            </a:r>
            <a:r>
              <a:rPr lang="en-US" dirty="0"/>
              <a:t>. This means that  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i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>
                <a:ea typeface="Cambria Math" pitchFamily="18" charset="0"/>
              </a:rPr>
              <a:t>t</a:t>
            </a:r>
            <a:r>
              <a:rPr lang="en-US" dirty="0">
                <a:ea typeface="Cambria Math" pitchFamily="18" charset="0"/>
              </a:rPr>
              <a:t>)= 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/>
              <a:t>, where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. Hence, there is a loop leading from </a:t>
            </a:r>
            <a:r>
              <a:rPr lang="en-US" i="1" dirty="0" err="1"/>
              <a:t>s</a:t>
            </a:r>
            <a:r>
              <a:rPr lang="en-US" i="1" baseline="-25000" dirty="0" err="1">
                <a:ea typeface="Cambria Math" pitchFamily="18" charset="0"/>
              </a:rPr>
              <a:t>i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back to itself, using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a total of </a:t>
            </a:r>
            <a:r>
              <a:rPr lang="en-US" i="1" dirty="0">
                <a:ea typeface="Cambria Math" pitchFamily="18" charset="0"/>
              </a:rPr>
              <a:t>t</a:t>
            </a:r>
            <a:r>
              <a:rPr lang="en-US" dirty="0">
                <a:ea typeface="Cambria Math" pitchFamily="18" charset="0"/>
              </a:rPr>
              <a:t> times.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                                                                                                             continued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Phrase-Structure Grammars</a:t>
            </a:r>
          </a:p>
          <a:p>
            <a:r>
              <a:rPr lang="en-US" dirty="0"/>
              <a:t>Types of Phrase-Structure Grammars</a:t>
            </a:r>
          </a:p>
          <a:p>
            <a:r>
              <a:rPr lang="en-US" dirty="0"/>
              <a:t>Derivation Trees</a:t>
            </a:r>
          </a:p>
          <a:p>
            <a:r>
              <a:rPr lang="en-US" dirty="0"/>
              <a:t>Backus-Naur Form</a:t>
            </a:r>
          </a:p>
        </p:txBody>
      </p:sp>
    </p:spTree>
    <p:extLst>
      <p:ext uri="{BB962C8B-B14F-4D97-AF65-F5344CB8AC3E}">
        <p14:creationId xmlns:p14="http://schemas.microsoft.com/office/powerpoint/2010/main" val="1134978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Set Not Recognized by a FSA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marL="0"/>
            <a:r>
              <a:rPr lang="en-US" dirty="0">
                <a:ea typeface="Cambria Math" pitchFamily="18" charset="0"/>
              </a:rPr>
              <a:t>Now consider the input string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N+t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/>
              <a:t> . </a:t>
            </a:r>
            <a:r>
              <a:rPr lang="en-US" dirty="0"/>
              <a:t>The string is not of the correct form and so, it is not recognized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0"/>
            <a:r>
              <a:rPr lang="en-US" dirty="0"/>
              <a:t>Consequently,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>
                <a:ea typeface="Cambria Math" pitchFamily="18" charset="0"/>
              </a:rPr>
              <a:t>N+t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can not be a final state. </a:t>
            </a:r>
          </a:p>
          <a:p>
            <a:pPr marL="0"/>
            <a:r>
              <a:rPr lang="en-US" dirty="0">
                <a:ea typeface="Cambria Math" pitchFamily="18" charset="0"/>
              </a:rPr>
              <a:t>However, when we use the string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N+t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as input, we end up in the same state as before, namely,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. The reason is that we go through the loop one more time. </a:t>
            </a:r>
          </a:p>
          <a:p>
            <a:pPr marL="0"/>
            <a:r>
              <a:rPr lang="en-US" dirty="0"/>
              <a:t>This contradiction shows that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…} is not regular.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3" y="2133600"/>
            <a:ext cx="4802886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0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Powerful Types of Machines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limitation of finite-state automata is their finite amount of memory. This has led to the development of more powerful types of machines.</a:t>
            </a:r>
          </a:p>
          <a:p>
            <a:pPr lvl="1"/>
            <a:r>
              <a:rPr lang="en-US" i="1" dirty="0"/>
              <a:t>Pushdown Automaton </a:t>
            </a:r>
            <a:r>
              <a:rPr lang="en-US" dirty="0"/>
              <a:t>(</a:t>
            </a:r>
            <a:r>
              <a:rPr lang="en-US" i="1" dirty="0"/>
              <a:t>PDA</a:t>
            </a:r>
            <a:r>
              <a:rPr lang="en-US" dirty="0"/>
              <a:t>): includes a stack, which provides unlimited memory. We can use a PDA to recognize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…}, but no PDA recognizes the set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…}.</a:t>
            </a:r>
          </a:p>
          <a:p>
            <a:pPr lvl="1"/>
            <a:r>
              <a:rPr lang="en-US" i="1" dirty="0"/>
              <a:t>Linear Bounded Automaton </a:t>
            </a:r>
            <a:r>
              <a:rPr lang="en-US" dirty="0"/>
              <a:t>(</a:t>
            </a:r>
            <a:r>
              <a:rPr lang="en-US" i="1" dirty="0"/>
              <a:t>LBA</a:t>
            </a:r>
            <a:r>
              <a:rPr lang="en-US" dirty="0"/>
              <a:t>): More powerful than pushdown automata. We can use a LBA to  recognize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…}, but there are languages generated by phrase-structure grammars that cannot be recognized by a LBA.</a:t>
            </a:r>
          </a:p>
          <a:p>
            <a:pPr lvl="1"/>
            <a:r>
              <a:rPr lang="en-US" i="1" dirty="0"/>
              <a:t>Turing Machine </a:t>
            </a:r>
            <a:r>
              <a:rPr lang="en-US" dirty="0"/>
              <a:t>(</a:t>
            </a:r>
            <a:r>
              <a:rPr lang="en-US" i="1" dirty="0"/>
              <a:t>TM</a:t>
            </a:r>
            <a:r>
              <a:rPr lang="en-US" dirty="0"/>
              <a:t>): Yet more powerful machines (to be studied in the next section) which can recognize all languages generated by phrase-structure grammars.</a:t>
            </a:r>
          </a:p>
        </p:txBody>
      </p:sp>
    </p:spTree>
    <p:extLst>
      <p:ext uri="{BB962C8B-B14F-4D97-AF65-F5344CB8AC3E}">
        <p14:creationId xmlns:p14="http://schemas.microsoft.com/office/powerpoint/2010/main" val="17295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13.5</a:t>
            </a:r>
          </a:p>
        </p:txBody>
      </p:sp>
    </p:spTree>
    <p:extLst>
      <p:ext uri="{BB962C8B-B14F-4D97-AF65-F5344CB8AC3E}">
        <p14:creationId xmlns:p14="http://schemas.microsoft.com/office/powerpoint/2010/main" val="3527969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Turing Machines</a:t>
            </a:r>
          </a:p>
          <a:p>
            <a:r>
              <a:rPr lang="en-US" dirty="0"/>
              <a:t>Using Turing Machines to Recognize Sets</a:t>
            </a:r>
          </a:p>
          <a:p>
            <a:r>
              <a:rPr lang="en-US" dirty="0"/>
              <a:t>Computing Functions with Turing Machines </a:t>
            </a:r>
          </a:p>
          <a:p>
            <a:r>
              <a:rPr lang="en-US" dirty="0"/>
              <a:t>Different Types of  Turing Machines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The Church-Turing Thesis</a:t>
            </a:r>
          </a:p>
          <a:p>
            <a:r>
              <a:rPr lang="en-US" dirty="0"/>
              <a:t>Computational Complexity, Computability, and Decidability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53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Informally, a Turing machine consists of a </a:t>
            </a:r>
            <a:r>
              <a:rPr lang="en-US" i="1" dirty="0"/>
              <a:t>control unit</a:t>
            </a:r>
            <a:r>
              <a:rPr lang="en-US" dirty="0"/>
              <a:t>, which at any step is in one of finitely many different states, together with a </a:t>
            </a:r>
            <a:r>
              <a:rPr lang="en-US" i="1" dirty="0"/>
              <a:t>tape,</a:t>
            </a:r>
            <a:r>
              <a:rPr lang="en-US" dirty="0"/>
              <a:t> infinite in both directions,  which is divided into </a:t>
            </a:r>
            <a:r>
              <a:rPr lang="en-US" i="1" dirty="0"/>
              <a:t>cells</a:t>
            </a:r>
            <a:r>
              <a:rPr lang="en-US" dirty="0"/>
              <a:t>. </a:t>
            </a:r>
          </a:p>
          <a:p>
            <a:r>
              <a:rPr lang="en-US" dirty="0"/>
              <a:t>Turing machines have read and write capabilities on the tape as the control unit moves back and forth along this tape, changing states depending on the tape symbol read. </a:t>
            </a:r>
          </a:p>
          <a:p>
            <a:r>
              <a:rPr lang="en-US" dirty="0"/>
              <a:t>Turing machines are more powerful than finite-state machines because they include additional memory capability. </a:t>
            </a:r>
          </a:p>
          <a:p>
            <a:r>
              <a:rPr lang="en-US" dirty="0"/>
              <a:t>Turing machines are the most general models  of computation; essentially they can do whatever a computer can do.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16" y="152400"/>
            <a:ext cx="893064" cy="103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4739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</a:t>
            </a:r>
            <a:r>
              <a:rPr lang="en-US" dirty="0" err="1"/>
              <a:t>Mathison</a:t>
            </a:r>
            <a:r>
              <a:rPr lang="en-US" dirty="0"/>
              <a:t> Turing</a:t>
            </a:r>
          </a:p>
          <a:p>
            <a:r>
              <a:rPr lang="en-US" dirty="0"/>
              <a:t>   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1912-1954</a:t>
            </a:r>
            <a:r>
              <a:rPr lang="en-US" dirty="0"/>
              <a:t>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57800"/>
            <a:ext cx="4329684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Turing Machines (TM)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Turing machine T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consists of </a:t>
            </a:r>
          </a:p>
          <a:p>
            <a:pPr lvl="1"/>
            <a:r>
              <a:rPr lang="en-US" dirty="0"/>
              <a:t>a finite set </a:t>
            </a:r>
            <a:r>
              <a:rPr lang="en-US" i="1" dirty="0"/>
              <a:t>S</a:t>
            </a:r>
            <a:r>
              <a:rPr lang="en-US" dirty="0"/>
              <a:t> of states, </a:t>
            </a:r>
          </a:p>
          <a:p>
            <a:pPr lvl="1"/>
            <a:r>
              <a:rPr lang="en-US" dirty="0"/>
              <a:t>an alphabet </a:t>
            </a:r>
            <a:r>
              <a:rPr lang="en-US" i="1" dirty="0"/>
              <a:t>I</a:t>
            </a:r>
            <a:r>
              <a:rPr lang="en-US" dirty="0"/>
              <a:t> containing the blank symbol </a:t>
            </a:r>
            <a:r>
              <a:rPr lang="en-US" i="1" dirty="0"/>
              <a:t>B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 partial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to 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×{</a:t>
            </a:r>
            <a:r>
              <a:rPr lang="en-US" i="1" dirty="0"/>
              <a:t>R</a:t>
            </a:r>
            <a:r>
              <a:rPr lang="en-US" dirty="0"/>
              <a:t>,</a:t>
            </a:r>
            <a:r>
              <a:rPr lang="en-US" i="1" dirty="0"/>
              <a:t>L</a:t>
            </a:r>
            <a:r>
              <a:rPr lang="en-US" dirty="0"/>
              <a:t>}, and </a:t>
            </a:r>
          </a:p>
          <a:p>
            <a:pPr lvl="1"/>
            <a:r>
              <a:rPr lang="en-US" dirty="0"/>
              <a:t>a starting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r>
              <a:rPr lang="en-US" dirty="0"/>
              <a:t>For some (state, symbol) pairs the partial function </a:t>
            </a:r>
            <a:r>
              <a:rPr lang="en-US" i="1" dirty="0"/>
              <a:t>f</a:t>
            </a:r>
            <a:r>
              <a:rPr lang="en-US" dirty="0"/>
              <a:t> may be undefined, but for a pair for which it is defined, there is a unique (state, symbol, direction) triple associated to this pair. </a:t>
            </a:r>
          </a:p>
          <a:p>
            <a:r>
              <a:rPr lang="en-US" dirty="0"/>
              <a:t>The five-tuples corresponding to the partial function in the definition of a TM are called the </a:t>
            </a:r>
            <a:r>
              <a:rPr lang="en-US" i="1" dirty="0"/>
              <a:t>transition rules </a:t>
            </a:r>
            <a:r>
              <a:rPr lang="en-US" dirty="0"/>
              <a:t>of the machine.</a:t>
            </a:r>
          </a:p>
          <a:p>
            <a:r>
              <a:rPr lang="en-US" dirty="0"/>
              <a:t>At each step, the control unit reads the current tape symbol </a:t>
            </a:r>
            <a:r>
              <a:rPr lang="en-US" i="1" dirty="0"/>
              <a:t>x</a:t>
            </a:r>
            <a:r>
              <a:rPr lang="en-US" dirty="0"/>
              <a:t>. If the control unit is in state </a:t>
            </a:r>
            <a:r>
              <a:rPr lang="en-US" i="1" dirty="0"/>
              <a:t>s</a:t>
            </a:r>
            <a:r>
              <a:rPr lang="en-US" dirty="0"/>
              <a:t> and if the partial function </a:t>
            </a:r>
            <a:r>
              <a:rPr lang="en-US" i="1" dirty="0"/>
              <a:t>f</a:t>
            </a:r>
            <a:r>
              <a:rPr lang="en-US" dirty="0"/>
              <a:t> is defined for the pair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 with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i="1" dirty="0"/>
              <a:t>s</a:t>
            </a:r>
            <a:r>
              <a:rPr lang="en-US" i="1" dirty="0">
                <a:ea typeface="Cambria Math"/>
              </a:rPr>
              <a:t>′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>
                <a:ea typeface="Cambria Math"/>
              </a:rPr>
              <a:t>′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the control unit:</a:t>
            </a:r>
          </a:p>
          <a:p>
            <a:pPr lvl="1"/>
            <a:r>
              <a:rPr lang="en-US" dirty="0"/>
              <a:t>enters the state </a:t>
            </a:r>
            <a:r>
              <a:rPr lang="en-US" i="1" dirty="0"/>
              <a:t>s</a:t>
            </a:r>
            <a:r>
              <a:rPr lang="en-US" dirty="0">
                <a:latin typeface="Cambria Math"/>
                <a:ea typeface="Cambria Math"/>
              </a:rPr>
              <a:t>′,</a:t>
            </a:r>
            <a:endParaRPr lang="en-US" dirty="0"/>
          </a:p>
          <a:p>
            <a:pPr lvl="1"/>
            <a:r>
              <a:rPr lang="en-US" dirty="0"/>
              <a:t>writes the symbol </a:t>
            </a:r>
            <a:r>
              <a:rPr lang="en-US" i="1" dirty="0"/>
              <a:t>x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 in the current cell, erasing </a:t>
            </a:r>
            <a:r>
              <a:rPr lang="en-US" i="1" dirty="0"/>
              <a:t>x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moves right one cell if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or moves left one cell if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L</a:t>
            </a:r>
            <a:r>
              <a:rPr lang="en-US" dirty="0"/>
              <a:t>.</a:t>
            </a:r>
          </a:p>
          <a:p>
            <a:r>
              <a:rPr lang="en-US" dirty="0"/>
              <a:t>This step is written as the five-tuple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>
                <a:latin typeface="Cambria Math"/>
                <a:ea typeface="Cambria Math"/>
              </a:rPr>
              <a:t>′,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′, </a:t>
            </a:r>
            <a:r>
              <a:rPr lang="en-US" i="1" dirty="0">
                <a:ea typeface="Cambria Math"/>
              </a:rPr>
              <a:t>d</a:t>
            </a:r>
            <a:r>
              <a:rPr lang="en-US" dirty="0">
                <a:latin typeface="Cambria Math"/>
                <a:ea typeface="Cambria Math"/>
              </a:rPr>
              <a:t>).  Turing machines are defined by specifying a set of such five-tuples. If the partial function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 is undefined for the pair (</a:t>
            </a:r>
            <a:r>
              <a:rPr lang="en-US" i="1" dirty="0">
                <a:ea typeface="Cambria Math"/>
              </a:rPr>
              <a:t>s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) then 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 will </a:t>
            </a:r>
            <a:r>
              <a:rPr lang="en-US" i="1" dirty="0">
                <a:latin typeface="Cambria Math"/>
                <a:ea typeface="Cambria Math"/>
              </a:rPr>
              <a:t>halt</a:t>
            </a:r>
            <a:r>
              <a:rPr lang="en-US" dirty="0">
                <a:latin typeface="Cambria Math"/>
                <a:ea typeface="Cambria Math"/>
              </a:rPr>
              <a:t>.  </a:t>
            </a:r>
          </a:p>
          <a:p>
            <a:r>
              <a:rPr lang="en-US" dirty="0">
                <a:ea typeface="Cambria Math"/>
              </a:rPr>
              <a:t>At the beginning of its operation a TM is assumed to be in the 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and to be positioned over the leftmost nonblank symbol on the tape. This is the </a:t>
            </a:r>
            <a:r>
              <a:rPr lang="en-US" i="1" dirty="0">
                <a:ea typeface="Cambria Math" pitchFamily="18" charset="0"/>
              </a:rPr>
              <a:t>initial positio</a:t>
            </a:r>
            <a:r>
              <a:rPr lang="en-US" dirty="0">
                <a:ea typeface="Cambria Math" pitchFamily="18" charset="0"/>
              </a:rPr>
              <a:t>n of the machine.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7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TM in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What is the final tape when the TM </a:t>
            </a:r>
            <a:r>
              <a:rPr lang="en-US" i="1" dirty="0"/>
              <a:t>T</a:t>
            </a:r>
            <a:r>
              <a:rPr lang="en-US" dirty="0"/>
              <a:t> defined by the seven five-tuples           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/>
              <a:t>s</a:t>
            </a:r>
            <a:r>
              <a:rPr lang="en-US" baseline="-2500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 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 and 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 is run on the tape shown here in (a)?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b="1" dirty="0">
                <a:ea typeface="Cambria Math" pitchFamily="18" charset="0"/>
              </a:rPr>
              <a:t>Solution</a:t>
            </a:r>
            <a:r>
              <a:rPr lang="en-US" dirty="0">
                <a:ea typeface="Cambria Math" pitchFamily="18" charset="0"/>
              </a:rPr>
              <a:t>: The transitions of this TM are shown to the right. The final tape is shown in (g).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255222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1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TM to Recognize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dirty="0"/>
              <a:t> be a subset of an alphabet </a:t>
            </a:r>
            <a:r>
              <a:rPr lang="en-US" i="1" dirty="0"/>
              <a:t>I</a:t>
            </a:r>
            <a:r>
              <a:rPr lang="en-US" dirty="0"/>
              <a:t>. A TM </a:t>
            </a:r>
            <a:r>
              <a:rPr lang="en-US" i="1" dirty="0"/>
              <a:t>T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</a:t>
            </a:r>
            <a:r>
              <a:rPr lang="en-US" i="1" dirty="0"/>
              <a:t>recognizes</a:t>
            </a:r>
            <a:r>
              <a:rPr lang="en-US" dirty="0"/>
              <a:t> a string </a:t>
            </a:r>
            <a:r>
              <a:rPr lang="en-US" i="1" dirty="0"/>
              <a:t>x</a:t>
            </a:r>
            <a:r>
              <a:rPr lang="en-US" dirty="0"/>
              <a:t> in </a:t>
            </a:r>
            <a:r>
              <a:rPr lang="en-US" i="1" dirty="0"/>
              <a:t>V</a:t>
            </a:r>
            <a:r>
              <a:rPr lang="en-US" dirty="0"/>
              <a:t>* if and only if </a:t>
            </a:r>
            <a:r>
              <a:rPr lang="en-US" i="1" dirty="0"/>
              <a:t>T</a:t>
            </a:r>
            <a:r>
              <a:rPr lang="en-US" dirty="0"/>
              <a:t>, starting in the initial position when </a:t>
            </a:r>
            <a:r>
              <a:rPr lang="en-US" i="1" dirty="0"/>
              <a:t>x</a:t>
            </a:r>
            <a:r>
              <a:rPr lang="en-US" dirty="0"/>
              <a:t> is written on the tape, halts in a final state. </a:t>
            </a:r>
          </a:p>
          <a:p>
            <a:r>
              <a:rPr lang="en-US" i="1" dirty="0"/>
              <a:t>T</a:t>
            </a:r>
            <a:r>
              <a:rPr lang="en-US" dirty="0"/>
              <a:t> is said to </a:t>
            </a:r>
            <a:r>
              <a:rPr lang="en-US" i="1" dirty="0"/>
              <a:t>recognize</a:t>
            </a:r>
            <a:r>
              <a:rPr lang="en-US" dirty="0"/>
              <a:t> a subset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* if </a:t>
            </a:r>
            <a:r>
              <a:rPr lang="en-US" i="1" dirty="0"/>
              <a:t>x</a:t>
            </a:r>
            <a:r>
              <a:rPr lang="en-US" dirty="0"/>
              <a:t> is recognized by </a:t>
            </a:r>
            <a:r>
              <a:rPr lang="en-US" i="1" dirty="0"/>
              <a:t>T</a:t>
            </a:r>
            <a:r>
              <a:rPr lang="en-US" dirty="0"/>
              <a:t> if and only if </a:t>
            </a:r>
            <a:r>
              <a:rPr lang="en-US" i="1" dirty="0"/>
              <a:t>x</a:t>
            </a:r>
            <a:r>
              <a:rPr lang="en-US" dirty="0"/>
              <a:t> belongs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Note that to recognize a subset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* we can use symbols not in </a:t>
            </a:r>
            <a:r>
              <a:rPr lang="en-US" i="1" dirty="0"/>
              <a:t>V</a:t>
            </a:r>
            <a:r>
              <a:rPr lang="en-US" dirty="0"/>
              <a:t>. This means that the input alphabet </a:t>
            </a:r>
            <a:r>
              <a:rPr lang="en-US" i="1" dirty="0"/>
              <a:t>I</a:t>
            </a:r>
            <a:r>
              <a:rPr lang="en-US" dirty="0"/>
              <a:t> may include symbols not in </a:t>
            </a:r>
            <a:r>
              <a:rPr lang="en-US" i="1" dirty="0"/>
              <a:t>V</a:t>
            </a:r>
            <a:r>
              <a:rPr lang="en-US" dirty="0"/>
              <a:t>. We will see that these extra symbols are used as markers.</a:t>
            </a:r>
          </a:p>
          <a:p>
            <a:r>
              <a:rPr lang="en-US" dirty="0"/>
              <a:t>A TM operating on a tape containing the symbols of a string  </a:t>
            </a:r>
            <a:r>
              <a:rPr lang="en-US" i="1" dirty="0"/>
              <a:t>x</a:t>
            </a:r>
            <a:r>
              <a:rPr lang="en-US" dirty="0"/>
              <a:t> in consecutive cells</a:t>
            </a:r>
            <a:r>
              <a:rPr lang="en-US" i="1" dirty="0"/>
              <a:t>, </a:t>
            </a:r>
            <a:r>
              <a:rPr lang="en-US" dirty="0"/>
              <a:t>does not recognize  </a:t>
            </a:r>
            <a:r>
              <a:rPr lang="en-US" i="1" dirty="0"/>
              <a:t>x</a:t>
            </a:r>
            <a:r>
              <a:rPr lang="en-US" dirty="0"/>
              <a:t> if it does not halt or halts in a state that is not final. </a:t>
            </a:r>
          </a:p>
        </p:txBody>
      </p:sp>
    </p:spTree>
    <p:extLst>
      <p:ext uri="{BB962C8B-B14F-4D97-AF65-F5344CB8AC3E}">
        <p14:creationId xmlns:p14="http://schemas.microsoft.com/office/powerpoint/2010/main" val="1269946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TMs to Recognize Sets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13.4</a:t>
            </a:r>
            <a:r>
              <a:rPr lang="en-US" dirty="0"/>
              <a:t> we showed that there is no DFA that recognizes the set the set                  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}. We will now construct a TM that </a:t>
            </a:r>
            <a:r>
              <a:rPr lang="en-US" dirty="0" err="1"/>
              <a:t>recongizes</a:t>
            </a:r>
            <a:r>
              <a:rPr lang="en-US" dirty="0"/>
              <a:t> this set.</a:t>
            </a:r>
          </a:p>
          <a:p>
            <a:pPr lvl="1"/>
            <a:r>
              <a:rPr lang="en-US" dirty="0"/>
              <a:t>We use an auxiliary tape symbol </a:t>
            </a:r>
            <a:r>
              <a:rPr lang="en-US" i="1" dirty="0"/>
              <a:t>M</a:t>
            </a:r>
            <a:r>
              <a:rPr lang="en-US" dirty="0"/>
              <a:t> as a marker, and specify that 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/>
              <a:t>} and    </a:t>
            </a:r>
            <a:r>
              <a:rPr lang="en-US" i="1" dirty="0"/>
              <a:t>I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Our TM has one final state,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The TM successively replaces a 0 at the leftmost position of the string with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a 1 at the rightmost position of the string with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sweeping back and forth, terminating in a final state if and only if the string consists of a block of 0s followed by a block of the same number of 1s.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The five-tuples are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    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and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).</a:t>
            </a:r>
          </a:p>
          <a:p>
            <a:r>
              <a:rPr lang="en-US" dirty="0">
                <a:ea typeface="Cambria Math" pitchFamily="18" charset="0"/>
              </a:rPr>
              <a:t>For example, the string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000111</a:t>
            </a:r>
            <a:r>
              <a:rPr lang="en-US" dirty="0"/>
              <a:t> would successively become </a:t>
            </a:r>
            <a:r>
              <a:rPr lang="en-US" i="1" dirty="0"/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00111, </a:t>
            </a:r>
            <a:r>
              <a:rPr lang="en-US" i="1" dirty="0"/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i="1" dirty="0">
                <a:ea typeface="Cambria Math" pitchFamily="18" charset="0"/>
              </a:rPr>
              <a:t>M, </a:t>
            </a:r>
            <a:r>
              <a:rPr lang="en-US" i="1" dirty="0"/>
              <a:t>M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i="1" dirty="0">
                <a:ea typeface="Cambria Math" pitchFamily="18" charset="0"/>
              </a:rPr>
              <a:t>M, </a:t>
            </a:r>
            <a:r>
              <a:rPr lang="en-US" i="1" dirty="0"/>
              <a:t>M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i="1" dirty="0">
                <a:ea typeface="Cambria Math" pitchFamily="18" charset="0"/>
              </a:rPr>
              <a:t>MM, </a:t>
            </a:r>
            <a:r>
              <a:rPr lang="en-US" i="1" dirty="0"/>
              <a:t>M</a:t>
            </a:r>
            <a:r>
              <a:rPr lang="en-US" i="1" dirty="0">
                <a:ea typeface="Cambria Math" pitchFamily="18" charset="0"/>
              </a:rPr>
              <a:t>MM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ea typeface="Cambria Math" pitchFamily="18" charset="0"/>
              </a:rPr>
              <a:t>MM, </a:t>
            </a:r>
            <a:r>
              <a:rPr lang="en-US" i="1" dirty="0"/>
              <a:t>M</a:t>
            </a:r>
            <a:r>
              <a:rPr lang="en-US" i="1" dirty="0">
                <a:ea typeface="Cambria Math" pitchFamily="18" charset="0"/>
              </a:rPr>
              <a:t>MMMMM </a:t>
            </a:r>
            <a:r>
              <a:rPr lang="en-US" dirty="0">
                <a:ea typeface="Cambria Math" pitchFamily="18" charset="0"/>
              </a:rPr>
              <a:t>as the machine operates until it halts. </a:t>
            </a:r>
          </a:p>
          <a:p>
            <a:pPr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0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Functions with 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Turing machine can be used to compute the values of a partial function.</a:t>
            </a:r>
          </a:p>
          <a:p>
            <a:r>
              <a:rPr lang="en-US" dirty="0"/>
              <a:t>Suppose that the TM </a:t>
            </a:r>
            <a:r>
              <a:rPr lang="en-US" i="1" dirty="0"/>
              <a:t>T</a:t>
            </a:r>
            <a:r>
              <a:rPr lang="en-US" dirty="0"/>
              <a:t>, when given the string </a:t>
            </a:r>
            <a:r>
              <a:rPr lang="en-US" i="1" dirty="0"/>
              <a:t>x</a:t>
            </a:r>
            <a:r>
              <a:rPr lang="en-US" dirty="0"/>
              <a:t> as input, halts with the string </a:t>
            </a:r>
            <a:r>
              <a:rPr lang="en-US" i="1" dirty="0"/>
              <a:t>y</a:t>
            </a:r>
            <a:r>
              <a:rPr lang="en-US" dirty="0"/>
              <a:t> on its tape. We can then define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r>
              <a:rPr lang="en-US" dirty="0"/>
              <a:t>To consider a TM as a computer of functions from the set of </a:t>
            </a:r>
            <a:r>
              <a:rPr lang="en-US" i="1" dirty="0"/>
              <a:t>k</a:t>
            </a:r>
            <a:r>
              <a:rPr lang="en-US" dirty="0"/>
              <a:t>-tuples of nonnegative integers to the set of nonnegative integers, we use the </a:t>
            </a:r>
            <a:r>
              <a:rPr lang="en-US" i="1" dirty="0"/>
              <a:t>unary representation </a:t>
            </a:r>
            <a:r>
              <a:rPr lang="en-US" dirty="0"/>
              <a:t>of integers.</a:t>
            </a:r>
          </a:p>
          <a:p>
            <a:r>
              <a:rPr lang="en-US" dirty="0"/>
              <a:t>A nonnegative integer </a:t>
            </a:r>
            <a:r>
              <a:rPr lang="en-US" i="1" dirty="0"/>
              <a:t>n</a:t>
            </a:r>
            <a:r>
              <a:rPr lang="en-US" dirty="0"/>
              <a:t> is represented by a string of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s. So,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is represented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111111,</a:t>
            </a:r>
            <a:r>
              <a:rPr lang="en-US" dirty="0"/>
              <a:t>  etc.</a:t>
            </a:r>
          </a:p>
          <a:p>
            <a:r>
              <a:rPr lang="en-US" dirty="0"/>
              <a:t>To represent an input that is a </a:t>
            </a:r>
            <a:r>
              <a:rPr lang="en-US" i="1" dirty="0"/>
              <a:t>k</a:t>
            </a:r>
            <a:r>
              <a:rPr lang="en-US" dirty="0"/>
              <a:t>-tuple of integers, we represent each integer in the </a:t>
            </a:r>
            <a:r>
              <a:rPr lang="en-US" i="1" dirty="0"/>
              <a:t>k</a:t>
            </a:r>
            <a:r>
              <a:rPr lang="en-US" dirty="0"/>
              <a:t>-tuple separately and separate these representations using asterisks.  For example,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2,0,1,3</a:t>
            </a:r>
            <a:r>
              <a:rPr lang="en-US" dirty="0"/>
              <a:t>) is represented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111*1*11*1111</a:t>
            </a:r>
            <a:r>
              <a:rPr lang="en-US" dirty="0"/>
              <a:t>. </a:t>
            </a:r>
          </a:p>
          <a:p>
            <a:r>
              <a:rPr lang="en-US" dirty="0"/>
              <a:t>Constructing a Turing machine that computes a particular function can be extremely complicated.  Fortunately, the ability of Turing machines to compute functions is of theoretical, rather than practical,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Syntax</a:t>
            </a:r>
            <a:r>
              <a:rPr lang="en-US" dirty="0"/>
              <a:t> (form of a sentence) vs. </a:t>
            </a:r>
            <a:r>
              <a:rPr lang="en-US" i="1" dirty="0"/>
              <a:t>semantics</a:t>
            </a:r>
            <a:r>
              <a:rPr lang="en-US" dirty="0"/>
              <a:t> (meaning of a sentence)</a:t>
            </a:r>
          </a:p>
          <a:p>
            <a:r>
              <a:rPr lang="en-US" dirty="0"/>
              <a:t>The sentence </a:t>
            </a:r>
            <a:r>
              <a:rPr lang="en-US" i="1" dirty="0"/>
              <a:t>the frog writes neatly </a:t>
            </a:r>
            <a:r>
              <a:rPr lang="en-US" dirty="0"/>
              <a:t>is a valid sentence according to the rules of English grammar. That is, it is syntactically correct, even though it’s nonsensical (unless we are talking about a fantasy world).</a:t>
            </a:r>
          </a:p>
          <a:p>
            <a:r>
              <a:rPr lang="en-US" dirty="0"/>
              <a:t>The sequence of words </a:t>
            </a:r>
            <a:r>
              <a:rPr lang="en-US" i="1" dirty="0"/>
              <a:t>swims quickly mathematics </a:t>
            </a:r>
            <a:r>
              <a:rPr lang="en-US" dirty="0"/>
              <a:t>is not a valid sentence according to the rules of English grammar.</a:t>
            </a:r>
          </a:p>
        </p:txBody>
      </p:sp>
    </p:spTree>
    <p:extLst>
      <p:ext uri="{BB962C8B-B14F-4D97-AF65-F5344CB8AC3E}">
        <p14:creationId xmlns:p14="http://schemas.microsoft.com/office/powerpoint/2010/main" val="2046237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Functions with TMs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construct a TM </a:t>
            </a:r>
            <a:r>
              <a:rPr lang="en-US" i="1" dirty="0"/>
              <a:t>T</a:t>
            </a:r>
            <a:r>
              <a:rPr lang="en-US" dirty="0"/>
              <a:t> that computes the function</a:t>
            </a:r>
            <a:r>
              <a:rPr lang="en-US" i="1" dirty="0"/>
              <a:t>                     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we first represent the pair (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by a string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followed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by an asterisk, followed by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s</a:t>
            </a:r>
            <a:r>
              <a:rPr lang="en-US" dirty="0"/>
              <a:t>. </a:t>
            </a:r>
          </a:p>
          <a:p>
            <a:r>
              <a:rPr lang="en-US" dirty="0"/>
              <a:t>The machine starts at the leftmost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the input string,  and proceeds to erase this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r>
              <a:rPr lang="en-US" dirty="0"/>
              <a:t>If the next character is an asterisk,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In this case, it replaces the asterisk with a blank and halts.</a:t>
            </a:r>
          </a:p>
          <a:p>
            <a:r>
              <a:rPr lang="en-US" dirty="0"/>
              <a:t>Otherwise, it erases the next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and then passes over the remaining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s, until it comes to the asterisk. </a:t>
            </a:r>
          </a:p>
          <a:p>
            <a:r>
              <a:rPr lang="en-US" dirty="0"/>
              <a:t>The asterisk is then replaced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r>
              <a:rPr lang="en-US" dirty="0"/>
              <a:t>The five-tuples defining this Turing machine are: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),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),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),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), 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marL="73152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4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Church-Turing Thesis </a:t>
            </a:r>
            <a:r>
              <a:rPr lang="en-US" dirty="0"/>
              <a:t>says that given any problem that can be solved with an effective algorithm, there is a TM that can solve this problem. </a:t>
            </a:r>
          </a:p>
          <a:p>
            <a:r>
              <a:rPr lang="en-US" dirty="0"/>
              <a:t>It is called a </a:t>
            </a:r>
            <a:r>
              <a:rPr lang="en-US" i="1" dirty="0"/>
              <a:t>thesis</a:t>
            </a:r>
            <a:r>
              <a:rPr lang="en-US" dirty="0"/>
              <a:t> rather than a theorem because the concept of solvability by an effective algorithm is informal and imprecise, as opposed to the concept of solvability by a TM, which is formal and precise.</a:t>
            </a:r>
          </a:p>
        </p:txBody>
      </p:sp>
    </p:spTree>
    <p:extLst>
      <p:ext uri="{BB962C8B-B14F-4D97-AF65-F5344CB8AC3E}">
        <p14:creationId xmlns:p14="http://schemas.microsoft.com/office/powerpoint/2010/main" val="1519748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Decidability and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decision problem </a:t>
            </a:r>
            <a:r>
              <a:rPr lang="en-US" dirty="0"/>
              <a:t>asks whether statements from a particular class of statements are true. Decision problems are also known as </a:t>
            </a:r>
            <a:r>
              <a:rPr lang="en-US" i="1" dirty="0"/>
              <a:t>yes-or-no problems. </a:t>
            </a:r>
          </a:p>
          <a:p>
            <a:pPr lvl="1"/>
            <a:r>
              <a:rPr lang="en-US" dirty="0"/>
              <a:t>Consider the question for a particular integer  </a:t>
            </a:r>
            <a:r>
              <a:rPr lang="en-US" i="1" dirty="0"/>
              <a:t>n</a:t>
            </a:r>
            <a:r>
              <a:rPr lang="en-US" dirty="0"/>
              <a:t>, “Is </a:t>
            </a:r>
            <a:r>
              <a:rPr lang="en-US" i="1" dirty="0"/>
              <a:t>n</a:t>
            </a:r>
            <a:r>
              <a:rPr lang="en-US" dirty="0"/>
              <a:t> prime?”  The answer is "yes" or "no.“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halting problem </a:t>
            </a:r>
            <a:r>
              <a:rPr lang="en-US" dirty="0"/>
              <a:t>is the decision problem that asks whether a Turing machine </a:t>
            </a:r>
            <a:r>
              <a:rPr lang="en-US" i="1" dirty="0"/>
              <a:t>T</a:t>
            </a:r>
            <a:r>
              <a:rPr lang="en-US" dirty="0"/>
              <a:t> eventually halts when given an input string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r>
              <a:rPr lang="en-US" dirty="0"/>
              <a:t>When there is an effective algorithm that decides whether instances of a decision problem are true, we say that this problem is </a:t>
            </a:r>
            <a:r>
              <a:rPr lang="en-US" i="1" dirty="0"/>
              <a:t>solvable</a:t>
            </a:r>
            <a:r>
              <a:rPr lang="en-US" dirty="0"/>
              <a:t> or </a:t>
            </a:r>
            <a:r>
              <a:rPr lang="en-US" i="1" dirty="0"/>
              <a:t>decidable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3.5</a:t>
            </a:r>
            <a:r>
              <a:rPr lang="en-US" dirty="0"/>
              <a:t>, an algorithm was given for determining whether a positive integer </a:t>
            </a:r>
            <a:r>
              <a:rPr lang="en-US" i="1" dirty="0"/>
              <a:t>n</a:t>
            </a:r>
            <a:r>
              <a:rPr lang="en-US" dirty="0"/>
              <a:t> is prime by checking whether it is divisible by primes not exceeding its square root. </a:t>
            </a:r>
          </a:p>
          <a:p>
            <a:r>
              <a:rPr lang="en-US" dirty="0"/>
              <a:t>However, if no effective algorithm exists for solving a problem, then we say the problem is </a:t>
            </a:r>
            <a:r>
              <a:rPr lang="en-US" i="1" dirty="0"/>
              <a:t>unsolvable </a:t>
            </a:r>
            <a:r>
              <a:rPr lang="en-US" dirty="0"/>
              <a:t>or </a:t>
            </a:r>
            <a:r>
              <a:rPr lang="en-US" i="1" dirty="0" err="1"/>
              <a:t>undecidable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halting problem is an unsolvable decision problem (proved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/>
              <a:t>). That is, no TM exists that, when given an encoding of a TM </a:t>
            </a:r>
            <a:r>
              <a:rPr lang="en-US" i="1" dirty="0"/>
              <a:t>T</a:t>
            </a:r>
            <a:r>
              <a:rPr lang="en-US" dirty="0"/>
              <a:t> and its input string </a:t>
            </a:r>
            <a:r>
              <a:rPr lang="en-US" i="1" dirty="0"/>
              <a:t>x</a:t>
            </a:r>
            <a:r>
              <a:rPr lang="en-US" dirty="0"/>
              <a:t> as input, can determine whether </a:t>
            </a:r>
            <a:r>
              <a:rPr lang="en-US" i="1" dirty="0"/>
              <a:t>T</a:t>
            </a:r>
            <a:r>
              <a:rPr lang="en-US" dirty="0"/>
              <a:t> eventually halts when started with </a:t>
            </a:r>
            <a:r>
              <a:rPr lang="en-US" i="1" dirty="0"/>
              <a:t>x</a:t>
            </a:r>
            <a:r>
              <a:rPr lang="en-US" dirty="0"/>
              <a:t> written on its tape. </a:t>
            </a:r>
          </a:p>
          <a:p>
            <a:r>
              <a:rPr lang="en-US" dirty="0"/>
              <a:t>A function that can be computed by a TM is called </a:t>
            </a:r>
            <a:r>
              <a:rPr lang="en-US" i="1" dirty="0"/>
              <a:t>computable</a:t>
            </a:r>
            <a:r>
              <a:rPr lang="en-US" dirty="0"/>
              <a:t> and a function that cannot be computed by a TM is called </a:t>
            </a:r>
            <a:r>
              <a:rPr lang="en-US" i="1" dirty="0" err="1"/>
              <a:t>uncomputable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busy beaver function</a:t>
            </a:r>
            <a:r>
              <a:rPr lang="en-US" dirty="0"/>
              <a:t>, which when given a positive integer </a:t>
            </a:r>
            <a:r>
              <a:rPr lang="en-US" i="1" dirty="0"/>
              <a:t>n</a:t>
            </a:r>
            <a:r>
              <a:rPr lang="en-US" dirty="0"/>
              <a:t> gives the maximum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that a TM with </a:t>
            </a:r>
            <a:r>
              <a:rPr lang="en-US" i="1" dirty="0"/>
              <a:t>n</a:t>
            </a:r>
            <a:r>
              <a:rPr lang="en-US" dirty="0"/>
              <a:t> states and alphabet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B</a:t>
            </a:r>
            <a:r>
              <a:rPr lang="en-US" dirty="0"/>
              <a:t>} may print on an initially blank tape is </a:t>
            </a:r>
            <a:r>
              <a:rPr lang="en-US" dirty="0" err="1"/>
              <a:t>uncomputable</a:t>
            </a:r>
            <a:r>
              <a:rPr lang="en-US" dirty="0"/>
              <a:t>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/>
              <a:t>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13.5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8291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Classes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i="1" dirty="0"/>
              <a:t>nondeterministic Turing machine </a:t>
            </a:r>
            <a:r>
              <a:rPr lang="en-US" dirty="0"/>
              <a:t>(</a:t>
            </a:r>
            <a:r>
              <a:rPr lang="en-US" i="1" dirty="0"/>
              <a:t>NDTM</a:t>
            </a:r>
            <a:r>
              <a:rPr lang="en-US" dirty="0"/>
              <a:t>), the restriction that no two transition rules begin with the same pair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 is eliminated. </a:t>
            </a:r>
          </a:p>
          <a:p>
            <a:r>
              <a:rPr lang="en-US" dirty="0"/>
              <a:t>Hence, there may be more than one transition rule beginning with each (state, tape symbol) pair, so that there may be a choice as to which rule to use </a:t>
            </a:r>
            <a:r>
              <a:rPr lang="en-US"/>
              <a:t>at each step. </a:t>
            </a:r>
            <a:endParaRPr lang="en-US" dirty="0"/>
          </a:p>
          <a:p>
            <a:r>
              <a:rPr lang="en-US" dirty="0"/>
              <a:t>A NDTM </a:t>
            </a:r>
            <a:r>
              <a:rPr lang="en-US" i="1" dirty="0"/>
              <a:t>T</a:t>
            </a:r>
            <a:r>
              <a:rPr lang="en-US" dirty="0"/>
              <a:t> recognizes a string </a:t>
            </a:r>
            <a:r>
              <a:rPr lang="en-US" i="1" dirty="0"/>
              <a:t>x</a:t>
            </a:r>
            <a:r>
              <a:rPr lang="en-US" dirty="0"/>
              <a:t> if and only if there exists some sequence of transitions of </a:t>
            </a:r>
            <a:r>
              <a:rPr lang="en-US" i="1" dirty="0"/>
              <a:t>T</a:t>
            </a:r>
            <a:r>
              <a:rPr lang="en-US" dirty="0"/>
              <a:t> that ends in a final state when the machine starts in the initial position with </a:t>
            </a:r>
            <a:r>
              <a:rPr lang="en-US" i="1" dirty="0"/>
              <a:t>x</a:t>
            </a:r>
            <a:r>
              <a:rPr lang="en-US" dirty="0"/>
              <a:t> written on the tape. </a:t>
            </a:r>
          </a:p>
        </p:txBody>
      </p:sp>
    </p:spTree>
    <p:extLst>
      <p:ext uri="{BB962C8B-B14F-4D97-AF65-F5344CB8AC3E}">
        <p14:creationId xmlns:p14="http://schemas.microsoft.com/office/powerpoint/2010/main" val="3985877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Classes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NP </a:t>
            </a:r>
            <a:r>
              <a:rPr lang="en-US" dirty="0"/>
              <a:t>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decision problem is in </a:t>
            </a:r>
            <a:r>
              <a:rPr lang="en-US" i="1" dirty="0"/>
              <a:t>P</a:t>
            </a:r>
            <a:r>
              <a:rPr lang="en-US" dirty="0"/>
              <a:t>, the </a:t>
            </a:r>
            <a:r>
              <a:rPr lang="en-US" i="1" dirty="0"/>
              <a:t>class of polynomial-time problems</a:t>
            </a:r>
            <a:r>
              <a:rPr lang="en-US" dirty="0"/>
              <a:t>, if it can be solved by a deterministic Turing machine in polynomial time in terms of the size of its input. </a:t>
            </a:r>
          </a:p>
          <a:p>
            <a:r>
              <a:rPr lang="en-US" dirty="0"/>
              <a:t>That is, a decision problem is in </a:t>
            </a:r>
            <a:r>
              <a:rPr lang="en-US" i="1" dirty="0"/>
              <a:t>P</a:t>
            </a:r>
            <a:r>
              <a:rPr lang="en-US" dirty="0"/>
              <a:t> if there is a deterministic Turing machine </a:t>
            </a:r>
            <a:r>
              <a:rPr lang="en-US" i="1" dirty="0"/>
              <a:t>T</a:t>
            </a:r>
            <a:r>
              <a:rPr lang="en-US" dirty="0"/>
              <a:t> that solves the decision problem and a polynomial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such that for all integers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 halts in a final state after no more than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transitions whenever the input to </a:t>
            </a:r>
            <a:r>
              <a:rPr lang="en-US" i="1" dirty="0"/>
              <a:t>T</a:t>
            </a:r>
            <a:r>
              <a:rPr lang="en-US" dirty="0"/>
              <a:t> is a string of length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A decision problem is in </a:t>
            </a:r>
            <a:r>
              <a:rPr lang="en-US" i="1" dirty="0"/>
              <a:t>NP</a:t>
            </a:r>
            <a:r>
              <a:rPr lang="en-US" dirty="0"/>
              <a:t>, the </a:t>
            </a:r>
            <a:r>
              <a:rPr lang="en-US" i="1" dirty="0"/>
              <a:t>class of nondeterministic polynomial-time problems</a:t>
            </a:r>
            <a:r>
              <a:rPr lang="en-US" dirty="0"/>
              <a:t>, if it can be solved by a nondeterministic Turing machine in polynomial time in terms of the size of its input. </a:t>
            </a:r>
          </a:p>
          <a:p>
            <a:r>
              <a:rPr lang="en-US" dirty="0"/>
              <a:t>That is, a decision problem is in </a:t>
            </a:r>
            <a:r>
              <a:rPr lang="en-US" i="1" dirty="0"/>
              <a:t>NP</a:t>
            </a:r>
            <a:r>
              <a:rPr lang="en-US" dirty="0"/>
              <a:t> if there is a nondeterministic Turing machine </a:t>
            </a:r>
            <a:r>
              <a:rPr lang="en-US" i="1" dirty="0"/>
              <a:t>T</a:t>
            </a:r>
            <a:r>
              <a:rPr lang="en-US" dirty="0"/>
              <a:t> that solves the problem and a polynomial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such that for all integers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 halts for every choice of transitions after no more than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transitions whenever the input to </a:t>
            </a:r>
            <a:r>
              <a:rPr lang="en-US" i="1" dirty="0"/>
              <a:t>T</a:t>
            </a:r>
            <a:r>
              <a:rPr lang="en-US" dirty="0"/>
              <a:t> is a string of length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Problems in </a:t>
            </a:r>
            <a:r>
              <a:rPr lang="en-US" i="1" dirty="0"/>
              <a:t>P</a:t>
            </a:r>
            <a:r>
              <a:rPr lang="en-US" dirty="0"/>
              <a:t> are called </a:t>
            </a:r>
            <a:r>
              <a:rPr lang="en-US" i="1" dirty="0"/>
              <a:t>tractable</a:t>
            </a:r>
            <a:r>
              <a:rPr lang="en-US" dirty="0"/>
              <a:t>, whereas problems not in </a:t>
            </a:r>
            <a:r>
              <a:rPr lang="en-US" i="1" dirty="0"/>
              <a:t>P</a:t>
            </a:r>
            <a:r>
              <a:rPr lang="en-US" dirty="0"/>
              <a:t> are called </a:t>
            </a:r>
            <a:r>
              <a:rPr lang="en-US" i="1" dirty="0"/>
              <a:t>intractable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0620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Classes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NP </a:t>
            </a:r>
            <a:r>
              <a:rPr lang="en-US" dirty="0"/>
              <a:t>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problem to be in </a:t>
            </a:r>
            <a:r>
              <a:rPr lang="en-US" i="1" dirty="0"/>
              <a:t>NP</a:t>
            </a:r>
            <a:r>
              <a:rPr lang="en-US" dirty="0"/>
              <a:t>, it is necessary only that there be a NDTM that when given a true statement from the set of statements addressed by the problem, can verify its truth in polynomial time by making the correct guess at each step. </a:t>
            </a:r>
          </a:p>
          <a:p>
            <a:pPr lvl="1"/>
            <a:r>
              <a:rPr lang="en-US" dirty="0"/>
              <a:t>The problem of determining whether a given graph has a Hamilton circuit is an </a:t>
            </a:r>
            <a:r>
              <a:rPr lang="en-US" i="1" dirty="0"/>
              <a:t>NP</a:t>
            </a:r>
            <a:r>
              <a:rPr lang="en-US" dirty="0"/>
              <a:t> problem, because a NDTM can easily verify that a simple circuit in a graph passes through each vertex exactly once.</a:t>
            </a:r>
          </a:p>
          <a:p>
            <a:pPr lvl="1"/>
            <a:r>
              <a:rPr lang="en-US" dirty="0"/>
              <a:t>It can do this by making a series of correct guesses corresponding to successively adding edges to form the circuit. </a:t>
            </a:r>
          </a:p>
        </p:txBody>
      </p:sp>
    </p:spTree>
    <p:extLst>
      <p:ext uri="{BB962C8B-B14F-4D97-AF65-F5344CB8AC3E}">
        <p14:creationId xmlns:p14="http://schemas.microsoft.com/office/powerpoint/2010/main" val="1748382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Wrapping Everything up with a </a:t>
            </a:r>
            <a:r>
              <a:rPr lang="en-US" dirty="0" err="1"/>
              <a:t>Millenium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Because every DTM can also be a considered to be a NDTM, where each (state, tape symbol) pair occurs in exactly one transition rule, P </a:t>
            </a:r>
            <a:r>
              <a:rPr lang="en-US" dirty="0">
                <a:latin typeface="Cambria Math"/>
                <a:ea typeface="Cambria Math"/>
              </a:rPr>
              <a:t>⊆</a:t>
            </a:r>
            <a:r>
              <a:rPr lang="en-US" dirty="0"/>
              <a:t> NP.</a:t>
            </a:r>
          </a:p>
          <a:p>
            <a:r>
              <a:rPr lang="en-US" dirty="0"/>
              <a:t>The most famous open question in theoretical CS, and one of the millennium problems with a $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1,000,000</a:t>
            </a:r>
            <a:r>
              <a:rPr lang="en-US" dirty="0"/>
              <a:t> prize, is whether every problem in </a:t>
            </a:r>
            <a:r>
              <a:rPr lang="en-US" i="1" dirty="0"/>
              <a:t>NP</a:t>
            </a:r>
            <a:r>
              <a:rPr lang="en-US" dirty="0"/>
              <a:t> is also in </a:t>
            </a:r>
            <a:r>
              <a:rPr lang="en-US" i="1" dirty="0"/>
              <a:t>P</a:t>
            </a:r>
            <a:r>
              <a:rPr lang="en-US" dirty="0"/>
              <a:t>, that is, whether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NP</a:t>
            </a:r>
            <a:r>
              <a:rPr lang="en-US" dirty="0"/>
              <a:t>.</a:t>
            </a:r>
          </a:p>
          <a:p>
            <a:r>
              <a:rPr lang="en-US" dirty="0"/>
              <a:t>There is an important class of problems, known as </a:t>
            </a:r>
            <a:r>
              <a:rPr lang="en-US" i="1" dirty="0"/>
              <a:t>NP-complete</a:t>
            </a:r>
            <a:r>
              <a:rPr lang="en-US" dirty="0"/>
              <a:t> problems, where a problem is in this class if it is the class </a:t>
            </a:r>
            <a:r>
              <a:rPr lang="en-US" i="1" dirty="0"/>
              <a:t>NP</a:t>
            </a:r>
            <a:r>
              <a:rPr lang="en-US" dirty="0"/>
              <a:t> and if this problem was also in the class </a:t>
            </a:r>
            <a:r>
              <a:rPr lang="en-US" i="1" dirty="0"/>
              <a:t>P</a:t>
            </a:r>
            <a:r>
              <a:rPr lang="en-US" dirty="0"/>
              <a:t>, then every problem in </a:t>
            </a:r>
            <a:r>
              <a:rPr lang="en-US" i="1" dirty="0"/>
              <a:t>NP</a:t>
            </a:r>
            <a:r>
              <a:rPr lang="en-US" dirty="0"/>
              <a:t> must also be in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 That is, a problem is </a:t>
            </a:r>
            <a:r>
              <a:rPr lang="en-US" i="1" dirty="0"/>
              <a:t>NP</a:t>
            </a:r>
            <a:r>
              <a:rPr lang="en-US" dirty="0"/>
              <a:t>-complete if the existence of a polynomial-time algorithm for solving it implies the existence of a polynomial-time algorithm for every problem in </a:t>
            </a:r>
            <a:r>
              <a:rPr lang="en-US" i="1" dirty="0"/>
              <a:t>NP</a:t>
            </a:r>
            <a:r>
              <a:rPr lang="en-US" dirty="0"/>
              <a:t>.</a:t>
            </a:r>
          </a:p>
          <a:p>
            <a:r>
              <a:rPr lang="en-US" dirty="0"/>
              <a:t>We have studied several problems that can be shown to be </a:t>
            </a:r>
            <a:r>
              <a:rPr lang="en-US" i="1" dirty="0"/>
              <a:t>NP</a:t>
            </a:r>
            <a:r>
              <a:rPr lang="en-US" dirty="0"/>
              <a:t>-complete in this text, including determining whether a simple graph has a Hamilton circuit and determining whether a proposition in </a:t>
            </a:r>
            <a:r>
              <a:rPr lang="en-US" i="1" dirty="0"/>
              <a:t>n</a:t>
            </a:r>
            <a:r>
              <a:rPr lang="en-US" dirty="0"/>
              <a:t> variables is a tautology.</a:t>
            </a:r>
          </a:p>
          <a:p>
            <a:r>
              <a:rPr lang="en-US" dirty="0"/>
              <a:t>This concludes our introduction to discrete mathematics, but it should come as no surprise that there is a lot more to learn!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that specify the syntactically correct sentences of a natural language such as English are complex.  </a:t>
            </a:r>
          </a:p>
          <a:p>
            <a:r>
              <a:rPr lang="en-US" dirty="0"/>
              <a:t>Instead of studying natural languages, we can define  </a:t>
            </a:r>
            <a:r>
              <a:rPr lang="en-US" i="1" dirty="0"/>
              <a:t>formal languages </a:t>
            </a:r>
            <a:r>
              <a:rPr lang="en-US" dirty="0"/>
              <a:t>that have well-defined rules of syntax. </a:t>
            </a:r>
          </a:p>
          <a:p>
            <a:r>
              <a:rPr lang="en-US" dirty="0"/>
              <a:t>These rules of syntax are important both in linguistics (the study of natural languages) and in the study of programming languages. </a:t>
            </a:r>
          </a:p>
        </p:txBody>
      </p:sp>
    </p:spTree>
    <p:extLst>
      <p:ext uri="{BB962C8B-B14F-4D97-AF65-F5344CB8AC3E}">
        <p14:creationId xmlns:p14="http://schemas.microsoft.com/office/powerpoint/2010/main" val="16815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849866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 example sequence of replacements:</a:t>
            </a:r>
          </a:p>
          <a:p>
            <a:endParaRPr lang="en-US" sz="1200" dirty="0"/>
          </a:p>
          <a:p>
            <a:r>
              <a:rPr lang="en-US" sz="1200" b="1" dirty="0"/>
              <a:t>noun phrase  verb phrase</a:t>
            </a:r>
          </a:p>
          <a:p>
            <a:r>
              <a:rPr lang="en-US" sz="1200" b="1" dirty="0"/>
              <a:t>article adjective  noun verb phrase</a:t>
            </a:r>
          </a:p>
          <a:p>
            <a:r>
              <a:rPr lang="en-US" sz="1200" b="1" dirty="0"/>
              <a:t>article adjective noun verb adverb</a:t>
            </a:r>
          </a:p>
          <a:p>
            <a:r>
              <a:rPr lang="en-US" sz="1200" i="1" dirty="0"/>
              <a:t>the</a:t>
            </a:r>
            <a:r>
              <a:rPr lang="en-US" sz="1200" dirty="0"/>
              <a:t> </a:t>
            </a:r>
            <a:r>
              <a:rPr lang="en-US" sz="1200" b="1" dirty="0"/>
              <a:t>adjective noun verb adverb</a:t>
            </a:r>
          </a:p>
          <a:p>
            <a:r>
              <a:rPr lang="en-US" sz="1200" i="1" dirty="0"/>
              <a:t>the large </a:t>
            </a:r>
            <a:r>
              <a:rPr lang="en-US" sz="1200" b="1" dirty="0"/>
              <a:t>noun verb adverb</a:t>
            </a:r>
          </a:p>
          <a:p>
            <a:r>
              <a:rPr lang="en-US" sz="1200" i="1" dirty="0"/>
              <a:t>the large rabbit </a:t>
            </a:r>
            <a:r>
              <a:rPr lang="en-US" sz="1200" b="1" dirty="0"/>
              <a:t>verb adverb</a:t>
            </a:r>
          </a:p>
          <a:p>
            <a:r>
              <a:rPr lang="en-US" sz="1200" i="1" dirty="0"/>
              <a:t>the large rabbit hops </a:t>
            </a:r>
            <a:r>
              <a:rPr lang="en-US" sz="1200" b="1" dirty="0"/>
              <a:t>adverb</a:t>
            </a:r>
          </a:p>
          <a:p>
            <a:r>
              <a:rPr lang="en-US" sz="1200" i="1" dirty="0"/>
              <a:t>the large rabbit hops quickly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340"/>
            <a:ext cx="8153400" cy="294132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sentence</a:t>
            </a:r>
            <a:r>
              <a:rPr lang="en-US" dirty="0"/>
              <a:t> is made up of a </a:t>
            </a:r>
            <a:r>
              <a:rPr lang="en-US" b="1" dirty="0"/>
              <a:t>noun phrase </a:t>
            </a:r>
            <a:r>
              <a:rPr lang="en-US" dirty="0"/>
              <a:t>followed by a </a:t>
            </a:r>
            <a:r>
              <a:rPr lang="en-US" b="1" dirty="0"/>
              <a:t>verb phrase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 phrase </a:t>
            </a:r>
            <a:r>
              <a:rPr lang="en-US" dirty="0"/>
              <a:t>is made up of an </a:t>
            </a:r>
            <a:r>
              <a:rPr lang="en-US" b="1" dirty="0"/>
              <a:t>article</a:t>
            </a:r>
            <a:r>
              <a:rPr lang="en-US" dirty="0"/>
              <a:t> followed by an </a:t>
            </a:r>
            <a:r>
              <a:rPr lang="en-US" b="1" dirty="0"/>
              <a:t>adjective</a:t>
            </a:r>
            <a:r>
              <a:rPr lang="en-US" dirty="0"/>
              <a:t> followed by a </a:t>
            </a:r>
            <a:r>
              <a:rPr lang="en-US" b="1" dirty="0"/>
              <a:t>noun</a:t>
            </a:r>
            <a:r>
              <a:rPr lang="en-US" dirty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 phrase </a:t>
            </a:r>
            <a:r>
              <a:rPr lang="en-US" dirty="0"/>
              <a:t>is made up of an </a:t>
            </a:r>
            <a:r>
              <a:rPr lang="en-US" b="1" dirty="0"/>
              <a:t>article</a:t>
            </a:r>
            <a:r>
              <a:rPr lang="en-US" dirty="0"/>
              <a:t> followed by a </a:t>
            </a:r>
            <a:r>
              <a:rPr lang="en-US" b="1" dirty="0"/>
              <a:t>noun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 phrase </a:t>
            </a:r>
            <a:r>
              <a:rPr lang="en-US" dirty="0"/>
              <a:t>is made up of a </a:t>
            </a:r>
            <a:r>
              <a:rPr lang="en-US" b="1" dirty="0"/>
              <a:t>verb</a:t>
            </a:r>
            <a:r>
              <a:rPr lang="en-US" dirty="0"/>
              <a:t> followed by an </a:t>
            </a:r>
            <a:r>
              <a:rPr lang="en-US" b="1" dirty="0"/>
              <a:t>adverb</a:t>
            </a:r>
            <a:r>
              <a:rPr lang="en-US" dirty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 phrase </a:t>
            </a:r>
            <a:r>
              <a:rPr lang="en-US" dirty="0"/>
              <a:t>is made up of a </a:t>
            </a:r>
            <a:r>
              <a:rPr lang="en-US" b="1" dirty="0"/>
              <a:t>verb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article</a:t>
            </a:r>
            <a:r>
              <a:rPr lang="en-US" dirty="0"/>
              <a:t> is </a:t>
            </a:r>
            <a:r>
              <a:rPr lang="en-US" i="1" dirty="0"/>
              <a:t>a</a:t>
            </a:r>
            <a:r>
              <a:rPr lang="en-US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article</a:t>
            </a:r>
            <a:r>
              <a:rPr lang="en-US" dirty="0"/>
              <a:t> is </a:t>
            </a:r>
            <a:r>
              <a:rPr lang="en-US" i="1" dirty="0"/>
              <a:t>the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adjective</a:t>
            </a:r>
            <a:r>
              <a:rPr lang="en-US" dirty="0"/>
              <a:t> is </a:t>
            </a:r>
            <a:r>
              <a:rPr lang="en-US" i="1" dirty="0"/>
              <a:t>large</a:t>
            </a:r>
            <a:r>
              <a:rPr lang="en-US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adjective</a:t>
            </a:r>
            <a:r>
              <a:rPr lang="en-US" dirty="0"/>
              <a:t> is </a:t>
            </a:r>
            <a:r>
              <a:rPr lang="en-US" i="1" dirty="0"/>
              <a:t>hungry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is </a:t>
            </a:r>
            <a:r>
              <a:rPr lang="en-US" i="1" dirty="0"/>
              <a:t>rabbit</a:t>
            </a:r>
            <a:r>
              <a:rPr lang="en-US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is </a:t>
            </a:r>
            <a:r>
              <a:rPr lang="en-US" i="1" dirty="0"/>
              <a:t>mathematician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</a:t>
            </a:r>
            <a:r>
              <a:rPr lang="en-US" dirty="0"/>
              <a:t> is </a:t>
            </a:r>
            <a:r>
              <a:rPr lang="en-US" i="1" dirty="0"/>
              <a:t>eats</a:t>
            </a:r>
            <a:r>
              <a:rPr lang="en-US" dirty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</a:t>
            </a:r>
            <a:r>
              <a:rPr lang="en-US" dirty="0"/>
              <a:t> is </a:t>
            </a:r>
            <a:r>
              <a:rPr lang="en-US" i="1" dirty="0"/>
              <a:t>hops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adverb</a:t>
            </a:r>
            <a:r>
              <a:rPr lang="en-US" dirty="0"/>
              <a:t> is </a:t>
            </a:r>
            <a:r>
              <a:rPr lang="en-US" i="1" dirty="0"/>
              <a:t>quickly</a:t>
            </a:r>
            <a:r>
              <a:rPr lang="en-US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adverb</a:t>
            </a:r>
            <a:r>
              <a:rPr lang="en-US" dirty="0"/>
              <a:t> is </a:t>
            </a:r>
            <a:r>
              <a:rPr lang="en-US" i="1" dirty="0"/>
              <a:t>wildly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429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 these rules to  form valid sentences by making a series of replacements until no more rules can be used.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873057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additional valid sentences are:</a:t>
            </a:r>
          </a:p>
          <a:p>
            <a:endParaRPr lang="en-US" sz="1600" dirty="0"/>
          </a:p>
          <a:p>
            <a:r>
              <a:rPr lang="en-US" sz="1200" i="1" dirty="0"/>
              <a:t>a hungry mathematician eats wildly,</a:t>
            </a:r>
          </a:p>
          <a:p>
            <a:r>
              <a:rPr lang="en-US" sz="1200" i="1" dirty="0"/>
              <a:t>a large mathematician hops, </a:t>
            </a:r>
          </a:p>
          <a:p>
            <a:r>
              <a:rPr lang="en-US" sz="1200" i="1" dirty="0"/>
              <a:t>the rabbit eats quickly, etc.</a:t>
            </a:r>
          </a:p>
          <a:p>
            <a:endParaRPr lang="en-US" sz="1200" i="1" dirty="0"/>
          </a:p>
          <a:p>
            <a:r>
              <a:rPr lang="en-US" sz="1600" dirty="0"/>
              <a:t>But note that the following is not valid:</a:t>
            </a:r>
          </a:p>
          <a:p>
            <a:endParaRPr lang="en-US" sz="1200" dirty="0"/>
          </a:p>
          <a:p>
            <a:r>
              <a:rPr lang="en-US" sz="1200" i="1" dirty="0"/>
              <a:t>the quickly eats mathematician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26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Phrase-Structure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vocabulary</a:t>
            </a:r>
            <a:r>
              <a:rPr lang="en-US" dirty="0"/>
              <a:t> (or </a:t>
            </a:r>
            <a:r>
              <a:rPr lang="en-US" i="1" dirty="0"/>
              <a:t>alphabet</a:t>
            </a:r>
            <a:r>
              <a:rPr lang="en-US" dirty="0"/>
              <a:t>) </a:t>
            </a:r>
            <a:r>
              <a:rPr lang="en-US" i="1" dirty="0"/>
              <a:t>V</a:t>
            </a:r>
            <a:r>
              <a:rPr lang="en-US" dirty="0"/>
              <a:t> is a finite, nonempty set of elements called </a:t>
            </a:r>
            <a:r>
              <a:rPr lang="en-US" i="1" dirty="0"/>
              <a:t>symbols</a:t>
            </a:r>
            <a:r>
              <a:rPr lang="en-US" dirty="0"/>
              <a:t>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word</a:t>
            </a:r>
            <a:r>
              <a:rPr lang="en-US" dirty="0"/>
              <a:t> (or </a:t>
            </a:r>
            <a:r>
              <a:rPr lang="en-US" i="1" dirty="0"/>
              <a:t>sentence</a:t>
            </a:r>
            <a:r>
              <a:rPr lang="en-US" dirty="0"/>
              <a:t>) over </a:t>
            </a:r>
            <a:r>
              <a:rPr lang="en-US" i="1" dirty="0"/>
              <a:t>V</a:t>
            </a:r>
            <a:r>
              <a:rPr lang="en-US" dirty="0"/>
              <a:t> is a string of finite length of elements of </a:t>
            </a:r>
            <a:r>
              <a:rPr lang="en-US" i="1" dirty="0"/>
              <a:t>V</a:t>
            </a:r>
            <a:r>
              <a:rPr lang="en-US" dirty="0"/>
              <a:t>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or </a:t>
            </a:r>
            <a:r>
              <a:rPr lang="en-US" i="1" dirty="0"/>
              <a:t>null string</a:t>
            </a:r>
            <a:r>
              <a:rPr lang="en-US" dirty="0"/>
              <a:t>, denoted by 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US" dirty="0"/>
              <a:t>, is the string containing no symbols.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set of all words over </a:t>
            </a:r>
            <a:r>
              <a:rPr lang="en-US" i="1" dirty="0"/>
              <a:t>V</a:t>
            </a:r>
            <a:r>
              <a:rPr lang="en-US" dirty="0"/>
              <a:t> is denoted by </a:t>
            </a:r>
            <a:r>
              <a:rPr lang="en-US" i="1" dirty="0"/>
              <a:t>V</a:t>
            </a:r>
            <a:r>
              <a:rPr lang="en-US" dirty="0"/>
              <a:t>*. A </a:t>
            </a:r>
            <a:r>
              <a:rPr lang="en-US" i="1" dirty="0"/>
              <a:t>language</a:t>
            </a:r>
            <a:r>
              <a:rPr lang="en-US" dirty="0"/>
              <a:t> over </a:t>
            </a:r>
            <a:r>
              <a:rPr lang="en-US" i="1" dirty="0"/>
              <a:t>V</a:t>
            </a:r>
            <a:r>
              <a:rPr lang="en-US" dirty="0"/>
              <a:t> is a subset of </a:t>
            </a:r>
            <a:r>
              <a:rPr lang="en-US" i="1" dirty="0"/>
              <a:t>V</a:t>
            </a:r>
            <a:r>
              <a:rPr lang="en-US" dirty="0"/>
              <a:t>*.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elements of </a:t>
            </a:r>
            <a:r>
              <a:rPr lang="en-US" i="1" dirty="0"/>
              <a:t>V</a:t>
            </a:r>
            <a:r>
              <a:rPr lang="en-US" dirty="0"/>
              <a:t> that can not be replaced by other symbols are called </a:t>
            </a:r>
            <a:r>
              <a:rPr lang="en-US" i="1" dirty="0"/>
              <a:t>terminals</a:t>
            </a:r>
            <a:r>
              <a:rPr lang="en-US" dirty="0"/>
              <a:t>, e.g.,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/>
              <a:t>, and </a:t>
            </a:r>
            <a:r>
              <a:rPr lang="en-US" i="1" dirty="0"/>
              <a:t>rabbit</a:t>
            </a:r>
            <a:r>
              <a:rPr lang="en-US" dirty="0"/>
              <a:t> in the example grammar.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Those that can be replaced by other symbols are called </a:t>
            </a:r>
            <a:r>
              <a:rPr lang="en-US" i="1" dirty="0" err="1"/>
              <a:t>nonterminals</a:t>
            </a:r>
            <a:r>
              <a:rPr lang="en-US" dirty="0"/>
              <a:t>, e.g., </a:t>
            </a:r>
            <a:r>
              <a:rPr lang="en-US" b="1" dirty="0"/>
              <a:t>sentence</a:t>
            </a:r>
            <a:r>
              <a:rPr lang="en-US" dirty="0"/>
              <a:t>, </a:t>
            </a:r>
            <a:r>
              <a:rPr lang="en-US" b="1" dirty="0"/>
              <a:t>noun phrase</a:t>
            </a:r>
            <a:r>
              <a:rPr lang="en-US" dirty="0"/>
              <a:t>, etc.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rules that specify when we can replace a string </a:t>
            </a:r>
            <a:r>
              <a:rPr lang="en-US" i="1" dirty="0"/>
              <a:t>V*</a:t>
            </a:r>
            <a:r>
              <a:rPr lang="en-US" dirty="0"/>
              <a:t> with another string are called </a:t>
            </a:r>
            <a:r>
              <a:rPr lang="en-US" i="1" dirty="0"/>
              <a:t>productions</a:t>
            </a:r>
            <a:r>
              <a:rPr lang="en-US" dirty="0"/>
              <a:t> of the grammar. We denote by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the production that specifies that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can be replaced by </a:t>
            </a:r>
            <a:r>
              <a:rPr lang="en-US" i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within a string.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Phrase-Structure Grammars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phrase-structure grammar</a:t>
            </a:r>
            <a:r>
              <a:rPr lang="en-US" dirty="0"/>
              <a:t>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V, T, S, P</a:t>
            </a:r>
            <a:r>
              <a:rPr lang="en-US" dirty="0"/>
              <a:t>) consists of a vocabulary </a:t>
            </a:r>
            <a:r>
              <a:rPr lang="en-US" i="1" dirty="0"/>
              <a:t>V, </a:t>
            </a:r>
            <a:r>
              <a:rPr lang="en-US" dirty="0"/>
              <a:t>a subset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consisting of terminal symbols, a </a:t>
            </a:r>
            <a:r>
              <a:rPr lang="en-US" i="1" dirty="0"/>
              <a:t>start symbol S</a:t>
            </a:r>
            <a:r>
              <a:rPr lang="en-US" dirty="0"/>
              <a:t> from </a:t>
            </a:r>
            <a:r>
              <a:rPr lang="en-US" i="1" dirty="0"/>
              <a:t>V</a:t>
            </a:r>
            <a:r>
              <a:rPr lang="en-US" dirty="0"/>
              <a:t>, and a finite set of </a:t>
            </a:r>
            <a:r>
              <a:rPr lang="en-US" i="1" dirty="0"/>
              <a:t>productions P</a:t>
            </a:r>
            <a:r>
              <a:rPr lang="en-US" dirty="0"/>
              <a:t>. </a:t>
            </a:r>
          </a:p>
          <a:p>
            <a:r>
              <a:rPr lang="en-US" dirty="0"/>
              <a:t>The set</a:t>
            </a:r>
            <a:r>
              <a:rPr lang="en-US" i="1" dirty="0"/>
              <a:t> N =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T</a:t>
            </a:r>
            <a:r>
              <a:rPr lang="en-US" dirty="0"/>
              <a:t> is the set of nonterminal symbols. </a:t>
            </a:r>
          </a:p>
          <a:p>
            <a:r>
              <a:rPr lang="en-US" dirty="0"/>
              <a:t>Every production in </a:t>
            </a:r>
            <a:r>
              <a:rPr lang="en-US" i="1" dirty="0"/>
              <a:t>P </a:t>
            </a:r>
            <a:r>
              <a:rPr lang="en-US" dirty="0"/>
              <a:t>must contain at least one nonterminal on its left side. </a:t>
            </a:r>
          </a:p>
          <a:p>
            <a:pPr indent="0">
              <a:buNone/>
            </a:pPr>
            <a:r>
              <a:rPr lang="en-US" b="1" dirty="0"/>
              <a:t>Example (Grammar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)</a:t>
            </a:r>
            <a:r>
              <a:rPr lang="en-US" dirty="0"/>
              <a:t>: Let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V, T, S, P</a:t>
            </a:r>
            <a:r>
              <a:rPr lang="en-US" dirty="0"/>
              <a:t>), where              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}, </a:t>
            </a:r>
            <a:r>
              <a:rPr lang="en-US" i="1" dirty="0"/>
              <a:t>T</a:t>
            </a:r>
            <a:r>
              <a:rPr lang="en-US" dirty="0"/>
              <a:t> = {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}, </a:t>
            </a:r>
            <a:r>
              <a:rPr lang="en-US" i="1" dirty="0"/>
              <a:t>S</a:t>
            </a:r>
            <a:r>
              <a:rPr lang="en-US" dirty="0"/>
              <a:t> is the start symbol, and    </a:t>
            </a:r>
            <a:r>
              <a:rPr lang="en-US" i="1" dirty="0"/>
              <a:t>P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ea typeface="Cambria Math"/>
              </a:rPr>
              <a:t>A</a:t>
            </a:r>
            <a:r>
              <a:rPr lang="en-US" i="1" dirty="0">
                <a:latin typeface="Cambria Math"/>
                <a:ea typeface="Cambria Math"/>
              </a:rPr>
              <a:t>ba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BB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err="1">
                <a:latin typeface="Cambria Math"/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22085</TotalTime>
  <Words>7588</Words>
  <Application>Microsoft Macintosh PowerPoint</Application>
  <PresentationFormat>全屏显示(4:3)</PresentationFormat>
  <Paragraphs>472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Constantia</vt:lpstr>
      <vt:lpstr>Wingdings 2</vt:lpstr>
      <vt:lpstr>Flow</vt:lpstr>
      <vt:lpstr>Modeling  Computation</vt:lpstr>
      <vt:lpstr>Chapter Summary</vt:lpstr>
      <vt:lpstr>Languages and Grammars</vt:lpstr>
      <vt:lpstr>Section Summary</vt:lpstr>
      <vt:lpstr>Introduction</vt:lpstr>
      <vt:lpstr>Grammars</vt:lpstr>
      <vt:lpstr>An Example Grammar</vt:lpstr>
      <vt:lpstr>Phrase-Structure Grammars</vt:lpstr>
      <vt:lpstr>Phrase-Structure Grammars (cont.)</vt:lpstr>
      <vt:lpstr>Derivations</vt:lpstr>
      <vt:lpstr>Language Generation</vt:lpstr>
      <vt:lpstr>Types of Phrase Structure Grammars</vt:lpstr>
      <vt:lpstr>Derivation Trees</vt:lpstr>
      <vt:lpstr>Backus-Naur Form</vt:lpstr>
      <vt:lpstr>BNF and ALGOL 60</vt:lpstr>
      <vt:lpstr>Finite-State Machines with Output</vt:lpstr>
      <vt:lpstr>Section Summary</vt:lpstr>
      <vt:lpstr>Introduction</vt:lpstr>
      <vt:lpstr>An Example of a Finite-State Machine with Output</vt:lpstr>
      <vt:lpstr>An Example (cont.)</vt:lpstr>
      <vt:lpstr>FSMs with Outputs</vt:lpstr>
      <vt:lpstr>Unit-delay Machine</vt:lpstr>
      <vt:lpstr>Addition Machine</vt:lpstr>
      <vt:lpstr>Finite-State Machines with No Output</vt:lpstr>
      <vt:lpstr>Section Summary</vt:lpstr>
      <vt:lpstr>Set of Strings</vt:lpstr>
      <vt:lpstr>Finite-State Automata (FSA)</vt:lpstr>
      <vt:lpstr>Language Recognition by FSAs</vt:lpstr>
      <vt:lpstr>Language Recognition by FSAs (cont.)</vt:lpstr>
      <vt:lpstr>Language Recognition by FSA (cont.)</vt:lpstr>
      <vt:lpstr>NDFSA</vt:lpstr>
      <vt:lpstr>Finding a DFSA Equivalent to a NFSA</vt:lpstr>
      <vt:lpstr>Finding an Equivalent DFSA (cont.)</vt:lpstr>
      <vt:lpstr>Language Recognition</vt:lpstr>
      <vt:lpstr>Section Summary</vt:lpstr>
      <vt:lpstr>Regular Expressions</vt:lpstr>
      <vt:lpstr>Regular Expressions (cont.)</vt:lpstr>
      <vt:lpstr>Finite-State Automata, Regular Sets, and Regular Grammars</vt:lpstr>
      <vt:lpstr>A Set Not Recognized by a FSA</vt:lpstr>
      <vt:lpstr>A Set Not Recognized by a FSA (cont.)</vt:lpstr>
      <vt:lpstr>More Powerful Types of Machines</vt:lpstr>
      <vt:lpstr>Turing Machines</vt:lpstr>
      <vt:lpstr>Section Summary</vt:lpstr>
      <vt:lpstr>Introduction</vt:lpstr>
      <vt:lpstr>Definition of Turing Machines (TM)</vt:lpstr>
      <vt:lpstr>A TM in Operation</vt:lpstr>
      <vt:lpstr>Using TM to Recognize Sets</vt:lpstr>
      <vt:lpstr>Using TMs to Recognize Sets (cont.)</vt:lpstr>
      <vt:lpstr>Computing Functions with TMs</vt:lpstr>
      <vt:lpstr>Computing Functions with TMs (cont.)</vt:lpstr>
      <vt:lpstr>The Church-Turing Thesis</vt:lpstr>
      <vt:lpstr>Decidability and Complexity</vt:lpstr>
      <vt:lpstr>The Classes P and NP</vt:lpstr>
      <vt:lpstr>The Classes P and NP (cont.)</vt:lpstr>
      <vt:lpstr>The Classes P and NP (cont.)</vt:lpstr>
      <vt:lpstr>Wrapping Everything up with a Millenium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MSoffice</cp:lastModifiedBy>
  <cp:revision>976</cp:revision>
  <dcterms:created xsi:type="dcterms:W3CDTF">2012-07-15T18:32:41Z</dcterms:created>
  <dcterms:modified xsi:type="dcterms:W3CDTF">2023-02-25T01:37:05Z</dcterms:modified>
</cp:coreProperties>
</file>