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1"/>
  </p:notesMasterIdLst>
  <p:handoutMasterIdLst>
    <p:handoutMasterId r:id="rId72"/>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576" r:id="rId16"/>
    <p:sldId id="327" r:id="rId17"/>
    <p:sldId id="354" r:id="rId18"/>
    <p:sldId id="549" r:id="rId19"/>
    <p:sldId id="550" r:id="rId20"/>
    <p:sldId id="586" r:id="rId21"/>
    <p:sldId id="551" r:id="rId22"/>
    <p:sldId id="552" r:id="rId23"/>
    <p:sldId id="553" r:id="rId24"/>
    <p:sldId id="554" r:id="rId25"/>
    <p:sldId id="555" r:id="rId26"/>
    <p:sldId id="556" r:id="rId27"/>
    <p:sldId id="587" r:id="rId28"/>
    <p:sldId id="589" r:id="rId29"/>
    <p:sldId id="582" r:id="rId30"/>
    <p:sldId id="583" r:id="rId31"/>
    <p:sldId id="584" r:id="rId32"/>
    <p:sldId id="585" r:id="rId33"/>
    <p:sldId id="404" r:id="rId34"/>
    <p:sldId id="434" r:id="rId35"/>
    <p:sldId id="591" r:id="rId36"/>
    <p:sldId id="590" r:id="rId37"/>
    <p:sldId id="592" r:id="rId38"/>
    <p:sldId id="593" r:id="rId39"/>
    <p:sldId id="594" r:id="rId40"/>
    <p:sldId id="595" r:id="rId41"/>
    <p:sldId id="596" r:id="rId42"/>
    <p:sldId id="597" r:id="rId43"/>
    <p:sldId id="598" r:id="rId44"/>
    <p:sldId id="599" r:id="rId45"/>
    <p:sldId id="474" r:id="rId46"/>
    <p:sldId id="475" r:id="rId47"/>
    <p:sldId id="601" r:id="rId48"/>
    <p:sldId id="602" r:id="rId49"/>
    <p:sldId id="603" r:id="rId50"/>
    <p:sldId id="600" r:id="rId51"/>
    <p:sldId id="604" r:id="rId52"/>
    <p:sldId id="605" r:id="rId53"/>
    <p:sldId id="534" r:id="rId54"/>
    <p:sldId id="482" r:id="rId55"/>
    <p:sldId id="557" r:id="rId56"/>
    <p:sldId id="558" r:id="rId57"/>
    <p:sldId id="559" r:id="rId58"/>
    <p:sldId id="560" r:id="rId59"/>
    <p:sldId id="606" r:id="rId60"/>
    <p:sldId id="561" r:id="rId61"/>
    <p:sldId id="562" r:id="rId62"/>
    <p:sldId id="563" r:id="rId63"/>
    <p:sldId id="535" r:id="rId64"/>
    <p:sldId id="536" r:id="rId65"/>
    <p:sldId id="607" r:id="rId66"/>
    <p:sldId id="609" r:id="rId67"/>
    <p:sldId id="610" r:id="rId68"/>
    <p:sldId id="611" r:id="rId69"/>
    <p:sldId id="612" r:id="rId70"/>
  </p:sldIdLst>
  <p:sldSz cx="9144000" cy="6858000" type="screen4x3"/>
  <p:notesSz cx="7010400" cy="9296400"/>
  <p:embeddedFontLst>
    <p:embeddedFont>
      <p:font typeface="Calibri" panose="020F0502020204030204" pitchFamily="34" charset="0"/>
      <p:regular r:id="rId73"/>
      <p:bold r:id="rId74"/>
      <p:italic r:id="rId75"/>
      <p:boldItalic r:id="rId76"/>
    </p:embeddedFont>
    <p:embeddedFont>
      <p:font typeface="Cambria" panose="02040503050406030204" pitchFamily="18" charset="0"/>
      <p:regular r:id="rId77"/>
      <p:bold r:id="rId78"/>
      <p:italic r:id="rId79"/>
      <p:boldItalic r:id="rId80"/>
    </p:embeddedFont>
    <p:embeddedFont>
      <p:font typeface="Cambria Math" panose="02040503050406030204" pitchFamily="18" charset="0"/>
      <p:regular r:id="rId81"/>
    </p:embeddedFont>
    <p:embeddedFont>
      <p:font typeface="Constantia" panose="02030602050306030303" pitchFamily="18" charset="0"/>
      <p:regular r:id="rId82"/>
      <p:bold r:id="rId83"/>
      <p:italic r:id="rId84"/>
      <p:boldItalic r:id="rId85"/>
    </p:embeddedFont>
    <p:embeddedFont>
      <p:font typeface="Wingdings 2" panose="05020102010507070707" pitchFamily="18" charset="2"/>
      <p:regular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90" d="100"/>
          <a:sy n="90" d="100"/>
        </p:scale>
        <p:origin x="8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t>9/14/2023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t>9/14/2023</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3.xml"/><Relationship Id="rId7" Type="http://schemas.openxmlformats.org/officeDocument/2006/relationships/image" Target="../media/image2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7.xml"/><Relationship Id="rId7" Type="http://schemas.openxmlformats.org/officeDocument/2006/relationships/image" Target="../media/image3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4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7.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Advanced Counting Techniques </a:t>
            </a:r>
          </a:p>
        </p:txBody>
      </p:sp>
      <p:sp>
        <p:nvSpPr>
          <p:cNvPr id="3" name="Subtitle 2"/>
          <p:cNvSpPr>
            <a:spLocks noGrp="1"/>
          </p:cNvSpPr>
          <p:nvPr>
            <p:ph type="subTitle" idx="1"/>
          </p:nvPr>
        </p:nvSpPr>
        <p:spPr/>
        <p:txBody>
          <a:bodyPr/>
          <a:lstStyle/>
          <a:p>
            <a:r>
              <a:rPr lang="en-US" dirty="0"/>
              <a:t>Chapter 8</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2484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rmAutofit/>
          </a:bodyPr>
          <a:lstStyle/>
          <a:p>
            <a:pPr>
              <a:buNone/>
            </a:pPr>
            <a:r>
              <a:rPr lang="en-US" b="1" dirty="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a:t>The Initial Position in the Tower of Hanoi Puzzle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a:t>    Solution</a:t>
            </a:r>
            <a:r>
              <a:rPr lang="en-US" dirty="0"/>
              <a:t>: Let {</a:t>
            </a:r>
            <a:r>
              <a:rPr lang="en-US" i="1" dirty="0" err="1"/>
              <a:t>H</a:t>
            </a:r>
            <a:r>
              <a:rPr lang="en-US" i="1" baseline="-25000" dirty="0" err="1"/>
              <a:t>n</a:t>
            </a:r>
            <a:r>
              <a:rPr lang="en-US" dirty="0"/>
              <a:t>} denote the number of moves needed to solve the Tower of Hanoi Puzzle with </a:t>
            </a:r>
            <a:r>
              <a:rPr lang="en-US" i="1" dirty="0"/>
              <a:t>n</a:t>
            </a:r>
            <a:r>
              <a:rPr lang="en-US" dirty="0"/>
              <a:t> disks. Set up a recurrence   relation for the sequence {</a:t>
            </a:r>
            <a:r>
              <a:rPr lang="en-US" i="1" dirty="0" err="1"/>
              <a:t>H</a:t>
            </a:r>
            <a:r>
              <a:rPr lang="en-US" i="1" baseline="-25000" dirty="0" err="1"/>
              <a:t>n</a:t>
            </a:r>
            <a:r>
              <a:rPr lang="en-US" dirty="0"/>
              <a:t>}. Begin with </a:t>
            </a:r>
            <a:r>
              <a:rPr lang="en-US" i="1" dirty="0"/>
              <a:t>n</a:t>
            </a:r>
            <a:r>
              <a:rPr lang="en-US" dirty="0"/>
              <a:t> disks on peg </a:t>
            </a:r>
            <a:r>
              <a:rPr lang="en-US" dirty="0">
                <a:latin typeface="Cambria Math" panose="02040503050406030204" pitchFamily="18" charset="0"/>
                <a:ea typeface="Cambria Math" panose="02040503050406030204" pitchFamily="18" charset="0"/>
              </a:rPr>
              <a:t>1</a:t>
            </a:r>
            <a:r>
              <a:rPr lang="en-US" dirty="0"/>
              <a:t>. We can transfer the top </a:t>
            </a:r>
            <a:r>
              <a:rPr lang="en-US" i="1" dirty="0"/>
              <a:t>n</a:t>
            </a:r>
            <a:r>
              <a:rPr lang="en-US"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 disks, following the rules of the puzzle, to peg </a:t>
            </a:r>
            <a:r>
              <a:rPr lang="en-US" dirty="0">
                <a:latin typeface="Cambria Math" panose="02040503050406030204" pitchFamily="18" charset="0"/>
                <a:ea typeface="Cambria Math" panose="02040503050406030204" pitchFamily="18" charset="0"/>
              </a:rPr>
              <a:t>3</a:t>
            </a:r>
            <a:r>
              <a:rPr lang="en-US" dirty="0"/>
              <a:t> using H</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moves.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r>
              <a:rPr lang="en-US" dirty="0"/>
              <a:t>      First, we use </a:t>
            </a:r>
            <a:r>
              <a:rPr lang="en-US" dirty="0">
                <a:latin typeface="Cambria Math" panose="02040503050406030204" pitchFamily="18" charset="0"/>
                <a:ea typeface="Cambria Math" panose="02040503050406030204" pitchFamily="18" charset="0"/>
              </a:rPr>
              <a:t>1</a:t>
            </a:r>
            <a:r>
              <a:rPr lang="en-US" dirty="0"/>
              <a:t> move to transfer the largest disk to the second peg. Then we  transfer the  </a:t>
            </a:r>
            <a:r>
              <a:rPr lang="en-US" i="1" dirty="0"/>
              <a:t>n</a:t>
            </a:r>
            <a:r>
              <a:rPr lang="en-US"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 disks from peg</a:t>
            </a:r>
            <a:r>
              <a:rPr lang="en-US" dirty="0">
                <a:latin typeface="Cambria Math" panose="02040503050406030204" pitchFamily="18" charset="0"/>
                <a:ea typeface="Cambria Math" panose="02040503050406030204" pitchFamily="18" charset="0"/>
              </a:rPr>
              <a:t> 3 </a:t>
            </a:r>
            <a:r>
              <a:rPr lang="en-US" dirty="0"/>
              <a:t>to peg </a:t>
            </a:r>
            <a:r>
              <a:rPr lang="en-US" dirty="0">
                <a:latin typeface="Cambria Math" panose="02040503050406030204" pitchFamily="18" charset="0"/>
                <a:ea typeface="Cambria Math" panose="02040503050406030204" pitchFamily="18" charset="0"/>
              </a:rPr>
              <a:t>2</a:t>
            </a:r>
            <a:r>
              <a:rPr lang="en-US" dirty="0"/>
              <a:t> using H</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additional moves. This can not be done in fewer steps. Hence, </a:t>
            </a:r>
          </a:p>
          <a:p>
            <a:pPr>
              <a:buNone/>
            </a:pPr>
            <a:r>
              <a:rPr lang="en-US" dirty="0"/>
              <a:t>                            </a:t>
            </a:r>
            <a:r>
              <a:rPr lang="en-US" dirty="0" err="1"/>
              <a:t>H</a:t>
            </a:r>
            <a:r>
              <a:rPr lang="en-US" i="1" baseline="-25000" dirty="0" err="1"/>
              <a:t>n</a:t>
            </a:r>
            <a:r>
              <a:rPr lang="en-US" baseline="-25000" dirty="0"/>
              <a:t> </a:t>
            </a:r>
            <a:r>
              <a:rPr lang="en-US" dirty="0"/>
              <a:t> = </a:t>
            </a:r>
            <a:r>
              <a:rPr lang="en-US" dirty="0">
                <a:latin typeface="Cambria Math" panose="02040503050406030204" pitchFamily="18" charset="0"/>
                <a:ea typeface="Cambria Math" panose="02040503050406030204" pitchFamily="18" charset="0"/>
              </a:rPr>
              <a:t>2</a:t>
            </a:r>
            <a:r>
              <a:rPr lang="en-US" dirty="0"/>
              <a:t>H</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  + </a:t>
            </a:r>
            <a:r>
              <a:rPr lang="en-US" dirty="0">
                <a:latin typeface="Cambria Math" panose="02040503050406030204" pitchFamily="18" charset="0"/>
                <a:ea typeface="Cambria Math" panose="02040503050406030204" pitchFamily="18" charset="0"/>
              </a:rPr>
              <a:t>1.</a:t>
            </a:r>
            <a:r>
              <a:rPr lang="en-US" dirty="0"/>
              <a:t>  </a:t>
            </a:r>
          </a:p>
          <a:p>
            <a:pPr>
              <a:buNone/>
            </a:pPr>
            <a:r>
              <a:rPr lang="en-US" dirty="0"/>
              <a:t>    The initial condition is H</a:t>
            </a:r>
            <a:r>
              <a:rPr lang="en-US" baseline="-25000" dirty="0">
                <a:latin typeface="Cambria Math" panose="02040503050406030204" pitchFamily="18" charset="0"/>
                <a:ea typeface="Cambria Math" panose="02040503050406030204" pitchFamily="18" charset="0"/>
              </a:rPr>
              <a:t>1</a:t>
            </a:r>
            <a:r>
              <a:rPr lang="en-US" dirty="0"/>
              <a:t>= </a:t>
            </a:r>
            <a:r>
              <a:rPr lang="en-US" dirty="0">
                <a:latin typeface="Cambria Math" panose="02040503050406030204" pitchFamily="18" charset="0"/>
                <a:ea typeface="Cambria Math" panose="02040503050406030204" pitchFamily="18" charset="0"/>
              </a:rPr>
              <a:t>1 since a single disk can be transferred from peg 1 to peg 2 in one move.</a:t>
            </a:r>
            <a:endParaRPr lang="en-US" dirty="0"/>
          </a:p>
          <a:p>
            <a:pPr>
              <a:buNone/>
            </a:pPr>
            <a:r>
              <a:rPr lang="en-US" dirty="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Autofit/>
          </a:bodyPr>
          <a:lstStyle/>
          <a:p>
            <a:r>
              <a:rPr lang="en-US" sz="1400" dirty="0"/>
              <a:t>We can use an iterative approach to solve this recurrence relation by repeatedly expressing </a:t>
            </a:r>
            <a:r>
              <a:rPr lang="en-US" sz="1400" i="1" dirty="0" err="1"/>
              <a:t>H</a:t>
            </a:r>
            <a:r>
              <a:rPr lang="en-US" sz="1400" i="1" baseline="-25000" dirty="0" err="1"/>
              <a:t>n</a:t>
            </a:r>
            <a:r>
              <a:rPr lang="en-US" sz="1400" dirty="0"/>
              <a:t> in terms of the previous terms of the sequence.</a:t>
            </a:r>
          </a:p>
          <a:p>
            <a:pPr>
              <a:buNone/>
            </a:pPr>
            <a:r>
              <a:rPr lang="en-US" sz="1400" dirty="0"/>
              <a:t>           </a:t>
            </a:r>
            <a:r>
              <a:rPr lang="en-US" sz="1400" i="1" dirty="0" err="1"/>
              <a:t>H</a:t>
            </a:r>
            <a:r>
              <a:rPr lang="en-US" sz="1400" i="1" baseline="-25000" dirty="0" err="1"/>
              <a:t>n</a:t>
            </a:r>
            <a:r>
              <a:rPr lang="en-US" sz="1400" i="1" dirty="0"/>
              <a:t> = </a:t>
            </a:r>
            <a:r>
              <a:rPr lang="en-US" sz="1400" dirty="0">
                <a:latin typeface="Cambria Math" panose="02040503050406030204" pitchFamily="18" charset="0"/>
                <a:ea typeface="Cambria Math" panose="02040503050406030204" pitchFamily="18" charset="0"/>
              </a:rPr>
              <a:t>2</a:t>
            </a:r>
            <a:r>
              <a:rPr lang="en-US" sz="1400" i="1" dirty="0"/>
              <a:t>H</a:t>
            </a:r>
            <a:r>
              <a:rPr lang="en-US" sz="1400" i="1" baseline="-25000" dirty="0"/>
              <a:t>n</a:t>
            </a:r>
            <a:r>
              <a:rPr lang="en-US" sz="1400" baseline="-25000" dirty="0">
                <a:latin typeface="Cambria Math" panose="02040503050406030204"/>
                <a:ea typeface="Cambria Math" panose="02040503050406030204"/>
              </a:rPr>
              <a:t>−</a:t>
            </a:r>
            <a:r>
              <a:rPr lang="en-US" sz="1400" baseline="-250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1</a:t>
            </a:r>
          </a:p>
          <a:p>
            <a:pPr lvl="2">
              <a:buNone/>
            </a:pPr>
            <a:r>
              <a:rPr lang="en-US" sz="1400" i="1" dirty="0"/>
              <a:t>     =  </a:t>
            </a:r>
            <a:r>
              <a:rPr lang="en-US" sz="1400" dirty="0">
                <a:latin typeface="Cambria Math" panose="02040503050406030204" pitchFamily="18" charset="0"/>
                <a:ea typeface="Cambria Math" panose="02040503050406030204" pitchFamily="18" charset="0"/>
              </a:rPr>
              <a:t>2</a:t>
            </a:r>
            <a:r>
              <a:rPr lang="en-US" sz="1400" dirty="0"/>
              <a:t>(</a:t>
            </a:r>
            <a:r>
              <a:rPr lang="en-US" sz="1400" dirty="0">
                <a:latin typeface="Cambria Math" panose="02040503050406030204" pitchFamily="18" charset="0"/>
                <a:ea typeface="Cambria Math" panose="02040503050406030204" pitchFamily="18" charset="0"/>
              </a:rPr>
              <a:t>2</a:t>
            </a:r>
            <a:r>
              <a:rPr lang="en-US" sz="1400" i="1" dirty="0"/>
              <a:t>H</a:t>
            </a:r>
            <a:r>
              <a:rPr lang="en-US" sz="1400" i="1" baseline="-25000" dirty="0"/>
              <a:t>n</a:t>
            </a:r>
            <a:r>
              <a:rPr lang="en-US" sz="1400" baseline="-25000" dirty="0">
                <a:latin typeface="Cambria Math" panose="02040503050406030204"/>
                <a:ea typeface="Cambria Math" panose="02040503050406030204"/>
              </a:rPr>
              <a:t>−</a:t>
            </a:r>
            <a:r>
              <a:rPr lang="en-US" sz="1400" baseline="-250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2</a:t>
            </a:r>
            <a:r>
              <a:rPr lang="en-US" sz="1400" baseline="30000" dirty="0">
                <a:latin typeface="Cambria Math" panose="02040503050406030204" pitchFamily="18" charset="0"/>
                <a:ea typeface="Cambria Math" panose="02040503050406030204" pitchFamily="18" charset="0"/>
              </a:rPr>
              <a:t>2</a:t>
            </a:r>
            <a:r>
              <a:rPr lang="en-US" sz="1400" i="1" dirty="0"/>
              <a:t> H</a:t>
            </a:r>
            <a:r>
              <a:rPr lang="en-US" sz="1400" i="1" baseline="-25000" dirty="0"/>
              <a:t>n</a:t>
            </a:r>
            <a:r>
              <a:rPr lang="en-US" sz="1400" baseline="-25000" dirty="0">
                <a:latin typeface="Cambria Math" panose="02040503050406030204"/>
                <a:ea typeface="Cambria Math" panose="02040503050406030204"/>
              </a:rPr>
              <a:t>−</a:t>
            </a:r>
            <a:r>
              <a:rPr lang="en-US" sz="1400" baseline="-25000" dirty="0">
                <a:latin typeface="Cambria Math" panose="02040503050406030204" pitchFamily="18" charset="0"/>
                <a:ea typeface="Cambria Math" panose="02040503050406030204" pitchFamily="18" charset="0"/>
              </a:rPr>
              <a:t>2</a:t>
            </a:r>
            <a:r>
              <a:rPr lang="en-US" sz="1400" i="1" dirty="0"/>
              <a:t> +</a:t>
            </a:r>
            <a:r>
              <a:rPr lang="en-US" sz="14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a:t>
            </a:r>
          </a:p>
          <a:p>
            <a:pPr lvl="2">
              <a:buNone/>
            </a:pPr>
            <a:r>
              <a:rPr lang="en-US" sz="1400" i="1" dirty="0"/>
              <a:t>     =  </a:t>
            </a:r>
            <a:r>
              <a:rPr lang="en-US" sz="1400" dirty="0">
                <a:latin typeface="Cambria Math" panose="02040503050406030204" pitchFamily="18" charset="0"/>
                <a:ea typeface="Cambria Math" panose="02040503050406030204" pitchFamily="18" charset="0"/>
              </a:rPr>
              <a:t>2</a:t>
            </a:r>
            <a:r>
              <a:rPr lang="en-US" sz="1400" baseline="30000" dirty="0">
                <a:latin typeface="Cambria Math" panose="02040503050406030204" pitchFamily="18" charset="0"/>
                <a:ea typeface="Cambria Math" panose="02040503050406030204" pitchFamily="18" charset="0"/>
              </a:rPr>
              <a:t>2</a:t>
            </a:r>
            <a:r>
              <a:rPr lang="en-US" sz="1400" dirty="0"/>
              <a:t>(</a:t>
            </a:r>
            <a:r>
              <a:rPr lang="en-US" sz="1400" dirty="0">
                <a:latin typeface="Cambria Math" panose="02040503050406030204" pitchFamily="18" charset="0"/>
                <a:ea typeface="Cambria Math" panose="02040503050406030204" pitchFamily="18" charset="0"/>
              </a:rPr>
              <a:t>2</a:t>
            </a:r>
            <a:r>
              <a:rPr lang="en-US" sz="1400" i="1" dirty="0"/>
              <a:t>H</a:t>
            </a:r>
            <a:r>
              <a:rPr lang="en-US" sz="1400" i="1" baseline="-25000" dirty="0"/>
              <a:t>n</a:t>
            </a:r>
            <a:r>
              <a:rPr lang="en-US" sz="1400" baseline="-25000" dirty="0">
                <a:latin typeface="Cambria Math" panose="02040503050406030204"/>
                <a:ea typeface="Cambria Math" panose="02040503050406030204"/>
              </a:rPr>
              <a:t>−</a:t>
            </a:r>
            <a:r>
              <a:rPr lang="en-US" sz="1400" baseline="-25000" dirty="0">
                <a:latin typeface="Cambria Math" panose="02040503050406030204" pitchFamily="18" charset="0"/>
                <a:ea typeface="Cambria Math" panose="02040503050406030204" pitchFamily="18" charset="0"/>
              </a:rPr>
              <a:t>3</a:t>
            </a:r>
            <a:r>
              <a:rPr lang="en-US" sz="1400" i="1" dirty="0"/>
              <a:t> + </a:t>
            </a:r>
            <a:r>
              <a:rPr lang="en-US" sz="1400" dirty="0">
                <a:latin typeface="Cambria Math" panose="02040503050406030204" pitchFamily="18" charset="0"/>
                <a:ea typeface="Cambria Math" panose="02040503050406030204" pitchFamily="18" charset="0"/>
              </a:rPr>
              <a:t>1</a:t>
            </a:r>
            <a:r>
              <a:rPr lang="en-US" sz="1400" dirty="0"/>
              <a:t>)</a:t>
            </a:r>
            <a:r>
              <a:rPr lang="en-US" sz="1400" i="1" dirty="0"/>
              <a:t> + </a:t>
            </a:r>
            <a:r>
              <a:rPr lang="en-US" sz="14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2</a:t>
            </a:r>
            <a:r>
              <a:rPr lang="en-US" sz="1400" baseline="30000" dirty="0">
                <a:latin typeface="Cambria Math" panose="02040503050406030204" pitchFamily="18" charset="0"/>
                <a:ea typeface="Cambria Math" panose="02040503050406030204" pitchFamily="18" charset="0"/>
              </a:rPr>
              <a:t>3</a:t>
            </a:r>
            <a:r>
              <a:rPr lang="en-US" sz="1400" i="1" dirty="0"/>
              <a:t> H</a:t>
            </a:r>
            <a:r>
              <a:rPr lang="en-US" sz="1400" i="1" baseline="-25000" dirty="0"/>
              <a:t>n</a:t>
            </a:r>
            <a:r>
              <a:rPr lang="en-US" sz="1400" baseline="-25000" dirty="0">
                <a:latin typeface="Cambria Math" panose="02040503050406030204"/>
                <a:ea typeface="Cambria Math" panose="02040503050406030204"/>
              </a:rPr>
              <a:t>−</a:t>
            </a:r>
            <a:r>
              <a:rPr lang="en-US" sz="1400" baseline="-25000" dirty="0">
                <a:latin typeface="Cambria Math" panose="02040503050406030204" pitchFamily="18" charset="0"/>
                <a:ea typeface="Cambria Math" panose="02040503050406030204" pitchFamily="18" charset="0"/>
              </a:rPr>
              <a:t>3</a:t>
            </a:r>
            <a:r>
              <a:rPr lang="en-US" sz="1400" i="1" dirty="0"/>
              <a:t> +</a:t>
            </a:r>
            <a:r>
              <a:rPr lang="en-US" sz="1400" dirty="0">
                <a:latin typeface="Cambria Math" panose="02040503050406030204" pitchFamily="18" charset="0"/>
                <a:ea typeface="Cambria Math" panose="02040503050406030204" pitchFamily="18" charset="0"/>
              </a:rPr>
              <a:t>2</a:t>
            </a:r>
            <a:r>
              <a:rPr lang="en-US" sz="1400" baseline="300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a:t>
            </a:r>
          </a:p>
          <a:p>
            <a:pPr lvl="2">
              <a:buNone/>
            </a:pPr>
            <a:r>
              <a:rPr lang="en-US" sz="1400" i="1" dirty="0"/>
              <a:t>     </a:t>
            </a:r>
            <a:r>
              <a:rPr lang="en-US" sz="1400" dirty="0">
                <a:latin typeface="Cambria Math" panose="02040503050406030204"/>
                <a:ea typeface="Cambria Math" panose="02040503050406030204"/>
              </a:rPr>
              <a:t>⋮</a:t>
            </a:r>
            <a:endParaRPr lang="en-US" sz="1400" i="1" dirty="0"/>
          </a:p>
          <a:p>
            <a:pPr lvl="2">
              <a:buNone/>
            </a:pP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baseline="30000" dirty="0"/>
              <a:t>1</a:t>
            </a:r>
            <a:r>
              <a:rPr lang="en-US" sz="1400" i="1" dirty="0"/>
              <a:t>H</a:t>
            </a:r>
            <a:r>
              <a:rPr lang="en-US" sz="1400" baseline="-250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baseline="30000" dirty="0">
                <a:latin typeface="Cambria Math" panose="02040503050406030204"/>
                <a:ea typeface="Cambria Math" panose="02040503050406030204"/>
              </a:rPr>
              <a:t>−</a:t>
            </a:r>
            <a:r>
              <a:rPr lang="en-US" sz="1400" baseline="300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baseline="30000" dirty="0">
                <a:latin typeface="Cambria Math" panose="02040503050406030204"/>
                <a:ea typeface="Cambria Math" panose="02040503050406030204"/>
              </a:rPr>
              <a:t>−</a:t>
            </a:r>
            <a:r>
              <a:rPr lang="en-US" sz="1400" baseline="30000" dirty="0">
                <a:latin typeface="Cambria Math" panose="02040503050406030204" pitchFamily="18" charset="0"/>
                <a:ea typeface="Cambria Math" panose="02040503050406030204" pitchFamily="18" charset="0"/>
              </a:rPr>
              <a:t>3</a:t>
            </a:r>
            <a:r>
              <a:rPr lang="en-US" sz="1400" i="1" dirty="0"/>
              <a:t> + …. + </a:t>
            </a:r>
            <a:r>
              <a:rPr lang="en-US" sz="14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a:t>
            </a:r>
          </a:p>
          <a:p>
            <a:pPr lvl="2">
              <a:buNone/>
            </a:pP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baseline="30000" dirty="0">
                <a:latin typeface="Cambria Math" panose="02040503050406030204"/>
                <a:ea typeface="Cambria Math" panose="02040503050406030204"/>
              </a:rPr>
              <a:t>−</a:t>
            </a:r>
            <a:r>
              <a:rPr lang="en-US" sz="1400" baseline="30000" dirty="0">
                <a:latin typeface="Cambria Math" panose="02040503050406030204" pitchFamily="18" charset="0"/>
                <a:ea typeface="Cambria Math" panose="02040503050406030204" pitchFamily="18" charset="0"/>
              </a:rPr>
              <a:t>1</a:t>
            </a: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baseline="30000" dirty="0">
                <a:latin typeface="Cambria Math" panose="02040503050406030204"/>
                <a:ea typeface="Cambria Math" panose="02040503050406030204"/>
              </a:rPr>
              <a:t>−</a:t>
            </a:r>
            <a:r>
              <a:rPr lang="en-US" sz="1400" baseline="300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baseline="30000" dirty="0">
                <a:latin typeface="Cambria Math" panose="02040503050406030204"/>
                <a:ea typeface="Cambria Math" panose="02040503050406030204"/>
              </a:rPr>
              <a:t>−</a:t>
            </a:r>
            <a:r>
              <a:rPr lang="en-US" sz="1400" baseline="30000" dirty="0">
                <a:latin typeface="Cambria Math" panose="02040503050406030204" pitchFamily="18" charset="0"/>
                <a:ea typeface="Cambria Math" panose="02040503050406030204" pitchFamily="18" charset="0"/>
              </a:rPr>
              <a:t>3</a:t>
            </a:r>
            <a:r>
              <a:rPr lang="en-US" sz="1400" i="1" dirty="0"/>
              <a:t> + …. + </a:t>
            </a:r>
            <a:r>
              <a:rPr lang="en-US" sz="1400" dirty="0">
                <a:latin typeface="Cambria Math" panose="02040503050406030204" pitchFamily="18" charset="0"/>
                <a:ea typeface="Cambria Math" panose="02040503050406030204" pitchFamily="18" charset="0"/>
              </a:rPr>
              <a:t>2</a:t>
            </a:r>
            <a:r>
              <a:rPr lang="en-US" sz="1400" i="1" dirty="0"/>
              <a:t> + </a:t>
            </a:r>
            <a:r>
              <a:rPr lang="en-US" sz="1400" dirty="0">
                <a:latin typeface="Cambria Math" panose="02040503050406030204" pitchFamily="18" charset="0"/>
                <a:ea typeface="Cambria Math" panose="02040503050406030204" pitchFamily="18" charset="0"/>
              </a:rPr>
              <a:t>1       </a:t>
            </a:r>
            <a:r>
              <a:rPr lang="en-US" sz="1400" i="1" dirty="0">
                <a:solidFill>
                  <a:srgbClr val="FF0000"/>
                </a:solidFill>
                <a:latin typeface="Cambria Math" panose="02040503050406030204" pitchFamily="18" charset="0"/>
                <a:ea typeface="Cambria Math" panose="02040503050406030204" pitchFamily="18" charset="0"/>
              </a:rPr>
              <a:t>because</a:t>
            </a:r>
            <a:r>
              <a:rPr lang="en-US" sz="1400" dirty="0">
                <a:solidFill>
                  <a:srgbClr val="FF0000"/>
                </a:solidFill>
                <a:latin typeface="Cambria Math" panose="02040503050406030204" pitchFamily="18" charset="0"/>
                <a:ea typeface="Cambria Math" panose="02040503050406030204" pitchFamily="18" charset="0"/>
              </a:rPr>
              <a:t> </a:t>
            </a:r>
            <a:r>
              <a:rPr lang="en-US" sz="1400" i="1" dirty="0">
                <a:solidFill>
                  <a:srgbClr val="FF0000"/>
                </a:solidFill>
              </a:rPr>
              <a:t>H</a:t>
            </a:r>
            <a:r>
              <a:rPr lang="en-US" sz="1400" baseline="-25000" dirty="0">
                <a:solidFill>
                  <a:srgbClr val="FF0000"/>
                </a:solidFill>
                <a:latin typeface="Cambria Math" panose="02040503050406030204" pitchFamily="18" charset="0"/>
                <a:ea typeface="Cambria Math" panose="02040503050406030204" pitchFamily="18" charset="0"/>
              </a:rPr>
              <a:t>1</a:t>
            </a:r>
            <a:r>
              <a:rPr lang="en-US" sz="1400" dirty="0">
                <a:solidFill>
                  <a:srgbClr val="FF0000"/>
                </a:solidFill>
              </a:rPr>
              <a:t>= </a:t>
            </a:r>
            <a:r>
              <a:rPr lang="en-US" sz="1400" dirty="0">
                <a:solidFill>
                  <a:srgbClr val="FF0000"/>
                </a:solidFill>
                <a:latin typeface="Cambria Math" panose="02040503050406030204" pitchFamily="18" charset="0"/>
                <a:ea typeface="Cambria Math" panose="02040503050406030204" pitchFamily="18" charset="0"/>
              </a:rPr>
              <a:t>1</a:t>
            </a:r>
            <a:r>
              <a:rPr lang="en-US" sz="1400" i="1" dirty="0">
                <a:solidFill>
                  <a:srgbClr val="FF0000"/>
                </a:solidFill>
                <a:latin typeface="Cambria Math" panose="02040503050406030204" pitchFamily="18" charset="0"/>
                <a:ea typeface="Cambria Math" panose="02040503050406030204" pitchFamily="18" charset="0"/>
              </a:rPr>
              <a:t> </a:t>
            </a:r>
            <a:endParaRPr lang="en-US" sz="1400" dirty="0">
              <a:solidFill>
                <a:srgbClr val="FF0000"/>
              </a:solidFill>
              <a:latin typeface="Cambria Math" panose="02040503050406030204" pitchFamily="18" charset="0"/>
              <a:ea typeface="Cambria Math" panose="02040503050406030204" pitchFamily="18" charset="0"/>
            </a:endParaRPr>
          </a:p>
          <a:p>
            <a:pPr lvl="2">
              <a:buNone/>
            </a:pPr>
            <a:r>
              <a:rPr lang="en-US" sz="1400" i="1" dirty="0"/>
              <a:t>     = </a:t>
            </a:r>
            <a:r>
              <a:rPr lang="en-US" sz="1400" dirty="0">
                <a:latin typeface="Cambria Math" panose="02040503050406030204" pitchFamily="18" charset="0"/>
                <a:ea typeface="Cambria Math" panose="02040503050406030204" pitchFamily="18" charset="0"/>
              </a:rPr>
              <a:t>2</a:t>
            </a:r>
            <a:r>
              <a:rPr lang="en-US" sz="1400" i="1" baseline="30000" dirty="0"/>
              <a:t>n</a:t>
            </a:r>
            <a:r>
              <a:rPr lang="en-US" sz="1400" i="1" dirty="0"/>
              <a:t> </a:t>
            </a:r>
            <a:r>
              <a:rPr lang="en-US" sz="1400" i="1" dirty="0">
                <a:latin typeface="Cambria Math" panose="02040503050406030204"/>
                <a:ea typeface="Cambria Math" panose="02040503050406030204"/>
              </a:rPr>
              <a:t>− </a:t>
            </a:r>
            <a:r>
              <a:rPr lang="en-US" sz="1400" dirty="0">
                <a:latin typeface="Cambria Math" panose="02040503050406030204" pitchFamily="18" charset="0"/>
                <a:ea typeface="Cambria Math" panose="02040503050406030204" pitchFamily="18" charset="0"/>
              </a:rPr>
              <a:t>1       </a:t>
            </a:r>
            <a:r>
              <a:rPr lang="en-US" sz="1400" i="1" dirty="0">
                <a:solidFill>
                  <a:srgbClr val="FF0000"/>
                </a:solidFill>
                <a:latin typeface="Cambria Math" panose="02040503050406030204" pitchFamily="18" charset="0"/>
                <a:ea typeface="Cambria Math" panose="02040503050406030204" pitchFamily="18" charset="0"/>
              </a:rPr>
              <a:t>using the formula for the sum of the terms of a  geometric series</a:t>
            </a:r>
            <a:endParaRPr lang="en-US" sz="1400" dirty="0">
              <a:latin typeface="Cambria Math" panose="02040503050406030204" pitchFamily="18" charset="0"/>
              <a:ea typeface="Cambria Math" panose="02040503050406030204" pitchFamily="18" charset="0"/>
            </a:endParaRPr>
          </a:p>
          <a:p>
            <a:pPr lvl="1"/>
            <a:r>
              <a:rPr lang="en-US" sz="1400" dirty="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a:t>Using this formula for the </a:t>
            </a:r>
            <a:r>
              <a:rPr lang="en-US" sz="1400" dirty="0">
                <a:latin typeface="Cambria Math" panose="02040503050406030204" pitchFamily="18" charset="0"/>
                <a:ea typeface="Cambria Math" panose="02040503050406030204" pitchFamily="18" charset="0"/>
              </a:rPr>
              <a:t>64</a:t>
            </a:r>
            <a:r>
              <a:rPr lang="en-US" sz="1400" dirty="0"/>
              <a:t> gold disks of the myth, </a:t>
            </a:r>
          </a:p>
          <a:p>
            <a:pPr lvl="1">
              <a:buNone/>
            </a:pPr>
            <a:r>
              <a:rPr lang="en-US" sz="1400" dirty="0"/>
              <a:t>                 </a:t>
            </a:r>
            <a:r>
              <a:rPr lang="en-US" sz="1400" dirty="0">
                <a:latin typeface="Cambria Math" panose="02040503050406030204" pitchFamily="18" charset="0"/>
                <a:ea typeface="Cambria Math" panose="02040503050406030204" pitchFamily="18" charset="0"/>
              </a:rPr>
              <a:t>2</a:t>
            </a:r>
            <a:r>
              <a:rPr lang="en-US" sz="1400" baseline="30000" dirty="0">
                <a:latin typeface="Cambria Math" panose="02040503050406030204" pitchFamily="18" charset="0"/>
                <a:ea typeface="Cambria Math" panose="02040503050406030204" pitchFamily="18" charset="0"/>
              </a:rPr>
              <a:t>64</a:t>
            </a:r>
            <a:r>
              <a:rPr lang="en-US" sz="1400" dirty="0">
                <a:latin typeface="Cambria Math" panose="02040503050406030204" pitchFamily="18" charset="0"/>
                <a:ea typeface="Cambria Math" panose="02040503050406030204" pitchFamily="18" charset="0"/>
              </a:rPr>
              <a:t>  </a:t>
            </a:r>
            <a:r>
              <a:rPr lang="en-US" sz="1400" dirty="0">
                <a:latin typeface="Cambria Math" panose="02040503050406030204"/>
                <a:ea typeface="Cambria Math" panose="02040503050406030204"/>
              </a:rPr>
              <a:t>−</a:t>
            </a:r>
            <a:r>
              <a:rPr lang="en-US" sz="1400" dirty="0">
                <a:latin typeface="Cambria Math" panose="02040503050406030204" pitchFamily="18" charset="0"/>
                <a:ea typeface="Cambria Math" panose="02040503050406030204" pitchFamily="18" charset="0"/>
              </a:rPr>
              <a:t>1</a:t>
            </a:r>
            <a:r>
              <a:rPr lang="en-US" sz="1400" dirty="0"/>
              <a:t> = </a:t>
            </a:r>
            <a:r>
              <a:rPr lang="en-US" sz="1400" dirty="0">
                <a:latin typeface="Cambria Math" panose="02040503050406030204" pitchFamily="18" charset="0"/>
                <a:ea typeface="Cambria Math" panose="02040503050406030204" pitchFamily="18" charset="0"/>
              </a:rPr>
              <a:t>18,446, 744,073, 709,551,615 </a:t>
            </a:r>
          </a:p>
          <a:p>
            <a:pPr lvl="1">
              <a:buNone/>
            </a:pPr>
            <a:r>
              <a:rPr lang="en-US" sz="1400" dirty="0">
                <a:latin typeface="Cambria Math" panose="02040503050406030204" pitchFamily="18" charset="0"/>
                <a:ea typeface="Cambria Math" panose="02040503050406030204" pitchFamily="18" charset="0"/>
              </a:rPr>
              <a:t>      </a:t>
            </a:r>
            <a:r>
              <a:rPr lang="en-US" sz="1400" dirty="0"/>
              <a:t>days are needed to solve the puzzle, which is more than </a:t>
            </a:r>
            <a:r>
              <a:rPr lang="en-US" sz="1400" dirty="0">
                <a:latin typeface="Cambria" panose="02040503050406030204" pitchFamily="18" charset="0"/>
              </a:rPr>
              <a:t>500</a:t>
            </a:r>
            <a:r>
              <a:rPr lang="en-US" sz="1400" dirty="0"/>
              <a:t> billion years.</a:t>
            </a:r>
          </a:p>
          <a:p>
            <a:pPr lvl="1"/>
            <a:r>
              <a:rPr lang="en-US" sz="1400" dirty="0" err="1"/>
              <a:t>Reve’s</a:t>
            </a:r>
            <a:r>
              <a:rPr lang="en-US" sz="1400" dirty="0"/>
              <a:t> puzzle (proposed in </a:t>
            </a:r>
            <a:r>
              <a:rPr lang="en-US" sz="1400" dirty="0">
                <a:latin typeface="Cambria Math" panose="02040503050406030204" pitchFamily="18" charset="0"/>
                <a:ea typeface="Cambria Math" panose="02040503050406030204" pitchFamily="18" charset="0"/>
              </a:rPr>
              <a:t>1907</a:t>
            </a:r>
            <a:r>
              <a:rPr lang="en-US" sz="1400" dirty="0"/>
              <a:t> by Henry </a:t>
            </a:r>
            <a:r>
              <a:rPr lang="en-US" sz="1400" dirty="0" err="1"/>
              <a:t>Dudeney</a:t>
            </a:r>
            <a:r>
              <a:rPr lang="en-US" sz="1400" dirty="0"/>
              <a:t>) is similar but has </a:t>
            </a:r>
            <a:r>
              <a:rPr lang="en-US" sz="1400" dirty="0">
                <a:latin typeface="Cambria Math" panose="02040503050406030204" pitchFamily="18" charset="0"/>
                <a:ea typeface="Cambria Math" panose="02040503050406030204" pitchFamily="18" charset="0"/>
              </a:rPr>
              <a:t>4 </a:t>
            </a:r>
            <a:r>
              <a:rPr lang="en-US" sz="1400" dirty="0"/>
              <a:t>pegs. There is a well-known unsettled conjecture for the </a:t>
            </a:r>
            <a:r>
              <a:rPr lang="en-US" sz="1400" dirty="0" err="1"/>
              <a:t>the</a:t>
            </a:r>
            <a:r>
              <a:rPr lang="en-US" sz="1400" dirty="0"/>
              <a:t> minimum number of moves needed to solve this puzzle.  (</a:t>
            </a:r>
            <a:r>
              <a:rPr lang="en-US" sz="1400" i="1" dirty="0"/>
              <a:t>see Exercises </a:t>
            </a:r>
            <a:r>
              <a:rPr lang="en-US" sz="1400" dirty="0">
                <a:latin typeface="Cambria Math" panose="02040503050406030204" pitchFamily="18" charset="0"/>
                <a:ea typeface="Cambria Math" panose="02040503050406030204" pitchFamily="18" charset="0"/>
              </a:rPr>
              <a:t>38-45</a:t>
            </a:r>
            <a:r>
              <a:rPr lang="en-US" sz="1400" dirty="0"/>
              <a:t>)</a:t>
            </a:r>
          </a:p>
          <a:p>
            <a:pPr>
              <a:buNone/>
            </a:pPr>
            <a:endParaRPr lang="en-US" sz="1400" dirty="0">
              <a:latin typeface="Cambria Math" panose="02040503050406030204" pitchFamily="18" charset="0"/>
              <a:ea typeface="Cambria Math"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Counting Bit Strings</a:t>
            </a:r>
          </a:p>
        </p:txBody>
      </p:sp>
      <p:sp>
        <p:nvSpPr>
          <p:cNvPr id="3" name="Content Placeholder 2"/>
          <p:cNvSpPr>
            <a:spLocks noGrp="1"/>
          </p:cNvSpPr>
          <p:nvPr>
            <p:ph idx="1"/>
          </p:nvPr>
        </p:nvSpPr>
        <p:spPr/>
        <p:txBody>
          <a:bodyPr>
            <a:normAutofit fontScale="47500" lnSpcReduction="20000"/>
          </a:bodyPr>
          <a:lstStyle/>
          <a:p>
            <a:pPr>
              <a:buNone/>
            </a:pPr>
            <a:r>
              <a:rPr lang="en-US" b="1" dirty="0"/>
              <a:t>      Example </a:t>
            </a:r>
            <a:r>
              <a:rPr lang="en-US" b="1" dirty="0">
                <a:latin typeface="Cambria Math" panose="02040503050406030204" pitchFamily="18" charset="0"/>
                <a:ea typeface="Cambria Math" panose="02040503050406030204" pitchFamily="18" charset="0"/>
              </a:rPr>
              <a:t>3</a:t>
            </a:r>
            <a:r>
              <a:rPr lang="en-US" dirty="0"/>
              <a:t>: Find a recurrence relation and give initial conditions for the number of bit strings of length </a:t>
            </a:r>
            <a:r>
              <a:rPr lang="en-US" i="1" dirty="0"/>
              <a:t>n</a:t>
            </a:r>
            <a:r>
              <a:rPr lang="en-US" dirty="0"/>
              <a:t> without two consecutive </a:t>
            </a:r>
            <a:r>
              <a:rPr lang="en-US" dirty="0">
                <a:latin typeface="Cambria Math" panose="02040503050406030204" pitchFamily="18" charset="0"/>
                <a:ea typeface="Cambria Math" panose="02040503050406030204" pitchFamily="18" charset="0"/>
              </a:rPr>
              <a:t>0</a:t>
            </a:r>
            <a:r>
              <a:rPr lang="en-US" dirty="0"/>
              <a:t>s. How many such bit strings are there of length five?</a:t>
            </a:r>
          </a:p>
          <a:p>
            <a:pPr>
              <a:buNone/>
            </a:pPr>
            <a:r>
              <a:rPr lang="en-US" b="1" dirty="0"/>
              <a:t>      Solution</a:t>
            </a:r>
            <a:r>
              <a:rPr lang="en-US" dirty="0"/>
              <a:t>: Let </a:t>
            </a:r>
            <a:r>
              <a:rPr lang="en-US" i="1" dirty="0"/>
              <a:t>a</a:t>
            </a:r>
            <a:r>
              <a:rPr lang="en-US" i="1" baseline="-25000" dirty="0"/>
              <a:t>n </a:t>
            </a:r>
            <a:r>
              <a:rPr lang="en-US" dirty="0"/>
              <a:t> denote the number of bit strings of length  </a:t>
            </a:r>
            <a:r>
              <a:rPr lang="en-US" i="1" dirty="0"/>
              <a:t>n</a:t>
            </a:r>
            <a:r>
              <a:rPr lang="en-US" dirty="0"/>
              <a:t> without two consecutive </a:t>
            </a:r>
            <a:r>
              <a:rPr lang="en-US" dirty="0">
                <a:latin typeface="Cambria Math" panose="02040503050406030204" pitchFamily="18" charset="0"/>
                <a:ea typeface="Cambria Math" panose="02040503050406030204" pitchFamily="18" charset="0"/>
              </a:rPr>
              <a:t>0</a:t>
            </a:r>
            <a:r>
              <a:rPr lang="en-US" dirty="0"/>
              <a:t>s.  To obtain a recurrence relation for {</a:t>
            </a:r>
            <a:r>
              <a:rPr lang="en-US" i="1" dirty="0"/>
              <a:t>a</a:t>
            </a:r>
            <a:r>
              <a:rPr lang="en-US" i="1" baseline="-25000" dirty="0"/>
              <a:t>n </a:t>
            </a:r>
            <a:r>
              <a:rPr lang="en-US" dirty="0"/>
              <a:t>} note that the number of bit strings of length </a:t>
            </a:r>
            <a:r>
              <a:rPr lang="en-US" i="1" dirty="0"/>
              <a:t>n</a:t>
            </a:r>
            <a:r>
              <a:rPr lang="en-US" dirty="0"/>
              <a:t> that do not have two consecutive </a:t>
            </a:r>
            <a:r>
              <a:rPr lang="en-US" dirty="0">
                <a:latin typeface="Cambria Math" panose="02040503050406030204" pitchFamily="18" charset="0"/>
                <a:ea typeface="Cambria Math" panose="02040503050406030204" pitchFamily="18" charset="0"/>
              </a:rPr>
              <a:t>0</a:t>
            </a:r>
            <a:r>
              <a:rPr lang="en-US" dirty="0"/>
              <a:t>s is the number of bit strings ending with a </a:t>
            </a:r>
            <a:r>
              <a:rPr lang="en-US" dirty="0">
                <a:latin typeface="Cambria Math" panose="02040503050406030204" pitchFamily="18" charset="0"/>
                <a:ea typeface="Cambria Math" panose="02040503050406030204" pitchFamily="18" charset="0"/>
              </a:rPr>
              <a:t>0</a:t>
            </a:r>
            <a:r>
              <a:rPr lang="en-US" dirty="0"/>
              <a:t> plus the number of such bit strings ending with a </a:t>
            </a:r>
            <a:r>
              <a:rPr lang="en-US" dirty="0">
                <a:latin typeface="Cambria Math" panose="02040503050406030204" pitchFamily="18" charset="0"/>
                <a:ea typeface="Cambria Math" panose="02040503050406030204" pitchFamily="18" charset="0"/>
              </a:rPr>
              <a:t>1</a:t>
            </a:r>
            <a:r>
              <a:rPr lang="en-US" dirty="0"/>
              <a:t>. </a:t>
            </a:r>
          </a:p>
          <a:p>
            <a:pPr>
              <a:buNone/>
            </a:pPr>
            <a:endParaRPr lang="en-US" dirty="0"/>
          </a:p>
          <a:p>
            <a:pPr>
              <a:buNone/>
            </a:pPr>
            <a:r>
              <a:rPr lang="en-US" dirty="0"/>
              <a:t>      Now assume that </a:t>
            </a:r>
            <a:r>
              <a:rPr lang="en-US" i="1" dirty="0"/>
              <a:t>n</a:t>
            </a:r>
            <a:r>
              <a:rPr lang="en-US" dirty="0"/>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3. </a:t>
            </a:r>
          </a:p>
          <a:p>
            <a:pPr lvl="1"/>
            <a:r>
              <a:rPr lang="en-US" dirty="0">
                <a:latin typeface="Cambria Math" panose="02040503050406030204" pitchFamily="18" charset="0"/>
                <a:ea typeface="Cambria Math" panose="02040503050406030204" pitchFamily="18" charset="0"/>
              </a:rPr>
              <a:t> The bit strings of length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ending with 1 without two consecutive 0s are the bit strings of length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 with no two consecutive 0s with a 1  at the end. Hence, there are </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a:ea typeface="Cambria Math" panose="02040503050406030204"/>
              </a:rPr>
              <a:t>1 </a:t>
            </a:r>
            <a:r>
              <a:rPr lang="en-US" dirty="0">
                <a:latin typeface="Cambria Math" panose="02040503050406030204" pitchFamily="18" charset="0"/>
                <a:ea typeface="Cambria Math" panose="02040503050406030204" pitchFamily="18" charset="0"/>
              </a:rPr>
              <a:t> such bit strings.</a:t>
            </a:r>
          </a:p>
          <a:p>
            <a:pPr lvl="1"/>
            <a:r>
              <a:rPr lang="en-US" dirty="0">
                <a:latin typeface="Cambria Math" panose="02040503050406030204" pitchFamily="18" charset="0"/>
                <a:ea typeface="Cambria Math" panose="02040503050406030204" pitchFamily="18" charset="0"/>
              </a:rPr>
              <a:t>The bit strings of length n ending with 0 without two consecutive 0s are the bit strings of length </a:t>
            </a:r>
            <a:r>
              <a:rPr lang="en-US" i="1"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2 with no two consecutive 0s with 10  at the end. Hence, there are </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a:ea typeface="Cambria Math" panose="02040503050406030204"/>
              </a:rPr>
              <a:t>2 </a:t>
            </a:r>
            <a:r>
              <a:rPr lang="en-US" dirty="0">
                <a:latin typeface="Cambria Math" panose="02040503050406030204" pitchFamily="18" charset="0"/>
                <a:ea typeface="Cambria Math" panose="02040503050406030204" pitchFamily="18" charset="0"/>
              </a:rPr>
              <a:t> such bit strings.</a:t>
            </a:r>
          </a:p>
          <a:p>
            <a:pPr>
              <a:buNone/>
            </a:pPr>
            <a:r>
              <a:rPr lang="en-US" dirty="0">
                <a:latin typeface="Cambria Math" panose="02040503050406030204" pitchFamily="18" charset="0"/>
                <a:ea typeface="Cambria Math" panose="02040503050406030204" pitchFamily="18" charset="0"/>
              </a:rPr>
              <a:t>       We conclude that </a:t>
            </a:r>
            <a:r>
              <a:rPr lang="en-US" i="1" dirty="0"/>
              <a:t>a</a:t>
            </a:r>
            <a:r>
              <a:rPr lang="en-US" i="1" baseline="-25000" dirty="0"/>
              <a:t>n </a:t>
            </a:r>
            <a:r>
              <a:rPr lang="en-US" dirty="0"/>
              <a:t> = </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a:ea typeface="Cambria Math" panose="02040503050406030204"/>
              </a:rPr>
              <a:t>1</a:t>
            </a:r>
            <a:r>
              <a:rPr lang="en-US" dirty="0"/>
              <a:t>  + </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a:ea typeface="Cambria Math" panose="02040503050406030204"/>
              </a:rPr>
              <a:t>2</a:t>
            </a:r>
            <a:r>
              <a:rPr lang="en-US" dirty="0"/>
              <a:t>  for </a:t>
            </a:r>
            <a:r>
              <a:rPr lang="en-US" i="1" dirty="0"/>
              <a:t>n</a:t>
            </a:r>
            <a:r>
              <a:rPr lang="en-US" dirty="0"/>
              <a:t> </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3</a:t>
            </a:r>
            <a:r>
              <a:rPr lang="en-US" dirty="0"/>
              <a:t>.</a:t>
            </a:r>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pPr lvl="2">
              <a:buNone/>
            </a:pPr>
            <a:r>
              <a:rPr lang="en-US" dirty="0">
                <a:latin typeface="Cambria Math" panose="02040503050406030204" pitchFamily="18" charset="0"/>
                <a:ea typeface="Cambria Math" panose="02040503050406030204"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Bit Strings (</a:t>
            </a:r>
            <a:r>
              <a:rPr lang="en-US" sz="4000" i="1" dirty="0"/>
              <a:t>continued</a:t>
            </a:r>
            <a:r>
              <a:rPr lang="en-US" sz="4000" dirty="0"/>
              <a:t>)</a:t>
            </a:r>
          </a:p>
        </p:txBody>
      </p:sp>
      <p:sp>
        <p:nvSpPr>
          <p:cNvPr id="3" name="Content Placeholder 2"/>
          <p:cNvSpPr>
            <a:spLocks noGrp="1"/>
          </p:cNvSpPr>
          <p:nvPr>
            <p:ph idx="1"/>
          </p:nvPr>
        </p:nvSpPr>
        <p:spPr/>
        <p:txBody>
          <a:bodyPr>
            <a:normAutofit fontScale="62500" lnSpcReduction="20000"/>
          </a:bodyPr>
          <a:lstStyle/>
          <a:p>
            <a:pPr>
              <a:buNone/>
            </a:pPr>
            <a:r>
              <a:rPr lang="en-US" b="1" dirty="0"/>
              <a:t>    </a:t>
            </a:r>
            <a:endParaRPr lang="en-US" dirty="0"/>
          </a:p>
          <a:p>
            <a:pPr>
              <a:buNone/>
            </a:pPr>
            <a:r>
              <a:rPr lang="en-US" dirty="0"/>
              <a:t>     The initial conditions are:</a:t>
            </a:r>
            <a:r>
              <a:rPr lang="en-US" dirty="0">
                <a:latin typeface="Cambria Math" panose="02040503050406030204" pitchFamily="18" charset="0"/>
                <a:ea typeface="Cambria Math" panose="02040503050406030204" pitchFamily="18" charset="0"/>
              </a:rPr>
              <a:t> </a:t>
            </a:r>
          </a:p>
          <a:p>
            <a:pPr lvl="1"/>
            <a:r>
              <a:rPr lang="en-US" i="1" dirty="0"/>
              <a:t>a</a:t>
            </a:r>
            <a:r>
              <a:rPr lang="en-US" baseline="-25000" dirty="0">
                <a:latin typeface="Cambria Math" panose="02040503050406030204"/>
                <a:ea typeface="Cambria Math" panose="02040503050406030204"/>
              </a:rPr>
              <a:t>1 </a:t>
            </a:r>
            <a:r>
              <a:rPr lang="en-US" dirty="0">
                <a:latin typeface="Cambria Math" panose="02040503050406030204" pitchFamily="18" charset="0"/>
                <a:ea typeface="Cambria Math" panose="02040503050406030204" pitchFamily="18" charset="0"/>
              </a:rPr>
              <a:t> = 2, since both the bit strings 0 and 1 do not have consecutive 0s.</a:t>
            </a:r>
          </a:p>
          <a:p>
            <a:pPr lvl="1"/>
            <a:r>
              <a:rPr lang="en-US" i="1" dirty="0"/>
              <a:t>a</a:t>
            </a:r>
            <a:r>
              <a:rPr lang="en-US" baseline="-25000" dirty="0">
                <a:latin typeface="Cambria Math" panose="02040503050406030204"/>
                <a:ea typeface="Cambria Math" panose="02040503050406030204"/>
              </a:rPr>
              <a:t>2 </a:t>
            </a:r>
            <a:r>
              <a:rPr lang="en-US" dirty="0">
                <a:latin typeface="Cambria Math" panose="02040503050406030204" pitchFamily="18" charset="0"/>
                <a:ea typeface="Cambria Math" panose="02040503050406030204" pitchFamily="18" charset="0"/>
              </a:rPr>
              <a:t> = 3, since the bit strings 01, 10, and 11 do not have consecutive 0s, while 00 does.</a:t>
            </a:r>
          </a:p>
          <a:p>
            <a:pPr lvl="1"/>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To obtain </a:t>
            </a:r>
            <a:r>
              <a:rPr lang="en-US" i="1" dirty="0"/>
              <a:t>a</a:t>
            </a:r>
            <a:r>
              <a:rPr lang="en-US" baseline="-25000" dirty="0">
                <a:latin typeface="Cambria Math" panose="02040503050406030204"/>
                <a:ea typeface="Cambria Math" panose="02040503050406030204"/>
              </a:rPr>
              <a:t>5 </a:t>
            </a:r>
            <a:r>
              <a:rPr lang="en-US" dirty="0">
                <a:latin typeface="Cambria Math" panose="02040503050406030204" pitchFamily="18" charset="0"/>
                <a:ea typeface="Cambria Math" panose="02040503050406030204" pitchFamily="18" charset="0"/>
              </a:rPr>
              <a:t>, we use the recurrence relation three times to find that:</a:t>
            </a:r>
          </a:p>
          <a:p>
            <a:pPr>
              <a:buNone/>
            </a:pP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a:ea typeface="Cambria Math" panose="02040503050406030204"/>
              </a:rPr>
              <a:t>3</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a:ea typeface="Cambria Math" panose="02040503050406030204"/>
              </a:rPr>
              <a:t>2 </a:t>
            </a:r>
            <a:r>
              <a:rPr lang="en-US" dirty="0">
                <a:latin typeface="Cambria Math" panose="02040503050406030204" pitchFamily="18" charset="0"/>
                <a:ea typeface="Cambria Math" panose="02040503050406030204" pitchFamily="18" charset="0"/>
              </a:rPr>
              <a:t> + </a:t>
            </a:r>
            <a:r>
              <a:rPr lang="en-US" i="1" dirty="0"/>
              <a:t>a</a:t>
            </a:r>
            <a:r>
              <a:rPr lang="en-US" baseline="-25000" dirty="0">
                <a:latin typeface="Cambria Math" panose="02040503050406030204"/>
                <a:ea typeface="Cambria Math" panose="02040503050406030204"/>
              </a:rPr>
              <a:t>1 </a:t>
            </a:r>
            <a:r>
              <a:rPr lang="en-US" dirty="0">
                <a:latin typeface="Cambria Math" panose="02040503050406030204" pitchFamily="18" charset="0"/>
                <a:ea typeface="Cambria Math" panose="02040503050406030204" pitchFamily="18" charset="0"/>
              </a:rPr>
              <a:t> = 3 + 2 = 5</a:t>
            </a:r>
          </a:p>
          <a:p>
            <a:pPr lvl="1"/>
            <a:r>
              <a:rPr lang="en-US" i="1" dirty="0"/>
              <a:t> a</a:t>
            </a:r>
            <a:r>
              <a:rPr lang="en-US" baseline="-25000" dirty="0">
                <a:latin typeface="Cambria Math" panose="02040503050406030204"/>
                <a:ea typeface="Cambria Math" panose="02040503050406030204"/>
              </a:rPr>
              <a:t>4</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a:ea typeface="Cambria Math" panose="02040503050406030204"/>
              </a:rPr>
              <a:t>3 </a:t>
            </a:r>
            <a:r>
              <a:rPr lang="en-US" dirty="0">
                <a:latin typeface="Cambria Math" panose="02040503050406030204" pitchFamily="18" charset="0"/>
                <a:ea typeface="Cambria Math" panose="02040503050406030204" pitchFamily="18" charset="0"/>
              </a:rPr>
              <a:t> + </a:t>
            </a:r>
            <a:r>
              <a:rPr lang="en-US" i="1" dirty="0"/>
              <a:t>a</a:t>
            </a:r>
            <a:r>
              <a:rPr lang="en-US" baseline="-25000" dirty="0">
                <a:latin typeface="Cambria Math" panose="02040503050406030204"/>
                <a:ea typeface="Cambria Math" panose="02040503050406030204"/>
              </a:rPr>
              <a:t>2 </a:t>
            </a:r>
            <a:r>
              <a:rPr lang="en-US" dirty="0">
                <a:latin typeface="Cambria Math" panose="02040503050406030204" pitchFamily="18" charset="0"/>
                <a:ea typeface="Cambria Math" panose="02040503050406030204" pitchFamily="18" charset="0"/>
              </a:rPr>
              <a:t> = 5+ 3 = 8</a:t>
            </a:r>
          </a:p>
          <a:p>
            <a:pPr lvl="1"/>
            <a:r>
              <a:rPr lang="en-US" i="1" dirty="0"/>
              <a:t> a</a:t>
            </a:r>
            <a:r>
              <a:rPr lang="en-US" baseline="-25000" dirty="0">
                <a:latin typeface="Cambria Math" panose="02040503050406030204"/>
                <a:ea typeface="Cambria Math" panose="02040503050406030204"/>
              </a:rPr>
              <a:t>5</a:t>
            </a:r>
            <a:r>
              <a:rPr lang="en-US"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a</a:t>
            </a:r>
            <a:r>
              <a:rPr lang="en-US" baseline="-25000" dirty="0">
                <a:latin typeface="Cambria Math" panose="02040503050406030204"/>
                <a:ea typeface="Cambria Math" panose="02040503050406030204"/>
              </a:rPr>
              <a:t>4 </a:t>
            </a:r>
            <a:r>
              <a:rPr lang="en-US" dirty="0">
                <a:latin typeface="Cambria Math" panose="02040503050406030204" pitchFamily="18" charset="0"/>
                <a:ea typeface="Cambria Math" panose="02040503050406030204" pitchFamily="18" charset="0"/>
              </a:rPr>
              <a:t> + </a:t>
            </a:r>
            <a:r>
              <a:rPr lang="en-US" i="1" dirty="0"/>
              <a:t>a</a:t>
            </a:r>
            <a:r>
              <a:rPr lang="en-US" baseline="-25000" dirty="0">
                <a:latin typeface="Cambria Math" panose="02040503050406030204"/>
                <a:ea typeface="Cambria Math" panose="02040503050406030204"/>
              </a:rPr>
              <a:t>3 </a:t>
            </a:r>
            <a:r>
              <a:rPr lang="en-US" dirty="0">
                <a:latin typeface="Cambria Math" panose="02040503050406030204" pitchFamily="18" charset="0"/>
                <a:ea typeface="Cambria Math" panose="02040503050406030204" pitchFamily="18" charset="0"/>
              </a:rPr>
              <a:t> = 8+ 5 = 13</a:t>
            </a:r>
          </a:p>
          <a:p>
            <a:pPr lvl="2">
              <a:buNone/>
            </a:pPr>
            <a:r>
              <a:rPr lang="en-US" dirty="0">
                <a:latin typeface="Cambria Math" panose="02040503050406030204" pitchFamily="18" charset="0"/>
                <a:ea typeface="Cambria Math" panose="02040503050406030204"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a:t>Note that {</a:t>
            </a:r>
            <a:r>
              <a:rPr lang="en-US" i="1" dirty="0"/>
              <a:t>a</a:t>
            </a:r>
            <a:r>
              <a:rPr lang="en-US" i="1" baseline="-25000" dirty="0"/>
              <a:t>n </a:t>
            </a:r>
            <a:r>
              <a:rPr lang="en-US" dirty="0"/>
              <a:t>} satisfies the same recurrence relation as the Fibonacci sequence. Since </a:t>
            </a:r>
            <a:r>
              <a:rPr lang="en-US" i="1" dirty="0"/>
              <a:t>a</a:t>
            </a:r>
            <a:r>
              <a:rPr lang="en-US" baseline="-25000" dirty="0">
                <a:latin typeface="Cambria Math" panose="02040503050406030204"/>
                <a:ea typeface="Cambria Math" panose="02040503050406030204"/>
              </a:rPr>
              <a:t>1 </a:t>
            </a:r>
            <a:r>
              <a:rPr lang="en-US" dirty="0">
                <a:latin typeface="Cambria Math" panose="02040503050406030204" pitchFamily="18" charset="0"/>
                <a:ea typeface="Cambria Math" panose="02040503050406030204" pitchFamily="18" charset="0"/>
              </a:rPr>
              <a:t> =</a:t>
            </a:r>
            <a:r>
              <a:rPr lang="en-US" i="1" dirty="0"/>
              <a:t> f</a:t>
            </a:r>
            <a:r>
              <a:rPr lang="en-US" baseline="-25000" dirty="0">
                <a:latin typeface="Cambria Math" panose="02040503050406030204" pitchFamily="18" charset="0"/>
                <a:ea typeface="Cambria Math" panose="02040503050406030204" pitchFamily="18" charset="0"/>
              </a:rPr>
              <a:t>3 </a:t>
            </a:r>
            <a:r>
              <a:rPr lang="en-US" dirty="0"/>
              <a:t> and  </a:t>
            </a:r>
            <a:r>
              <a:rPr lang="en-US" i="1" dirty="0"/>
              <a:t>a</a:t>
            </a:r>
            <a:r>
              <a:rPr lang="en-US" baseline="-25000" dirty="0">
                <a:latin typeface="Cambria Math" panose="02040503050406030204"/>
                <a:ea typeface="Cambria Math" panose="02040503050406030204"/>
              </a:rPr>
              <a:t>2 </a:t>
            </a:r>
            <a:r>
              <a:rPr lang="en-US" dirty="0">
                <a:latin typeface="Cambria Math" panose="02040503050406030204" pitchFamily="18" charset="0"/>
                <a:ea typeface="Cambria Math" panose="02040503050406030204" pitchFamily="18" charset="0"/>
              </a:rPr>
              <a:t> =</a:t>
            </a:r>
            <a:r>
              <a:rPr lang="en-US" i="1" dirty="0"/>
              <a:t> f</a:t>
            </a:r>
            <a:r>
              <a:rPr lang="en-US" baseline="-25000" dirty="0">
                <a:latin typeface="Cambria Math" panose="02040503050406030204" pitchFamily="18" charset="0"/>
                <a:ea typeface="Cambria Math" panose="02040503050406030204" pitchFamily="18" charset="0"/>
              </a:rPr>
              <a:t>4 </a:t>
            </a:r>
            <a:r>
              <a:rPr lang="en-US" dirty="0"/>
              <a:t>, we conclude that </a:t>
            </a:r>
            <a:r>
              <a:rPr lang="en-US" i="1" dirty="0"/>
              <a:t>a</a:t>
            </a:r>
            <a:r>
              <a:rPr lang="en-US" i="1" baseline="-25000" dirty="0">
                <a:ea typeface="Cambria Math" panose="02040503050406030204"/>
              </a:rPr>
              <a:t>n</a:t>
            </a:r>
            <a:r>
              <a:rPr lang="en-US" baseline="-25000"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 =</a:t>
            </a:r>
            <a:r>
              <a:rPr lang="en-US" i="1" dirty="0"/>
              <a:t> f</a:t>
            </a:r>
            <a:r>
              <a:rPr lang="en-US" i="1" baseline="-25000" dirty="0">
                <a:latin typeface="Cambria Math" panose="02040503050406030204" pitchFamily="18" charset="0"/>
                <a:ea typeface="Cambria Math" panose="02040503050406030204" pitchFamily="18" charset="0"/>
              </a:rPr>
              <a:t>n</a:t>
            </a:r>
            <a:r>
              <a:rPr lang="en-US" baseline="-25000" dirty="0">
                <a:latin typeface="Cambria Math" panose="02040503050406030204" pitchFamily="18" charset="0"/>
                <a:ea typeface="Cambria Math" panose="02040503050406030204" pitchFamily="18" charset="0"/>
              </a:rPr>
              <a:t>+2 </a:t>
            </a:r>
            <a:r>
              <a:rPr lang="en-US" dirty="0"/>
              <a:t>.</a:t>
            </a:r>
            <a:endParaRPr lang="en-US" baseline="-25000" dirty="0">
              <a:latin typeface="Cambria Math" panose="02040503050406030204" pitchFamily="18" charset="0"/>
              <a:ea typeface="Cambria Math" panose="02040503050406030204" pitchFamily="18" charset="0"/>
            </a:endParaRPr>
          </a:p>
          <a:p>
            <a:r>
              <a:rPr lang="en-US" baseline="-25000"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 </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Counting the Ways to Parenthesize a Product</a:t>
            </a:r>
          </a:p>
        </p:txBody>
      </p:sp>
      <p:sp>
        <p:nvSpPr>
          <p:cNvPr id="3" name="Content Placeholder 2"/>
          <p:cNvSpPr>
            <a:spLocks noGrp="1"/>
          </p:cNvSpPr>
          <p:nvPr>
            <p:ph idx="1"/>
          </p:nvPr>
        </p:nvSpPr>
        <p:spPr/>
        <p:txBody>
          <a:bodyPr>
            <a:normAutofit fontScale="25000" lnSpcReduction="20000"/>
          </a:bodyPr>
          <a:lstStyle/>
          <a:p>
            <a:pPr>
              <a:buNone/>
            </a:pPr>
            <a:r>
              <a:rPr lang="en-US" sz="4300" b="1" dirty="0"/>
              <a:t> </a:t>
            </a:r>
            <a:r>
              <a:rPr lang="en-US" sz="5600" b="1" dirty="0"/>
              <a:t>Example</a:t>
            </a:r>
            <a:r>
              <a:rPr lang="en-US" sz="5600" dirty="0"/>
              <a:t>: Find a recurrence relation  for </a:t>
            </a:r>
            <a:r>
              <a:rPr lang="en-US" sz="5600" i="1" dirty="0" err="1"/>
              <a:t>C</a:t>
            </a:r>
            <a:r>
              <a:rPr lang="en-US" sz="5600" i="1" baseline="-25000" dirty="0" err="1"/>
              <a:t>n</a:t>
            </a:r>
            <a:r>
              <a:rPr lang="en-US" sz="5600" i="1" baseline="-25000" dirty="0"/>
              <a:t> </a:t>
            </a:r>
            <a:r>
              <a:rPr lang="en-US" sz="5600" dirty="0"/>
              <a:t>, the number of ways to parenthesize the product of </a:t>
            </a:r>
          </a:p>
          <a:p>
            <a:pPr>
              <a:buNone/>
            </a:pPr>
            <a:r>
              <a:rPr lang="en-US" sz="5600" dirty="0"/>
              <a:t>  </a:t>
            </a:r>
            <a:r>
              <a:rPr lang="en-US" sz="5600" i="1" dirty="0"/>
              <a:t>n</a:t>
            </a:r>
            <a:r>
              <a:rPr lang="en-US" sz="5600" dirty="0"/>
              <a:t> + </a:t>
            </a:r>
            <a:r>
              <a:rPr lang="en-US" sz="5600" dirty="0">
                <a:latin typeface="Cambria Math" panose="02040503050406030204" pitchFamily="18" charset="0"/>
                <a:ea typeface="Cambria Math" panose="02040503050406030204" pitchFamily="18" charset="0"/>
              </a:rPr>
              <a:t>1</a:t>
            </a:r>
            <a:r>
              <a:rPr lang="en-US" sz="5600" dirty="0"/>
              <a:t> numbers, </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 </a:t>
            </a:r>
            <a:r>
              <a:rPr lang="en-US" sz="5600" dirty="0">
                <a:latin typeface="Cambria Math" panose="02040503050406030204"/>
                <a:ea typeface="Cambria Math" panose="02040503050406030204"/>
              </a:rPr>
              <a:t>∙ </a:t>
            </a:r>
            <a:r>
              <a:rPr lang="en-US" sz="5600" i="1" dirty="0" err="1"/>
              <a:t>x</a:t>
            </a:r>
            <a:r>
              <a:rPr lang="en-US" sz="5600" i="1" baseline="-25000" dirty="0" err="1">
                <a:ea typeface="Cambria Math" panose="02040503050406030204" pitchFamily="18" charset="0"/>
              </a:rPr>
              <a:t>n</a:t>
            </a:r>
            <a:r>
              <a:rPr lang="en-US" sz="5600" dirty="0"/>
              <a:t>, to specify the order of multiplication. </a:t>
            </a:r>
          </a:p>
          <a:p>
            <a:pPr>
              <a:buNone/>
            </a:pPr>
            <a:r>
              <a:rPr lang="en-US" sz="5600" dirty="0"/>
              <a:t>  For example, </a:t>
            </a:r>
            <a:r>
              <a:rPr lang="en-US" sz="5600" i="1" dirty="0"/>
              <a:t>C</a:t>
            </a:r>
            <a:r>
              <a:rPr lang="en-US" sz="5600" baseline="-25000" dirty="0">
                <a:latin typeface="Cambria Math" panose="02040503050406030204" pitchFamily="18" charset="0"/>
                <a:ea typeface="Cambria Math" panose="02040503050406030204" pitchFamily="18" charset="0"/>
              </a:rPr>
              <a:t>3 </a:t>
            </a:r>
            <a:r>
              <a:rPr lang="en-US" sz="5600" dirty="0"/>
              <a:t> = </a:t>
            </a:r>
            <a:r>
              <a:rPr lang="en-US" sz="5600" dirty="0">
                <a:latin typeface="Cambria Math" panose="02040503050406030204" pitchFamily="18" charset="0"/>
                <a:ea typeface="Cambria Math" panose="02040503050406030204" pitchFamily="18" charset="0"/>
              </a:rPr>
              <a:t>5, since all the possible ways to parenthesize 4 numbers are </a:t>
            </a:r>
          </a:p>
          <a:p>
            <a:pPr>
              <a:buNone/>
            </a:pPr>
            <a:endParaRPr lang="en-US" sz="5600" dirty="0">
              <a:latin typeface="Cambria Math" panose="02040503050406030204" pitchFamily="18" charset="0"/>
              <a:ea typeface="Cambria Math" panose="02040503050406030204" pitchFamily="18" charset="0"/>
            </a:endParaRPr>
          </a:p>
          <a:p>
            <a:pPr>
              <a:buNone/>
            </a:pPr>
            <a:r>
              <a:rPr lang="en-US" sz="5600" dirty="0">
                <a:latin typeface="Cambria Math" panose="02040503050406030204" pitchFamily="18" charset="0"/>
                <a:ea typeface="Cambria Math" panose="02040503050406030204" pitchFamily="18" charset="0"/>
              </a:rPr>
              <a:t>  </a:t>
            </a:r>
            <a:r>
              <a:rPr lang="en-US" sz="5600" dirty="0"/>
              <a:t>((</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x</a:t>
            </a:r>
            <a:r>
              <a:rPr lang="en-US" sz="5600" baseline="-25000" dirty="0">
                <a:latin typeface="Cambria Math" panose="02040503050406030204" pitchFamily="18" charset="0"/>
                <a:ea typeface="Cambria Math" panose="02040503050406030204" pitchFamily="18" charset="0"/>
              </a:rPr>
              <a:t>3  </a:t>
            </a:r>
            <a:r>
              <a:rPr lang="en-US" sz="5600" dirty="0"/>
              <a:t>,    (</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a:t>
            </a:r>
            <a:r>
              <a:rPr lang="en-US" sz="5600" dirty="0"/>
              <a:t>(</a:t>
            </a:r>
            <a:r>
              <a:rPr lang="en-US" sz="5600" i="1" dirty="0"/>
              <a:t>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x</a:t>
            </a:r>
            <a:r>
              <a:rPr lang="en-US" sz="5600" baseline="-25000" dirty="0">
                <a:latin typeface="Cambria Math" panose="02040503050406030204" pitchFamily="18" charset="0"/>
                <a:ea typeface="Cambria Math" panose="02040503050406030204" pitchFamily="18" charset="0"/>
              </a:rPr>
              <a:t>3</a:t>
            </a:r>
            <a:r>
              <a:rPr lang="en-US" sz="5600" dirty="0">
                <a:latin typeface="Cambria Math" panose="02040503050406030204" pitchFamily="18" charset="0"/>
                <a:ea typeface="Cambria Math" panose="02040503050406030204" pitchFamily="18" charset="0"/>
              </a:rPr>
              <a:t> </a:t>
            </a:r>
            <a:r>
              <a:rPr lang="en-US" sz="5600" dirty="0"/>
              <a:t>,    (</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a:t>
            </a:r>
            <a:r>
              <a:rPr lang="en-US" sz="5600" dirty="0"/>
              <a:t>(</a:t>
            </a:r>
            <a:r>
              <a:rPr lang="en-US" sz="5600" i="1" dirty="0"/>
              <a:t>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x</a:t>
            </a:r>
            <a:r>
              <a:rPr lang="en-US" sz="5600" baseline="-25000" dirty="0">
                <a:latin typeface="Cambria Math" panose="02040503050406030204" pitchFamily="18" charset="0"/>
                <a:ea typeface="Cambria Math" panose="02040503050406030204" pitchFamily="18" charset="0"/>
              </a:rPr>
              <a:t>3</a:t>
            </a:r>
            <a:r>
              <a:rPr lang="en-US" sz="5600" dirty="0">
                <a:latin typeface="Cambria Math" panose="02040503050406030204"/>
                <a:ea typeface="Cambria Math" panose="02040503050406030204"/>
              </a:rPr>
              <a:t> ),  </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a:t>
            </a:r>
            <a:r>
              <a:rPr lang="en-US" sz="5600" dirty="0"/>
              <a:t>(( </a:t>
            </a:r>
            <a:r>
              <a:rPr lang="en-US" sz="5600" i="1" dirty="0"/>
              <a:t>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 </a:t>
            </a:r>
            <a:r>
              <a:rPr lang="en-US" sz="5600" i="1" dirty="0"/>
              <a:t>x</a:t>
            </a:r>
            <a:r>
              <a:rPr lang="en-US" sz="5600" baseline="-25000" dirty="0">
                <a:latin typeface="Cambria Math" panose="02040503050406030204" pitchFamily="18" charset="0"/>
                <a:ea typeface="Cambria Math" panose="02040503050406030204" pitchFamily="18" charset="0"/>
              </a:rPr>
              <a:t>3</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a:t>
            </a:r>
            <a:r>
              <a:rPr lang="en-US" sz="5600" dirty="0"/>
              <a:t>( </a:t>
            </a:r>
            <a:r>
              <a:rPr lang="en-US" sz="5600" i="1" dirty="0"/>
              <a:t>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a:t>
            </a:r>
            <a:r>
              <a:rPr lang="en-US" sz="5600" dirty="0"/>
              <a:t>( </a:t>
            </a:r>
            <a:r>
              <a:rPr lang="en-US" sz="5600" i="1" dirty="0"/>
              <a:t>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x</a:t>
            </a:r>
            <a:r>
              <a:rPr lang="en-US" sz="5600" baseline="-25000" dirty="0">
                <a:latin typeface="Cambria Math" panose="02040503050406030204" pitchFamily="18" charset="0"/>
                <a:ea typeface="Cambria Math" panose="02040503050406030204" pitchFamily="18" charset="0"/>
              </a:rPr>
              <a:t>3</a:t>
            </a:r>
            <a:r>
              <a:rPr lang="en-US" sz="5600" dirty="0">
                <a:latin typeface="Cambria Math" panose="02040503050406030204"/>
                <a:ea typeface="Cambria Math" panose="02040503050406030204"/>
              </a:rPr>
              <a:t> ))</a:t>
            </a:r>
            <a:endParaRPr lang="en-US" sz="5600" dirty="0">
              <a:latin typeface="Cambria Math" panose="02040503050406030204" pitchFamily="18" charset="0"/>
              <a:ea typeface="Cambria Math" panose="02040503050406030204" pitchFamily="18" charset="0"/>
            </a:endParaRPr>
          </a:p>
          <a:p>
            <a:pPr lvl="2"/>
            <a:endParaRPr lang="en-US" sz="5600" dirty="0">
              <a:latin typeface="Cambria Math" panose="02040503050406030204" pitchFamily="18" charset="0"/>
              <a:ea typeface="Cambria Math" panose="02040503050406030204" pitchFamily="18" charset="0"/>
            </a:endParaRPr>
          </a:p>
          <a:p>
            <a:pPr marL="0" indent="0">
              <a:buNone/>
            </a:pPr>
            <a:r>
              <a:rPr lang="en-US" sz="5600" b="1" dirty="0"/>
              <a:t>Solution</a:t>
            </a:r>
            <a:r>
              <a:rPr lang="en-US" sz="5600" dirty="0"/>
              <a:t>:  Note that however parentheses are inserted in </a:t>
            </a:r>
            <a:r>
              <a:rPr lang="en-US" sz="5600" i="1" dirty="0"/>
              <a:t>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 </a:t>
            </a:r>
            <a:r>
              <a:rPr lang="en-US" sz="5600" dirty="0">
                <a:latin typeface="Cambria Math" panose="02040503050406030204"/>
                <a:ea typeface="Cambria Math" panose="02040503050406030204"/>
              </a:rPr>
              <a:t>∙ </a:t>
            </a:r>
            <a:r>
              <a:rPr lang="en-US" sz="5600" i="1" dirty="0" err="1"/>
              <a:t>x</a:t>
            </a:r>
            <a:r>
              <a:rPr lang="en-US" sz="5600" i="1" baseline="-25000" dirty="0" err="1">
                <a:ea typeface="Cambria Math" panose="02040503050406030204" pitchFamily="18" charset="0"/>
              </a:rPr>
              <a:t>n</a:t>
            </a:r>
            <a:r>
              <a:rPr lang="en-US" sz="5600" dirty="0"/>
              <a:t>, one  “</a:t>
            </a:r>
            <a:r>
              <a:rPr lang="en-US" sz="5600" dirty="0">
                <a:latin typeface="Cambria Math" panose="02040503050406030204"/>
                <a:ea typeface="Cambria Math" panose="02040503050406030204"/>
              </a:rPr>
              <a:t>∙” operator remains  outside all parentheses. This final operator appears between two of the </a:t>
            </a:r>
            <a:r>
              <a:rPr lang="en-US" sz="5600" i="1" dirty="0">
                <a:latin typeface="Cambria Math" panose="02040503050406030204"/>
                <a:ea typeface="Cambria Math" panose="02040503050406030204"/>
              </a:rPr>
              <a:t>n</a:t>
            </a:r>
            <a:r>
              <a:rPr lang="en-US" sz="5600" dirty="0">
                <a:latin typeface="Cambria Math" panose="02040503050406030204"/>
                <a:ea typeface="Cambria Math" panose="02040503050406030204"/>
              </a:rPr>
              <a:t> + 1 numbers, say </a:t>
            </a:r>
            <a:r>
              <a:rPr lang="en-US" sz="5600" i="1" dirty="0" err="1"/>
              <a:t>x</a:t>
            </a:r>
            <a:r>
              <a:rPr lang="en-US" sz="5600" i="1" baseline="-25000" dirty="0" err="1">
                <a:ea typeface="Cambria Math" panose="02040503050406030204" pitchFamily="18" charset="0"/>
              </a:rPr>
              <a:t>k</a:t>
            </a:r>
            <a:r>
              <a:rPr lang="en-US" sz="5600" dirty="0"/>
              <a:t> and </a:t>
            </a:r>
            <a:r>
              <a:rPr lang="en-US" sz="5600" i="1" dirty="0"/>
              <a:t>x</a:t>
            </a:r>
            <a:r>
              <a:rPr lang="en-US" sz="5600" i="1" baseline="-25000" dirty="0">
                <a:ea typeface="Cambria Math" panose="02040503050406030204" pitchFamily="18" charset="0"/>
              </a:rPr>
              <a:t>k+</a:t>
            </a:r>
            <a:r>
              <a:rPr lang="en-US" sz="5600" baseline="-25000" dirty="0">
                <a:latin typeface="Cambria Math" panose="02040503050406030204" pitchFamily="18" charset="0"/>
                <a:ea typeface="Cambria Math" panose="02040503050406030204" pitchFamily="18" charset="0"/>
              </a:rPr>
              <a:t>1</a:t>
            </a:r>
            <a:r>
              <a:rPr lang="en-US" sz="5600" dirty="0"/>
              <a:t>. Since there are </a:t>
            </a:r>
            <a:r>
              <a:rPr lang="en-US" sz="5600" i="1" dirty="0"/>
              <a:t>C</a:t>
            </a:r>
            <a:r>
              <a:rPr lang="en-US" sz="5600" i="1" baseline="-25000" dirty="0"/>
              <a:t>k</a:t>
            </a:r>
            <a:r>
              <a:rPr lang="en-US" sz="5600" i="1" dirty="0"/>
              <a:t>  </a:t>
            </a:r>
            <a:r>
              <a:rPr lang="en-US" sz="5600" dirty="0"/>
              <a:t>ways  to insert parentheses in the product</a:t>
            </a:r>
            <a:r>
              <a:rPr lang="en-US" sz="5600" i="1" dirty="0"/>
              <a:t> x</a:t>
            </a:r>
            <a:r>
              <a:rPr lang="en-US" sz="5600" baseline="-25000" dirty="0">
                <a:latin typeface="Cambria Math" panose="02040503050406030204" pitchFamily="18" charset="0"/>
                <a:ea typeface="Cambria Math" panose="02040503050406030204" pitchFamily="18" charset="0"/>
              </a:rPr>
              <a:t>0</a:t>
            </a:r>
            <a:r>
              <a:rPr lang="en-US" sz="5600" dirty="0"/>
              <a:t> </a:t>
            </a:r>
            <a:r>
              <a:rPr lang="en-US" sz="5600" dirty="0">
                <a:latin typeface="Cambria Math" panose="02040503050406030204"/>
                <a:ea typeface="Cambria Math" panose="02040503050406030204"/>
              </a:rPr>
              <a:t>∙</a:t>
            </a:r>
            <a:r>
              <a:rPr lang="en-US" sz="5600" i="1" dirty="0"/>
              <a:t> x</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a:ea typeface="Cambria Math" panose="02040503050406030204"/>
              </a:rPr>
              <a:t> ∙</a:t>
            </a:r>
            <a:r>
              <a:rPr lang="en-US" sz="5600" i="1" dirty="0"/>
              <a:t> x</a:t>
            </a:r>
            <a:r>
              <a:rPr lang="en-US" sz="5600" baseline="-25000" dirty="0">
                <a:latin typeface="Cambria Math" panose="02040503050406030204" pitchFamily="18" charset="0"/>
                <a:ea typeface="Cambria Math" panose="02040503050406030204" pitchFamily="18" charset="0"/>
              </a:rPr>
              <a:t>2</a:t>
            </a:r>
            <a:r>
              <a:rPr lang="en-US" sz="5600" dirty="0">
                <a:latin typeface="Cambria Math" panose="02040503050406030204"/>
                <a:ea typeface="Cambria Math" panose="02040503050406030204"/>
              </a:rPr>
              <a:t> ∙ ⋯</a:t>
            </a:r>
            <a:r>
              <a:rPr lang="en-US" sz="5600" i="1" dirty="0"/>
              <a:t> </a:t>
            </a:r>
            <a:r>
              <a:rPr lang="en-US" sz="5600" dirty="0">
                <a:latin typeface="Cambria Math" panose="02040503050406030204"/>
                <a:ea typeface="Cambria Math" panose="02040503050406030204"/>
              </a:rPr>
              <a:t>∙ </a:t>
            </a:r>
            <a:r>
              <a:rPr lang="en-US" sz="5600" i="1" dirty="0" err="1"/>
              <a:t>x</a:t>
            </a:r>
            <a:r>
              <a:rPr lang="en-US" sz="5600" i="1" baseline="-25000" dirty="0" err="1">
                <a:ea typeface="Cambria Math" panose="02040503050406030204" pitchFamily="18" charset="0"/>
              </a:rPr>
              <a:t>k</a:t>
            </a:r>
            <a:r>
              <a:rPr lang="en-US" sz="5600" dirty="0"/>
              <a:t>  and  </a:t>
            </a:r>
            <a:r>
              <a:rPr lang="en-US" sz="5600" i="1" dirty="0"/>
              <a:t>C</a:t>
            </a:r>
            <a:r>
              <a:rPr lang="en-US" sz="5600" i="1" baseline="-25000" dirty="0"/>
              <a:t>n</a:t>
            </a:r>
            <a:r>
              <a:rPr lang="en-US" sz="5600" i="1" baseline="-25000" dirty="0">
                <a:latin typeface="Cambria Math" panose="02040503050406030204"/>
                <a:ea typeface="Cambria Math" panose="02040503050406030204"/>
              </a:rPr>
              <a:t>−k−</a:t>
            </a:r>
            <a:r>
              <a:rPr lang="en-US" sz="5600" baseline="-25000" dirty="0">
                <a:latin typeface="Cambria Math" panose="02040503050406030204" pitchFamily="18" charset="0"/>
                <a:ea typeface="Cambria Math" panose="02040503050406030204" pitchFamily="18" charset="0"/>
              </a:rPr>
              <a:t>1</a:t>
            </a:r>
            <a:r>
              <a:rPr lang="en-US" sz="5600" dirty="0">
                <a:latin typeface="Cambria Math" panose="02040503050406030204" pitchFamily="18" charset="0"/>
                <a:ea typeface="Cambria Math" panose="02040503050406030204" pitchFamily="18" charset="0"/>
              </a:rPr>
              <a:t> </a:t>
            </a:r>
            <a:r>
              <a:rPr lang="en-US" sz="5600" i="1" dirty="0"/>
              <a:t> </a:t>
            </a:r>
            <a:r>
              <a:rPr lang="en-US" sz="5600" dirty="0"/>
              <a:t>ways  to insert parentheses in the product</a:t>
            </a:r>
            <a:r>
              <a:rPr lang="en-US" sz="5600" i="1" dirty="0"/>
              <a:t> x</a:t>
            </a:r>
            <a:r>
              <a:rPr lang="en-US" sz="5600" i="1" baseline="-25000" dirty="0">
                <a:ea typeface="Cambria Math" panose="02040503050406030204" pitchFamily="18" charset="0"/>
              </a:rPr>
              <a:t>k</a:t>
            </a:r>
            <a:r>
              <a:rPr lang="en-US" sz="5600" baseline="-25000" dirty="0">
                <a:latin typeface="Cambria Math" panose="02040503050406030204" pitchFamily="18" charset="0"/>
                <a:ea typeface="Cambria Math" panose="02040503050406030204" pitchFamily="18" charset="0"/>
              </a:rPr>
              <a:t>+1</a:t>
            </a:r>
            <a:r>
              <a:rPr lang="en-US" sz="5600" dirty="0"/>
              <a:t> </a:t>
            </a:r>
            <a:r>
              <a:rPr lang="en-US" sz="5600" dirty="0">
                <a:latin typeface="Cambria Math" panose="02040503050406030204"/>
                <a:ea typeface="Cambria Math" panose="02040503050406030204"/>
              </a:rPr>
              <a:t>∙</a:t>
            </a:r>
            <a:r>
              <a:rPr lang="en-US" sz="5600" i="1" dirty="0"/>
              <a:t> x</a:t>
            </a:r>
            <a:r>
              <a:rPr lang="en-US" sz="5600" i="1" baseline="-25000" dirty="0">
                <a:ea typeface="Cambria Math" panose="02040503050406030204" pitchFamily="18" charset="0"/>
              </a:rPr>
              <a:t>k</a:t>
            </a:r>
            <a:r>
              <a:rPr lang="en-US" sz="5600" baseline="-25000" dirty="0">
                <a:latin typeface="Cambria Math" panose="02040503050406030204" pitchFamily="18" charset="0"/>
                <a:ea typeface="Cambria Math" panose="02040503050406030204" pitchFamily="18" charset="0"/>
              </a:rPr>
              <a:t>+2</a:t>
            </a:r>
            <a:r>
              <a:rPr lang="en-US" sz="5600" dirty="0"/>
              <a:t> </a:t>
            </a:r>
            <a:r>
              <a:rPr lang="en-US" sz="5600" dirty="0">
                <a:latin typeface="Cambria Math" panose="02040503050406030204"/>
                <a:ea typeface="Cambria Math" panose="02040503050406030204"/>
              </a:rPr>
              <a:t> ∙ ⋯</a:t>
            </a:r>
            <a:r>
              <a:rPr lang="en-US" sz="5600" i="1" dirty="0"/>
              <a:t> </a:t>
            </a:r>
            <a:r>
              <a:rPr lang="en-US" sz="5600" dirty="0">
                <a:latin typeface="Cambria Math" panose="02040503050406030204"/>
                <a:ea typeface="Cambria Math" panose="02040503050406030204"/>
              </a:rPr>
              <a:t>∙ </a:t>
            </a:r>
            <a:r>
              <a:rPr lang="en-US" sz="5600" i="1" dirty="0" err="1"/>
              <a:t>x</a:t>
            </a:r>
            <a:r>
              <a:rPr lang="en-US" sz="5600" i="1" baseline="-25000" dirty="0" err="1">
                <a:ea typeface="Cambria Math" panose="02040503050406030204" pitchFamily="18" charset="0"/>
              </a:rPr>
              <a:t>n</a:t>
            </a:r>
            <a:r>
              <a:rPr lang="en-US" sz="5600" dirty="0"/>
              <a:t>, we have </a:t>
            </a:r>
          </a:p>
          <a:p>
            <a:pPr marL="0" indent="0">
              <a:buNone/>
            </a:pPr>
            <a:endParaRPr lang="en-US" sz="5600" dirty="0">
              <a:latin typeface="Cambria Math" panose="02040503050406030204" pitchFamily="18" charset="0"/>
              <a:ea typeface="Cambria Math" panose="02040503050406030204" pitchFamily="18" charset="0"/>
            </a:endParaRPr>
          </a:p>
          <a:p>
            <a:pPr marL="0" indent="0">
              <a:buNone/>
            </a:pPr>
            <a:endParaRPr lang="en-US" sz="5600" dirty="0">
              <a:latin typeface="Cambria Math" panose="02040503050406030204" pitchFamily="18" charset="0"/>
              <a:ea typeface="Cambria Math" panose="02040503050406030204" pitchFamily="18" charset="0"/>
            </a:endParaRPr>
          </a:p>
          <a:p>
            <a:pPr marL="0" indent="0">
              <a:buNone/>
            </a:pPr>
            <a:endParaRPr lang="en-US" sz="5600" dirty="0">
              <a:latin typeface="Cambria Math" panose="02040503050406030204" pitchFamily="18" charset="0"/>
              <a:ea typeface="Cambria Math" panose="02040503050406030204" pitchFamily="18" charset="0"/>
            </a:endParaRPr>
          </a:p>
          <a:p>
            <a:pPr marL="0" indent="0">
              <a:buNone/>
            </a:pPr>
            <a:endParaRPr lang="en-US" sz="5600" dirty="0">
              <a:latin typeface="Cambria Math" panose="02040503050406030204" pitchFamily="18" charset="0"/>
              <a:ea typeface="Cambria Math" panose="02040503050406030204" pitchFamily="18" charset="0"/>
            </a:endParaRPr>
          </a:p>
          <a:p>
            <a:pPr marL="0" indent="0">
              <a:buNone/>
            </a:pPr>
            <a:endParaRPr lang="en-US" sz="5600" dirty="0">
              <a:latin typeface="Cambria Math" panose="02040503050406030204" pitchFamily="18" charset="0"/>
              <a:ea typeface="Cambria Math" panose="02040503050406030204" pitchFamily="18" charset="0"/>
            </a:endParaRPr>
          </a:p>
          <a:p>
            <a:pPr marL="0" indent="0">
              <a:buNone/>
            </a:pPr>
            <a:r>
              <a:rPr lang="en-US" sz="5600" dirty="0">
                <a:latin typeface="Cambria Math" panose="02040503050406030204" pitchFamily="18" charset="0"/>
                <a:ea typeface="Cambria Math" panose="02040503050406030204" pitchFamily="18" charset="0"/>
              </a:rPr>
              <a:t>The initial conditions are </a:t>
            </a:r>
            <a:r>
              <a:rPr lang="en-US" sz="5600" i="1" dirty="0"/>
              <a:t>C</a:t>
            </a:r>
            <a:r>
              <a:rPr lang="en-US" sz="5600" baseline="-25000" dirty="0">
                <a:latin typeface="Cambria Math" panose="02040503050406030204" pitchFamily="18" charset="0"/>
                <a:ea typeface="Cambria Math" panose="02040503050406030204" pitchFamily="18" charset="0"/>
              </a:rPr>
              <a:t>0</a:t>
            </a:r>
            <a:r>
              <a:rPr lang="en-US" sz="5600" dirty="0"/>
              <a:t> = </a:t>
            </a:r>
            <a:r>
              <a:rPr lang="en-US" sz="5600" dirty="0">
                <a:latin typeface="Cambria Math" panose="02040503050406030204" pitchFamily="18" charset="0"/>
                <a:ea typeface="Cambria Math" panose="02040503050406030204" pitchFamily="18" charset="0"/>
              </a:rPr>
              <a:t>1 and </a:t>
            </a:r>
            <a:r>
              <a:rPr lang="en-US" sz="5600" i="1" dirty="0"/>
              <a:t>C</a:t>
            </a:r>
            <a:r>
              <a:rPr lang="en-US" sz="5600" baseline="-25000" dirty="0">
                <a:latin typeface="Cambria Math" panose="02040503050406030204" pitchFamily="18" charset="0"/>
                <a:ea typeface="Cambria Math" panose="02040503050406030204" pitchFamily="18" charset="0"/>
              </a:rPr>
              <a:t>1</a:t>
            </a:r>
            <a:r>
              <a:rPr lang="en-US" sz="5600" dirty="0"/>
              <a:t> = </a:t>
            </a:r>
            <a:r>
              <a:rPr lang="en-US" sz="5600" dirty="0">
                <a:latin typeface="Cambria Math" panose="02040503050406030204" pitchFamily="18" charset="0"/>
                <a:ea typeface="Cambria Math" panose="02040503050406030204" pitchFamily="18" charset="0"/>
              </a:rPr>
              <a:t>1.</a:t>
            </a:r>
          </a:p>
          <a:p>
            <a:pPr marL="0" indent="0">
              <a:buNone/>
            </a:pPr>
            <a:endParaRPr lang="en-US" sz="5600" dirty="0">
              <a:latin typeface="Cambria Math" panose="02040503050406030204" pitchFamily="18" charset="0"/>
              <a:ea typeface="Cambria Math" panose="02040503050406030204" pitchFamily="18" charset="0"/>
            </a:endParaRPr>
          </a:p>
          <a:p>
            <a:pPr marL="0" indent="0">
              <a:buNone/>
            </a:pPr>
            <a:endParaRPr lang="en-US" sz="4300" dirty="0">
              <a:latin typeface="Cambria Math" panose="02040503050406030204" pitchFamily="18" charset="0"/>
              <a:ea typeface="Cambria Math" panose="02040503050406030204" pitchFamily="18" charset="0"/>
            </a:endParaRPr>
          </a:p>
          <a:p>
            <a:pPr>
              <a:buNone/>
            </a:pPr>
            <a:endParaRPr lang="en-US" sz="4300" dirty="0"/>
          </a:p>
          <a:p>
            <a:pPr lvl="1"/>
            <a:endParaRPr lang="en-US" dirty="0">
              <a:latin typeface="Cambria Math" panose="02040503050406030204" pitchFamily="18" charset="0"/>
              <a:ea typeface="Cambria Math" panose="02040503050406030204" pitchFamily="18" charset="0"/>
            </a:endParaRPr>
          </a:p>
          <a:p>
            <a:pPr lvl="2">
              <a:buNone/>
            </a:pPr>
            <a:r>
              <a:rPr lang="en-US" dirty="0">
                <a:latin typeface="Cambria Math" panose="02040503050406030204" pitchFamily="18" charset="0"/>
                <a:ea typeface="Cambria Math" panose="02040503050406030204"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a:t>The sequence {</a:t>
            </a:r>
            <a:r>
              <a:rPr lang="en-US" i="1" dirty="0" err="1"/>
              <a:t>C</a:t>
            </a:r>
            <a:r>
              <a:rPr lang="en-US" i="1" baseline="-25000" dirty="0" err="1"/>
              <a:t>n</a:t>
            </a:r>
            <a:r>
              <a:rPr lang="en-US" i="1" baseline="-25000" dirty="0"/>
              <a:t> </a:t>
            </a:r>
            <a:r>
              <a:rPr lang="en-US" dirty="0"/>
              <a:t>} is the sequence of </a:t>
            </a:r>
            <a:r>
              <a:rPr lang="en-US" b="1" dirty="0"/>
              <a:t>Catalan Numbers</a:t>
            </a:r>
            <a:r>
              <a:rPr lang="en-US" dirty="0"/>
              <a:t>. This recurrence  relation can be solved using the method of generating functions; see Exercise </a:t>
            </a:r>
            <a:r>
              <a:rPr lang="en-US" dirty="0">
                <a:latin typeface="Cambria Math" panose="02040503050406030204" pitchFamily="18" charset="0"/>
                <a:ea typeface="Cambria Math" panose="02040503050406030204" pitchFamily="18" charset="0"/>
              </a:rPr>
              <a:t>41</a:t>
            </a:r>
            <a:r>
              <a:rPr lang="en-US" dirty="0"/>
              <a:t> in Section </a:t>
            </a:r>
            <a:r>
              <a:rPr lang="en-US" dirty="0">
                <a:latin typeface="Cambria Math" panose="02040503050406030204" pitchFamily="18" charset="0"/>
                <a:ea typeface="Cambria Math" panose="02040503050406030204" pitchFamily="18" charset="0"/>
              </a:rPr>
              <a:t>8.4</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Linear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anose="02040503050406030204" pitchFamily="18" charset="0"/>
                <a:ea typeface="Cambria Math" panose="02040503050406030204" pitchFamily="18" charset="0"/>
              </a:rPr>
              <a:t>8.2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Linear Homogeneous Recurrence Relations</a:t>
            </a:r>
          </a:p>
          <a:p>
            <a:r>
              <a:rPr lang="en-US" dirty="0"/>
              <a:t>Solving Linear Homogeneous Recurrence Relations with Constant Coefficients. </a:t>
            </a:r>
          </a:p>
          <a:p>
            <a:r>
              <a:rPr lang="en-US" dirty="0"/>
              <a:t>Solving Linear </a:t>
            </a:r>
            <a:r>
              <a:rPr lang="en-US" dirty="0" err="1"/>
              <a:t>Nonhomogeneous</a:t>
            </a:r>
            <a:r>
              <a:rPr lang="en-US" dirty="0"/>
              <a:t> Recurrence Relations with Constant Coefficients.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Homogeneous Recurrence Relations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homogeneous recurrence relation of degree </a:t>
            </a:r>
            <a:r>
              <a:rPr lang="en-US" sz="2400" dirty="0"/>
              <a:t>k</a:t>
            </a:r>
            <a:r>
              <a:rPr lang="en-US" sz="2400" i="1" dirty="0"/>
              <a:t> with constant coefficients </a:t>
            </a:r>
            <a:r>
              <a:rPr lang="en-US" sz="2400" dirty="0"/>
              <a:t>is a recurrence relation of the form </a:t>
            </a:r>
            <a:r>
              <a:rPr lang="en-US" sz="2400" i="1" dirty="0"/>
              <a:t>a</a:t>
            </a:r>
            <a:r>
              <a:rPr lang="en-US" sz="2400" i="1" baseline="-25000" dirty="0"/>
              <a:t>n</a:t>
            </a:r>
            <a:r>
              <a:rPr lang="en-US" sz="2400" i="1" dirty="0"/>
              <a:t> = c</a:t>
            </a:r>
            <a:r>
              <a:rPr lang="en-US" sz="2400" baseline="-25000" dirty="0">
                <a:latin typeface="Cambria Math" panose="02040503050406030204" pitchFamily="18" charset="0"/>
                <a:ea typeface="Cambria Math" panose="02040503050406030204" pitchFamily="18" charset="0"/>
              </a:rPr>
              <a:t>1</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i="1" baseline="-25000" dirty="0"/>
              <a:t>k ,</a:t>
            </a:r>
            <a:r>
              <a:rPr lang="en-US" sz="2400" b="1" dirty="0"/>
              <a:t> </a:t>
            </a:r>
            <a:r>
              <a:rPr lang="en-US" sz="2400" dirty="0"/>
              <a:t>where                </a:t>
            </a:r>
            <a:r>
              <a:rPr lang="en-US" sz="2400" i="1" dirty="0"/>
              <a:t>c</a:t>
            </a:r>
            <a:r>
              <a:rPr lang="en-US" sz="2400" baseline="-25000" dirty="0">
                <a:latin typeface="Cambria Math" panose="02040503050406030204" pitchFamily="18" charset="0"/>
                <a:ea typeface="Cambria Math" panose="02040503050406030204" pitchFamily="18" charset="0"/>
              </a:rPr>
              <a:t>1</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 ….,c</a:t>
            </a:r>
            <a:r>
              <a:rPr lang="en-US" sz="2400" i="1" baseline="-25000" dirty="0"/>
              <a:t>k</a:t>
            </a:r>
            <a:r>
              <a:rPr lang="en-US" sz="2400" i="1" dirty="0"/>
              <a:t> </a:t>
            </a:r>
            <a:r>
              <a:rPr lang="en-US" sz="2400" dirty="0"/>
              <a:t>are real numbers, and </a:t>
            </a:r>
            <a:r>
              <a:rPr lang="en-US" sz="2400" i="1" dirty="0"/>
              <a:t>c</a:t>
            </a:r>
            <a:r>
              <a:rPr lang="en-US" sz="2400" i="1" baseline="-25000" dirty="0"/>
              <a:t>k</a:t>
            </a:r>
            <a:r>
              <a:rPr lang="en-US" sz="2400" i="1" dirty="0"/>
              <a:t> </a:t>
            </a:r>
            <a:r>
              <a:rPr lang="en-US" sz="2400" dirty="0">
                <a:latin typeface="Cambria Math" panose="02040503050406030204"/>
                <a:ea typeface="Cambria Math" panose="02040503050406030204"/>
              </a:rPr>
              <a:t>≠ </a:t>
            </a:r>
            <a:r>
              <a:rPr lang="en-US" sz="2400" dirty="0">
                <a:latin typeface="Cambria Math" panose="02040503050406030204" pitchFamily="18" charset="0"/>
                <a:ea typeface="Cambria Math" panose="02040503050406030204" pitchFamily="18" charset="0"/>
              </a:rPr>
              <a:t>0 </a:t>
            </a: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anose="020B0604020202020204" pitchFamily="34" charset="0"/>
              <a:buChar char="•"/>
            </a:pPr>
            <a:r>
              <a:rPr lang="en-US" dirty="0"/>
              <a:t> </a:t>
            </a:r>
            <a:r>
              <a:rPr lang="en-US" sz="1600" dirty="0"/>
              <a:t>it is </a:t>
            </a:r>
            <a:r>
              <a:rPr lang="en-US" sz="1600" i="1" dirty="0"/>
              <a:t>linear </a:t>
            </a:r>
            <a:r>
              <a:rPr lang="en-US" sz="1600" dirty="0"/>
              <a:t>because the right-hand side is a sum of the previous terms of the sequence each multiplied by a function of </a:t>
            </a:r>
            <a:r>
              <a:rPr lang="en-US" sz="1600" i="1" dirty="0"/>
              <a:t>n</a:t>
            </a:r>
            <a:r>
              <a:rPr lang="en-US" sz="1600" dirty="0"/>
              <a:t>.</a:t>
            </a:r>
          </a:p>
          <a:p>
            <a:pPr>
              <a:buFont typeface="Arial" panose="020B0604020202020204" pitchFamily="34" charset="0"/>
              <a:buChar char="•"/>
            </a:pPr>
            <a:r>
              <a:rPr lang="en-US" sz="1600" i="1" dirty="0"/>
              <a:t> </a:t>
            </a:r>
            <a:r>
              <a:rPr lang="en-US" sz="1600" dirty="0"/>
              <a:t>it is </a:t>
            </a:r>
            <a:r>
              <a:rPr lang="en-US" sz="1600" i="1" dirty="0"/>
              <a:t>homogeneous </a:t>
            </a:r>
            <a:r>
              <a:rPr lang="en-US" sz="1600" dirty="0"/>
              <a:t>because no terms occur that are not multiples of the </a:t>
            </a:r>
            <a:r>
              <a:rPr lang="en-US" sz="1600" i="1" dirty="0" err="1"/>
              <a:t>a</a:t>
            </a:r>
            <a:r>
              <a:rPr lang="en-US" sz="1600" i="1" baseline="-25000" dirty="0" err="1"/>
              <a:t>j</a:t>
            </a:r>
            <a:r>
              <a:rPr lang="en-US" sz="1600" dirty="0" err="1"/>
              <a:t>s</a:t>
            </a:r>
            <a:r>
              <a:rPr lang="en-US" sz="1600" dirty="0"/>
              <a:t>. Each coefficient is a constant.</a:t>
            </a:r>
          </a:p>
          <a:p>
            <a:pPr>
              <a:buFont typeface="Arial" panose="020B0604020202020204" pitchFamily="34" charset="0"/>
              <a:buChar char="•"/>
            </a:pPr>
            <a:r>
              <a:rPr lang="en-US" sz="1600" i="1" dirty="0"/>
              <a:t> </a:t>
            </a:r>
            <a:r>
              <a:rPr lang="en-US" sz="1600" dirty="0"/>
              <a:t>the </a:t>
            </a:r>
            <a:r>
              <a:rPr lang="en-US" sz="1600" i="1" dirty="0"/>
              <a:t>degree </a:t>
            </a:r>
            <a:r>
              <a:rPr lang="en-US" sz="1600" dirty="0"/>
              <a:t>is</a:t>
            </a:r>
            <a:r>
              <a:rPr lang="en-US" sz="1600" i="1" dirty="0"/>
              <a:t> k  </a:t>
            </a:r>
            <a:r>
              <a:rPr lang="en-US" sz="1600" dirty="0"/>
              <a:t>because  </a:t>
            </a:r>
            <a:r>
              <a:rPr lang="en-US" sz="1600" i="1" dirty="0"/>
              <a:t>a</a:t>
            </a:r>
            <a:r>
              <a:rPr lang="en-US" sz="1600" i="1" baseline="-25000" dirty="0"/>
              <a:t>n</a:t>
            </a:r>
            <a:r>
              <a:rPr lang="en-US" sz="1600" i="1" dirty="0"/>
              <a:t> </a:t>
            </a:r>
            <a:r>
              <a:rPr lang="en-US" sz="1600" dirty="0"/>
              <a:t>is expressed in terms of the previous </a:t>
            </a:r>
            <a:r>
              <a:rPr lang="en-US" sz="1600" i="1" dirty="0"/>
              <a:t>k</a:t>
            </a:r>
            <a:r>
              <a:rPr lang="en-US" sz="1600" dirty="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a:t>By strong induction, a sequence satisfying such a recurrence relation is uniquely determined by the recurrence relation and the </a:t>
            </a:r>
            <a:r>
              <a:rPr lang="en-US" sz="1600" i="1" dirty="0"/>
              <a:t>k</a:t>
            </a:r>
            <a:r>
              <a:rPr lang="en-US" sz="1600" dirty="0"/>
              <a:t> initial conditions </a:t>
            </a:r>
            <a:r>
              <a:rPr lang="en-US" sz="1600" i="1" dirty="0"/>
              <a:t>a</a:t>
            </a:r>
            <a:r>
              <a:rPr lang="en-US" sz="1600" baseline="-25000" dirty="0">
                <a:latin typeface="Cambria Math" panose="02040503050406030204" pitchFamily="18" charset="0"/>
                <a:ea typeface="Cambria Math" panose="02040503050406030204" pitchFamily="18" charset="0"/>
              </a:rPr>
              <a:t>0</a:t>
            </a:r>
            <a:r>
              <a:rPr lang="en-US" sz="1600" baseline="-25000" dirty="0"/>
              <a:t> </a:t>
            </a:r>
            <a:r>
              <a:rPr lang="en-US" sz="1600" dirty="0"/>
              <a:t> = </a:t>
            </a:r>
            <a:r>
              <a:rPr lang="en-US" sz="1600" i="1" dirty="0"/>
              <a:t>C</a:t>
            </a:r>
            <a:r>
              <a:rPr lang="en-US" sz="1600" baseline="-25000" dirty="0">
                <a:latin typeface="Cambria Math" panose="02040503050406030204" pitchFamily="18" charset="0"/>
                <a:ea typeface="Cambria Math" panose="02040503050406030204" pitchFamily="18" charset="0"/>
              </a:rPr>
              <a:t>1</a:t>
            </a:r>
            <a:r>
              <a:rPr lang="en-US" sz="1600" dirty="0"/>
              <a:t>, </a:t>
            </a:r>
            <a:r>
              <a:rPr lang="en-US" sz="1600" i="1" dirty="0"/>
              <a:t>a</a:t>
            </a:r>
            <a:r>
              <a:rPr lang="en-US" sz="1600" baseline="-25000" dirty="0">
                <a:latin typeface="Cambria Math" panose="02040503050406030204" pitchFamily="18" charset="0"/>
                <a:ea typeface="Cambria Math" panose="02040503050406030204" pitchFamily="18" charset="0"/>
              </a:rPr>
              <a:t>0</a:t>
            </a:r>
            <a:r>
              <a:rPr lang="en-US" sz="1600" baseline="-25000" dirty="0"/>
              <a:t> </a:t>
            </a:r>
            <a:r>
              <a:rPr lang="en-US" sz="1600" dirty="0"/>
              <a:t> = </a:t>
            </a:r>
            <a:r>
              <a:rPr lang="en-US" sz="1600" i="1" dirty="0"/>
              <a:t>C</a:t>
            </a:r>
            <a:r>
              <a:rPr lang="en-US" sz="1600" baseline="-25000" dirty="0">
                <a:latin typeface="Cambria Math" panose="02040503050406030204" pitchFamily="18" charset="0"/>
                <a:ea typeface="Cambria Math" panose="02040503050406030204" pitchFamily="18" charset="0"/>
              </a:rPr>
              <a:t>1</a:t>
            </a:r>
            <a:r>
              <a:rPr lang="en-US" sz="1600" dirty="0"/>
              <a:t> ,</a:t>
            </a:r>
            <a:r>
              <a:rPr lang="en-US" sz="1600" dirty="0">
                <a:latin typeface="Cambria Math" panose="02040503050406030204"/>
                <a:ea typeface="Cambria Math" panose="02040503050406030204"/>
              </a:rPr>
              <a:t>…</a:t>
            </a:r>
            <a:r>
              <a:rPr lang="en-US" sz="1600" dirty="0"/>
              <a:t> , </a:t>
            </a:r>
            <a:r>
              <a:rPr lang="en-US" sz="1600" i="1" dirty="0"/>
              <a:t>a</a:t>
            </a:r>
            <a:r>
              <a:rPr lang="en-US" sz="1600" i="1" baseline="-25000" dirty="0">
                <a:ea typeface="Cambria Math" panose="02040503050406030204" pitchFamily="18" charset="0"/>
              </a:rPr>
              <a:t>k</a:t>
            </a:r>
            <a:r>
              <a:rPr lang="en-US" sz="1600" baseline="-25000" dirty="0">
                <a:latin typeface="Cambria Math" panose="02040503050406030204"/>
                <a:ea typeface="Cambria Math" panose="02040503050406030204"/>
              </a:rPr>
              <a:t>−1</a:t>
            </a:r>
            <a:r>
              <a:rPr lang="en-US" sz="1600" baseline="-25000" dirty="0"/>
              <a:t> </a:t>
            </a:r>
            <a:r>
              <a:rPr lang="en-US" sz="1600" dirty="0"/>
              <a:t> = </a:t>
            </a:r>
            <a:r>
              <a:rPr lang="en-US" sz="1600" i="1" dirty="0"/>
              <a:t>C</a:t>
            </a:r>
            <a:r>
              <a:rPr lang="en-US" sz="1600" i="1" baseline="-25000" dirty="0">
                <a:ea typeface="Cambria Math" panose="02040503050406030204" pitchFamily="18" charset="0"/>
              </a:rPr>
              <a:t>k</a:t>
            </a:r>
            <a:r>
              <a:rPr lang="en-US" sz="1600" baseline="-25000" dirty="0">
                <a:latin typeface="Cambria Math" panose="02040503050406030204"/>
                <a:ea typeface="Cambria Math" panose="02040503050406030204"/>
              </a:rPr>
              <a:t>−1</a:t>
            </a:r>
            <a:r>
              <a:rPr lang="en-US"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Linear Homogeneous Recurrence Relations </a:t>
            </a:r>
          </a:p>
        </p:txBody>
      </p:sp>
      <p:sp>
        <p:nvSpPr>
          <p:cNvPr id="3" name="Content Placeholder 2"/>
          <p:cNvSpPr>
            <a:spLocks noGrp="1"/>
          </p:cNvSpPr>
          <p:nvPr>
            <p:ph idx="1"/>
          </p:nvPr>
        </p:nvSpPr>
        <p:spPr/>
        <p:txBody>
          <a:bodyPr/>
          <a:lstStyle/>
          <a:p>
            <a:r>
              <a:rPr lang="en-US" i="1" dirty="0" err="1"/>
              <a:t>P</a:t>
            </a:r>
            <a:r>
              <a:rPr lang="en-US" i="1" baseline="-25000" dirty="0" err="1"/>
              <a:t>n</a:t>
            </a:r>
            <a:r>
              <a:rPr lang="en-US" i="1" dirty="0"/>
              <a:t> = </a:t>
            </a:r>
            <a:r>
              <a:rPr lang="en-US" dirty="0">
                <a:latin typeface="Cambria Math" panose="02040503050406030204" pitchFamily="18" charset="0"/>
                <a:ea typeface="Cambria Math" panose="02040503050406030204" pitchFamily="18" charset="0"/>
              </a:rPr>
              <a:t>(1.11)</a:t>
            </a:r>
            <a:r>
              <a:rPr lang="en-US" i="1" dirty="0"/>
              <a:t>P</a:t>
            </a:r>
            <a:r>
              <a:rPr lang="en-US" i="1" baseline="-25000" dirty="0"/>
              <a:t>n-1 </a:t>
            </a:r>
            <a:r>
              <a:rPr lang="en-US" i="1" dirty="0"/>
              <a:t>    </a:t>
            </a:r>
            <a:r>
              <a:rPr lang="en-US" dirty="0">
                <a:solidFill>
                  <a:srgbClr val="FF0000"/>
                </a:solidFill>
              </a:rPr>
              <a:t>linear homogeneous recurrence relation of degree one</a:t>
            </a:r>
          </a:p>
          <a:p>
            <a:r>
              <a:rPr lang="en-US" dirty="0"/>
              <a:t> </a:t>
            </a:r>
            <a:r>
              <a:rPr lang="en-US" i="1" dirty="0"/>
              <a:t>f</a:t>
            </a:r>
            <a:r>
              <a:rPr lang="en-US" i="1" baseline="-25000" dirty="0"/>
              <a:t>n</a:t>
            </a:r>
            <a:r>
              <a:rPr lang="en-US" i="1" dirty="0"/>
              <a:t> = f</a:t>
            </a:r>
            <a:r>
              <a:rPr lang="en-US" i="1" baseline="-25000" dirty="0"/>
              <a:t>n-1 </a:t>
            </a:r>
            <a:r>
              <a:rPr lang="en-US" i="1" dirty="0"/>
              <a:t> + f</a:t>
            </a:r>
            <a:r>
              <a:rPr lang="en-US" i="1" baseline="-25000" dirty="0"/>
              <a:t>n-2</a:t>
            </a:r>
            <a:r>
              <a:rPr lang="en-US" dirty="0"/>
              <a:t>   </a:t>
            </a:r>
            <a:r>
              <a:rPr lang="en-US" dirty="0">
                <a:solidFill>
                  <a:srgbClr val="FF0000"/>
                </a:solidFill>
              </a:rPr>
              <a:t>linear homogeneous recurrence relation of degree two</a:t>
            </a:r>
            <a:endParaRPr lang="en-US" i="1" baseline="-25000" dirty="0">
              <a:solidFill>
                <a:srgbClr val="FF0000"/>
              </a:solidFill>
            </a:endParaRPr>
          </a:p>
          <a:p>
            <a:r>
              <a:rPr lang="en-US" i="1" dirty="0"/>
              <a:t>                     </a:t>
            </a:r>
            <a:r>
              <a:rPr lang="en-US" i="1" baseline="-25000" dirty="0"/>
              <a:t>                    </a:t>
            </a:r>
            <a:r>
              <a:rPr lang="en-US" dirty="0">
                <a:solidFill>
                  <a:srgbClr val="FF0000"/>
                </a:solidFill>
              </a:rPr>
              <a:t>not linear</a:t>
            </a:r>
            <a:endParaRPr lang="en-US" i="1" baseline="-25000" dirty="0">
              <a:solidFill>
                <a:srgbClr val="FF0000"/>
              </a:solidFill>
            </a:endParaRPr>
          </a:p>
          <a:p>
            <a:r>
              <a:rPr lang="en-US" i="1" dirty="0" err="1"/>
              <a:t>H</a:t>
            </a:r>
            <a:r>
              <a:rPr lang="en-US" i="1" baseline="-25000" dirty="0" err="1"/>
              <a:t>n</a:t>
            </a:r>
            <a:r>
              <a:rPr lang="en-US" i="1" dirty="0"/>
              <a:t> = </a:t>
            </a:r>
            <a:r>
              <a:rPr lang="en-US" dirty="0">
                <a:latin typeface="Cambria Math" panose="02040503050406030204" pitchFamily="18" charset="0"/>
                <a:ea typeface="Cambria Math" panose="02040503050406030204" pitchFamily="18" charset="0"/>
              </a:rPr>
              <a:t>2</a:t>
            </a:r>
            <a:r>
              <a:rPr lang="en-US" i="1" dirty="0"/>
              <a:t>H</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i="1" dirty="0"/>
              <a:t> + </a:t>
            </a:r>
            <a:r>
              <a:rPr lang="en-US" dirty="0">
                <a:latin typeface="Cambria Math" panose="02040503050406030204" pitchFamily="18" charset="0"/>
                <a:ea typeface="Cambria Math" panose="02040503050406030204" pitchFamily="18" charset="0"/>
              </a:rPr>
              <a:t>1</a:t>
            </a:r>
            <a:r>
              <a:rPr lang="en-US" i="1" dirty="0"/>
              <a:t>   </a:t>
            </a:r>
            <a:r>
              <a:rPr lang="en-US" dirty="0">
                <a:solidFill>
                  <a:srgbClr val="FF0000"/>
                </a:solidFill>
              </a:rPr>
              <a:t>not homogeneous</a:t>
            </a:r>
            <a:endParaRPr lang="en-US" i="1" dirty="0">
              <a:solidFill>
                <a:srgbClr val="FF0000"/>
              </a:solidFill>
            </a:endParaRPr>
          </a:p>
          <a:p>
            <a:r>
              <a:rPr lang="en-US" i="1" dirty="0" err="1"/>
              <a:t>B</a:t>
            </a:r>
            <a:r>
              <a:rPr lang="en-US" i="1" baseline="-25000" dirty="0" err="1"/>
              <a:t>n</a:t>
            </a:r>
            <a:r>
              <a:rPr lang="en-US" i="1" dirty="0"/>
              <a:t> = nB</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 </a:t>
            </a:r>
            <a:r>
              <a:rPr lang="en-US" i="1" baseline="-25000" dirty="0"/>
              <a:t> </a:t>
            </a:r>
            <a:r>
              <a:rPr lang="en-US" dirty="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Applications of Recurrence Relations</a:t>
            </a:r>
          </a:p>
          <a:p>
            <a:r>
              <a:rPr lang="en-US" dirty="0"/>
              <a:t>Solving Linear Recurrence Relations</a:t>
            </a:r>
          </a:p>
          <a:p>
            <a:pPr lvl="1"/>
            <a:r>
              <a:rPr lang="en-US" dirty="0"/>
              <a:t>Homogeneous Recurrence Relations</a:t>
            </a:r>
          </a:p>
          <a:p>
            <a:pPr lvl="1"/>
            <a:r>
              <a:rPr lang="en-US" dirty="0" err="1"/>
              <a:t>Nonhomogeneous</a:t>
            </a:r>
            <a:r>
              <a:rPr lang="en-US" dirty="0"/>
              <a:t> Recurrence Relations</a:t>
            </a:r>
          </a:p>
          <a:p>
            <a:r>
              <a:rPr lang="en-US" dirty="0"/>
              <a:t>Divide-and-Conquer Algorithms and Recurrence Relations</a:t>
            </a:r>
          </a:p>
          <a:p>
            <a:r>
              <a:rPr lang="en-US" dirty="0"/>
              <a:t>Generating Functions</a:t>
            </a:r>
          </a:p>
          <a:p>
            <a:r>
              <a:rPr lang="en-US" dirty="0"/>
              <a:t>Inclusion-Exclusion</a:t>
            </a:r>
          </a:p>
          <a:p>
            <a:r>
              <a:rPr lang="en-US" dirty="0"/>
              <a:t>Applications of Inclusion-Exclusion</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Linear Homogeneous Recurrence Relations</a:t>
            </a:r>
          </a:p>
        </p:txBody>
      </p:sp>
      <p:sp>
        <p:nvSpPr>
          <p:cNvPr id="3" name="Content Placeholder 2"/>
          <p:cNvSpPr>
            <a:spLocks noGrp="1"/>
          </p:cNvSpPr>
          <p:nvPr>
            <p:ph idx="1"/>
          </p:nvPr>
        </p:nvSpPr>
        <p:spPr/>
        <p:txBody>
          <a:bodyPr>
            <a:normAutofit fontScale="85000" lnSpcReduction="20000"/>
          </a:bodyPr>
          <a:lstStyle/>
          <a:p>
            <a:r>
              <a:rPr lang="en-US" dirty="0"/>
              <a:t>The basic approach is to look for solutions of the form                          </a:t>
            </a:r>
            <a:r>
              <a:rPr lang="en-US" i="1" dirty="0"/>
              <a:t>a</a:t>
            </a:r>
            <a:r>
              <a:rPr lang="en-US" i="1" baseline="-25000" dirty="0"/>
              <a:t>n</a:t>
            </a:r>
            <a:r>
              <a:rPr lang="en-US" dirty="0"/>
              <a:t> = </a:t>
            </a:r>
            <a:r>
              <a:rPr lang="en-US" i="1" dirty="0" err="1"/>
              <a:t>r</a:t>
            </a:r>
            <a:r>
              <a:rPr lang="en-US" i="1" baseline="30000" dirty="0" err="1"/>
              <a:t>n</a:t>
            </a:r>
            <a:r>
              <a:rPr lang="en-US" dirty="0"/>
              <a:t>, where </a:t>
            </a:r>
            <a:r>
              <a:rPr lang="en-US" i="1" dirty="0"/>
              <a:t>r</a:t>
            </a:r>
            <a:r>
              <a:rPr lang="en-US" dirty="0"/>
              <a:t> is a constant.  </a:t>
            </a:r>
          </a:p>
          <a:p>
            <a:r>
              <a:rPr lang="en-US" dirty="0"/>
              <a:t>Note that </a:t>
            </a:r>
            <a:r>
              <a:rPr lang="en-US" i="1" dirty="0"/>
              <a:t>a</a:t>
            </a:r>
            <a:r>
              <a:rPr lang="en-US" i="1" baseline="-25000" dirty="0"/>
              <a:t>n</a:t>
            </a:r>
            <a:r>
              <a:rPr lang="en-US" dirty="0"/>
              <a:t> = </a:t>
            </a:r>
            <a:r>
              <a:rPr lang="en-US" i="1" dirty="0" err="1"/>
              <a:t>r</a:t>
            </a:r>
            <a:r>
              <a:rPr lang="en-US" i="1" baseline="30000" dirty="0" err="1"/>
              <a:t>n</a:t>
            </a:r>
            <a:r>
              <a:rPr lang="en-US" dirty="0"/>
              <a:t>  is a solution to the recurrence relation                     </a:t>
            </a:r>
            <a:r>
              <a:rPr lang="en-US" sz="2800" i="1" dirty="0"/>
              <a:t>a</a:t>
            </a:r>
            <a:r>
              <a:rPr lang="en-US" sz="2800" i="1" baseline="-25000" dirty="0"/>
              <a:t>n</a:t>
            </a:r>
            <a:r>
              <a:rPr lang="en-US" sz="2800" i="1" dirty="0"/>
              <a:t> = c</a:t>
            </a:r>
            <a:r>
              <a:rPr lang="en-US" sz="2800" baseline="-25000" dirty="0">
                <a:latin typeface="Cambria Math" panose="02040503050406030204" pitchFamily="18" charset="0"/>
                <a:ea typeface="Cambria Math" panose="02040503050406030204" pitchFamily="18" charset="0"/>
              </a:rPr>
              <a:t>1</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baseline="-25000" dirty="0"/>
              <a:t> </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2</a:t>
            </a:r>
            <a:r>
              <a:rPr lang="en-US" sz="2800" i="1" dirty="0"/>
              <a:t> + </a:t>
            </a:r>
            <a:r>
              <a:rPr lang="en-US" sz="2800" dirty="0">
                <a:latin typeface="Cambria Math" panose="02040503050406030204"/>
                <a:ea typeface="Cambria Math" panose="02040503050406030204"/>
              </a:rPr>
              <a:t>⋯</a:t>
            </a:r>
            <a:r>
              <a:rPr lang="en-US" sz="2800" i="1" dirty="0"/>
              <a:t> + c</a:t>
            </a:r>
            <a:r>
              <a:rPr lang="en-US" sz="2800" i="1" baseline="-25000" dirty="0"/>
              <a:t>k</a:t>
            </a:r>
            <a:r>
              <a:rPr lang="en-US" sz="2800" i="1" dirty="0"/>
              <a:t> a</a:t>
            </a:r>
            <a:r>
              <a:rPr lang="en-US" sz="2800" i="1" baseline="-25000" dirty="0"/>
              <a:t>n</a:t>
            </a:r>
            <a:r>
              <a:rPr lang="en-US" sz="2800" i="1" baseline="-25000" dirty="0">
                <a:latin typeface="Cambria Math" panose="02040503050406030204"/>
                <a:ea typeface="Cambria Math" panose="02040503050406030204"/>
              </a:rPr>
              <a:t>−</a:t>
            </a:r>
            <a:r>
              <a:rPr lang="en-US" sz="2800" i="1" baseline="-25000" dirty="0"/>
              <a:t>k  </a:t>
            </a:r>
            <a:r>
              <a:rPr lang="en-US" sz="2800" dirty="0"/>
              <a:t> if and only if                                 </a:t>
            </a:r>
            <a:r>
              <a:rPr lang="en-US" i="1" dirty="0" err="1"/>
              <a:t>r</a:t>
            </a:r>
            <a:r>
              <a:rPr lang="en-US" i="1" baseline="30000" dirty="0" err="1"/>
              <a:t>n</a:t>
            </a:r>
            <a:r>
              <a:rPr lang="en-US" dirty="0"/>
              <a:t> </a:t>
            </a:r>
            <a:r>
              <a:rPr lang="en-US" sz="2400" i="1" dirty="0"/>
              <a:t>= c</a:t>
            </a:r>
            <a:r>
              <a:rPr lang="en-US" sz="2400" baseline="-25000" dirty="0">
                <a:latin typeface="Cambria Math" panose="02040503050406030204" pitchFamily="18" charset="0"/>
                <a:ea typeface="Cambria Math" panose="02040503050406030204" pitchFamily="18" charset="0"/>
              </a:rPr>
              <a:t>1</a:t>
            </a:r>
            <a:r>
              <a:rPr lang="en-US" sz="2400" i="1" dirty="0"/>
              <a:t>r</a:t>
            </a:r>
            <a:r>
              <a:rPr lang="en-US" sz="2400" i="1" baseline="30000" dirty="0"/>
              <a:t>n</a:t>
            </a:r>
            <a:r>
              <a:rPr lang="en-US" sz="2400" i="1" baseline="30000" dirty="0">
                <a:latin typeface="Cambria Math" panose="02040503050406030204"/>
                <a:ea typeface="Cambria Math" panose="02040503050406030204"/>
              </a:rPr>
              <a:t>−</a:t>
            </a:r>
            <a:r>
              <a:rPr lang="en-US" sz="2400" baseline="30000" dirty="0">
                <a:latin typeface="Cambria Math" panose="02040503050406030204" pitchFamily="18" charset="0"/>
                <a:ea typeface="Cambria Math" panose="02040503050406030204" pitchFamily="18" charset="0"/>
              </a:rPr>
              <a:t>1</a:t>
            </a:r>
            <a:r>
              <a:rPr lang="en-US" sz="2400" i="1" baseline="30000" dirty="0"/>
              <a:t> </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r</a:t>
            </a:r>
            <a:r>
              <a:rPr lang="en-US" sz="2400" i="1" baseline="30000" dirty="0"/>
              <a:t>n</a:t>
            </a:r>
            <a:r>
              <a:rPr lang="en-US" sz="2400" i="1" baseline="30000" dirty="0">
                <a:latin typeface="Cambria Math" panose="02040503050406030204"/>
                <a:ea typeface="Cambria Math" panose="02040503050406030204"/>
              </a:rPr>
              <a:t>−</a:t>
            </a:r>
            <a:r>
              <a:rPr lang="en-US" sz="2400" baseline="30000" dirty="0">
                <a:latin typeface="Cambria Math" panose="02040503050406030204" pitchFamily="18" charset="0"/>
                <a:ea typeface="Cambria Math" panose="02040503050406030204" pitchFamily="18" charset="0"/>
              </a:rPr>
              <a:t>2</a:t>
            </a:r>
            <a:r>
              <a:rPr lang="en-US" sz="2400" i="1" baseline="30000" dirty="0"/>
              <a:t> </a:t>
            </a:r>
            <a:r>
              <a:rPr lang="en-US" sz="2400" i="1" dirty="0"/>
              <a:t>+ </a:t>
            </a:r>
            <a:r>
              <a:rPr lang="en-US" sz="2400" dirty="0">
                <a:latin typeface="Cambria Math" panose="02040503050406030204"/>
                <a:ea typeface="Cambria Math" panose="02040503050406030204"/>
              </a:rPr>
              <a:t>⋯ </a:t>
            </a:r>
            <a:r>
              <a:rPr lang="en-US" sz="2400" i="1" dirty="0"/>
              <a:t>+ c</a:t>
            </a:r>
            <a:r>
              <a:rPr lang="en-US" sz="2400" i="1" baseline="-25000" dirty="0"/>
              <a:t>k</a:t>
            </a:r>
            <a:r>
              <a:rPr lang="en-US" sz="2400" i="1" dirty="0"/>
              <a:t> </a:t>
            </a:r>
            <a:r>
              <a:rPr lang="en-US" sz="2400" i="1" dirty="0" err="1"/>
              <a:t>r</a:t>
            </a:r>
            <a:r>
              <a:rPr lang="en-US" sz="2400" i="1" baseline="30000" dirty="0" err="1"/>
              <a:t>n</a:t>
            </a:r>
            <a:r>
              <a:rPr lang="en-US" sz="2400" baseline="30000" dirty="0">
                <a:latin typeface="Cambria Math" panose="02040503050406030204"/>
                <a:ea typeface="Cambria Math" panose="02040503050406030204"/>
              </a:rPr>
              <a:t>−</a:t>
            </a:r>
            <a:r>
              <a:rPr lang="en-US" sz="2400" i="1" baseline="30000" dirty="0"/>
              <a:t>k</a:t>
            </a:r>
            <a:r>
              <a:rPr lang="en-US" sz="2400" baseline="30000" dirty="0"/>
              <a:t> </a:t>
            </a:r>
            <a:r>
              <a:rPr lang="en-US" dirty="0"/>
              <a:t>.</a:t>
            </a:r>
          </a:p>
          <a:p>
            <a:r>
              <a:rPr lang="en-US" dirty="0"/>
              <a:t>Algebraic manipulation yields the </a:t>
            </a:r>
            <a:r>
              <a:rPr lang="en-US" i="1" dirty="0"/>
              <a:t>characteristic equation</a:t>
            </a:r>
            <a:r>
              <a:rPr lang="en-US" dirty="0"/>
              <a:t>: </a:t>
            </a:r>
          </a:p>
          <a:p>
            <a:pPr>
              <a:buNone/>
            </a:pPr>
            <a:r>
              <a:rPr lang="en-US" dirty="0"/>
              <a:t>      </a:t>
            </a:r>
            <a:r>
              <a:rPr lang="en-US" i="1" dirty="0" err="1"/>
              <a:t>r</a:t>
            </a:r>
            <a:r>
              <a:rPr lang="en-US" i="1" baseline="30000" dirty="0" err="1"/>
              <a:t>k</a:t>
            </a:r>
            <a:r>
              <a:rPr lang="en-US" dirty="0"/>
              <a:t> </a:t>
            </a:r>
            <a:r>
              <a:rPr lang="en-US" sz="2800" dirty="0">
                <a:latin typeface="Cambria Math" panose="02040503050406030204"/>
                <a:ea typeface="Cambria Math" panose="02040503050406030204"/>
              </a:rPr>
              <a:t>−</a:t>
            </a:r>
            <a:r>
              <a:rPr lang="en-US" sz="2800" i="1" dirty="0"/>
              <a:t> c</a:t>
            </a:r>
            <a:r>
              <a:rPr lang="en-US" sz="2800" baseline="-25000" dirty="0">
                <a:latin typeface="Cambria Math" panose="02040503050406030204" pitchFamily="18" charset="0"/>
                <a:ea typeface="Cambria Math" panose="02040503050406030204" pitchFamily="18" charset="0"/>
              </a:rPr>
              <a:t>1</a:t>
            </a:r>
            <a:r>
              <a:rPr lang="en-US" sz="2800" i="1" dirty="0"/>
              <a:t>r</a:t>
            </a:r>
            <a:r>
              <a:rPr lang="en-US" sz="2800" i="1" baseline="30000" dirty="0"/>
              <a:t>k</a:t>
            </a:r>
            <a:r>
              <a:rPr lang="en-US" sz="2800" i="1" baseline="30000" dirty="0">
                <a:latin typeface="Cambria Math" panose="02040503050406030204"/>
                <a:ea typeface="Cambria Math" panose="02040503050406030204"/>
              </a:rPr>
              <a:t>−</a:t>
            </a:r>
            <a:r>
              <a:rPr lang="en-US" sz="2800" baseline="30000" dirty="0">
                <a:latin typeface="Cambria Math" panose="02040503050406030204" pitchFamily="18" charset="0"/>
                <a:ea typeface="Cambria Math" panose="02040503050406030204" pitchFamily="18" charset="0"/>
              </a:rPr>
              <a:t>1</a:t>
            </a:r>
            <a:r>
              <a:rPr lang="en-US" sz="2800" i="1" baseline="30000" dirty="0"/>
              <a:t> </a:t>
            </a:r>
            <a:r>
              <a:rPr lang="en-US" sz="2800" i="1" dirty="0"/>
              <a:t> </a:t>
            </a:r>
            <a:r>
              <a:rPr lang="en-US" sz="2800" i="1" dirty="0">
                <a:latin typeface="Cambria Math" panose="02040503050406030204"/>
                <a:ea typeface="Cambria Math" panose="02040503050406030204"/>
              </a:rPr>
              <a:t>−</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r</a:t>
            </a:r>
            <a:r>
              <a:rPr lang="en-US" sz="2800" i="1" baseline="30000" dirty="0"/>
              <a:t>k</a:t>
            </a:r>
            <a:r>
              <a:rPr lang="en-US" sz="2800" i="1" baseline="30000" dirty="0">
                <a:latin typeface="Cambria Math" panose="02040503050406030204"/>
                <a:ea typeface="Cambria Math" panose="02040503050406030204"/>
              </a:rPr>
              <a:t>−</a:t>
            </a:r>
            <a:r>
              <a:rPr lang="en-US" sz="2800" baseline="30000" dirty="0">
                <a:latin typeface="Cambria Math" panose="02040503050406030204" pitchFamily="18" charset="0"/>
                <a:ea typeface="Cambria Math" panose="02040503050406030204" pitchFamily="18" charset="0"/>
              </a:rPr>
              <a:t>2</a:t>
            </a:r>
            <a:r>
              <a:rPr lang="en-US" sz="2800" i="1" baseline="30000" dirty="0"/>
              <a:t> </a:t>
            </a:r>
            <a:r>
              <a:rPr lang="en-US" sz="2800" i="1" dirty="0">
                <a:latin typeface="Cambria Math" panose="02040503050406030204"/>
                <a:ea typeface="Cambria Math" panose="02040503050406030204"/>
              </a:rPr>
              <a:t>−</a:t>
            </a:r>
            <a:r>
              <a:rPr lang="en-US" sz="2800" i="1" dirty="0"/>
              <a:t> </a:t>
            </a:r>
            <a:r>
              <a:rPr lang="en-US" sz="2800" dirty="0">
                <a:latin typeface="Cambria Math" panose="02040503050406030204"/>
                <a:ea typeface="Cambria Math" panose="02040503050406030204"/>
              </a:rPr>
              <a:t>⋯</a:t>
            </a:r>
            <a:r>
              <a:rPr lang="en-US" sz="2800" i="1" dirty="0"/>
              <a:t> </a:t>
            </a:r>
            <a:r>
              <a:rPr lang="en-US" sz="2800" i="1" dirty="0">
                <a:latin typeface="Cambria Math" panose="02040503050406030204"/>
                <a:ea typeface="Cambria Math" panose="02040503050406030204"/>
              </a:rPr>
              <a:t>−</a:t>
            </a:r>
            <a:r>
              <a:rPr lang="en-US" sz="2800" i="1" dirty="0"/>
              <a:t> c</a:t>
            </a:r>
            <a:r>
              <a:rPr lang="en-US" sz="2800" i="1" baseline="-25000" dirty="0"/>
              <a:t>k</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dirty="0"/>
              <a:t>r</a:t>
            </a:r>
            <a:r>
              <a:rPr lang="en-US" sz="2800" baseline="30000" dirty="0"/>
              <a:t>  </a:t>
            </a:r>
            <a:r>
              <a:rPr lang="en-US" sz="2800" dirty="0">
                <a:latin typeface="Cambria Math" panose="02040503050406030204"/>
                <a:ea typeface="Cambria Math" panose="02040503050406030204"/>
              </a:rPr>
              <a:t>− </a:t>
            </a:r>
            <a:r>
              <a:rPr lang="en-US" sz="2800" i="1" dirty="0"/>
              <a:t>c</a:t>
            </a:r>
            <a:r>
              <a:rPr lang="en-US" sz="2400" i="1" baseline="-25000" dirty="0"/>
              <a:t>k   </a:t>
            </a:r>
            <a:r>
              <a:rPr lang="en-US" sz="2400" dirty="0"/>
              <a:t>= </a:t>
            </a:r>
            <a:r>
              <a:rPr lang="en-US" sz="2400" dirty="0">
                <a:latin typeface="Cambria Math" panose="02040503050406030204" pitchFamily="18" charset="0"/>
                <a:ea typeface="Cambria Math" panose="02040503050406030204" pitchFamily="18" charset="0"/>
              </a:rPr>
              <a:t>0</a:t>
            </a:r>
            <a:endParaRPr lang="en-US" dirty="0"/>
          </a:p>
          <a:p>
            <a:r>
              <a:rPr lang="en-US" dirty="0"/>
              <a:t>The sequence {</a:t>
            </a:r>
            <a:r>
              <a:rPr lang="en-US" i="1" dirty="0"/>
              <a:t>a</a:t>
            </a:r>
            <a:r>
              <a:rPr lang="en-US" i="1" baseline="-25000" dirty="0"/>
              <a:t>n</a:t>
            </a:r>
            <a:r>
              <a:rPr lang="en-US" dirty="0"/>
              <a:t>} with  </a:t>
            </a:r>
            <a:r>
              <a:rPr lang="en-US" i="1" dirty="0"/>
              <a:t>a</a:t>
            </a:r>
            <a:r>
              <a:rPr lang="en-US" i="1" baseline="-25000" dirty="0"/>
              <a:t>n</a:t>
            </a:r>
            <a:r>
              <a:rPr lang="en-US" dirty="0"/>
              <a:t> = </a:t>
            </a:r>
            <a:r>
              <a:rPr lang="en-US" i="1" dirty="0" err="1"/>
              <a:t>r</a:t>
            </a:r>
            <a:r>
              <a:rPr lang="en-US" i="1" baseline="30000" dirty="0" err="1"/>
              <a:t>n</a:t>
            </a:r>
            <a:r>
              <a:rPr lang="en-US" dirty="0"/>
              <a:t>  is a solution if and only if </a:t>
            </a:r>
            <a:r>
              <a:rPr lang="en-US" i="1" dirty="0"/>
              <a:t>r</a:t>
            </a:r>
            <a:r>
              <a:rPr lang="en-US" dirty="0"/>
              <a:t> is a solution to the characteristic equation. </a:t>
            </a:r>
          </a:p>
          <a:p>
            <a:r>
              <a:rPr lang="en-US" dirty="0"/>
              <a:t>The solutions to the characteristic equation are called the </a:t>
            </a:r>
            <a:r>
              <a:rPr lang="en-US" i="1" dirty="0"/>
              <a:t>characteristic roots </a:t>
            </a:r>
            <a:r>
              <a:rPr lang="en-US" dirty="0"/>
              <a:t>of the recurrence relation. The roots are used to give an explicit formula for all the solutions of the recurrence relation. </a:t>
            </a:r>
          </a:p>
          <a:p>
            <a:pPr>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Solving </a:t>
            </a:r>
            <a:r>
              <a:rPr lang="en-US" sz="3600" dirty="0"/>
              <a:t>Linear Homogeneous Recurrence Relations of Degree Two</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anose="02040503050406030204" pitchFamily="18" charset="0"/>
                <a:ea typeface="Cambria Math" panose="02040503050406030204" pitchFamily="18" charset="0"/>
              </a:rPr>
              <a:t>1</a:t>
            </a:r>
            <a:r>
              <a:rPr lang="en-US" dirty="0"/>
              <a:t>:  Let </a:t>
            </a:r>
            <a:r>
              <a:rPr lang="en-US" i="1" dirty="0"/>
              <a:t>c</a:t>
            </a:r>
            <a:r>
              <a:rPr lang="en-US" baseline="-25000" dirty="0">
                <a:latin typeface="Cambria Math" panose="02040503050406030204" pitchFamily="18" charset="0"/>
                <a:ea typeface="Cambria Math" panose="02040503050406030204" pitchFamily="18" charset="0"/>
              </a:rPr>
              <a:t>1</a:t>
            </a:r>
            <a:r>
              <a:rPr lang="en-US" dirty="0"/>
              <a:t> and </a:t>
            </a:r>
            <a:r>
              <a:rPr lang="en-US" i="1" dirty="0"/>
              <a:t>c</a:t>
            </a:r>
            <a:r>
              <a:rPr lang="en-US" baseline="-25000" dirty="0">
                <a:latin typeface="Cambria Math" panose="02040503050406030204" pitchFamily="18" charset="0"/>
                <a:ea typeface="Cambria Math" panose="02040503050406030204" pitchFamily="18" charset="0"/>
              </a:rPr>
              <a:t>2</a:t>
            </a:r>
            <a:r>
              <a:rPr lang="en-US" i="1" dirty="0"/>
              <a:t> </a:t>
            </a:r>
            <a:r>
              <a:rPr lang="en-US" dirty="0"/>
              <a:t>be real numbers. Suppose that </a:t>
            </a:r>
            <a:r>
              <a:rPr lang="en-US" i="1" dirty="0"/>
              <a:t>r</a:t>
            </a:r>
            <a:r>
              <a:rPr lang="en-US" baseline="30000" dirty="0">
                <a:latin typeface="Cambria Math" panose="02040503050406030204" pitchFamily="18" charset="0"/>
                <a:ea typeface="Cambria Math" panose="02040503050406030204" pitchFamily="18" charset="0"/>
              </a:rPr>
              <a:t>2</a:t>
            </a:r>
            <a:r>
              <a:rPr lang="en-US" i="1" dirty="0"/>
              <a:t> – c</a:t>
            </a:r>
            <a:r>
              <a:rPr lang="en-US" baseline="-25000" dirty="0">
                <a:latin typeface="Cambria Math" panose="02040503050406030204" pitchFamily="18" charset="0"/>
                <a:ea typeface="Cambria Math" panose="02040503050406030204" pitchFamily="18" charset="0"/>
              </a:rPr>
              <a:t>1</a:t>
            </a:r>
            <a:r>
              <a:rPr lang="en-US" i="1" dirty="0"/>
              <a:t>r – c</a:t>
            </a:r>
            <a:r>
              <a:rPr lang="en-US" baseline="-25000" dirty="0">
                <a:latin typeface="Cambria Math" panose="02040503050406030204" pitchFamily="18" charset="0"/>
                <a:ea typeface="Cambria Math" panose="02040503050406030204" pitchFamily="18" charset="0"/>
              </a:rPr>
              <a:t>2</a:t>
            </a:r>
            <a:r>
              <a:rPr lang="en-US" i="1" dirty="0"/>
              <a:t> = </a:t>
            </a:r>
            <a:r>
              <a:rPr lang="en-US" dirty="0">
                <a:latin typeface="Cambria Math" panose="02040503050406030204" pitchFamily="18" charset="0"/>
                <a:ea typeface="Cambria Math" panose="02040503050406030204" pitchFamily="18" charset="0"/>
              </a:rPr>
              <a:t>0</a:t>
            </a:r>
            <a:r>
              <a:rPr lang="en-US" i="1" dirty="0"/>
              <a:t> </a:t>
            </a:r>
            <a:r>
              <a:rPr lang="en-US" dirty="0"/>
              <a:t>has two distinct roots </a:t>
            </a:r>
            <a:r>
              <a:rPr lang="en-US" i="1" dirty="0"/>
              <a:t>r</a:t>
            </a:r>
            <a:r>
              <a:rPr lang="en-US" i="1" baseline="-25000" dirty="0"/>
              <a:t>1</a:t>
            </a:r>
            <a:r>
              <a:rPr lang="en-US" dirty="0"/>
              <a:t> and </a:t>
            </a:r>
            <a:r>
              <a:rPr lang="en-US" i="1" dirty="0"/>
              <a:t>r</a:t>
            </a:r>
            <a:r>
              <a:rPr lang="en-US" i="1" baseline="-25000" dirty="0"/>
              <a:t>2</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a:t>
            </a:r>
            <a:r>
              <a:rPr lang="en-US" dirty="0"/>
              <a:t>c</a:t>
            </a:r>
            <a:r>
              <a:rPr lang="en-US" baseline="-25000" dirty="0">
                <a:latin typeface="Cambria Math" panose="02040503050406030204" pitchFamily="18" charset="0"/>
                <a:ea typeface="Cambria Math" panose="02040503050406030204" pitchFamily="18" charset="0"/>
              </a:rPr>
              <a:t>1</a:t>
            </a:r>
            <a:r>
              <a:rPr lang="en-US" i="1" dirty="0"/>
              <a:t>a</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i="1" dirty="0"/>
              <a:t> + c</a:t>
            </a:r>
            <a:r>
              <a:rPr lang="en-US" baseline="-25000" dirty="0">
                <a:latin typeface="Cambria Math" panose="02040503050406030204" pitchFamily="18" charset="0"/>
                <a:ea typeface="Cambria Math" panose="02040503050406030204" pitchFamily="18" charset="0"/>
              </a:rPr>
              <a:t>2</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anose="02040503050406030204" pitchFamily="18" charset="0"/>
                <a:ea typeface="Cambria Math" panose="02040503050406030204" pitchFamily="18" charset="0"/>
              </a:rPr>
              <a:t>0</a:t>
            </a:r>
            <a:r>
              <a:rPr lang="en-US" i="1" dirty="0"/>
              <a:t>,</a:t>
            </a:r>
            <a:r>
              <a:rPr lang="en-US" dirty="0">
                <a:latin typeface="Cambria Math" panose="02040503050406030204" pitchFamily="18" charset="0"/>
                <a:ea typeface="Cambria Math" panose="02040503050406030204" pitchFamily="18" charset="0"/>
              </a:rPr>
              <a:t>1</a:t>
            </a:r>
            <a:r>
              <a:rPr lang="en-US" i="1" dirty="0"/>
              <a:t>,</a:t>
            </a:r>
            <a:r>
              <a:rPr lang="en-US" dirty="0">
                <a:latin typeface="Cambria Math" panose="02040503050406030204" pitchFamily="18" charset="0"/>
                <a:ea typeface="Cambria Math" panose="02040503050406030204" pitchFamily="18" charset="0"/>
              </a:rPr>
              <a:t>2</a:t>
            </a:r>
            <a:r>
              <a:rPr lang="en-US" i="1" dirty="0"/>
              <a:t>,… </a:t>
            </a:r>
            <a:r>
              <a:rPr lang="en-US" dirty="0"/>
              <a:t>, where </a:t>
            </a:r>
            <a:r>
              <a:rPr lang="el-GR" dirty="0"/>
              <a:t>α</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and</a:t>
            </a:r>
            <a:r>
              <a:rPr lang="en-US" baseline="-25000" dirty="0"/>
              <a:t> </a:t>
            </a:r>
            <a:r>
              <a:rPr lang="el-GR" dirty="0"/>
              <a:t>α</a:t>
            </a:r>
            <a:r>
              <a:rPr lang="en-US" baseline="-25000" dirty="0">
                <a:latin typeface="Cambria Math" panose="02040503050406030204" pitchFamily="18" charset="0"/>
                <a:ea typeface="Cambria Math" panose="02040503050406030204" pitchFamily="18" charset="0"/>
              </a:rPr>
              <a:t>2</a:t>
            </a:r>
            <a:r>
              <a:rPr lang="en-US" dirty="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
        <p:nvSpPr>
          <p:cNvPr id="4" name="文本框 3"/>
          <p:cNvSpPr txBox="1"/>
          <p:nvPr/>
        </p:nvSpPr>
        <p:spPr>
          <a:xfrm>
            <a:off x="2667000" y="3731895"/>
            <a:ext cx="496570" cy="393700"/>
          </a:xfrm>
          <a:prstGeom prst="rect">
            <a:avLst/>
          </a:prstGeom>
          <a:solidFill>
            <a:schemeClr val="bg1"/>
          </a:solidFill>
        </p:spPr>
        <p:txBody>
          <a:bodyPr wrap="square" rIns="0" rtlCol="0">
            <a:noAutofit/>
          </a:bodyPr>
          <a:lstStyle/>
          <a:p>
            <a:r>
              <a:rPr lang="el-GR" sz="3200" dirty="0">
                <a:sym typeface="+mn-ea"/>
              </a:rPr>
              <a:t>α</a:t>
            </a:r>
            <a:r>
              <a:rPr lang="en-US" sz="3200" baseline="-25000" dirty="0">
                <a:latin typeface="Cambria Math" panose="02040503050406030204" pitchFamily="18" charset="0"/>
                <a:ea typeface="Cambria Math" panose="02040503050406030204" pitchFamily="18" charset="0"/>
                <a:sym typeface="+mn-ea"/>
              </a:rPr>
              <a:t>1</a:t>
            </a:r>
            <a:endParaRPr lang="en-US" altLang="en-US" sz="3200" baseline="-25000" dirty="0">
              <a:latin typeface="Cambria Math" panose="02040503050406030204" pitchFamily="18" charset="0"/>
              <a:ea typeface="Cambria Math" panose="020405030504060302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Theorem 1</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b="1" dirty="0"/>
              <a:t>Example</a:t>
            </a:r>
            <a:r>
              <a:rPr lang="en-US" dirty="0"/>
              <a:t>: What is the solution to the recurrence relation  </a:t>
            </a:r>
          </a:p>
          <a:p>
            <a:pPr>
              <a:buNone/>
            </a:pPr>
            <a:r>
              <a:rPr lang="en-US" dirty="0"/>
              <a:t>           </a:t>
            </a:r>
          </a:p>
          <a:p>
            <a:pPr>
              <a:buNone/>
            </a:pPr>
            <a:r>
              <a:rPr lang="en-US" dirty="0"/>
              <a:t>            </a:t>
            </a:r>
            <a:r>
              <a:rPr lang="en-US" i="1" dirty="0"/>
              <a:t>a</a:t>
            </a:r>
            <a:r>
              <a:rPr lang="en-US" i="1" baseline="-25000" dirty="0"/>
              <a:t>n</a:t>
            </a:r>
            <a:r>
              <a:rPr lang="en-US" dirty="0"/>
              <a:t> = </a:t>
            </a:r>
            <a:r>
              <a:rPr lang="en-US" i="1" dirty="0"/>
              <a:t>a</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pitchFamily="18" charset="0"/>
                <a:ea typeface="Cambria Math" panose="02040503050406030204" pitchFamily="18" charset="0"/>
              </a:rPr>
              <a:t>2</a:t>
            </a:r>
            <a:r>
              <a:rPr lang="en-US" i="1" dirty="0"/>
              <a:t>a</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2</a:t>
            </a:r>
            <a:r>
              <a:rPr lang="en-US" dirty="0"/>
              <a:t> with </a:t>
            </a:r>
            <a:r>
              <a:rPr lang="en-US" i="1" dirty="0"/>
              <a:t>a</a:t>
            </a:r>
            <a:r>
              <a:rPr lang="en-US" baseline="-25000" dirty="0">
                <a:latin typeface="Cambria Math" panose="02040503050406030204" pitchFamily="18" charset="0"/>
                <a:ea typeface="Cambria Math" panose="02040503050406030204" pitchFamily="18" charset="0"/>
              </a:rPr>
              <a:t>0</a:t>
            </a:r>
            <a:r>
              <a:rPr lang="en-US" dirty="0"/>
              <a:t> = </a:t>
            </a:r>
            <a:r>
              <a:rPr lang="en-US" dirty="0">
                <a:latin typeface="Cambria Math" panose="02040503050406030204" pitchFamily="18" charset="0"/>
                <a:ea typeface="Cambria Math" panose="02040503050406030204" pitchFamily="18" charset="0"/>
              </a:rPr>
              <a:t>2</a:t>
            </a:r>
            <a:r>
              <a:rPr lang="en-US" dirty="0"/>
              <a:t> and </a:t>
            </a:r>
            <a:r>
              <a:rPr lang="en-US" i="1" dirty="0">
                <a:ea typeface="Cambria Math" panose="02040503050406030204" pitchFamily="18" charset="0"/>
              </a:rPr>
              <a:t>a</a:t>
            </a:r>
            <a:r>
              <a:rPr lang="en-US" baseline="-25000"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pitchFamily="18" charset="0"/>
                <a:ea typeface="Cambria Math" panose="02040503050406030204" pitchFamily="18" charset="0"/>
              </a:rPr>
              <a:t>7</a:t>
            </a:r>
            <a:r>
              <a:rPr lang="en-US" dirty="0"/>
              <a:t>? </a:t>
            </a:r>
          </a:p>
          <a:p>
            <a:pPr>
              <a:buNone/>
            </a:pPr>
            <a:endParaRPr lang="en-US" dirty="0"/>
          </a:p>
          <a:p>
            <a:pPr>
              <a:buNone/>
            </a:pPr>
            <a:r>
              <a:rPr lang="en-US" b="1" dirty="0"/>
              <a:t>    Solution</a:t>
            </a:r>
            <a:r>
              <a:rPr lang="en-US" dirty="0"/>
              <a:t>: The characteristic equation is  </a:t>
            </a:r>
            <a:r>
              <a:rPr lang="en-US" i="1" dirty="0"/>
              <a:t>r</a:t>
            </a:r>
            <a:r>
              <a:rPr lang="en-US" baseline="30000" dirty="0">
                <a:latin typeface="Cambria Math" panose="02040503050406030204" pitchFamily="18" charset="0"/>
                <a:ea typeface="Cambria Math" panose="02040503050406030204" pitchFamily="18" charset="0"/>
              </a:rPr>
              <a:t>2</a:t>
            </a:r>
            <a:r>
              <a:rPr lang="en-US" i="1" dirty="0"/>
              <a:t> </a:t>
            </a:r>
            <a:r>
              <a:rPr lang="en-US" i="1" dirty="0">
                <a:latin typeface="Cambria Math" panose="02040503050406030204"/>
                <a:ea typeface="Cambria Math" panose="02040503050406030204"/>
              </a:rPr>
              <a:t>−</a:t>
            </a:r>
            <a:r>
              <a:rPr lang="en-US" i="1" dirty="0"/>
              <a:t>  r </a:t>
            </a:r>
            <a:r>
              <a:rPr lang="en-US" i="1" dirty="0">
                <a:latin typeface="Cambria Math" panose="02040503050406030204"/>
                <a:ea typeface="Cambria Math" panose="02040503050406030204"/>
              </a:rPr>
              <a:t>−</a:t>
            </a:r>
            <a:r>
              <a:rPr lang="en-US" i="1" dirty="0"/>
              <a:t> </a:t>
            </a:r>
            <a:r>
              <a:rPr lang="en-US" dirty="0">
                <a:latin typeface="Cambria Math" panose="02040503050406030204" pitchFamily="18" charset="0"/>
                <a:ea typeface="Cambria Math" panose="02040503050406030204" pitchFamily="18" charset="0"/>
              </a:rPr>
              <a:t>2</a:t>
            </a:r>
            <a:r>
              <a:rPr lang="en-US" i="1" dirty="0"/>
              <a:t> = </a:t>
            </a:r>
            <a:r>
              <a:rPr lang="en-US" dirty="0">
                <a:latin typeface="Cambria Math" panose="02040503050406030204" pitchFamily="18" charset="0"/>
                <a:ea typeface="Cambria Math" panose="02040503050406030204" pitchFamily="18" charset="0"/>
              </a:rPr>
              <a:t>0. </a:t>
            </a:r>
            <a:r>
              <a:rPr lang="en-US" i="1" dirty="0"/>
              <a:t>  </a:t>
            </a:r>
          </a:p>
          <a:p>
            <a:pPr>
              <a:buNone/>
            </a:pPr>
            <a:r>
              <a:rPr lang="en-US" i="1" dirty="0"/>
              <a:t>    </a:t>
            </a:r>
            <a:r>
              <a:rPr lang="en-US" dirty="0"/>
              <a:t>Its roots are </a:t>
            </a:r>
            <a:r>
              <a:rPr lang="en-US" i="1" dirty="0"/>
              <a:t>r = </a:t>
            </a:r>
            <a:r>
              <a:rPr lang="en-US" dirty="0">
                <a:latin typeface="Cambria Math" panose="02040503050406030204" pitchFamily="18" charset="0"/>
                <a:ea typeface="Cambria Math" panose="02040503050406030204" pitchFamily="18" charset="0"/>
              </a:rPr>
              <a:t>2 </a:t>
            </a:r>
            <a:r>
              <a:rPr lang="en-US" dirty="0"/>
              <a:t>and </a:t>
            </a:r>
            <a:r>
              <a:rPr lang="en-US" i="1" dirty="0"/>
              <a:t>r = </a:t>
            </a:r>
            <a:r>
              <a:rPr lang="en-US" i="1"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i="1" dirty="0"/>
              <a:t> . </a:t>
            </a:r>
            <a:r>
              <a:rPr lang="en-US" dirty="0"/>
              <a:t>Therefore, {</a:t>
            </a:r>
            <a:r>
              <a:rPr lang="en-US" i="1" dirty="0"/>
              <a:t>a</a:t>
            </a:r>
            <a:r>
              <a:rPr lang="en-US" i="1" baseline="-25000" dirty="0"/>
              <a:t>n</a:t>
            </a:r>
            <a:r>
              <a:rPr lang="en-US" dirty="0"/>
              <a:t>}</a:t>
            </a:r>
            <a:r>
              <a:rPr lang="en-US" i="1" dirty="0"/>
              <a:t> </a:t>
            </a:r>
            <a:r>
              <a:rPr lang="en-US" dirty="0"/>
              <a:t>is a solution to the recurrence relation if and</a:t>
            </a:r>
          </a:p>
          <a:p>
            <a:pPr>
              <a:buNone/>
            </a:pPr>
            <a:r>
              <a:rPr lang="en-US" dirty="0"/>
              <a:t>    only if  </a:t>
            </a:r>
            <a:r>
              <a:rPr lang="en-US" i="1" dirty="0"/>
              <a:t>a</a:t>
            </a:r>
            <a:r>
              <a:rPr lang="en-US" i="1" baseline="-25000" dirty="0"/>
              <a:t>n</a:t>
            </a:r>
            <a:r>
              <a:rPr lang="en-US" i="1" dirty="0"/>
              <a:t> = </a:t>
            </a:r>
            <a:r>
              <a:rPr lang="el-GR" i="1" dirty="0"/>
              <a:t>α</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2</a:t>
            </a:r>
            <a:r>
              <a:rPr lang="en-US" i="1" baseline="30000" dirty="0"/>
              <a:t>n</a:t>
            </a:r>
            <a:r>
              <a:rPr lang="en-US" i="1" dirty="0"/>
              <a:t> + </a:t>
            </a:r>
            <a:r>
              <a:rPr lang="el-GR" i="1" dirty="0"/>
              <a:t>α</a:t>
            </a:r>
            <a:r>
              <a:rPr lang="en-US" baseline="-25000" dirty="0">
                <a:latin typeface="Cambria Math" panose="02040503050406030204" pitchFamily="18" charset="0"/>
                <a:ea typeface="Cambria Math" panose="02040503050406030204" pitchFamily="18" charset="0"/>
              </a:rPr>
              <a:t>2</a:t>
            </a:r>
            <a:r>
              <a:rPr lang="en-US" dirty="0"/>
              <a:t>(</a:t>
            </a:r>
            <a:r>
              <a:rPr lang="en-US" i="1"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i="1" dirty="0"/>
              <a:t>)</a:t>
            </a:r>
            <a:r>
              <a:rPr lang="en-US" i="1" baseline="30000" dirty="0"/>
              <a:t>n</a:t>
            </a:r>
            <a:r>
              <a:rPr lang="en-US" dirty="0"/>
              <a:t>, for some constants </a:t>
            </a:r>
            <a:r>
              <a:rPr lang="el-GR" i="1" dirty="0"/>
              <a:t>α</a:t>
            </a:r>
            <a:r>
              <a:rPr lang="en-US" baseline="-25000" dirty="0">
                <a:latin typeface="Cambria Math" panose="02040503050406030204" pitchFamily="18" charset="0"/>
                <a:ea typeface="Cambria Math" panose="02040503050406030204" pitchFamily="18" charset="0"/>
              </a:rPr>
              <a:t>1</a:t>
            </a:r>
            <a:r>
              <a:rPr lang="en-US" i="1" dirty="0"/>
              <a:t> </a:t>
            </a:r>
            <a:r>
              <a:rPr lang="en-US" dirty="0"/>
              <a:t>and</a:t>
            </a:r>
            <a:r>
              <a:rPr lang="en-US" i="1" dirty="0"/>
              <a:t> </a:t>
            </a:r>
            <a:r>
              <a:rPr lang="el-GR" i="1" dirty="0"/>
              <a:t>α</a:t>
            </a:r>
            <a:r>
              <a:rPr lang="en-US" baseline="-25000" dirty="0">
                <a:latin typeface="Cambria Math" panose="02040503050406030204" pitchFamily="18" charset="0"/>
                <a:ea typeface="Cambria Math" panose="02040503050406030204" pitchFamily="18" charset="0"/>
              </a:rPr>
              <a:t>2</a:t>
            </a:r>
            <a:r>
              <a:rPr lang="en-US" dirty="0"/>
              <a:t>.</a:t>
            </a:r>
          </a:p>
          <a:p>
            <a:pPr>
              <a:buNone/>
            </a:pPr>
            <a:r>
              <a:rPr lang="en-US" dirty="0"/>
              <a:t>      </a:t>
            </a:r>
          </a:p>
          <a:p>
            <a:pPr>
              <a:buNone/>
            </a:pPr>
            <a:r>
              <a:rPr lang="en-US" dirty="0"/>
              <a:t>     To find the constants  </a:t>
            </a:r>
            <a:r>
              <a:rPr lang="el-GR" dirty="0"/>
              <a:t>α</a:t>
            </a:r>
            <a:r>
              <a:rPr lang="en-US" baseline="-25000" dirty="0">
                <a:latin typeface="Cambria Math" panose="02040503050406030204" pitchFamily="18" charset="0"/>
                <a:ea typeface="Cambria Math" panose="02040503050406030204" pitchFamily="18" charset="0"/>
              </a:rPr>
              <a:t>1</a:t>
            </a:r>
            <a:r>
              <a:rPr lang="en-US" dirty="0"/>
              <a:t> and </a:t>
            </a:r>
            <a:r>
              <a:rPr lang="el-GR" dirty="0"/>
              <a:t>α</a:t>
            </a:r>
            <a:r>
              <a:rPr lang="en-US" baseline="-25000" dirty="0">
                <a:latin typeface="Cambria Math" panose="02040503050406030204" pitchFamily="18" charset="0"/>
                <a:ea typeface="Cambria Math" panose="02040503050406030204" pitchFamily="18" charset="0"/>
              </a:rPr>
              <a:t>2</a:t>
            </a:r>
            <a:r>
              <a:rPr lang="en-US" dirty="0"/>
              <a:t>, note that</a:t>
            </a:r>
          </a:p>
          <a:p>
            <a:pPr>
              <a:buNone/>
            </a:pPr>
            <a:endParaRPr lang="en-US" dirty="0"/>
          </a:p>
          <a:p>
            <a:pPr>
              <a:buNone/>
            </a:pPr>
            <a:r>
              <a:rPr lang="en-US" dirty="0"/>
              <a:t>            </a:t>
            </a:r>
            <a:r>
              <a:rPr lang="en-US" i="1" dirty="0"/>
              <a:t>a</a:t>
            </a:r>
            <a:r>
              <a:rPr lang="en-US" baseline="-25000" dirty="0">
                <a:latin typeface="Cambria Math" panose="02040503050406030204" pitchFamily="18" charset="0"/>
                <a:ea typeface="Cambria Math" panose="02040503050406030204" pitchFamily="18" charset="0"/>
              </a:rPr>
              <a:t>0</a:t>
            </a:r>
            <a:r>
              <a:rPr lang="en-US" dirty="0"/>
              <a:t> = </a:t>
            </a:r>
            <a:r>
              <a:rPr lang="en-US" dirty="0">
                <a:latin typeface="Cambria Math" panose="02040503050406030204" pitchFamily="18" charset="0"/>
                <a:ea typeface="Cambria Math" panose="02040503050406030204" pitchFamily="18" charset="0"/>
              </a:rPr>
              <a:t>2</a:t>
            </a:r>
            <a:r>
              <a:rPr lang="en-US" dirty="0"/>
              <a:t> = </a:t>
            </a:r>
            <a:r>
              <a:rPr lang="el-GR" i="1" dirty="0"/>
              <a:t>α</a:t>
            </a:r>
            <a:r>
              <a:rPr lang="en-US" baseline="-25000" dirty="0">
                <a:latin typeface="Cambria Math" panose="02040503050406030204" pitchFamily="18" charset="0"/>
                <a:ea typeface="Cambria Math" panose="02040503050406030204" pitchFamily="18" charset="0"/>
              </a:rPr>
              <a:t>1</a:t>
            </a:r>
            <a:r>
              <a:rPr lang="en-US" i="1" dirty="0"/>
              <a:t> + </a:t>
            </a:r>
            <a:r>
              <a:rPr lang="el-GR" i="1" dirty="0"/>
              <a:t>α</a:t>
            </a:r>
            <a:r>
              <a:rPr lang="en-US" baseline="-25000" dirty="0">
                <a:latin typeface="Cambria Math" panose="02040503050406030204" pitchFamily="18" charset="0"/>
                <a:ea typeface="Cambria Math" panose="02040503050406030204" pitchFamily="18" charset="0"/>
              </a:rPr>
              <a:t>2</a:t>
            </a:r>
            <a:r>
              <a:rPr lang="en-US" dirty="0"/>
              <a:t>  and  </a:t>
            </a:r>
            <a:r>
              <a:rPr lang="en-US" i="1" dirty="0"/>
              <a:t>a</a:t>
            </a:r>
            <a:r>
              <a:rPr lang="en-US" baseline="-25000"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pitchFamily="18" charset="0"/>
                <a:ea typeface="Cambria Math" panose="02040503050406030204" pitchFamily="18" charset="0"/>
              </a:rPr>
              <a:t>7</a:t>
            </a:r>
            <a:r>
              <a:rPr lang="en-US" dirty="0"/>
              <a:t> = </a:t>
            </a:r>
            <a:r>
              <a:rPr lang="el-GR" dirty="0"/>
              <a:t>α</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2</a:t>
            </a:r>
            <a:r>
              <a:rPr lang="en-US" dirty="0"/>
              <a:t> + </a:t>
            </a:r>
            <a:r>
              <a:rPr lang="el-GR" dirty="0"/>
              <a:t>α</a:t>
            </a:r>
            <a:r>
              <a:rPr lang="en-US" baseline="-25000" dirty="0">
                <a:latin typeface="Cambria Math" panose="02040503050406030204" pitchFamily="18" charset="0"/>
                <a:ea typeface="Cambria Math" panose="02040503050406030204" pitchFamily="18" charset="0"/>
              </a:rPr>
              <a:t>2</a:t>
            </a:r>
            <a:r>
              <a:rPr lang="en-US" dirty="0"/>
              <a:t>(</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a:t>
            </a:r>
          </a:p>
          <a:p>
            <a:pPr>
              <a:buNone/>
            </a:pPr>
            <a:endParaRPr lang="en-US" dirty="0"/>
          </a:p>
          <a:p>
            <a:pPr>
              <a:buNone/>
            </a:pPr>
            <a:r>
              <a:rPr lang="en-US" dirty="0"/>
              <a:t>     Solving these equations, we find that   </a:t>
            </a:r>
            <a:r>
              <a:rPr lang="el-GR" dirty="0"/>
              <a:t>α</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 = </a:t>
            </a:r>
            <a:r>
              <a:rPr lang="en-US" dirty="0">
                <a:latin typeface="Cambria Math" panose="02040503050406030204" pitchFamily="18" charset="0"/>
                <a:ea typeface="Cambria Math" panose="02040503050406030204" pitchFamily="18" charset="0"/>
              </a:rPr>
              <a:t>3</a:t>
            </a:r>
            <a:r>
              <a:rPr lang="en-US" dirty="0"/>
              <a:t> and </a:t>
            </a:r>
            <a:r>
              <a:rPr lang="el-GR" dirty="0"/>
              <a:t>α</a:t>
            </a:r>
            <a:r>
              <a:rPr lang="en-US" baseline="-25000" dirty="0">
                <a:latin typeface="Cambria Math" panose="02040503050406030204" pitchFamily="18" charset="0"/>
                <a:ea typeface="Cambria Math" panose="02040503050406030204" pitchFamily="18" charset="0"/>
              </a:rPr>
              <a:t>2</a:t>
            </a:r>
            <a:r>
              <a:rPr lang="en-US" baseline="-25000" dirty="0"/>
              <a:t> </a:t>
            </a:r>
            <a:r>
              <a:rPr lang="en-US" dirty="0"/>
              <a:t> =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 </a:t>
            </a:r>
            <a:r>
              <a:rPr lang="en-US" dirty="0"/>
              <a:t> </a:t>
            </a:r>
            <a:endParaRPr lang="en-US" baseline="-25000" dirty="0"/>
          </a:p>
          <a:p>
            <a:pPr>
              <a:buNone/>
            </a:pPr>
            <a:endParaRPr lang="en-US" baseline="-25000" dirty="0"/>
          </a:p>
          <a:p>
            <a:pPr>
              <a:buNone/>
            </a:pPr>
            <a:r>
              <a:rPr lang="en-US" dirty="0"/>
              <a:t>     Hence, the solution is the sequence {</a:t>
            </a:r>
            <a:r>
              <a:rPr lang="en-US" i="1" dirty="0"/>
              <a:t>a</a:t>
            </a:r>
            <a:r>
              <a:rPr lang="en-US" i="1" baseline="-25000" dirty="0"/>
              <a:t>n</a:t>
            </a:r>
            <a:r>
              <a:rPr lang="en-US" dirty="0"/>
              <a:t>}</a:t>
            </a:r>
            <a:r>
              <a:rPr lang="en-US" i="1" dirty="0"/>
              <a:t> </a:t>
            </a:r>
            <a:r>
              <a:rPr lang="en-US" dirty="0"/>
              <a:t>with   </a:t>
            </a:r>
            <a:r>
              <a:rPr lang="en-US" i="1" dirty="0"/>
              <a:t>a</a:t>
            </a:r>
            <a:r>
              <a:rPr lang="en-US" i="1" baseline="-25000" dirty="0"/>
              <a:t>n</a:t>
            </a:r>
            <a:r>
              <a:rPr lang="en-US" dirty="0"/>
              <a:t> = </a:t>
            </a:r>
            <a:r>
              <a:rPr lang="en-US" dirty="0">
                <a:latin typeface="Cambria Math" panose="02040503050406030204" pitchFamily="18" charset="0"/>
                <a:ea typeface="Cambria Math" panose="02040503050406030204" pitchFamily="18" charset="0"/>
              </a:rPr>
              <a:t>3∙2</a:t>
            </a:r>
            <a:r>
              <a:rPr lang="en-US" i="1" baseline="30000" dirty="0"/>
              <a:t>n</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a:t>
            </a:r>
            <a:r>
              <a:rPr lang="en-US" i="1" baseline="30000" dirty="0"/>
              <a:t>n</a:t>
            </a:r>
            <a:r>
              <a:rPr lang="en-US" dirty="0"/>
              <a:t>.</a:t>
            </a:r>
          </a:p>
          <a:p>
            <a:pPr>
              <a:buNone/>
            </a:pPr>
            <a:endParaRPr lang="en-US" i="1" baseline="30000" dirty="0"/>
          </a:p>
          <a:p>
            <a:pPr>
              <a:buNone/>
            </a:pPr>
            <a:r>
              <a:rPr lang="en-US" dirty="0"/>
              <a:t>  </a:t>
            </a:r>
          </a:p>
          <a:p>
            <a:pPr>
              <a:buNone/>
            </a:pP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a:t>An Explicit Formula for the Fibonacci Numbers</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dirty="0"/>
              <a:t>We can use Theorem </a:t>
            </a:r>
            <a:r>
              <a:rPr lang="en-US" dirty="0">
                <a:latin typeface="Cambria Math" panose="02040503050406030204" pitchFamily="18" charset="0"/>
                <a:ea typeface="Cambria Math" panose="02040503050406030204" pitchFamily="18" charset="0"/>
              </a:rPr>
              <a:t>1</a:t>
            </a:r>
            <a:r>
              <a:rPr lang="en-US" dirty="0"/>
              <a:t> to find an explicit formula for the Fibonacci numbers. The sequence of Fibonacci numbers satisfies the recurrence relation   </a:t>
            </a:r>
            <a:r>
              <a:rPr lang="en-US" i="1" dirty="0"/>
              <a:t>f</a:t>
            </a:r>
            <a:r>
              <a:rPr lang="en-US" i="1" baseline="-25000" dirty="0"/>
              <a:t>n</a:t>
            </a:r>
            <a:r>
              <a:rPr lang="en-US" i="1" dirty="0"/>
              <a:t> = f</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i="1" dirty="0"/>
              <a:t>  +  f</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2</a:t>
            </a:r>
            <a:r>
              <a:rPr lang="en-US" dirty="0"/>
              <a:t> with the initial conditions:</a:t>
            </a:r>
            <a:r>
              <a:rPr lang="en-US" i="1" baseline="-25000" dirty="0"/>
              <a:t> </a:t>
            </a:r>
            <a:r>
              <a:rPr lang="en-US" i="1" dirty="0"/>
              <a:t> f</a:t>
            </a:r>
            <a:r>
              <a:rPr lang="en-US" baseline="-25000" dirty="0">
                <a:latin typeface="Cambria Math" panose="02040503050406030204" pitchFamily="18" charset="0"/>
                <a:ea typeface="Cambria Math" panose="02040503050406030204" pitchFamily="18" charset="0"/>
              </a:rPr>
              <a:t>0</a:t>
            </a:r>
            <a:r>
              <a:rPr lang="en-US" i="1" dirty="0"/>
              <a:t> = </a:t>
            </a:r>
            <a:r>
              <a:rPr lang="en-US" dirty="0">
                <a:latin typeface="Cambria Math" panose="02040503050406030204" pitchFamily="18" charset="0"/>
                <a:ea typeface="Cambria Math" panose="02040503050406030204" pitchFamily="18" charset="0"/>
              </a:rPr>
              <a:t>0  </a:t>
            </a:r>
            <a:r>
              <a:rPr lang="en-US" dirty="0"/>
              <a:t>and </a:t>
            </a:r>
            <a:r>
              <a:rPr lang="en-US" i="1" dirty="0"/>
              <a:t>f</a:t>
            </a:r>
            <a:r>
              <a:rPr lang="en-US" baseline="-25000" dirty="0">
                <a:latin typeface="Cambria Math" panose="02040503050406030204" pitchFamily="18" charset="0"/>
                <a:ea typeface="Cambria Math" panose="02040503050406030204" pitchFamily="18" charset="0"/>
              </a:rPr>
              <a:t>1</a:t>
            </a:r>
            <a:r>
              <a:rPr lang="en-US" i="1" dirty="0"/>
              <a:t> = </a:t>
            </a:r>
            <a:r>
              <a:rPr lang="en-US" dirty="0">
                <a:latin typeface="Cambria Math" panose="02040503050406030204" pitchFamily="18" charset="0"/>
                <a:ea typeface="Cambria Math" panose="02040503050406030204" pitchFamily="18" charset="0"/>
              </a:rPr>
              <a:t>1</a:t>
            </a:r>
            <a:r>
              <a:rPr lang="en-US" dirty="0"/>
              <a:t>.</a:t>
            </a:r>
          </a:p>
          <a:p>
            <a:pPr>
              <a:buNone/>
            </a:pPr>
            <a:endParaRPr lang="en-US" dirty="0">
              <a:latin typeface="Cambria Math" panose="02040503050406030204" pitchFamily="18" charset="0"/>
              <a:ea typeface="Cambria Math" panose="02040503050406030204" pitchFamily="18" charset="0"/>
            </a:endParaRPr>
          </a:p>
          <a:p>
            <a:pPr>
              <a:buNone/>
            </a:pPr>
            <a:r>
              <a:rPr lang="en-US" i="1" dirty="0"/>
              <a:t>    </a:t>
            </a:r>
            <a:r>
              <a:rPr lang="en-US" b="1" dirty="0"/>
              <a:t>Solution</a:t>
            </a:r>
            <a:r>
              <a:rPr lang="en-US" dirty="0"/>
              <a:t>:  The roots of the characteristic equation                            </a:t>
            </a:r>
            <a:r>
              <a:rPr lang="en-US" i="1" dirty="0"/>
              <a:t>r</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i="1" dirty="0"/>
              <a:t>– r – </a:t>
            </a:r>
            <a:r>
              <a:rPr lang="en-US" dirty="0">
                <a:latin typeface="Cambria Math" panose="02040503050406030204" pitchFamily="18" charset="0"/>
                <a:ea typeface="Cambria Math" panose="02040503050406030204" pitchFamily="18" charset="0"/>
              </a:rPr>
              <a:t>1</a:t>
            </a:r>
            <a:r>
              <a:rPr lang="en-US" i="1" dirty="0"/>
              <a:t> = </a:t>
            </a:r>
            <a:r>
              <a:rPr lang="en-US" dirty="0">
                <a:latin typeface="Cambria Math" panose="02040503050406030204" pitchFamily="18" charset="0"/>
                <a:ea typeface="Cambria Math" panose="02040503050406030204" pitchFamily="18" charset="0"/>
              </a:rPr>
              <a:t>0 are</a:t>
            </a: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a:t>
            </a:r>
          </a:p>
          <a:p>
            <a:pPr>
              <a:buNone/>
            </a:pPr>
            <a:endParaRPr lang="en-US" i="1" dirty="0"/>
          </a:p>
          <a:p>
            <a:endParaRPr lang="en-US" i="1" dirty="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Fibonacci Numbers (</a:t>
            </a:r>
            <a:r>
              <a:rPr lang="en-US" sz="4000" i="1" dirty="0"/>
              <a:t>continued</a:t>
            </a:r>
            <a:r>
              <a:rPr lang="en-US" sz="4000" dirty="0"/>
              <a:t>)</a:t>
            </a:r>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a:t>     Therefore by Theorem </a:t>
            </a:r>
            <a:r>
              <a:rPr lang="en-US" dirty="0">
                <a:latin typeface="Cambria Math" panose="02040503050406030204" pitchFamily="18" charset="0"/>
                <a:ea typeface="Cambria Math" panose="02040503050406030204" pitchFamily="18" charset="0"/>
              </a:rPr>
              <a:t>1</a:t>
            </a:r>
            <a:endParaRPr lang="en-US" dirty="0"/>
          </a:p>
          <a:p>
            <a:pPr>
              <a:buNone/>
            </a:pPr>
            <a:endParaRPr lang="en-US" dirty="0"/>
          </a:p>
          <a:p>
            <a:pPr>
              <a:buNone/>
            </a:pPr>
            <a:r>
              <a:rPr lang="en-US" dirty="0"/>
              <a:t>     for some constants</a:t>
            </a:r>
            <a:r>
              <a:rPr lang="el-GR" i="1" dirty="0"/>
              <a:t> α</a:t>
            </a:r>
            <a:r>
              <a:rPr lang="en-US" baseline="-25000" dirty="0">
                <a:latin typeface="Cambria Math" panose="02040503050406030204" pitchFamily="18" charset="0"/>
                <a:ea typeface="Cambria Math" panose="02040503050406030204" pitchFamily="18" charset="0"/>
              </a:rPr>
              <a:t>1</a:t>
            </a:r>
            <a:r>
              <a:rPr lang="en-US" i="1" dirty="0"/>
              <a:t> </a:t>
            </a:r>
            <a:r>
              <a:rPr lang="en-US" dirty="0"/>
              <a:t>and</a:t>
            </a:r>
            <a:r>
              <a:rPr lang="en-US" i="1" dirty="0"/>
              <a:t> </a:t>
            </a:r>
            <a:r>
              <a:rPr lang="el-GR" i="1" dirty="0"/>
              <a:t>α</a:t>
            </a:r>
            <a:r>
              <a:rPr lang="en-US" baseline="-25000" dirty="0">
                <a:latin typeface="Cambria Math" panose="02040503050406030204" pitchFamily="18" charset="0"/>
                <a:ea typeface="Cambria Math" panose="02040503050406030204" pitchFamily="18" charset="0"/>
              </a:rPr>
              <a:t>2</a:t>
            </a:r>
            <a:r>
              <a:rPr lang="en-US" dirty="0"/>
              <a:t>.</a:t>
            </a:r>
          </a:p>
          <a:p>
            <a:pPr>
              <a:buNone/>
            </a:pPr>
            <a:r>
              <a:rPr lang="en-US" dirty="0"/>
              <a:t>    Using the initial conditions </a:t>
            </a:r>
            <a:r>
              <a:rPr lang="en-US" i="1" dirty="0"/>
              <a:t>f</a:t>
            </a:r>
            <a:r>
              <a:rPr lang="en-US" baseline="-25000" dirty="0">
                <a:latin typeface="Cambria Math" panose="02040503050406030204" pitchFamily="18" charset="0"/>
                <a:ea typeface="Cambria Math" panose="02040503050406030204" pitchFamily="18" charset="0"/>
              </a:rPr>
              <a:t>0</a:t>
            </a:r>
            <a:r>
              <a:rPr lang="en-US" i="1" dirty="0"/>
              <a:t> = </a:t>
            </a:r>
            <a:r>
              <a:rPr lang="en-US" dirty="0">
                <a:latin typeface="Cambria Math" panose="02040503050406030204" pitchFamily="18" charset="0"/>
                <a:ea typeface="Cambria Math" panose="02040503050406030204" pitchFamily="18" charset="0"/>
              </a:rPr>
              <a:t>0 </a:t>
            </a:r>
            <a:r>
              <a:rPr lang="en-US" dirty="0"/>
              <a:t>and  </a:t>
            </a:r>
            <a:r>
              <a:rPr lang="en-US" i="1" dirty="0"/>
              <a:t>f</a:t>
            </a:r>
            <a:r>
              <a:rPr lang="en-US" baseline="-25000" dirty="0">
                <a:latin typeface="Cambria Math" panose="02040503050406030204" pitchFamily="18" charset="0"/>
                <a:ea typeface="Cambria Math" panose="02040503050406030204" pitchFamily="18" charset="0"/>
              </a:rPr>
              <a:t>1</a:t>
            </a:r>
            <a:r>
              <a:rPr lang="en-US" i="1" dirty="0"/>
              <a:t> = </a:t>
            </a:r>
            <a:r>
              <a:rPr lang="en-US" dirty="0">
                <a:latin typeface="Cambria Math" panose="02040503050406030204" pitchFamily="18" charset="0"/>
                <a:ea typeface="Cambria Math" panose="02040503050406030204" pitchFamily="18" charset="0"/>
              </a:rPr>
              <a:t>1</a:t>
            </a:r>
            <a:r>
              <a:rPr lang="en-US" dirty="0"/>
              <a:t> , we have</a:t>
            </a:r>
          </a:p>
          <a:p>
            <a:pPr>
              <a:buNone/>
            </a:pPr>
            <a:endParaRPr lang="en-US" dirty="0"/>
          </a:p>
          <a:p>
            <a:pPr>
              <a:buNone/>
            </a:pPr>
            <a:endParaRPr lang="en-US" dirty="0"/>
          </a:p>
          <a:p>
            <a:pPr>
              <a:buNone/>
            </a:pPr>
            <a:r>
              <a:rPr lang="en-US" dirty="0"/>
              <a:t>     Solving, we obtain                                     .</a:t>
            </a:r>
          </a:p>
          <a:p>
            <a:pPr>
              <a:buNone/>
            </a:pPr>
            <a:r>
              <a:rPr lang="en-US" dirty="0"/>
              <a:t>     Hence, </a:t>
            </a:r>
          </a:p>
          <a:p>
            <a:pPr>
              <a:buNone/>
            </a:pPr>
            <a:endParaRPr lang="en-US" dirty="0"/>
          </a:p>
          <a:p>
            <a:endParaRPr lang="en-US" dirty="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a:t>.</a:t>
            </a:r>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The Solution when there is a Repeated Root</a:t>
            </a:r>
          </a:p>
        </p:txBody>
      </p:sp>
      <p:sp>
        <p:nvSpPr>
          <p:cNvPr id="3" name="Content Placeholder 2"/>
          <p:cNvSpPr>
            <a:spLocks noGrp="1"/>
          </p:cNvSpPr>
          <p:nvPr>
            <p:ph idx="1"/>
          </p:nvPr>
        </p:nvSpPr>
        <p:spPr/>
        <p:txBody>
          <a:bodyPr>
            <a:normAutofit/>
          </a:bodyPr>
          <a:lstStyle/>
          <a:p>
            <a:pPr>
              <a:buNone/>
            </a:pPr>
            <a:r>
              <a:rPr lang="en-US" b="1" dirty="0">
                <a:latin typeface="Cambria Math" panose="02040503050406030204" pitchFamily="18" charset="0"/>
                <a:ea typeface="Cambria Math" panose="02040503050406030204" pitchFamily="18" charset="0"/>
              </a:rPr>
              <a:t>    Theorem 2</a:t>
            </a:r>
            <a:r>
              <a:rPr lang="en-US" dirty="0"/>
              <a:t>:  Let </a:t>
            </a:r>
            <a:r>
              <a:rPr lang="en-US" i="1" dirty="0"/>
              <a:t>c</a:t>
            </a:r>
            <a:r>
              <a:rPr lang="en-US" baseline="-25000" dirty="0">
                <a:latin typeface="Cambria Math" panose="02040503050406030204" pitchFamily="18" charset="0"/>
                <a:ea typeface="Cambria Math" panose="02040503050406030204" pitchFamily="18" charset="0"/>
              </a:rPr>
              <a:t>1</a:t>
            </a:r>
            <a:r>
              <a:rPr lang="en-US" dirty="0"/>
              <a:t> and </a:t>
            </a:r>
            <a:r>
              <a:rPr lang="en-US" i="1" dirty="0"/>
              <a:t>c</a:t>
            </a:r>
            <a:r>
              <a:rPr lang="en-US" baseline="-25000" dirty="0">
                <a:latin typeface="Cambria Math" panose="02040503050406030204" pitchFamily="18" charset="0"/>
                <a:ea typeface="Cambria Math" panose="02040503050406030204" pitchFamily="18" charset="0"/>
              </a:rPr>
              <a:t>2</a:t>
            </a:r>
            <a:r>
              <a:rPr lang="en-US" i="1" dirty="0"/>
              <a:t> </a:t>
            </a:r>
            <a:r>
              <a:rPr lang="en-US" dirty="0"/>
              <a:t>be real numbers with </a:t>
            </a:r>
            <a:r>
              <a:rPr lang="en-US" i="1" dirty="0"/>
              <a:t>c</a:t>
            </a:r>
            <a:r>
              <a:rPr lang="en-US" baseline="-25000" dirty="0">
                <a:latin typeface="Cambria Math" panose="02040503050406030204" pitchFamily="18" charset="0"/>
                <a:ea typeface="Cambria Math" panose="02040503050406030204" pitchFamily="18" charset="0"/>
              </a:rPr>
              <a:t>2</a:t>
            </a:r>
            <a:r>
              <a:rPr lang="en-US" i="1" baseline="-25000" dirty="0"/>
              <a:t> </a:t>
            </a:r>
            <a:r>
              <a:rPr lang="en-US" dirty="0">
                <a:latin typeface="Cambria Math" panose="02040503050406030204"/>
                <a:ea typeface="Cambria Math" panose="02040503050406030204"/>
              </a:rPr>
              <a:t>≠ 0</a:t>
            </a:r>
            <a:r>
              <a:rPr lang="en-US" dirty="0"/>
              <a:t>.  Suppose that </a:t>
            </a:r>
            <a:r>
              <a:rPr lang="en-US" i="1" dirty="0"/>
              <a:t>r</a:t>
            </a:r>
            <a:r>
              <a:rPr lang="en-US" baseline="30000" dirty="0">
                <a:latin typeface="Cambria Math" panose="02040503050406030204" pitchFamily="18" charset="0"/>
                <a:ea typeface="Cambria Math" panose="02040503050406030204" pitchFamily="18" charset="0"/>
              </a:rPr>
              <a:t>2</a:t>
            </a:r>
            <a:r>
              <a:rPr lang="en-US" i="1" dirty="0"/>
              <a:t> – c</a:t>
            </a:r>
            <a:r>
              <a:rPr lang="en-US" baseline="-25000" dirty="0">
                <a:latin typeface="Cambria Math" panose="02040503050406030204" pitchFamily="18" charset="0"/>
                <a:ea typeface="Cambria Math" panose="02040503050406030204" pitchFamily="18" charset="0"/>
              </a:rPr>
              <a:t>1</a:t>
            </a:r>
            <a:r>
              <a:rPr lang="en-US" i="1" dirty="0"/>
              <a:t>r – c</a:t>
            </a:r>
            <a:r>
              <a:rPr lang="en-US" baseline="-25000" dirty="0">
                <a:latin typeface="Cambria Math" panose="02040503050406030204" pitchFamily="18" charset="0"/>
                <a:ea typeface="Cambria Math" panose="02040503050406030204" pitchFamily="18" charset="0"/>
              </a:rPr>
              <a:t>2</a:t>
            </a:r>
            <a:r>
              <a:rPr lang="en-US" i="1" dirty="0"/>
              <a:t> = </a:t>
            </a:r>
            <a:r>
              <a:rPr lang="en-US" dirty="0">
                <a:latin typeface="Cambria Math" panose="02040503050406030204" pitchFamily="18" charset="0"/>
                <a:ea typeface="Cambria Math" panose="02040503050406030204" pitchFamily="18" charset="0"/>
              </a:rPr>
              <a:t>0</a:t>
            </a:r>
            <a:r>
              <a:rPr lang="en-US" i="1" dirty="0"/>
              <a:t> </a:t>
            </a:r>
            <a:r>
              <a:rPr lang="en-US" dirty="0"/>
              <a:t>has one repeated root </a:t>
            </a:r>
            <a:r>
              <a:rPr lang="en-US" i="1" dirty="0"/>
              <a:t>r</a:t>
            </a:r>
            <a:r>
              <a:rPr lang="en-US" baseline="-25000" dirty="0">
                <a:latin typeface="Cambria Math" panose="02040503050406030204" pitchFamily="18" charset="0"/>
                <a:ea typeface="Cambria Math" panose="02040503050406030204" pitchFamily="18" charset="0"/>
              </a:rPr>
              <a:t>0</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c</a:t>
            </a:r>
            <a:r>
              <a:rPr lang="en-US" baseline="-25000" dirty="0">
                <a:latin typeface="Cambria Math" panose="02040503050406030204" pitchFamily="18" charset="0"/>
                <a:ea typeface="Cambria Math" panose="02040503050406030204" pitchFamily="18" charset="0"/>
              </a:rPr>
              <a:t>1</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i="1" dirty="0"/>
              <a:t> + c</a:t>
            </a:r>
            <a:r>
              <a:rPr lang="en-US" baseline="-25000" dirty="0">
                <a:latin typeface="Cambria Math" panose="02040503050406030204" pitchFamily="18" charset="0"/>
                <a:ea typeface="Cambria Math" panose="02040503050406030204" pitchFamily="18" charset="0"/>
              </a:rPr>
              <a:t>2</a:t>
            </a:r>
            <a:r>
              <a:rPr lang="en-US" i="1" dirty="0"/>
              <a:t>a</a:t>
            </a:r>
            <a:r>
              <a:rPr lang="en-US" i="1" baseline="-25000" dirty="0"/>
              <a:t>n</a:t>
            </a:r>
            <a:r>
              <a:rPr lang="en-US" i="1"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anose="02040503050406030204" pitchFamily="18" charset="0"/>
                <a:ea typeface="Cambria Math" panose="02040503050406030204" pitchFamily="18" charset="0"/>
              </a:rPr>
              <a:t>0,1,2</a:t>
            </a:r>
            <a:r>
              <a:rPr lang="en-US" i="1" dirty="0"/>
              <a:t>,… </a:t>
            </a:r>
            <a:r>
              <a:rPr lang="en-US" dirty="0"/>
              <a:t>, where </a:t>
            </a:r>
            <a:r>
              <a:rPr lang="el-GR" dirty="0"/>
              <a:t>α</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and</a:t>
            </a:r>
            <a:r>
              <a:rPr lang="en-US" baseline="-25000" dirty="0"/>
              <a:t> </a:t>
            </a:r>
            <a:r>
              <a:rPr lang="el-GR" dirty="0"/>
              <a:t>α</a:t>
            </a:r>
            <a:r>
              <a:rPr lang="en-US" baseline="-25000" dirty="0">
                <a:latin typeface="Cambria Math" panose="02040503050406030204" pitchFamily="18" charset="0"/>
                <a:ea typeface="Cambria Math" panose="02040503050406030204" pitchFamily="18" charset="0"/>
              </a:rPr>
              <a:t>2</a:t>
            </a:r>
            <a:r>
              <a:rPr lang="en-US" dirty="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
        <p:nvSpPr>
          <p:cNvPr id="4" name="文本框 3"/>
          <p:cNvSpPr txBox="1"/>
          <p:nvPr/>
        </p:nvSpPr>
        <p:spPr>
          <a:xfrm>
            <a:off x="2423795" y="3655695"/>
            <a:ext cx="473075" cy="419100"/>
          </a:xfrm>
          <a:prstGeom prst="rect">
            <a:avLst/>
          </a:prstGeom>
          <a:solidFill>
            <a:schemeClr val="bg1"/>
          </a:solidFill>
        </p:spPr>
        <p:txBody>
          <a:bodyPr wrap="square" rIns="0" rtlCol="0">
            <a:noAutofit/>
          </a:bodyPr>
          <a:lstStyle/>
          <a:p>
            <a:r>
              <a:rPr lang="el-GR" sz="3200" dirty="0">
                <a:sym typeface="+mn-ea"/>
              </a:rPr>
              <a:t>α</a:t>
            </a:r>
            <a:r>
              <a:rPr lang="en-US" sz="3200" baseline="-25000" dirty="0">
                <a:latin typeface="Cambria Math" panose="02040503050406030204" pitchFamily="18" charset="0"/>
                <a:ea typeface="Cambria Math" panose="02040503050406030204" pitchFamily="18" charset="0"/>
                <a:sym typeface="+mn-ea"/>
              </a:rPr>
              <a:t>1</a:t>
            </a:r>
            <a:endParaRPr lang="en-US" altLang="en-US" sz="3200" baseline="-25000" dirty="0">
              <a:latin typeface="Cambria Math" panose="02040503050406030204" pitchFamily="18" charset="0"/>
              <a:ea typeface="Cambria Math" panose="020405030504060302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Theorem 2</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What is the solution to the recurrence  relation                                                                     </a:t>
            </a:r>
            <a:r>
              <a:rPr lang="en-US" i="1" dirty="0"/>
              <a:t>a</a:t>
            </a:r>
            <a:r>
              <a:rPr lang="en-US" i="1" baseline="-25000" dirty="0"/>
              <a:t>n</a:t>
            </a:r>
            <a:r>
              <a:rPr lang="en-US" dirty="0"/>
              <a:t> = 6</a:t>
            </a:r>
            <a:r>
              <a:rPr lang="en-US" i="1" dirty="0"/>
              <a:t>a</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1</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9</a:t>
            </a:r>
            <a:r>
              <a:rPr lang="en-US" i="1" dirty="0"/>
              <a:t>a</a:t>
            </a:r>
            <a:r>
              <a:rPr lang="en-US" i="1" baseline="-25000" dirty="0"/>
              <a:t>n</a:t>
            </a:r>
            <a:r>
              <a:rPr lang="en-US" baseline="-25000" dirty="0">
                <a:latin typeface="Cambria Math" panose="02040503050406030204"/>
                <a:ea typeface="Cambria Math" panose="02040503050406030204"/>
              </a:rPr>
              <a:t>−</a:t>
            </a:r>
            <a:r>
              <a:rPr lang="en-US" baseline="-25000" dirty="0">
                <a:latin typeface="Cambria Math" panose="02040503050406030204" pitchFamily="18" charset="0"/>
                <a:ea typeface="Cambria Math" panose="02040503050406030204" pitchFamily="18" charset="0"/>
              </a:rPr>
              <a:t>2</a:t>
            </a:r>
            <a:r>
              <a:rPr lang="en-US" dirty="0"/>
              <a:t> with </a:t>
            </a:r>
            <a:r>
              <a:rPr lang="en-US" i="1" dirty="0"/>
              <a:t>a</a:t>
            </a:r>
            <a:r>
              <a:rPr lang="en-US" baseline="-25000" dirty="0">
                <a:latin typeface="Cambria Math" panose="02040503050406030204" pitchFamily="18" charset="0"/>
                <a:ea typeface="Cambria Math" panose="02040503050406030204" pitchFamily="18" charset="0"/>
              </a:rPr>
              <a:t>0</a:t>
            </a:r>
            <a:r>
              <a:rPr lang="en-US" dirty="0"/>
              <a:t> = </a:t>
            </a:r>
            <a:r>
              <a:rPr lang="en-US" dirty="0">
                <a:latin typeface="Cambria Math" panose="02040503050406030204" pitchFamily="18" charset="0"/>
                <a:ea typeface="Cambria Math" panose="02040503050406030204" pitchFamily="18" charset="0"/>
              </a:rPr>
              <a:t>1 </a:t>
            </a:r>
            <a:r>
              <a:rPr lang="en-US" dirty="0"/>
              <a:t>and </a:t>
            </a:r>
            <a:r>
              <a:rPr lang="en-US" i="1" dirty="0"/>
              <a:t>a</a:t>
            </a:r>
            <a:r>
              <a:rPr lang="en-US" baseline="-25000" dirty="0">
                <a:latin typeface="Cambria Math" panose="02040503050406030204" pitchFamily="18" charset="0"/>
                <a:ea typeface="Cambria Math" panose="02040503050406030204" pitchFamily="18" charset="0"/>
              </a:rPr>
              <a:t>1</a:t>
            </a:r>
            <a:r>
              <a:rPr lang="en-US" dirty="0"/>
              <a:t> = 6? </a:t>
            </a:r>
          </a:p>
          <a:p>
            <a:pPr>
              <a:buNone/>
            </a:pPr>
            <a:endParaRPr lang="en-US" dirty="0"/>
          </a:p>
          <a:p>
            <a:pPr>
              <a:buNone/>
            </a:pPr>
            <a:r>
              <a:rPr lang="en-US" dirty="0"/>
              <a:t>    </a:t>
            </a:r>
            <a:r>
              <a:rPr lang="en-US" b="1" dirty="0"/>
              <a:t>Solution</a:t>
            </a:r>
            <a:r>
              <a:rPr lang="en-US" dirty="0"/>
              <a:t>: The characteristic equation is  </a:t>
            </a:r>
            <a:r>
              <a:rPr lang="en-US" i="1" dirty="0"/>
              <a:t>r</a:t>
            </a:r>
            <a:r>
              <a:rPr lang="en-US" baseline="30000" dirty="0">
                <a:latin typeface="Cambria Math" panose="02040503050406030204" pitchFamily="18" charset="0"/>
                <a:ea typeface="Cambria Math" panose="02040503050406030204" pitchFamily="18" charset="0"/>
              </a:rPr>
              <a:t>2</a:t>
            </a:r>
            <a:r>
              <a:rPr lang="en-US" i="1" dirty="0"/>
              <a:t> </a:t>
            </a:r>
            <a:r>
              <a:rPr lang="en-US" i="1" dirty="0">
                <a:latin typeface="Cambria Math" panose="02040503050406030204"/>
                <a:ea typeface="Cambria Math" panose="02040503050406030204"/>
              </a:rPr>
              <a:t>− </a:t>
            </a:r>
            <a:r>
              <a:rPr lang="en-US" dirty="0">
                <a:latin typeface="Cambria Math" panose="02040503050406030204" pitchFamily="18" charset="0"/>
                <a:ea typeface="Cambria Math" panose="02040503050406030204" pitchFamily="18" charset="0"/>
              </a:rPr>
              <a:t>6</a:t>
            </a:r>
            <a:r>
              <a:rPr lang="en-US" i="1" dirty="0"/>
              <a:t>r + </a:t>
            </a:r>
            <a:r>
              <a:rPr lang="en-US" dirty="0">
                <a:latin typeface="Cambria Math" panose="02040503050406030204" pitchFamily="18" charset="0"/>
                <a:ea typeface="Cambria Math" panose="02040503050406030204" pitchFamily="18" charset="0"/>
              </a:rPr>
              <a:t>9</a:t>
            </a:r>
            <a:r>
              <a:rPr lang="en-US" i="1" dirty="0"/>
              <a:t> = </a:t>
            </a:r>
            <a:r>
              <a:rPr lang="en-US" dirty="0">
                <a:latin typeface="Cambria Math" panose="02040503050406030204" pitchFamily="18" charset="0"/>
                <a:ea typeface="Cambria Math" panose="02040503050406030204" pitchFamily="18" charset="0"/>
              </a:rPr>
              <a:t>0</a:t>
            </a:r>
            <a:r>
              <a:rPr lang="en-US" i="1" dirty="0"/>
              <a:t>. </a:t>
            </a:r>
          </a:p>
          <a:p>
            <a:pPr>
              <a:buNone/>
            </a:pPr>
            <a:r>
              <a:rPr lang="en-US" i="1" dirty="0"/>
              <a:t>    </a:t>
            </a:r>
            <a:r>
              <a:rPr lang="en-US" dirty="0"/>
              <a:t>The only root is  </a:t>
            </a:r>
            <a:r>
              <a:rPr lang="en-US" i="1" dirty="0"/>
              <a:t>r = </a:t>
            </a:r>
            <a:r>
              <a:rPr lang="en-US" dirty="0">
                <a:latin typeface="Cambria Math" panose="02040503050406030204" pitchFamily="18" charset="0"/>
                <a:ea typeface="Cambria Math" panose="02040503050406030204" pitchFamily="18" charset="0"/>
              </a:rPr>
              <a:t>3</a:t>
            </a:r>
            <a:r>
              <a:rPr lang="en-US" i="1" dirty="0"/>
              <a:t>. </a:t>
            </a:r>
            <a:r>
              <a:rPr lang="en-US" dirty="0"/>
              <a:t>Therefore,  {</a:t>
            </a:r>
            <a:r>
              <a:rPr lang="en-US" i="1" dirty="0"/>
              <a:t>a</a:t>
            </a:r>
            <a:r>
              <a:rPr lang="en-US" i="1" baseline="-25000" dirty="0"/>
              <a:t>n</a:t>
            </a:r>
            <a:r>
              <a:rPr lang="en-US" dirty="0"/>
              <a:t>}</a:t>
            </a:r>
            <a:r>
              <a:rPr lang="en-US" i="1" dirty="0"/>
              <a:t> </a:t>
            </a:r>
            <a:r>
              <a:rPr lang="en-US" dirty="0"/>
              <a:t>is a solution to the recurrence relation  if and only if  </a:t>
            </a:r>
          </a:p>
          <a:p>
            <a:pPr>
              <a:buNone/>
            </a:pPr>
            <a:r>
              <a:rPr lang="en-US" i="1" dirty="0"/>
              <a:t>                a</a:t>
            </a:r>
            <a:r>
              <a:rPr lang="en-US" i="1" baseline="-25000" dirty="0"/>
              <a:t>n</a:t>
            </a:r>
            <a:r>
              <a:rPr lang="en-US" i="1" dirty="0"/>
              <a:t> = </a:t>
            </a:r>
            <a:r>
              <a:rPr lang="el-GR" i="1" dirty="0"/>
              <a:t>α</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3</a:t>
            </a:r>
            <a:r>
              <a:rPr lang="en-US" i="1" baseline="30000" dirty="0"/>
              <a:t>n</a:t>
            </a:r>
            <a:r>
              <a:rPr lang="en-US" i="1" dirty="0"/>
              <a:t> + </a:t>
            </a:r>
            <a:r>
              <a:rPr lang="el-GR" i="1" dirty="0"/>
              <a:t>α</a:t>
            </a:r>
            <a:r>
              <a:rPr lang="en-US" baseline="-25000" dirty="0">
                <a:latin typeface="Cambria Math" panose="02040503050406030204" pitchFamily="18" charset="0"/>
                <a:ea typeface="Cambria Math" panose="02040503050406030204" pitchFamily="18" charset="0"/>
              </a:rPr>
              <a:t>2</a:t>
            </a:r>
            <a:r>
              <a:rPr lang="en-US" i="1" dirty="0"/>
              <a:t>n</a:t>
            </a:r>
            <a:r>
              <a:rPr lang="en-US" dirty="0"/>
              <a:t>(</a:t>
            </a:r>
            <a:r>
              <a:rPr lang="en-US" dirty="0">
                <a:latin typeface="Cambria Math" panose="02040503050406030204" pitchFamily="18" charset="0"/>
                <a:ea typeface="Cambria Math" panose="02040503050406030204" pitchFamily="18" charset="0"/>
              </a:rPr>
              <a:t>3</a:t>
            </a:r>
            <a:r>
              <a:rPr lang="en-US" dirty="0"/>
              <a:t>)</a:t>
            </a:r>
            <a:r>
              <a:rPr lang="en-US" i="1" baseline="30000" dirty="0"/>
              <a:t>n</a:t>
            </a:r>
            <a:r>
              <a:rPr lang="en-US" dirty="0"/>
              <a:t>                                                   </a:t>
            </a:r>
          </a:p>
          <a:p>
            <a:pPr>
              <a:buNone/>
            </a:pPr>
            <a:r>
              <a:rPr lang="en-US" dirty="0"/>
              <a:t>     where </a:t>
            </a:r>
            <a:r>
              <a:rPr lang="el-GR" dirty="0"/>
              <a:t>α</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and</a:t>
            </a:r>
            <a:r>
              <a:rPr lang="en-US" baseline="-25000" dirty="0"/>
              <a:t> </a:t>
            </a:r>
            <a:r>
              <a:rPr lang="el-GR" dirty="0"/>
              <a:t>α</a:t>
            </a:r>
            <a:r>
              <a:rPr lang="en-US" baseline="-25000" dirty="0">
                <a:latin typeface="Cambria Math" panose="02040503050406030204" pitchFamily="18" charset="0"/>
                <a:ea typeface="Cambria Math" panose="02040503050406030204" pitchFamily="18" charset="0"/>
              </a:rPr>
              <a:t>2</a:t>
            </a:r>
            <a:r>
              <a:rPr lang="en-US" dirty="0"/>
              <a:t>  are constants.</a:t>
            </a:r>
          </a:p>
          <a:p>
            <a:pPr>
              <a:buNone/>
            </a:pPr>
            <a:endParaRPr lang="en-US" dirty="0"/>
          </a:p>
          <a:p>
            <a:pPr>
              <a:buNone/>
            </a:pPr>
            <a:r>
              <a:rPr lang="en-US" dirty="0"/>
              <a:t>      To find the constants  </a:t>
            </a:r>
            <a:r>
              <a:rPr lang="el-GR" dirty="0"/>
              <a:t>α</a:t>
            </a:r>
            <a:r>
              <a:rPr lang="en-US" baseline="-25000" dirty="0">
                <a:latin typeface="Cambria Math" panose="02040503050406030204" pitchFamily="18" charset="0"/>
                <a:ea typeface="Cambria Math" panose="02040503050406030204" pitchFamily="18" charset="0"/>
              </a:rPr>
              <a:t>1</a:t>
            </a:r>
            <a:r>
              <a:rPr lang="en-US" dirty="0"/>
              <a:t> and </a:t>
            </a:r>
            <a:r>
              <a:rPr lang="el-GR" dirty="0"/>
              <a:t>α</a:t>
            </a:r>
            <a:r>
              <a:rPr lang="en-US" baseline="-25000" dirty="0">
                <a:latin typeface="Cambria Math" panose="02040503050406030204" pitchFamily="18" charset="0"/>
                <a:ea typeface="Cambria Math" panose="02040503050406030204" pitchFamily="18" charset="0"/>
              </a:rPr>
              <a:t>2</a:t>
            </a:r>
            <a:r>
              <a:rPr lang="en-US" dirty="0"/>
              <a:t>, note that </a:t>
            </a:r>
          </a:p>
          <a:p>
            <a:pPr>
              <a:buNone/>
            </a:pPr>
            <a:r>
              <a:rPr lang="en-US" dirty="0"/>
              <a:t>  </a:t>
            </a:r>
          </a:p>
          <a:p>
            <a:pPr>
              <a:buNone/>
            </a:pPr>
            <a:r>
              <a:rPr lang="en-US" i="1" dirty="0"/>
              <a:t>                a</a:t>
            </a:r>
            <a:r>
              <a:rPr lang="en-US" baseline="-25000" dirty="0">
                <a:latin typeface="Cambria Math" panose="02040503050406030204" pitchFamily="18" charset="0"/>
                <a:ea typeface="Cambria Math" panose="02040503050406030204" pitchFamily="18" charset="0"/>
              </a:rPr>
              <a:t>0</a:t>
            </a:r>
            <a:r>
              <a:rPr lang="en-US" dirty="0"/>
              <a:t> = </a:t>
            </a:r>
            <a:r>
              <a:rPr lang="en-US" dirty="0">
                <a:latin typeface="Cambria Math" panose="02040503050406030204" pitchFamily="18" charset="0"/>
                <a:ea typeface="Cambria Math" panose="02040503050406030204" pitchFamily="18" charset="0"/>
              </a:rPr>
              <a:t>1</a:t>
            </a:r>
            <a:r>
              <a:rPr lang="en-US" dirty="0"/>
              <a:t> = </a:t>
            </a:r>
            <a:r>
              <a:rPr lang="el-GR" i="1" dirty="0"/>
              <a:t>α</a:t>
            </a:r>
            <a:r>
              <a:rPr lang="en-US" baseline="-25000" dirty="0">
                <a:latin typeface="Cambria Math" panose="02040503050406030204" pitchFamily="18" charset="0"/>
                <a:ea typeface="Cambria Math" panose="02040503050406030204" pitchFamily="18" charset="0"/>
              </a:rPr>
              <a:t>1</a:t>
            </a:r>
            <a:r>
              <a:rPr lang="en-US" i="1" dirty="0"/>
              <a:t> </a:t>
            </a:r>
            <a:r>
              <a:rPr lang="en-US" dirty="0"/>
              <a:t>   and       </a:t>
            </a:r>
            <a:r>
              <a:rPr lang="en-US" i="1" dirty="0"/>
              <a:t>a</a:t>
            </a:r>
            <a:r>
              <a:rPr lang="en-US" baseline="-25000"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pitchFamily="18" charset="0"/>
                <a:ea typeface="Cambria Math" panose="02040503050406030204" pitchFamily="18" charset="0"/>
              </a:rPr>
              <a:t>6 </a:t>
            </a:r>
            <a:r>
              <a:rPr lang="en-US" dirty="0"/>
              <a:t>= </a:t>
            </a:r>
            <a:r>
              <a:rPr lang="el-GR" dirty="0"/>
              <a:t>α</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 3 </a:t>
            </a:r>
            <a:r>
              <a:rPr lang="en-US" dirty="0"/>
              <a:t>+ </a:t>
            </a:r>
            <a:r>
              <a:rPr lang="el-GR" dirty="0"/>
              <a:t>α</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∙3.</a:t>
            </a:r>
          </a:p>
          <a:p>
            <a:pPr>
              <a:buNone/>
            </a:pP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Solving, we find that  </a:t>
            </a:r>
            <a:r>
              <a:rPr lang="el-GR" dirty="0"/>
              <a:t>α</a:t>
            </a:r>
            <a:r>
              <a:rPr lang="en-US" baseline="-25000" dirty="0">
                <a:latin typeface="Cambria Math" panose="02040503050406030204" pitchFamily="18" charset="0"/>
                <a:ea typeface="Cambria Math" panose="02040503050406030204" pitchFamily="18" charset="0"/>
              </a:rPr>
              <a:t>1</a:t>
            </a:r>
            <a:r>
              <a:rPr lang="en-US" baseline="-25000" dirty="0"/>
              <a:t> </a:t>
            </a:r>
            <a:r>
              <a:rPr lang="en-US" dirty="0"/>
              <a:t> = </a:t>
            </a:r>
            <a:r>
              <a:rPr lang="en-US" dirty="0">
                <a:latin typeface="Cambria Math" panose="02040503050406030204" pitchFamily="18" charset="0"/>
                <a:ea typeface="Cambria Math" panose="02040503050406030204" pitchFamily="18" charset="0"/>
              </a:rPr>
              <a:t>1</a:t>
            </a:r>
            <a:r>
              <a:rPr lang="en-US" dirty="0"/>
              <a:t> and</a:t>
            </a:r>
            <a:r>
              <a:rPr lang="en-US" dirty="0">
                <a:solidFill>
                  <a:srgbClr val="FF0000"/>
                </a:solidFill>
              </a:rPr>
              <a:t>    </a:t>
            </a:r>
            <a:r>
              <a:rPr lang="el-GR" dirty="0"/>
              <a:t>α</a:t>
            </a:r>
            <a:r>
              <a:rPr lang="en-US" baseline="-25000" dirty="0">
                <a:latin typeface="Cambria Math" panose="02040503050406030204" pitchFamily="18" charset="0"/>
                <a:ea typeface="Cambria Math" panose="02040503050406030204" pitchFamily="18" charset="0"/>
              </a:rPr>
              <a:t>2</a:t>
            </a:r>
            <a:r>
              <a:rPr lang="en-US" baseline="-25000" dirty="0"/>
              <a:t> </a:t>
            </a:r>
            <a:r>
              <a:rPr lang="en-US" dirty="0"/>
              <a:t> = </a:t>
            </a:r>
            <a:r>
              <a:rPr lang="en-US" dirty="0">
                <a:latin typeface="Cambria Math" panose="02040503050406030204" pitchFamily="18" charset="0"/>
                <a:ea typeface="Cambria Math" panose="02040503050406030204" pitchFamily="18" charset="0"/>
              </a:rPr>
              <a:t>1</a:t>
            </a:r>
            <a:r>
              <a:rPr lang="en-US" dirty="0"/>
              <a:t>  .</a:t>
            </a:r>
          </a:p>
          <a:p>
            <a:pPr>
              <a:buNone/>
            </a:pPr>
            <a:r>
              <a:rPr lang="en-US" dirty="0"/>
              <a:t>       Hence, </a:t>
            </a:r>
          </a:p>
          <a:p>
            <a:pPr>
              <a:buNone/>
            </a:pPr>
            <a:r>
              <a:rPr lang="en-US" dirty="0"/>
              <a:t>             </a:t>
            </a:r>
            <a:r>
              <a:rPr lang="en-US" i="1" dirty="0"/>
              <a:t>a</a:t>
            </a:r>
            <a:r>
              <a:rPr lang="en-US" i="1" baseline="-25000" dirty="0"/>
              <a:t>n</a:t>
            </a:r>
            <a:r>
              <a:rPr lang="en-US" dirty="0"/>
              <a:t> = </a:t>
            </a:r>
            <a:r>
              <a:rPr lang="en-US" dirty="0">
                <a:latin typeface="Cambria Math" panose="02040503050406030204" pitchFamily="18" charset="0"/>
                <a:ea typeface="Cambria Math" panose="02040503050406030204" pitchFamily="18" charset="0"/>
              </a:rPr>
              <a:t>3</a:t>
            </a:r>
            <a:r>
              <a:rPr lang="en-US" i="1" baseline="30000" dirty="0"/>
              <a:t>n</a:t>
            </a:r>
            <a:r>
              <a:rPr lang="en-US" dirty="0"/>
              <a:t> + </a:t>
            </a:r>
            <a:r>
              <a:rPr lang="en-US" i="1" dirty="0"/>
              <a:t>n</a:t>
            </a:r>
            <a:r>
              <a:rPr lang="en-US" dirty="0">
                <a:latin typeface="Cambria Math" panose="02040503050406030204" pitchFamily="18" charset="0"/>
                <a:ea typeface="Cambria Math" panose="02040503050406030204" pitchFamily="18" charset="0"/>
              </a:rPr>
              <a:t>3</a:t>
            </a:r>
            <a:r>
              <a:rPr lang="en-US" i="1" baseline="30000" dirty="0"/>
              <a:t>n</a:t>
            </a:r>
            <a:r>
              <a:rPr lang="en-US" dirty="0"/>
              <a:t> .</a:t>
            </a:r>
            <a:endParaRPr lang="en-US" baseline="30000" dirty="0"/>
          </a:p>
          <a:p>
            <a:pPr>
              <a:buNone/>
            </a:pP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Solving Linear Homogeneous Recurrence Relations of Arbitrary Degree</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dirty="0"/>
              <a:t>This theorem can be used to solve linear homogeneous recurrence relations with constant coefficients of any degree when the characteristic equation has distinct roots.</a:t>
            </a:r>
          </a:p>
          <a:p>
            <a:pPr>
              <a:buNone/>
            </a:pPr>
            <a:endParaRPr lang="en-US" dirty="0"/>
          </a:p>
          <a:p>
            <a:pPr>
              <a:buNone/>
            </a:pPr>
            <a:r>
              <a:rPr lang="en-US" b="1" dirty="0"/>
              <a:t>    Theorem </a:t>
            </a:r>
            <a:r>
              <a:rPr lang="en-US" b="1" dirty="0">
                <a:latin typeface="Cambria Math" panose="02040503050406030204" pitchFamily="18" charset="0"/>
                <a:ea typeface="Cambria Math" panose="02040503050406030204" pitchFamily="18" charset="0"/>
              </a:rPr>
              <a:t>3</a:t>
            </a:r>
            <a:r>
              <a:rPr lang="en-US" dirty="0"/>
              <a:t>: Let </a:t>
            </a:r>
            <a:r>
              <a:rPr lang="en-US" i="1" dirty="0"/>
              <a:t>c</a:t>
            </a:r>
            <a:r>
              <a:rPr lang="en-US" baseline="-25000" dirty="0">
                <a:latin typeface="Cambria Math" panose="02040503050406030204" pitchFamily="18" charset="0"/>
                <a:ea typeface="Cambria Math" panose="02040503050406030204" pitchFamily="18" charset="0"/>
              </a:rPr>
              <a:t>1</a:t>
            </a:r>
            <a:r>
              <a:rPr lang="en-US" dirty="0"/>
              <a:t>, </a:t>
            </a:r>
            <a:r>
              <a:rPr lang="en-US" i="1" dirty="0"/>
              <a:t>c</a:t>
            </a:r>
            <a:r>
              <a:rPr lang="en-US" baseline="-25000" dirty="0">
                <a:latin typeface="Cambria Math" panose="02040503050406030204" pitchFamily="18" charset="0"/>
                <a:ea typeface="Cambria Math" panose="02040503050406030204" pitchFamily="18" charset="0"/>
              </a:rPr>
              <a:t>2</a:t>
            </a:r>
            <a:r>
              <a:rPr lang="en-US" i="1" dirty="0"/>
              <a:t> ,…, c</a:t>
            </a:r>
            <a:r>
              <a:rPr lang="en-US" i="1" baseline="-25000" dirty="0">
                <a:ea typeface="Cambria Math" panose="02040503050406030204"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anose="02040503050406030204" pitchFamily="18" charset="0"/>
              </a:rPr>
              <a:t>k</a:t>
            </a:r>
            <a:r>
              <a:rPr lang="en-US" i="1" dirty="0"/>
              <a:t> – c</a:t>
            </a:r>
            <a:r>
              <a:rPr lang="en-US" baseline="-25000" dirty="0">
                <a:latin typeface="Cambria Math" panose="02040503050406030204" pitchFamily="18" charset="0"/>
                <a:ea typeface="Cambria Math" panose="02040503050406030204" pitchFamily="18" charset="0"/>
              </a:rPr>
              <a:t>1</a:t>
            </a:r>
            <a:r>
              <a:rPr lang="en-US" i="1" dirty="0"/>
              <a:t>r</a:t>
            </a:r>
            <a:r>
              <a:rPr lang="en-US" i="1" baseline="30000" dirty="0"/>
              <a:t>k</a:t>
            </a:r>
            <a:r>
              <a:rPr lang="en-US" baseline="30000" dirty="0">
                <a:latin typeface="Cambria Math" panose="02040503050406030204"/>
                <a:ea typeface="Cambria Math" panose="02040503050406030204"/>
              </a:rPr>
              <a:t>−1</a:t>
            </a:r>
            <a:r>
              <a:rPr lang="en-US" i="1" baseline="30000" dirty="0"/>
              <a:t> </a:t>
            </a:r>
            <a:r>
              <a:rPr lang="en-US" dirty="0">
                <a:latin typeface="Cambria Math" panose="02040503050406030204" pitchFamily="18" charset="0"/>
                <a:ea typeface="Cambria Math" panose="02040503050406030204" pitchFamily="18" charset="0"/>
              </a:rPr>
              <a:t>–</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a:t>
            </a:r>
            <a:r>
              <a:rPr lang="en-US" i="1" dirty="0"/>
              <a:t> c</a:t>
            </a:r>
            <a:r>
              <a:rPr lang="en-US" i="1" baseline="-25000" dirty="0">
                <a:ea typeface="Cambria Math" panose="02040503050406030204" pitchFamily="18" charset="0"/>
              </a:rPr>
              <a:t>k</a:t>
            </a:r>
            <a:r>
              <a:rPr lang="en-US" i="1" dirty="0"/>
              <a:t> = </a:t>
            </a:r>
            <a:r>
              <a:rPr lang="en-US" dirty="0">
                <a:latin typeface="Cambria Math" panose="02040503050406030204" pitchFamily="18" charset="0"/>
                <a:ea typeface="Cambria Math" panose="02040503050406030204" pitchFamily="18" charset="0"/>
              </a:rPr>
              <a:t>0</a:t>
            </a:r>
            <a:r>
              <a:rPr lang="en-US" i="1" dirty="0"/>
              <a:t> </a:t>
            </a:r>
          </a:p>
          <a:p>
            <a:pPr>
              <a:buNone/>
            </a:pPr>
            <a:r>
              <a:rPr lang="en-US" i="1" dirty="0"/>
              <a:t>    </a:t>
            </a:r>
            <a:r>
              <a:rPr lang="en-US" dirty="0"/>
              <a:t>has</a:t>
            </a:r>
            <a:r>
              <a:rPr lang="en-US" i="1" dirty="0"/>
              <a:t> k </a:t>
            </a:r>
            <a:r>
              <a:rPr lang="en-US" dirty="0"/>
              <a:t>distinct roots </a:t>
            </a:r>
            <a:r>
              <a:rPr lang="en-US" i="1" dirty="0"/>
              <a:t>r</a:t>
            </a:r>
            <a:r>
              <a:rPr lang="en-US" baseline="-25000" dirty="0">
                <a:latin typeface="Cambria Math" panose="02040503050406030204" pitchFamily="18" charset="0"/>
                <a:ea typeface="Cambria Math" panose="02040503050406030204" pitchFamily="18" charset="0"/>
              </a:rPr>
              <a:t>1</a:t>
            </a:r>
            <a:r>
              <a:rPr lang="en-US" dirty="0"/>
              <a:t>, </a:t>
            </a:r>
            <a:r>
              <a:rPr lang="en-US" i="1" dirty="0"/>
              <a:t>r</a:t>
            </a:r>
            <a:r>
              <a:rPr lang="en-US" baseline="-25000" dirty="0">
                <a:latin typeface="Cambria Math" panose="02040503050406030204" pitchFamily="18" charset="0"/>
                <a:ea typeface="Cambria Math" panose="02040503050406030204" pitchFamily="18" charset="0"/>
              </a:rPr>
              <a:t>2</a:t>
            </a:r>
            <a:r>
              <a:rPr lang="en-US" dirty="0"/>
              <a:t>, …, </a:t>
            </a:r>
            <a:r>
              <a:rPr lang="en-US" i="1" dirty="0" err="1"/>
              <a:t>r</a:t>
            </a:r>
            <a:r>
              <a:rPr lang="en-US" i="1" baseline="-25000" dirty="0" err="1"/>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anose="02040503050406030204" pitchFamily="18" charset="0"/>
                <a:ea typeface="Cambria Math" panose="02040503050406030204" pitchFamily="18" charset="0"/>
              </a:rPr>
              <a:t>1</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baseline="-25000" dirty="0"/>
              <a:t> </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panose="02040503050406030204"/>
                <a:ea typeface="Cambria Math" panose="02040503050406030204"/>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r>
              <a:rPr lang="en-US" sz="2800" dirty="0"/>
              <a:t>    for </a:t>
            </a:r>
            <a:r>
              <a:rPr lang="en-US" sz="2800" i="1" dirty="0"/>
              <a:t>n</a:t>
            </a:r>
            <a:r>
              <a:rPr lang="en-US" sz="2800" dirty="0"/>
              <a:t> = </a:t>
            </a:r>
            <a:r>
              <a:rPr lang="en-US" sz="2800" dirty="0">
                <a:latin typeface="Cambria Math" panose="02040503050406030204" pitchFamily="18" charset="0"/>
                <a:ea typeface="Cambria Math" panose="02040503050406030204" pitchFamily="18" charset="0"/>
              </a:rPr>
              <a:t>0</a:t>
            </a:r>
            <a:r>
              <a:rPr lang="en-US" sz="2800" dirty="0"/>
              <a:t>, </a:t>
            </a:r>
            <a:r>
              <a:rPr lang="en-US" sz="2800" dirty="0">
                <a:latin typeface="Cambria Math" panose="02040503050406030204" pitchFamily="18" charset="0"/>
                <a:ea typeface="Cambria Math" panose="02040503050406030204" pitchFamily="18" charset="0"/>
              </a:rPr>
              <a:t>1</a:t>
            </a:r>
            <a:r>
              <a:rPr lang="en-US" sz="2800" dirty="0"/>
              <a:t>, </a:t>
            </a:r>
            <a:r>
              <a:rPr lang="en-US" sz="2800" dirty="0">
                <a:latin typeface="Cambria Math" panose="02040503050406030204" pitchFamily="18" charset="0"/>
                <a:ea typeface="Cambria Math" panose="02040503050406030204" pitchFamily="18" charset="0"/>
              </a:rPr>
              <a:t>2</a:t>
            </a:r>
            <a:r>
              <a:rPr lang="en-US" sz="2800" dirty="0"/>
              <a:t>, …, where </a:t>
            </a:r>
            <a:r>
              <a:rPr lang="el-GR" sz="2800" dirty="0">
                <a:latin typeface="Cambria Math" panose="02040503050406030204"/>
                <a:ea typeface="Cambria Math" panose="02040503050406030204"/>
              </a:rPr>
              <a:t>α</a:t>
            </a:r>
            <a:r>
              <a:rPr lang="en-US" sz="2800" baseline="-25000" dirty="0">
                <a:latin typeface="Cambria Math" panose="02040503050406030204"/>
                <a:ea typeface="Cambria Math" panose="02040503050406030204"/>
              </a:rPr>
              <a:t>1</a:t>
            </a:r>
            <a:r>
              <a:rPr lang="en-US" sz="2800" dirty="0">
                <a:latin typeface="Cambria Math" panose="02040503050406030204"/>
                <a:ea typeface="Cambria Math" panose="02040503050406030204"/>
              </a:rPr>
              <a:t>,</a:t>
            </a:r>
            <a:r>
              <a:rPr lang="en-US" sz="2800" dirty="0"/>
              <a:t> </a:t>
            </a:r>
            <a:r>
              <a:rPr lang="el-GR" sz="2400" dirty="0">
                <a:latin typeface="Cambria Math" panose="02040503050406030204"/>
                <a:ea typeface="Cambria Math" panose="02040503050406030204"/>
              </a:rPr>
              <a:t>α</a:t>
            </a:r>
            <a:r>
              <a:rPr lang="en-US" sz="2400" baseline="-25000" dirty="0">
                <a:latin typeface="Cambria Math" panose="02040503050406030204"/>
                <a:ea typeface="Cambria Math" panose="02040503050406030204"/>
              </a:rPr>
              <a:t>2</a:t>
            </a:r>
            <a:r>
              <a:rPr lang="en-US" sz="2400" dirty="0">
                <a:latin typeface="Cambria Math" panose="02040503050406030204"/>
                <a:ea typeface="Cambria Math" panose="02040503050406030204"/>
              </a:rPr>
              <a:t>,…,</a:t>
            </a:r>
            <a:r>
              <a:rPr lang="el-GR" sz="2400" dirty="0">
                <a:latin typeface="Cambria Math" panose="02040503050406030204"/>
                <a:ea typeface="Cambria Math" panose="02040503050406030204"/>
              </a:rPr>
              <a:t> α</a:t>
            </a:r>
            <a:r>
              <a:rPr lang="en-US" sz="2400" i="1" baseline="-25000" dirty="0">
                <a:ea typeface="Cambria Math" panose="02040503050406030204"/>
              </a:rPr>
              <a:t>k</a:t>
            </a:r>
            <a:r>
              <a:rPr lang="en-US" sz="2400" dirty="0">
                <a:latin typeface="Cambria Math" panose="02040503050406030204"/>
                <a:ea typeface="Cambria Math" panose="02040503050406030204"/>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General Case with Repeated Roots Allowed </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anose="02040503050406030204" pitchFamily="18" charset="0"/>
                <a:ea typeface="Cambria Math" panose="02040503050406030204" pitchFamily="18" charset="0"/>
              </a:rPr>
              <a:t>4</a:t>
            </a:r>
            <a:r>
              <a:rPr lang="en-US" dirty="0"/>
              <a:t>: Let </a:t>
            </a:r>
            <a:r>
              <a:rPr lang="en-US" i="1" dirty="0"/>
              <a:t>c</a:t>
            </a:r>
            <a:r>
              <a:rPr lang="en-US" baseline="-25000" dirty="0">
                <a:latin typeface="Cambria Math" panose="02040503050406030204" pitchFamily="18" charset="0"/>
                <a:ea typeface="Cambria Math" panose="02040503050406030204" pitchFamily="18" charset="0"/>
              </a:rPr>
              <a:t>1</a:t>
            </a:r>
            <a:r>
              <a:rPr lang="en-US" dirty="0"/>
              <a:t>, </a:t>
            </a:r>
            <a:r>
              <a:rPr lang="en-US" i="1" dirty="0"/>
              <a:t>c</a:t>
            </a:r>
            <a:r>
              <a:rPr lang="en-US" baseline="-25000" dirty="0">
                <a:latin typeface="Cambria Math" panose="02040503050406030204" pitchFamily="18" charset="0"/>
                <a:ea typeface="Cambria Math" panose="02040503050406030204" pitchFamily="18" charset="0"/>
              </a:rPr>
              <a:t>2</a:t>
            </a:r>
            <a:r>
              <a:rPr lang="en-US" i="1" dirty="0"/>
              <a:t> ,…, c</a:t>
            </a:r>
            <a:r>
              <a:rPr lang="en-US" i="1" baseline="-25000" dirty="0">
                <a:ea typeface="Cambria Math" panose="02040503050406030204"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anose="02040503050406030204" pitchFamily="18" charset="0"/>
              </a:rPr>
              <a:t>k</a:t>
            </a:r>
            <a:r>
              <a:rPr lang="en-US" i="1" dirty="0"/>
              <a:t> – c</a:t>
            </a:r>
            <a:r>
              <a:rPr lang="en-US" baseline="-25000" dirty="0">
                <a:latin typeface="Cambria Math" panose="02040503050406030204" pitchFamily="18" charset="0"/>
                <a:ea typeface="Cambria Math" panose="02040503050406030204" pitchFamily="18" charset="0"/>
              </a:rPr>
              <a:t>1</a:t>
            </a:r>
            <a:r>
              <a:rPr lang="en-US" i="1" dirty="0"/>
              <a:t>r</a:t>
            </a:r>
            <a:r>
              <a:rPr lang="en-US" i="1" baseline="30000" dirty="0"/>
              <a:t>k</a:t>
            </a:r>
            <a:r>
              <a:rPr lang="en-US" baseline="30000" dirty="0">
                <a:latin typeface="Cambria Math" panose="02040503050406030204"/>
                <a:ea typeface="Cambria Math" panose="02040503050406030204"/>
              </a:rPr>
              <a:t>−1</a:t>
            </a:r>
            <a:r>
              <a:rPr lang="en-US" i="1" baseline="30000" dirty="0"/>
              <a:t> </a:t>
            </a:r>
            <a:r>
              <a:rPr lang="en-US" dirty="0">
                <a:latin typeface="Cambria Math" panose="02040503050406030204" pitchFamily="18" charset="0"/>
                <a:ea typeface="Cambria Math" panose="02040503050406030204" pitchFamily="18" charset="0"/>
              </a:rPr>
              <a:t>–</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a:t>
            </a:r>
            <a:r>
              <a:rPr lang="en-US" i="1" dirty="0"/>
              <a:t> c</a:t>
            </a:r>
            <a:r>
              <a:rPr lang="en-US" i="1" baseline="-25000" dirty="0">
                <a:ea typeface="Cambria Math" panose="02040503050406030204" pitchFamily="18" charset="0"/>
              </a:rPr>
              <a:t>k</a:t>
            </a:r>
            <a:r>
              <a:rPr lang="en-US" i="1" dirty="0"/>
              <a:t> = </a:t>
            </a:r>
            <a:r>
              <a:rPr lang="en-US" dirty="0">
                <a:latin typeface="Cambria Math" panose="02040503050406030204" pitchFamily="18" charset="0"/>
                <a:ea typeface="Cambria Math" panose="02040503050406030204" pitchFamily="18" charset="0"/>
              </a:rPr>
              <a:t>0</a:t>
            </a:r>
            <a:r>
              <a:rPr lang="en-US" i="1" dirty="0"/>
              <a:t> </a:t>
            </a:r>
          </a:p>
          <a:p>
            <a:pPr>
              <a:buNone/>
            </a:pPr>
            <a:r>
              <a:rPr lang="en-US" i="1" dirty="0"/>
              <a:t>     </a:t>
            </a:r>
            <a:r>
              <a:rPr lang="en-US" dirty="0"/>
              <a:t>has</a:t>
            </a:r>
            <a:r>
              <a:rPr lang="en-US" i="1" dirty="0"/>
              <a:t> t </a:t>
            </a:r>
            <a:r>
              <a:rPr lang="en-US" dirty="0"/>
              <a:t>distinct roots </a:t>
            </a:r>
            <a:r>
              <a:rPr lang="en-US" i="1" dirty="0"/>
              <a:t>r</a:t>
            </a:r>
            <a:r>
              <a:rPr lang="en-US" baseline="-25000" dirty="0">
                <a:latin typeface="Cambria Math" panose="02040503050406030204" pitchFamily="18" charset="0"/>
                <a:ea typeface="Cambria Math" panose="02040503050406030204" pitchFamily="18" charset="0"/>
              </a:rPr>
              <a:t>1</a:t>
            </a:r>
            <a:r>
              <a:rPr lang="en-US" dirty="0"/>
              <a:t>, </a:t>
            </a:r>
            <a:r>
              <a:rPr lang="en-US" i="1" dirty="0"/>
              <a:t>r</a:t>
            </a:r>
            <a:r>
              <a:rPr lang="en-US" baseline="-25000" dirty="0">
                <a:latin typeface="Cambria Math" panose="02040503050406030204" pitchFamily="18" charset="0"/>
                <a:ea typeface="Cambria Math" panose="02040503050406030204" pitchFamily="18" charset="0"/>
              </a:rPr>
              <a:t>2</a:t>
            </a:r>
            <a:r>
              <a:rPr lang="en-US" dirty="0"/>
              <a:t>, …, </a:t>
            </a:r>
            <a:r>
              <a:rPr lang="en-US" i="1" dirty="0" err="1"/>
              <a:t>r</a:t>
            </a:r>
            <a:r>
              <a:rPr lang="en-US" i="1" baseline="-25000" dirty="0" err="1"/>
              <a:t>t</a:t>
            </a:r>
            <a:r>
              <a:rPr lang="en-US" dirty="0"/>
              <a:t> with multiplicities  </a:t>
            </a:r>
            <a:r>
              <a:rPr lang="en-US" i="1" dirty="0"/>
              <a:t>m</a:t>
            </a:r>
            <a:r>
              <a:rPr lang="en-US" baseline="-25000" dirty="0">
                <a:latin typeface="Cambria Math" panose="02040503050406030204" pitchFamily="18" charset="0"/>
                <a:ea typeface="Cambria Math" panose="02040503050406030204" pitchFamily="18" charset="0"/>
              </a:rPr>
              <a:t>1</a:t>
            </a:r>
            <a:r>
              <a:rPr lang="en-US" dirty="0"/>
              <a:t>, </a:t>
            </a:r>
            <a:r>
              <a:rPr lang="en-US" i="1" dirty="0"/>
              <a:t>m</a:t>
            </a:r>
            <a:r>
              <a:rPr lang="en-US" baseline="-25000" dirty="0">
                <a:latin typeface="Cambria Math" panose="02040503050406030204" pitchFamily="18" charset="0"/>
                <a:ea typeface="Cambria Math" panose="02040503050406030204" pitchFamily="18" charset="0"/>
              </a:rPr>
              <a:t>2</a:t>
            </a:r>
            <a:r>
              <a:rPr lang="en-US" dirty="0"/>
              <a:t>, …, </a:t>
            </a:r>
            <a:r>
              <a:rPr lang="en-US" i="1" dirty="0" err="1"/>
              <a:t>m</a:t>
            </a:r>
            <a:r>
              <a:rPr lang="en-US" i="1" baseline="-25000" dirty="0" err="1"/>
              <a:t>t</a:t>
            </a:r>
            <a:r>
              <a:rPr lang="en-US" dirty="0"/>
              <a:t>, respectively so that </a:t>
            </a:r>
            <a:r>
              <a:rPr lang="en-US" i="1" dirty="0"/>
              <a:t>m</a:t>
            </a:r>
            <a:r>
              <a:rPr lang="en-US" i="1" baseline="-25000" dirty="0"/>
              <a:t>i</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dirty="0"/>
              <a:t> for </a:t>
            </a:r>
            <a:r>
              <a:rPr lang="en-US" sz="2400" i="1" dirty="0"/>
              <a:t>i</a:t>
            </a:r>
            <a:r>
              <a:rPr lang="en-US" sz="2400" dirty="0"/>
              <a:t> = </a:t>
            </a:r>
            <a:r>
              <a:rPr lang="en-US" sz="2400" dirty="0">
                <a:latin typeface="Cambria Math" panose="02040503050406030204" pitchFamily="18" charset="0"/>
                <a:ea typeface="Cambria Math" panose="02040503050406030204" pitchFamily="18" charset="0"/>
              </a:rPr>
              <a:t>0</a:t>
            </a:r>
            <a:r>
              <a:rPr lang="en-US" sz="2400" dirty="0"/>
              <a:t>, </a:t>
            </a:r>
            <a:r>
              <a:rPr lang="en-US" sz="24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pitchFamily="18" charset="0"/>
                <a:ea typeface="Cambria Math" panose="02040503050406030204" pitchFamily="18" charset="0"/>
              </a:rPr>
              <a:t>2</a:t>
            </a:r>
            <a:r>
              <a:rPr lang="en-US" sz="2400" dirty="0"/>
              <a:t>, …,</a:t>
            </a:r>
            <a:r>
              <a:rPr lang="en-US" sz="2400" i="1" dirty="0"/>
              <a:t>t</a:t>
            </a:r>
            <a:r>
              <a:rPr lang="en-US" sz="2400" dirty="0"/>
              <a:t> and </a:t>
            </a:r>
            <a:r>
              <a:rPr lang="en-US" i="1" dirty="0"/>
              <a:t>m</a:t>
            </a:r>
            <a:r>
              <a:rPr lang="en-US" baseline="-25000" dirty="0">
                <a:latin typeface="Cambria Math" panose="02040503050406030204" pitchFamily="18" charset="0"/>
                <a:ea typeface="Cambria Math" panose="02040503050406030204" pitchFamily="18" charset="0"/>
              </a:rPr>
              <a:t>1</a:t>
            </a:r>
            <a:r>
              <a:rPr lang="en-US" dirty="0"/>
              <a:t> +  </a:t>
            </a:r>
            <a:r>
              <a:rPr lang="en-US" i="1" dirty="0"/>
              <a:t>m</a:t>
            </a:r>
            <a:r>
              <a:rPr lang="en-US" baseline="-25000" dirty="0">
                <a:latin typeface="Cambria Math" panose="02040503050406030204" pitchFamily="18" charset="0"/>
                <a:ea typeface="Cambria Math" panose="02040503050406030204" pitchFamily="18" charset="0"/>
              </a:rPr>
              <a:t>2</a:t>
            </a:r>
            <a:r>
              <a:rPr lang="en-US" dirty="0"/>
              <a:t> +  … + </a:t>
            </a:r>
            <a:r>
              <a:rPr lang="en-US" i="1" dirty="0" err="1"/>
              <a:t>m</a:t>
            </a:r>
            <a:r>
              <a:rPr lang="en-US" i="1" baseline="-25000" dirty="0" err="1"/>
              <a:t>t</a:t>
            </a:r>
            <a:r>
              <a:rPr lang="en-US" i="1" baseline="-25000" dirty="0"/>
              <a:t> </a:t>
            </a:r>
            <a:r>
              <a:rPr lang="en-US" dirty="0"/>
              <a:t>= </a:t>
            </a:r>
            <a:r>
              <a:rPr lang="en-US" i="1" dirty="0"/>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anose="02040503050406030204" pitchFamily="18" charset="0"/>
                <a:ea typeface="Cambria Math" panose="02040503050406030204" pitchFamily="18" charset="0"/>
              </a:rPr>
              <a:t>1</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baseline="-25000" dirty="0"/>
              <a:t> </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panose="02040503050406030204"/>
                <a:ea typeface="Cambria Math" panose="02040503050406030204"/>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     for </a:t>
            </a:r>
            <a:r>
              <a:rPr lang="en-US" sz="2800" i="1" dirty="0"/>
              <a:t>n</a:t>
            </a:r>
            <a:r>
              <a:rPr lang="en-US" sz="2800" dirty="0"/>
              <a:t> = </a:t>
            </a:r>
            <a:r>
              <a:rPr lang="en-US" sz="2800" dirty="0">
                <a:latin typeface="Cambria Math" panose="02040503050406030204" pitchFamily="18" charset="0"/>
                <a:ea typeface="Cambria Math" panose="02040503050406030204" pitchFamily="18" charset="0"/>
              </a:rPr>
              <a:t>0</a:t>
            </a:r>
            <a:r>
              <a:rPr lang="en-US" sz="2800" dirty="0"/>
              <a:t>, </a:t>
            </a:r>
            <a:r>
              <a:rPr lang="en-US" sz="2800" dirty="0">
                <a:latin typeface="Cambria Math" panose="02040503050406030204" pitchFamily="18" charset="0"/>
                <a:ea typeface="Cambria Math" panose="02040503050406030204" pitchFamily="18" charset="0"/>
              </a:rPr>
              <a:t>1</a:t>
            </a:r>
            <a:r>
              <a:rPr lang="en-US" sz="2800" dirty="0"/>
              <a:t>, </a:t>
            </a:r>
            <a:r>
              <a:rPr lang="en-US" sz="2800" dirty="0">
                <a:latin typeface="Cambria Math" panose="02040503050406030204" pitchFamily="18" charset="0"/>
                <a:ea typeface="Cambria Math" panose="02040503050406030204" pitchFamily="18" charset="0"/>
              </a:rPr>
              <a:t>2</a:t>
            </a:r>
            <a:r>
              <a:rPr lang="en-US" sz="2800" dirty="0"/>
              <a:t>, …, where </a:t>
            </a:r>
            <a:r>
              <a:rPr lang="el-GR" sz="2800" dirty="0">
                <a:latin typeface="Cambria Math" panose="02040503050406030204"/>
                <a:ea typeface="Cambria Math" panose="02040503050406030204"/>
              </a:rPr>
              <a:t>α</a:t>
            </a:r>
            <a:r>
              <a:rPr lang="en-US" sz="2800" i="1" baseline="-25000" dirty="0" err="1">
                <a:ea typeface="Cambria Math" panose="02040503050406030204"/>
              </a:rPr>
              <a:t>i,j</a:t>
            </a:r>
            <a:r>
              <a:rPr lang="en-US" sz="2800" dirty="0">
                <a:latin typeface="Cambria Math" panose="02040503050406030204"/>
                <a:ea typeface="Cambria Math" panose="02040503050406030204"/>
              </a:rPr>
              <a:t> </a:t>
            </a:r>
            <a:r>
              <a:rPr lang="en-US" sz="2900" dirty="0">
                <a:latin typeface="Cambria Math" panose="02040503050406030204"/>
                <a:ea typeface="Cambria Math" panose="02040503050406030204"/>
              </a:rPr>
              <a:t>are constants for 1≤ </a:t>
            </a:r>
            <a:r>
              <a:rPr lang="en-US" sz="2900" i="1" dirty="0" err="1">
                <a:ea typeface="Cambria Math" panose="02040503050406030204"/>
              </a:rPr>
              <a:t>i</a:t>
            </a:r>
            <a:r>
              <a:rPr lang="en-US" sz="2900" i="1" dirty="0">
                <a:ea typeface="Cambria Math" panose="02040503050406030204"/>
              </a:rPr>
              <a:t> </a:t>
            </a:r>
            <a:r>
              <a:rPr lang="en-US" sz="2900" dirty="0">
                <a:latin typeface="Cambria Math" panose="02040503050406030204"/>
                <a:ea typeface="Cambria Math" panose="02040503050406030204"/>
              </a:rPr>
              <a:t>≤ </a:t>
            </a:r>
            <a:r>
              <a:rPr lang="en-US" sz="2900" i="1" dirty="0">
                <a:ea typeface="Cambria Math" panose="02040503050406030204"/>
              </a:rPr>
              <a:t>t</a:t>
            </a:r>
            <a:r>
              <a:rPr lang="en-US" sz="2900" dirty="0">
                <a:latin typeface="Cambria Math" panose="02040503050406030204"/>
                <a:ea typeface="Cambria Math" panose="02040503050406030204"/>
              </a:rPr>
              <a:t>  and 0≤ </a:t>
            </a:r>
            <a:r>
              <a:rPr lang="en-US" sz="2900" i="1" dirty="0">
                <a:latin typeface="Cambria Math" panose="02040503050406030204"/>
                <a:ea typeface="Cambria Math" panose="02040503050406030204"/>
              </a:rPr>
              <a:t>j </a:t>
            </a:r>
            <a:r>
              <a:rPr lang="en-US" sz="2900" dirty="0">
                <a:latin typeface="Cambria Math" panose="02040503050406030204"/>
                <a:ea typeface="Cambria Math" panose="02040503050406030204"/>
              </a:rPr>
              <a:t>≤ </a:t>
            </a:r>
            <a:r>
              <a:rPr lang="en-US" sz="2900" i="1" dirty="0">
                <a:ea typeface="Cambria Math" panose="02040503050406030204"/>
              </a:rPr>
              <a:t>m</a:t>
            </a:r>
            <a:r>
              <a:rPr lang="en-US" sz="2900" i="1" baseline="-25000" dirty="0">
                <a:ea typeface="Cambria Math" panose="02040503050406030204"/>
              </a:rPr>
              <a:t>i</a:t>
            </a:r>
            <a:r>
              <a:rPr lang="en-US" sz="2900" i="1" baseline="-25000" dirty="0">
                <a:latin typeface="Cambria Math" panose="02040503050406030204"/>
                <a:ea typeface="Cambria Math" panose="02040503050406030204"/>
              </a:rPr>
              <a:t>−</a:t>
            </a:r>
            <a:r>
              <a:rPr lang="en-US" sz="2900" baseline="-25000" dirty="0">
                <a:latin typeface="Cambria Math" panose="02040503050406030204" pitchFamily="18" charset="0"/>
                <a:ea typeface="Cambria Math" panose="02040503050406030204" pitchFamily="18" charset="0"/>
              </a:rPr>
              <a:t>1</a:t>
            </a:r>
            <a:r>
              <a:rPr lang="en-US" sz="2800" dirty="0">
                <a:latin typeface="Cambria Math" panose="02040503050406030204" pitchFamily="18" charset="0"/>
                <a:ea typeface="Cambria Math" panose="02040503050406030204" pitchFamily="18" charset="0"/>
              </a:rPr>
              <a:t>.</a:t>
            </a:r>
            <a:r>
              <a:rPr lang="en-US" sz="2800" dirty="0">
                <a:latin typeface="Cambria Math" panose="02040503050406030204"/>
                <a:ea typeface="Cambria Math" panose="02040503050406030204"/>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Linear </a:t>
            </a:r>
            <a:r>
              <a:rPr lang="en-US" sz="4000" dirty="0" err="1"/>
              <a:t>Nonhomogeneous</a:t>
            </a:r>
            <a:r>
              <a:rPr lang="en-US" sz="4000" dirty="0"/>
              <a:t> Recurrence Relations with Constant Coefficients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a:t>
            </a:r>
            <a:r>
              <a:rPr lang="en-US" sz="2400" i="1" dirty="0" err="1"/>
              <a:t>nonhomogeneous</a:t>
            </a:r>
            <a:r>
              <a:rPr lang="en-US" sz="2400" i="1" dirty="0"/>
              <a:t> recurrence relation with constant coefficients </a:t>
            </a:r>
            <a:r>
              <a:rPr lang="en-US" sz="2400" dirty="0"/>
              <a:t>is a recurrence relation of the form:</a:t>
            </a:r>
          </a:p>
          <a:p>
            <a:pPr>
              <a:buNone/>
            </a:pPr>
            <a:r>
              <a:rPr lang="en-US" sz="2400" i="1" dirty="0"/>
              <a:t>          a</a:t>
            </a:r>
            <a:r>
              <a:rPr lang="en-US" sz="2400" i="1" baseline="-25000" dirty="0"/>
              <a:t>n</a:t>
            </a:r>
            <a:r>
              <a:rPr lang="en-US" sz="2400" i="1" dirty="0"/>
              <a:t> = c</a:t>
            </a:r>
            <a:r>
              <a:rPr lang="en-US" sz="2400" baseline="-25000" dirty="0">
                <a:latin typeface="Cambria Math" panose="02040503050406030204" pitchFamily="18" charset="0"/>
                <a:ea typeface="Cambria Math" panose="02040503050406030204" pitchFamily="18" charset="0"/>
              </a:rPr>
              <a:t>1</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i="1" baseline="-25000" dirty="0"/>
              <a:t>k </a:t>
            </a:r>
            <a:r>
              <a:rPr lang="en-US" sz="2400" i="1" dirty="0"/>
              <a:t>+ F</a:t>
            </a:r>
            <a:r>
              <a:rPr lang="en-US" sz="2400" dirty="0"/>
              <a:t>(</a:t>
            </a:r>
            <a:r>
              <a:rPr lang="en-US" sz="2400" i="1" dirty="0"/>
              <a:t>n</a:t>
            </a:r>
            <a:r>
              <a:rPr lang="en-US" sz="2400" dirty="0"/>
              <a:t>)</a:t>
            </a:r>
            <a:r>
              <a:rPr lang="en-US" sz="2400" i="1" baseline="-25000" dirty="0"/>
              <a:t> ,</a:t>
            </a:r>
            <a:endParaRPr lang="en-US" sz="2400" b="1" dirty="0"/>
          </a:p>
          <a:p>
            <a:pPr>
              <a:buNone/>
            </a:pPr>
            <a:r>
              <a:rPr lang="en-US" sz="2400" dirty="0"/>
              <a:t>   where </a:t>
            </a:r>
            <a:r>
              <a:rPr lang="en-US" sz="2400" i="1" dirty="0"/>
              <a:t>c</a:t>
            </a:r>
            <a:r>
              <a:rPr lang="en-US" sz="2400" baseline="-25000" dirty="0">
                <a:latin typeface="Cambria Math" panose="02040503050406030204" pitchFamily="18" charset="0"/>
                <a:ea typeface="Cambria Math" panose="02040503050406030204" pitchFamily="18" charset="0"/>
              </a:rPr>
              <a:t>1</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 ….,c</a:t>
            </a:r>
            <a:r>
              <a:rPr lang="en-US" sz="2400" i="1" baseline="-25000" dirty="0"/>
              <a:t>k</a:t>
            </a:r>
            <a:r>
              <a:rPr lang="en-US" sz="2400" i="1" dirty="0"/>
              <a:t> </a:t>
            </a:r>
            <a:r>
              <a:rPr lang="en-US" sz="2400" dirty="0"/>
              <a:t>are real numbers, and </a:t>
            </a:r>
            <a:r>
              <a:rPr lang="en-US" sz="2400" i="1" dirty="0"/>
              <a:t>F</a:t>
            </a:r>
            <a:r>
              <a:rPr lang="en-US" sz="2400" dirty="0"/>
              <a:t>(</a:t>
            </a:r>
            <a:r>
              <a:rPr lang="en-US" sz="2400" i="1" dirty="0"/>
              <a:t>n</a:t>
            </a:r>
            <a:r>
              <a:rPr lang="en-US" sz="2400" dirty="0"/>
              <a:t>)</a:t>
            </a:r>
            <a:r>
              <a:rPr lang="en-US" sz="2400" dirty="0">
                <a:latin typeface="Cambria Math" panose="02040503050406030204" pitchFamily="18" charset="0"/>
                <a:ea typeface="Cambria Math" panose="02040503050406030204" pitchFamily="18" charset="0"/>
              </a:rPr>
              <a:t> is a function not identically zero depending only on </a:t>
            </a:r>
            <a:r>
              <a:rPr lang="en-US" sz="2400" i="1" dirty="0">
                <a:latin typeface="Cambria Math" panose="02040503050406030204" pitchFamily="18" charset="0"/>
                <a:ea typeface="Cambria Math" panose="02040503050406030204" pitchFamily="18" charset="0"/>
              </a:rPr>
              <a:t>n</a:t>
            </a:r>
            <a:r>
              <a:rPr lang="en-US" sz="2400" dirty="0">
                <a:latin typeface="Cambria Math" panose="02040503050406030204" pitchFamily="18" charset="0"/>
                <a:ea typeface="Cambria Math" panose="02040503050406030204" pitchFamily="18" charset="0"/>
              </a:rPr>
              <a:t>.</a:t>
            </a:r>
          </a:p>
          <a:p>
            <a:pPr>
              <a:buNone/>
            </a:pPr>
            <a:r>
              <a:rPr lang="en-US" sz="2400" dirty="0">
                <a:latin typeface="Cambria Math" panose="02040503050406030204" pitchFamily="18" charset="0"/>
                <a:ea typeface="Cambria Math" panose="02040503050406030204" pitchFamily="18" charset="0"/>
              </a:rPr>
              <a:t>    The recurrence relation</a:t>
            </a:r>
          </a:p>
          <a:p>
            <a:pPr>
              <a:buNone/>
            </a:pPr>
            <a:r>
              <a:rPr lang="en-US" sz="2400" i="1" dirty="0">
                <a:latin typeface="Cambria Math" panose="02040503050406030204" pitchFamily="18" charset="0"/>
                <a:ea typeface="Cambria Math" panose="02040503050406030204" pitchFamily="18" charset="0"/>
              </a:rPr>
              <a:t>          </a:t>
            </a:r>
            <a:r>
              <a:rPr lang="en-US" sz="2400" i="1" dirty="0"/>
              <a:t>a</a:t>
            </a:r>
            <a:r>
              <a:rPr lang="en-US" sz="2400" i="1" baseline="-25000" dirty="0"/>
              <a:t>n</a:t>
            </a:r>
            <a:r>
              <a:rPr lang="en-US" sz="2400" i="1" dirty="0"/>
              <a:t> = c</a:t>
            </a:r>
            <a:r>
              <a:rPr lang="en-US" sz="2400" baseline="-25000" dirty="0">
                <a:latin typeface="Cambria Math" panose="02040503050406030204" pitchFamily="18" charset="0"/>
                <a:ea typeface="Cambria Math" panose="02040503050406030204" pitchFamily="18" charset="0"/>
              </a:rPr>
              <a:t>1</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c</a:t>
            </a:r>
            <a:r>
              <a:rPr lang="en-US" sz="2400" baseline="-25000" dirty="0">
                <a:latin typeface="Cambria Math" panose="02040503050406030204" pitchFamily="18" charset="0"/>
                <a:ea typeface="Cambria Math" panose="02040503050406030204" pitchFamily="18" charset="0"/>
              </a:rPr>
              <a:t>2</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i="1" baseline="-25000" dirty="0"/>
              <a:t>k ,</a:t>
            </a:r>
            <a:endParaRPr lang="en-US" sz="2400" dirty="0">
              <a:latin typeface="Cambria Math" panose="02040503050406030204" pitchFamily="18" charset="0"/>
              <a:ea typeface="Cambria Math" panose="02040503050406030204" pitchFamily="18" charset="0"/>
            </a:endParaRPr>
          </a:p>
          <a:p>
            <a:pPr>
              <a:buNone/>
            </a:pPr>
            <a:r>
              <a:rPr lang="en-US" sz="2400" dirty="0">
                <a:latin typeface="Cambria Math" panose="02040503050406030204" pitchFamily="18" charset="0"/>
                <a:ea typeface="Cambria Math" panose="02040503050406030204" pitchFamily="18" charset="0"/>
              </a:rPr>
              <a:t>   is called the associated homogeneous recurrence relation.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Recurrence Relations</a:t>
            </a:r>
          </a:p>
        </p:txBody>
      </p:sp>
      <p:sp>
        <p:nvSpPr>
          <p:cNvPr id="3" name="Subtitle 2"/>
          <p:cNvSpPr>
            <a:spLocks noGrp="1"/>
          </p:cNvSpPr>
          <p:nvPr>
            <p:ph type="subTitle" idx="1"/>
          </p:nvPr>
        </p:nvSpPr>
        <p:spPr/>
        <p:txBody>
          <a:bodyPr/>
          <a:lstStyle/>
          <a:p>
            <a:r>
              <a:rPr lang="en-US" dirty="0"/>
              <a:t>Section 8.</a:t>
            </a:r>
            <a:r>
              <a:rPr lang="en-US" dirty="0">
                <a:latin typeface="Cambria Math" panose="02040503050406030204" pitchFamily="18" charset="0"/>
                <a:ea typeface="Cambria Math" panose="02040503050406030204"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Linear </a:t>
            </a:r>
            <a:r>
              <a:rPr lang="en-US" sz="3600" dirty="0" err="1"/>
              <a:t>Nonhomogeneous</a:t>
            </a:r>
            <a:r>
              <a:rPr lang="en-US" sz="3600" dirty="0"/>
              <a:t> Recurrence Relations with Constant Coefficients (</a:t>
            </a:r>
            <a:r>
              <a:rPr lang="en-US" sz="3600" i="1" dirty="0"/>
              <a:t>cont.</a:t>
            </a:r>
            <a:r>
              <a:rPr lang="en-US" sz="3600" dirty="0"/>
              <a:t>)</a:t>
            </a:r>
          </a:p>
        </p:txBody>
      </p:sp>
      <p:sp>
        <p:nvSpPr>
          <p:cNvPr id="3" name="Content Placeholder 2"/>
          <p:cNvSpPr>
            <a:spLocks noGrp="1"/>
          </p:cNvSpPr>
          <p:nvPr>
            <p:ph idx="1"/>
          </p:nvPr>
        </p:nvSpPr>
        <p:spPr/>
        <p:txBody>
          <a:bodyPr>
            <a:normAutofit fontScale="92500" lnSpcReduction="10000"/>
          </a:bodyPr>
          <a:lstStyle/>
          <a:p>
            <a:pPr>
              <a:buNone/>
            </a:pPr>
            <a:r>
              <a:rPr lang="en-US" sz="2400" i="1" dirty="0"/>
              <a:t>    </a:t>
            </a:r>
            <a:r>
              <a:rPr lang="en-US" sz="2400" dirty="0"/>
              <a:t>The following are linear </a:t>
            </a:r>
            <a:r>
              <a:rPr lang="en-US" sz="2400" dirty="0" err="1"/>
              <a:t>nonhomogeneous</a:t>
            </a:r>
            <a:r>
              <a:rPr lang="en-US" sz="2400" dirty="0"/>
              <a:t> recurrence relations with constant coefficients:</a:t>
            </a:r>
          </a:p>
          <a:p>
            <a:pPr>
              <a:buNone/>
            </a:pPr>
            <a:r>
              <a:rPr lang="en-US" sz="2400" b="1" i="1" dirty="0"/>
              <a:t>    </a:t>
            </a:r>
            <a:r>
              <a:rPr lang="en-US" sz="2400" i="1" dirty="0"/>
              <a:t>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a:t>
            </a:r>
            <a:r>
              <a:rPr lang="en-US" sz="2400" dirty="0">
                <a:latin typeface="Cambria Math" panose="02040503050406030204" pitchFamily="18" charset="0"/>
                <a:ea typeface="Cambria Math" panose="02040503050406030204" pitchFamily="18" charset="0"/>
              </a:rPr>
              <a:t>2</a:t>
            </a:r>
            <a:r>
              <a:rPr lang="en-US" sz="2400" i="1" baseline="30000" dirty="0"/>
              <a:t>n</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n</a:t>
            </a:r>
            <a:r>
              <a:rPr lang="en-US" sz="2400" baseline="30000" dirty="0">
                <a:latin typeface="Cambria Math" panose="02040503050406030204" pitchFamily="18" charset="0"/>
                <a:ea typeface="Cambria Math" panose="02040503050406030204" pitchFamily="18" charset="0"/>
              </a:rPr>
              <a:t>2</a:t>
            </a:r>
            <a:r>
              <a:rPr lang="en-US" sz="2400" i="1" dirty="0"/>
              <a:t> + n + </a:t>
            </a:r>
            <a:r>
              <a:rPr lang="en-US" sz="2400" dirty="0">
                <a:latin typeface="Cambria Math" panose="02040503050406030204" pitchFamily="18" charset="0"/>
                <a:ea typeface="Cambria Math" panose="02040503050406030204" pitchFamily="18" charset="0"/>
              </a:rPr>
              <a:t>1</a:t>
            </a:r>
            <a:r>
              <a:rPr lang="en-US" sz="2400" i="1" dirty="0"/>
              <a:t>, </a:t>
            </a:r>
          </a:p>
          <a:p>
            <a:pPr>
              <a:buNone/>
            </a:pPr>
            <a:r>
              <a:rPr lang="en-US" sz="2400" i="1" dirty="0"/>
              <a:t>    a</a:t>
            </a:r>
            <a:r>
              <a:rPr lang="en-US" sz="2400" i="1" baseline="-25000" dirty="0"/>
              <a:t>n</a:t>
            </a:r>
            <a:r>
              <a:rPr lang="en-US" sz="2400" i="1" dirty="0"/>
              <a:t> = </a:t>
            </a:r>
            <a:r>
              <a:rPr lang="en-US" sz="2400" dirty="0">
                <a:latin typeface="Cambria Math" panose="02040503050406030204" pitchFamily="18" charset="0"/>
                <a:ea typeface="Cambria Math" panose="02040503050406030204" pitchFamily="18" charset="0"/>
              </a:rPr>
              <a:t>3</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n</a:t>
            </a:r>
            <a:r>
              <a:rPr lang="en-US" sz="2400" dirty="0">
                <a:latin typeface="Cambria Math" panose="02040503050406030204" pitchFamily="18" charset="0"/>
                <a:ea typeface="Cambria Math" panose="02040503050406030204" pitchFamily="18" charset="0"/>
              </a:rPr>
              <a:t>3</a:t>
            </a:r>
            <a:r>
              <a:rPr lang="en-US" sz="2400" i="1" baseline="30000" dirty="0">
                <a:latin typeface="Cambria Math" panose="02040503050406030204" pitchFamily="18" charset="0"/>
                <a:ea typeface="Cambria Math" panose="02040503050406030204" pitchFamily="18" charset="0"/>
              </a:rPr>
              <a:t>n</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3 </a:t>
            </a:r>
            <a:r>
              <a:rPr lang="en-US" sz="2400" i="1" dirty="0"/>
              <a:t>+ n</a:t>
            </a:r>
            <a:r>
              <a:rPr lang="en-US" sz="2400" dirty="0"/>
              <a:t>! </a:t>
            </a:r>
            <a:endParaRPr lang="en-US" sz="2400" b="1" dirty="0"/>
          </a:p>
          <a:p>
            <a:pPr>
              <a:buNone/>
            </a:pPr>
            <a:r>
              <a:rPr lang="en-US" sz="2400" dirty="0"/>
              <a:t>    where the following are the associated linear homogeneous recurrence relations, respectively:</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a:t>
            </a:r>
          </a:p>
          <a:p>
            <a:pPr>
              <a:buNone/>
            </a:pPr>
            <a:r>
              <a:rPr lang="en-US" sz="2400" i="1" dirty="0"/>
              <a:t>    a</a:t>
            </a:r>
            <a:r>
              <a:rPr lang="en-US" sz="2400" i="1" baseline="-25000" dirty="0"/>
              <a:t>n</a:t>
            </a:r>
            <a:r>
              <a:rPr lang="en-US" sz="2400" i="1" dirty="0"/>
              <a:t> = </a:t>
            </a:r>
            <a:r>
              <a:rPr lang="en-US" sz="2400" dirty="0">
                <a:latin typeface="Cambria Math" panose="02040503050406030204" pitchFamily="18" charset="0"/>
                <a:ea typeface="Cambria Math" panose="02040503050406030204" pitchFamily="18" charset="0"/>
              </a:rPr>
              <a:t>3</a:t>
            </a:r>
            <a:r>
              <a:rPr lang="en-US" sz="2400" i="1" dirty="0"/>
              <a:t>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1</a:t>
            </a:r>
            <a:r>
              <a:rPr lang="en-US" sz="2400" i="1" baseline="-25000" dirty="0"/>
              <a:t> </a:t>
            </a:r>
            <a:r>
              <a:rPr lang="en-US" sz="2400" i="1" dirty="0"/>
              <a:t>+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2</a:t>
            </a:r>
            <a:r>
              <a:rPr lang="en-US" sz="2400" i="1" dirty="0"/>
              <a:t> + a</a:t>
            </a:r>
            <a:r>
              <a:rPr lang="en-US" sz="2400" i="1" baseline="-25000" dirty="0"/>
              <a:t>n</a:t>
            </a:r>
            <a:r>
              <a:rPr lang="en-US" sz="2400" i="1" baseline="-25000" dirty="0">
                <a:latin typeface="Cambria Math" panose="02040503050406030204"/>
                <a:ea typeface="Cambria Math" panose="02040503050406030204"/>
              </a:rPr>
              <a:t>−</a:t>
            </a:r>
            <a:r>
              <a:rPr lang="en-US" sz="2400" baseline="-25000" dirty="0">
                <a:latin typeface="Cambria Math" panose="02040503050406030204" pitchFamily="18" charset="0"/>
                <a:ea typeface="Cambria Math" panose="02040503050406030204" pitchFamily="18" charset="0"/>
              </a:rPr>
              <a:t>3</a:t>
            </a:r>
            <a:endParaRPr lang="en-US"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p>
        </p:txBody>
      </p:sp>
      <p:sp>
        <p:nvSpPr>
          <p:cNvPr id="3" name="Content Placeholder 2"/>
          <p:cNvSpPr>
            <a:spLocks noGrp="1"/>
          </p:cNvSpPr>
          <p:nvPr>
            <p:ph idx="1"/>
          </p:nvPr>
        </p:nvSpPr>
        <p:spPr/>
        <p:txBody>
          <a:bodyPr>
            <a:normAutofit/>
          </a:bodyPr>
          <a:lstStyle/>
          <a:p>
            <a:pPr>
              <a:buNone/>
            </a:pPr>
            <a:r>
              <a:rPr lang="en-US" b="1" dirty="0">
                <a:latin typeface="Cambria Math" panose="02040503050406030204" pitchFamily="18" charset="0"/>
                <a:ea typeface="Cambria Math" panose="02040503050406030204" pitchFamily="18" charset="0"/>
              </a:rPr>
              <a:t>    Theorem 5</a:t>
            </a:r>
            <a:r>
              <a:rPr lang="en-US" dirty="0"/>
              <a:t>:  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a:t>
            </a:r>
            <a:r>
              <a:rPr lang="en-US" dirty="0" err="1"/>
              <a:t>nonhomogeneous</a:t>
            </a:r>
            <a:r>
              <a:rPr lang="en-US" dirty="0"/>
              <a:t> linear recurrence relation with constant coefficients</a:t>
            </a:r>
          </a:p>
          <a:p>
            <a:pPr>
              <a:buNone/>
            </a:pPr>
            <a:r>
              <a:rPr lang="en-US" sz="2800" i="1" dirty="0"/>
              <a:t>       a</a:t>
            </a:r>
            <a:r>
              <a:rPr lang="en-US" sz="2800" i="1" baseline="-25000" dirty="0"/>
              <a:t>n</a:t>
            </a:r>
            <a:r>
              <a:rPr lang="en-US" sz="2800" i="1" dirty="0"/>
              <a:t> = c</a:t>
            </a:r>
            <a:r>
              <a:rPr lang="en-US" sz="2800" baseline="-25000" dirty="0">
                <a:latin typeface="Cambria Math" panose="02040503050406030204" pitchFamily="18" charset="0"/>
                <a:ea typeface="Cambria Math" panose="02040503050406030204" pitchFamily="18" charset="0"/>
              </a:rPr>
              <a:t>1</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baseline="-25000" dirty="0"/>
              <a:t> </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2</a:t>
            </a:r>
            <a:r>
              <a:rPr lang="en-US" sz="2800" i="1" dirty="0"/>
              <a:t> + </a:t>
            </a:r>
            <a:r>
              <a:rPr lang="en-US" sz="2800" dirty="0">
                <a:latin typeface="Cambria Math" panose="02040503050406030204" pitchFamily="18" charset="0"/>
                <a:ea typeface="Cambria Math" panose="02040503050406030204" pitchFamily="18" charset="0"/>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panose="02040503050406030204"/>
                <a:ea typeface="Cambria Math" panose="02040503050406030204"/>
              </a:rPr>
              <a:t>−</a:t>
            </a:r>
            <a:r>
              <a:rPr lang="en-US" sz="2800" i="1" baseline="-25000" dirty="0"/>
              <a:t>k </a:t>
            </a:r>
            <a:r>
              <a:rPr lang="en-US" sz="2800" i="1" dirty="0"/>
              <a:t>+ F</a:t>
            </a:r>
            <a:r>
              <a:rPr lang="en-US" sz="2800" dirty="0"/>
              <a:t>(</a:t>
            </a:r>
            <a:r>
              <a:rPr lang="en-US" sz="2800" i="1" dirty="0"/>
              <a:t>n</a:t>
            </a:r>
            <a:r>
              <a:rPr lang="en-US" sz="2800" dirty="0"/>
              <a:t>)</a:t>
            </a:r>
            <a:r>
              <a:rPr lang="en-US" sz="2800" i="1" baseline="-25000" dirty="0"/>
              <a:t> ,</a:t>
            </a:r>
            <a:endParaRPr lang="en-US" dirty="0"/>
          </a:p>
          <a:p>
            <a:pPr>
              <a:buNone/>
            </a:pPr>
            <a:r>
              <a:rPr lang="en-US" dirty="0"/>
              <a:t>   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anose="02040503050406030204" pitchFamily="18" charset="0"/>
                <a:ea typeface="Cambria Math" panose="02040503050406030204" pitchFamily="18" charset="0"/>
              </a:rPr>
              <a:t>1</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1</a:t>
            </a:r>
            <a:r>
              <a:rPr lang="en-US" sz="2800" i="1" baseline="-25000" dirty="0"/>
              <a:t> </a:t>
            </a:r>
            <a:r>
              <a:rPr lang="en-US" sz="2800" i="1" dirty="0"/>
              <a:t>+ c</a:t>
            </a:r>
            <a:r>
              <a:rPr lang="en-US" sz="2800" baseline="-25000" dirty="0">
                <a:latin typeface="Cambria Math" panose="02040503050406030204" pitchFamily="18" charset="0"/>
                <a:ea typeface="Cambria Math" panose="02040503050406030204" pitchFamily="18" charset="0"/>
              </a:rPr>
              <a:t>2</a:t>
            </a:r>
            <a:r>
              <a:rPr lang="en-US" sz="2800" i="1" dirty="0"/>
              <a:t>a</a:t>
            </a:r>
            <a:r>
              <a:rPr lang="en-US" sz="2800" i="1" baseline="-25000" dirty="0"/>
              <a:t>n</a:t>
            </a:r>
            <a:r>
              <a:rPr lang="en-US" sz="2800" i="1" baseline="-25000" dirty="0">
                <a:latin typeface="Cambria Math" panose="02040503050406030204"/>
                <a:ea typeface="Cambria Math" panose="02040503050406030204"/>
              </a:rPr>
              <a:t>−</a:t>
            </a:r>
            <a:r>
              <a:rPr lang="en-US" sz="2800" baseline="-25000" dirty="0">
                <a:latin typeface="Cambria Math" panose="02040503050406030204" pitchFamily="18" charset="0"/>
                <a:ea typeface="Cambria Math" panose="02040503050406030204" pitchFamily="18" charset="0"/>
              </a:rPr>
              <a:t>2</a:t>
            </a:r>
            <a:r>
              <a:rPr lang="en-US" sz="2800" i="1" dirty="0"/>
              <a:t> + </a:t>
            </a:r>
            <a:r>
              <a:rPr lang="en-US" sz="2800" dirty="0">
                <a:latin typeface="Cambria Math" panose="02040503050406030204"/>
                <a:ea typeface="Cambria Math" panose="02040503050406030204"/>
              </a:rPr>
              <a:t>⋯</a:t>
            </a:r>
            <a:r>
              <a:rPr lang="en-US" sz="2800" i="1" dirty="0">
                <a:latin typeface="Cambria Math" panose="02040503050406030204"/>
                <a:ea typeface="Cambria Math" panose="02040503050406030204"/>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panose="02040503050406030204"/>
                <a:ea typeface="Cambria Math" panose="02040503050406030204"/>
              </a:rPr>
              <a:t>−</a:t>
            </a:r>
            <a:r>
              <a:rPr lang="en-US" sz="2800" i="1" baseline="-25000" dirty="0"/>
              <a:t>k .</a:t>
            </a:r>
            <a:endParaRPr lang="en-US" baseline="-25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r>
              <a:rPr lang="en-US" sz="2800" i="1" dirty="0"/>
              <a:t>continued</a:t>
            </a:r>
            <a:r>
              <a:rPr lang="en-US" sz="2800" dirty="0"/>
              <a:t>) </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ambria Math" panose="02040503050406030204" pitchFamily="18" charset="0"/>
                <a:ea typeface="Cambria Math" panose="02040503050406030204" pitchFamily="18" charset="0"/>
              </a:rPr>
              <a:t>     </a:t>
            </a:r>
            <a:r>
              <a:rPr lang="en-US" sz="2900" b="1" dirty="0">
                <a:latin typeface="Cambria Math" panose="02040503050406030204" pitchFamily="18" charset="0"/>
                <a:ea typeface="Cambria Math" panose="02040503050406030204" pitchFamily="18" charset="0"/>
              </a:rPr>
              <a:t>Example</a:t>
            </a:r>
            <a:r>
              <a:rPr lang="en-US" sz="2900" dirty="0"/>
              <a:t>:  Find all solutions of the recurrence relation </a:t>
            </a:r>
            <a:r>
              <a:rPr lang="en-US" sz="2900" i="1" dirty="0"/>
              <a:t>a</a:t>
            </a:r>
            <a:r>
              <a:rPr lang="en-US" sz="2900" i="1" baseline="-25000" dirty="0"/>
              <a:t>n</a:t>
            </a:r>
            <a:r>
              <a:rPr lang="en-US" sz="2900" i="1" dirty="0"/>
              <a:t> = </a:t>
            </a:r>
            <a:r>
              <a:rPr lang="en-US" sz="2900" dirty="0">
                <a:latin typeface="Cambria Math" panose="02040503050406030204" pitchFamily="18" charset="0"/>
                <a:ea typeface="Cambria Math" panose="02040503050406030204" pitchFamily="18" charset="0"/>
              </a:rPr>
              <a:t>3</a:t>
            </a:r>
            <a:r>
              <a:rPr lang="en-US" sz="2900" i="1" dirty="0"/>
              <a:t>a</a:t>
            </a:r>
            <a:r>
              <a:rPr lang="en-US" sz="2900" i="1" baseline="-25000" dirty="0"/>
              <a:t>n</a:t>
            </a:r>
            <a:r>
              <a:rPr lang="en-US" sz="2900" i="1" baseline="-25000" dirty="0">
                <a:latin typeface="Cambria Math" panose="02040503050406030204"/>
                <a:ea typeface="Cambria Math" panose="02040503050406030204"/>
              </a:rPr>
              <a:t>−</a:t>
            </a:r>
            <a:r>
              <a:rPr lang="en-US" sz="2900" baseline="-25000" dirty="0">
                <a:latin typeface="Cambria Math" panose="02040503050406030204" pitchFamily="18" charset="0"/>
                <a:ea typeface="Cambria Math" panose="02040503050406030204" pitchFamily="18" charset="0"/>
              </a:rPr>
              <a:t>1</a:t>
            </a:r>
            <a:r>
              <a:rPr lang="en-US" sz="2900" i="1" baseline="-25000" dirty="0"/>
              <a:t> </a:t>
            </a:r>
            <a:r>
              <a:rPr lang="en-US" sz="2900" i="1" dirty="0"/>
              <a:t>+ </a:t>
            </a:r>
            <a:r>
              <a:rPr lang="en-US" sz="2900" dirty="0">
                <a:latin typeface="Cambria Math" panose="02040503050406030204" pitchFamily="18" charset="0"/>
                <a:ea typeface="Cambria Math" panose="02040503050406030204" pitchFamily="18" charset="0"/>
              </a:rPr>
              <a:t>2</a:t>
            </a:r>
            <a:r>
              <a:rPr lang="en-US" sz="2900" i="1" dirty="0"/>
              <a:t>n.  </a:t>
            </a:r>
          </a:p>
          <a:p>
            <a:pPr>
              <a:buNone/>
            </a:pPr>
            <a:r>
              <a:rPr lang="en-US" sz="2900" i="1" dirty="0"/>
              <a:t>     </a:t>
            </a:r>
            <a:r>
              <a:rPr lang="en-US" sz="2900" dirty="0"/>
              <a:t>What is the solution with </a:t>
            </a:r>
            <a:r>
              <a:rPr lang="en-US" sz="2900" i="1" dirty="0"/>
              <a:t>a</a:t>
            </a:r>
            <a:r>
              <a:rPr lang="en-US" sz="2900" baseline="-25000" dirty="0">
                <a:latin typeface="Cambria Math" panose="02040503050406030204" pitchFamily="18" charset="0"/>
                <a:ea typeface="Cambria Math" panose="02040503050406030204" pitchFamily="18" charset="0"/>
              </a:rPr>
              <a:t>1</a:t>
            </a:r>
            <a:r>
              <a:rPr lang="en-US" sz="2900" i="1" baseline="-25000" dirty="0"/>
              <a:t> </a:t>
            </a:r>
            <a:r>
              <a:rPr lang="en-US" sz="2900" i="1" dirty="0"/>
              <a:t>= </a:t>
            </a:r>
            <a:r>
              <a:rPr lang="en-US" sz="2900" dirty="0">
                <a:latin typeface="Cambria Math" panose="02040503050406030204" pitchFamily="18" charset="0"/>
                <a:ea typeface="Cambria Math" panose="02040503050406030204" pitchFamily="18" charset="0"/>
              </a:rPr>
              <a:t>3</a:t>
            </a:r>
            <a:r>
              <a:rPr lang="en-US" sz="2900" i="1" dirty="0"/>
              <a:t>? </a:t>
            </a:r>
          </a:p>
          <a:p>
            <a:pPr>
              <a:buNone/>
            </a:pPr>
            <a:endParaRPr lang="en-US" dirty="0"/>
          </a:p>
          <a:p>
            <a:pPr>
              <a:buNone/>
            </a:pPr>
            <a:r>
              <a:rPr lang="en-US" sz="2800" i="1" dirty="0"/>
              <a:t>     </a:t>
            </a:r>
            <a:r>
              <a:rPr lang="en-US" sz="2900" b="1" dirty="0"/>
              <a:t>Solution</a:t>
            </a:r>
            <a:r>
              <a:rPr lang="en-US" sz="2900" dirty="0"/>
              <a:t>: The associated linear homogeneous equation is </a:t>
            </a:r>
            <a:r>
              <a:rPr lang="en-US" sz="2900" i="1" dirty="0"/>
              <a:t>a</a:t>
            </a:r>
            <a:r>
              <a:rPr lang="en-US" sz="2900" i="1" baseline="-25000" dirty="0"/>
              <a:t>n</a:t>
            </a:r>
            <a:r>
              <a:rPr lang="en-US" sz="2900" i="1" dirty="0"/>
              <a:t> = </a:t>
            </a:r>
            <a:r>
              <a:rPr lang="en-US" sz="2900" dirty="0">
                <a:latin typeface="Cambria Math" panose="02040503050406030204" pitchFamily="18" charset="0"/>
                <a:ea typeface="Cambria Math" panose="02040503050406030204" pitchFamily="18" charset="0"/>
              </a:rPr>
              <a:t>3</a:t>
            </a:r>
            <a:r>
              <a:rPr lang="en-US" sz="2900" i="1" dirty="0"/>
              <a:t>a</a:t>
            </a:r>
            <a:r>
              <a:rPr lang="en-US" sz="2900" i="1" baseline="-25000" dirty="0"/>
              <a:t>n</a:t>
            </a:r>
            <a:r>
              <a:rPr lang="en-US" sz="2900" i="1" baseline="-25000" dirty="0">
                <a:latin typeface="Cambria Math" panose="02040503050406030204"/>
                <a:ea typeface="Cambria Math" panose="02040503050406030204"/>
              </a:rPr>
              <a:t>−</a:t>
            </a:r>
            <a:r>
              <a:rPr lang="en-US" sz="2900" baseline="-25000" dirty="0">
                <a:latin typeface="Cambria Math" panose="02040503050406030204" pitchFamily="18" charset="0"/>
                <a:ea typeface="Cambria Math" panose="02040503050406030204" pitchFamily="18" charset="0"/>
              </a:rPr>
              <a:t>1</a:t>
            </a:r>
            <a:r>
              <a:rPr lang="en-US" sz="2900" i="1" dirty="0"/>
              <a:t>. </a:t>
            </a:r>
          </a:p>
          <a:p>
            <a:pPr>
              <a:buNone/>
            </a:pPr>
            <a:r>
              <a:rPr lang="en-US" sz="2900" i="1" dirty="0"/>
              <a:t>     </a:t>
            </a:r>
            <a:r>
              <a:rPr lang="en-US" sz="2900" dirty="0"/>
              <a:t>Its solutions are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i="1" dirty="0"/>
              <a:t> = </a:t>
            </a:r>
            <a:r>
              <a:rPr lang="el-GR" sz="2900" dirty="0">
                <a:latin typeface="Cambria Math" panose="02040503050406030204"/>
                <a:ea typeface="Cambria Math" panose="02040503050406030204"/>
              </a:rPr>
              <a:t>α</a:t>
            </a:r>
            <a:r>
              <a:rPr lang="en-US" sz="2900" dirty="0">
                <a:latin typeface="Cambria Math" panose="02040503050406030204" pitchFamily="18" charset="0"/>
                <a:ea typeface="Cambria Math" panose="02040503050406030204" pitchFamily="18" charset="0"/>
              </a:rPr>
              <a:t>3</a:t>
            </a:r>
            <a:r>
              <a:rPr lang="en-US" sz="2900" i="1" baseline="30000" dirty="0">
                <a:ea typeface="Cambria Math" panose="02040503050406030204" pitchFamily="18" charset="0"/>
              </a:rPr>
              <a:t>n</a:t>
            </a:r>
            <a:r>
              <a:rPr lang="en-US" sz="2900" i="1" dirty="0"/>
              <a:t>, </a:t>
            </a:r>
            <a:r>
              <a:rPr lang="en-US" sz="2900" dirty="0"/>
              <a:t>where </a:t>
            </a:r>
            <a:r>
              <a:rPr lang="el-GR" sz="2900" dirty="0">
                <a:latin typeface="Cambria Math" panose="02040503050406030204"/>
                <a:ea typeface="Cambria Math" panose="02040503050406030204"/>
              </a:rPr>
              <a:t>α</a:t>
            </a:r>
            <a:r>
              <a:rPr lang="en-US" sz="2900" dirty="0"/>
              <a:t>  is a constant.</a:t>
            </a:r>
          </a:p>
          <a:p>
            <a:pPr>
              <a:buNone/>
            </a:pPr>
            <a:endParaRPr lang="en-US" sz="2900" dirty="0"/>
          </a:p>
          <a:p>
            <a:pPr>
              <a:buNone/>
            </a:pPr>
            <a:r>
              <a:rPr lang="en-US" sz="2900" dirty="0"/>
              <a:t>      Because </a:t>
            </a:r>
            <a:r>
              <a:rPr lang="en-US" sz="2900" i="1" dirty="0"/>
              <a:t>F</a:t>
            </a:r>
            <a:r>
              <a:rPr lang="en-US" sz="2900" dirty="0"/>
              <a:t>(</a:t>
            </a:r>
            <a:r>
              <a:rPr lang="en-US" sz="2900" i="1" dirty="0"/>
              <a:t>n</a:t>
            </a:r>
            <a:r>
              <a:rPr lang="en-US" sz="2900" dirty="0"/>
              <a:t>)= </a:t>
            </a:r>
            <a:r>
              <a:rPr lang="en-US" sz="2900" dirty="0">
                <a:latin typeface="Cambria Math" panose="02040503050406030204" pitchFamily="18" charset="0"/>
                <a:ea typeface="Cambria Math" panose="02040503050406030204" pitchFamily="18" charset="0"/>
              </a:rPr>
              <a:t>2</a:t>
            </a:r>
            <a:r>
              <a:rPr lang="en-US" sz="2900" i="1" dirty="0"/>
              <a:t>n</a:t>
            </a:r>
            <a:r>
              <a:rPr lang="en-US" sz="2900" dirty="0"/>
              <a:t> is a polynomial in </a:t>
            </a:r>
            <a:r>
              <a:rPr lang="en-US" sz="2900" i="1" dirty="0"/>
              <a:t>n </a:t>
            </a:r>
            <a:r>
              <a:rPr lang="en-US" sz="2900" dirty="0"/>
              <a:t>of degree one,  to find a particular solution we might try a linear function in </a:t>
            </a:r>
            <a:r>
              <a:rPr lang="en-US" sz="2900" i="1" dirty="0"/>
              <a:t>n</a:t>
            </a:r>
            <a:r>
              <a:rPr lang="en-US" sz="2900" dirty="0"/>
              <a:t>,  say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where </a:t>
            </a:r>
            <a:r>
              <a:rPr lang="en-US" sz="2900" i="1" dirty="0"/>
              <a:t>c </a:t>
            </a:r>
            <a:r>
              <a:rPr lang="en-US" sz="2900" dirty="0"/>
              <a:t>and </a:t>
            </a:r>
            <a:r>
              <a:rPr lang="en-US" sz="2900" i="1" dirty="0"/>
              <a:t>d</a:t>
            </a:r>
            <a:r>
              <a:rPr lang="en-US" sz="2900" dirty="0"/>
              <a:t> are constants. Suppose that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is such a solution. </a:t>
            </a:r>
          </a:p>
          <a:p>
            <a:pPr>
              <a:buNone/>
            </a:pPr>
            <a:r>
              <a:rPr lang="en-US" sz="2900" dirty="0"/>
              <a:t>      Then </a:t>
            </a:r>
            <a:r>
              <a:rPr lang="en-US" sz="2900" i="1" dirty="0"/>
              <a:t>a</a:t>
            </a:r>
            <a:r>
              <a:rPr lang="en-US" sz="2900" i="1" baseline="-25000" dirty="0"/>
              <a:t>n</a:t>
            </a:r>
            <a:r>
              <a:rPr lang="en-US" sz="2900" i="1" dirty="0"/>
              <a:t> = </a:t>
            </a:r>
            <a:r>
              <a:rPr lang="en-US" sz="2900" dirty="0">
                <a:latin typeface="Cambria Math" panose="02040503050406030204" pitchFamily="18" charset="0"/>
                <a:ea typeface="Cambria Math" panose="02040503050406030204" pitchFamily="18" charset="0"/>
              </a:rPr>
              <a:t>3</a:t>
            </a:r>
            <a:r>
              <a:rPr lang="en-US" sz="2900" i="1" dirty="0"/>
              <a:t>a</a:t>
            </a:r>
            <a:r>
              <a:rPr lang="en-US" sz="2900" i="1" baseline="-25000" dirty="0"/>
              <a:t>n</a:t>
            </a:r>
            <a:r>
              <a:rPr lang="en-US" sz="2900" i="1" baseline="-25000" dirty="0">
                <a:latin typeface="Cambria Math" panose="02040503050406030204"/>
                <a:ea typeface="Cambria Math" panose="02040503050406030204"/>
              </a:rPr>
              <a:t>−</a:t>
            </a:r>
            <a:r>
              <a:rPr lang="en-US" sz="2900" baseline="-25000" dirty="0">
                <a:latin typeface="Cambria Math" panose="02040503050406030204" pitchFamily="18" charset="0"/>
                <a:ea typeface="Cambria Math" panose="02040503050406030204" pitchFamily="18" charset="0"/>
              </a:rPr>
              <a:t>1</a:t>
            </a:r>
            <a:r>
              <a:rPr lang="en-US" sz="2900" i="1" baseline="-25000" dirty="0"/>
              <a:t> </a:t>
            </a:r>
            <a:r>
              <a:rPr lang="en-US" sz="2900" i="1" dirty="0"/>
              <a:t>+ </a:t>
            </a:r>
            <a:r>
              <a:rPr lang="en-US" sz="2900" dirty="0">
                <a:latin typeface="Cambria Math" panose="02040503050406030204" pitchFamily="18" charset="0"/>
                <a:ea typeface="Cambria Math" panose="02040503050406030204" pitchFamily="18" charset="0"/>
              </a:rPr>
              <a:t>2</a:t>
            </a:r>
            <a:r>
              <a:rPr lang="en-US" sz="2900" i="1" dirty="0"/>
              <a:t>n</a:t>
            </a:r>
            <a:r>
              <a:rPr lang="en-US" sz="2900" dirty="0"/>
              <a:t>   becomes   </a:t>
            </a:r>
            <a:r>
              <a:rPr lang="en-US" sz="2900" i="1" dirty="0" err="1"/>
              <a:t>cn</a:t>
            </a:r>
            <a:r>
              <a:rPr lang="en-US" sz="2900" dirty="0"/>
              <a:t> + </a:t>
            </a:r>
            <a:r>
              <a:rPr lang="en-US" sz="2900" i="1" dirty="0"/>
              <a:t>d = </a:t>
            </a:r>
            <a:r>
              <a:rPr lang="en-US" sz="2900" dirty="0">
                <a:latin typeface="Cambria Math" panose="02040503050406030204" pitchFamily="18" charset="0"/>
                <a:ea typeface="Cambria Math" panose="02040503050406030204" pitchFamily="18" charset="0"/>
              </a:rPr>
              <a:t>3(</a:t>
            </a:r>
            <a:r>
              <a:rPr lang="en-US" sz="2900" i="1" dirty="0"/>
              <a:t>c</a:t>
            </a:r>
            <a:r>
              <a:rPr lang="en-US" sz="2900" dirty="0"/>
              <a:t>(</a:t>
            </a:r>
            <a:r>
              <a:rPr lang="en-US" sz="2900" i="1" dirty="0"/>
              <a:t>n</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1)</a:t>
            </a:r>
            <a:r>
              <a:rPr lang="en-US" sz="2900" dirty="0"/>
              <a:t> + </a:t>
            </a:r>
            <a:r>
              <a:rPr lang="en-US" sz="2900" i="1" dirty="0"/>
              <a:t>d</a:t>
            </a:r>
            <a:r>
              <a:rPr lang="en-US" sz="2900" dirty="0">
                <a:ea typeface="Cambria Math" panose="02040503050406030204" pitchFamily="18" charset="0"/>
              </a:rPr>
              <a:t>)</a:t>
            </a:r>
            <a:r>
              <a:rPr lang="en-US" sz="2900" i="1" dirty="0"/>
              <a:t>+ </a:t>
            </a:r>
            <a:r>
              <a:rPr lang="en-US" sz="2900" dirty="0">
                <a:latin typeface="Cambria Math" panose="02040503050406030204" pitchFamily="18" charset="0"/>
                <a:ea typeface="Cambria Math" panose="02040503050406030204" pitchFamily="18" charset="0"/>
              </a:rPr>
              <a:t>2</a:t>
            </a:r>
            <a:r>
              <a:rPr lang="en-US" sz="2900" i="1" dirty="0"/>
              <a:t>n.</a:t>
            </a:r>
            <a:r>
              <a:rPr lang="en-US" sz="2900" dirty="0"/>
              <a:t> </a:t>
            </a:r>
          </a:p>
          <a:p>
            <a:pPr>
              <a:buNone/>
            </a:pPr>
            <a:endParaRPr lang="en-US" sz="2900" dirty="0"/>
          </a:p>
          <a:p>
            <a:pPr>
              <a:buNone/>
            </a:pPr>
            <a:r>
              <a:rPr lang="en-US" sz="2900" dirty="0"/>
              <a:t>      Simplifying yields (</a:t>
            </a:r>
            <a:r>
              <a:rPr lang="en-US" sz="2900" dirty="0">
                <a:latin typeface="Cambria Math" panose="02040503050406030204" pitchFamily="18" charset="0"/>
                <a:ea typeface="Cambria Math" panose="02040503050406030204" pitchFamily="18" charset="0"/>
              </a:rPr>
              <a:t>2</a:t>
            </a:r>
            <a:r>
              <a:rPr lang="en-US" sz="2900" dirty="0"/>
              <a:t> + </a:t>
            </a:r>
            <a:r>
              <a:rPr lang="en-US" sz="2900" dirty="0">
                <a:latin typeface="Cambria Math" panose="02040503050406030204" pitchFamily="18" charset="0"/>
                <a:ea typeface="Cambria Math" panose="02040503050406030204" pitchFamily="18" charset="0"/>
              </a:rPr>
              <a:t>2</a:t>
            </a:r>
            <a:r>
              <a:rPr lang="en-US" sz="2900" i="1" dirty="0">
                <a:ea typeface="Cambria Math" panose="02040503050406030204" pitchFamily="18" charset="0"/>
              </a:rPr>
              <a:t>c</a:t>
            </a:r>
            <a:r>
              <a:rPr lang="en-US" sz="2900" dirty="0"/>
              <a:t>)</a:t>
            </a:r>
            <a:r>
              <a:rPr lang="en-US" sz="2900" i="1" dirty="0"/>
              <a:t>n + </a:t>
            </a:r>
            <a:r>
              <a:rPr lang="en-US" sz="2900" dirty="0"/>
              <a:t>(</a:t>
            </a:r>
            <a:r>
              <a:rPr lang="en-US" sz="2900" dirty="0">
                <a:latin typeface="Cambria Math" panose="02040503050406030204" pitchFamily="18" charset="0"/>
                <a:ea typeface="Cambria Math" panose="02040503050406030204" pitchFamily="18" charset="0"/>
              </a:rPr>
              <a:t>2</a:t>
            </a:r>
            <a:r>
              <a:rPr lang="en-US" sz="2900" i="1" dirty="0"/>
              <a:t>d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a:t>
            </a:r>
            <a:r>
              <a:rPr lang="en-US" sz="2900" i="1" dirty="0">
                <a:ea typeface="Cambria Math" panose="02040503050406030204" pitchFamily="18" charset="0"/>
              </a:rPr>
              <a:t>c</a:t>
            </a:r>
            <a:r>
              <a:rPr lang="en-US" sz="2900" dirty="0">
                <a:latin typeface="Cambria Math" panose="02040503050406030204"/>
                <a:ea typeface="Cambria Math" panose="02040503050406030204"/>
              </a:rPr>
              <a:t>)</a:t>
            </a:r>
            <a:r>
              <a:rPr lang="en-US" sz="2900" dirty="0"/>
              <a:t>  = </a:t>
            </a:r>
            <a:r>
              <a:rPr lang="en-US" sz="2900" dirty="0">
                <a:latin typeface="Cambria Math" panose="02040503050406030204" pitchFamily="18" charset="0"/>
                <a:ea typeface="Cambria Math" panose="02040503050406030204" pitchFamily="18" charset="0"/>
              </a:rPr>
              <a:t>0</a:t>
            </a:r>
            <a:r>
              <a:rPr lang="en-US" sz="2900" dirty="0"/>
              <a:t>. It follows that </a:t>
            </a:r>
            <a:r>
              <a:rPr lang="en-US" sz="2900" i="1" dirty="0" err="1"/>
              <a:t>cn</a:t>
            </a:r>
            <a:r>
              <a:rPr lang="en-US" sz="2900" dirty="0"/>
              <a:t> + </a:t>
            </a:r>
            <a:r>
              <a:rPr lang="en-US" sz="2900" i="1" dirty="0"/>
              <a:t>d </a:t>
            </a:r>
            <a:r>
              <a:rPr lang="en-US" sz="2900" dirty="0"/>
              <a:t>is  a solution if and only if </a:t>
            </a:r>
          </a:p>
          <a:p>
            <a:pPr>
              <a:buNone/>
            </a:pPr>
            <a:r>
              <a:rPr lang="en-US" sz="2900" dirty="0"/>
              <a:t>       </a:t>
            </a:r>
            <a:r>
              <a:rPr lang="en-US" sz="2900" dirty="0">
                <a:latin typeface="Cambria Math" panose="02040503050406030204" pitchFamily="18" charset="0"/>
                <a:ea typeface="Cambria Math" panose="02040503050406030204" pitchFamily="18" charset="0"/>
              </a:rPr>
              <a:t>2</a:t>
            </a:r>
            <a:r>
              <a:rPr lang="en-US" sz="2900" dirty="0"/>
              <a:t> + </a:t>
            </a:r>
            <a:r>
              <a:rPr lang="en-US" sz="2900" dirty="0">
                <a:latin typeface="Cambria Math" panose="02040503050406030204" pitchFamily="18" charset="0"/>
                <a:ea typeface="Cambria Math" panose="02040503050406030204" pitchFamily="18" charset="0"/>
              </a:rPr>
              <a:t>2</a:t>
            </a:r>
            <a:r>
              <a:rPr lang="en-US" sz="2900" i="1" dirty="0">
                <a:ea typeface="Cambria Math" panose="02040503050406030204" pitchFamily="18" charset="0"/>
              </a:rPr>
              <a:t>c</a:t>
            </a:r>
            <a:r>
              <a:rPr lang="en-US" sz="2900" i="1" dirty="0"/>
              <a:t> </a:t>
            </a:r>
            <a:r>
              <a:rPr lang="en-US" sz="2900" dirty="0"/>
              <a:t> = </a:t>
            </a:r>
            <a:r>
              <a:rPr lang="en-US" sz="2900" dirty="0">
                <a:latin typeface="Cambria Math" panose="02040503050406030204" pitchFamily="18" charset="0"/>
                <a:ea typeface="Cambria Math" panose="02040503050406030204" pitchFamily="18" charset="0"/>
              </a:rPr>
              <a:t>0 </a:t>
            </a:r>
            <a:r>
              <a:rPr lang="en-US" sz="2900" dirty="0"/>
              <a:t>and </a:t>
            </a:r>
            <a:r>
              <a:rPr lang="en-US" sz="2900" dirty="0">
                <a:latin typeface="Cambria Math" panose="02040503050406030204" pitchFamily="18" charset="0"/>
                <a:ea typeface="Cambria Math" panose="02040503050406030204" pitchFamily="18" charset="0"/>
              </a:rPr>
              <a:t>2</a:t>
            </a:r>
            <a:r>
              <a:rPr lang="en-US" sz="2900" i="1" dirty="0"/>
              <a:t>d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a:t>
            </a:r>
            <a:r>
              <a:rPr lang="en-US" sz="2900" i="1" dirty="0">
                <a:ea typeface="Cambria Math" panose="02040503050406030204" pitchFamily="18" charset="0"/>
              </a:rPr>
              <a:t>c</a:t>
            </a:r>
            <a:r>
              <a:rPr lang="en-US" sz="2900" dirty="0"/>
              <a:t>  = </a:t>
            </a:r>
            <a:r>
              <a:rPr lang="en-US" sz="2900" dirty="0">
                <a:latin typeface="Cambria Math" panose="02040503050406030204" pitchFamily="18" charset="0"/>
                <a:ea typeface="Cambria Math" panose="02040503050406030204" pitchFamily="18" charset="0"/>
              </a:rPr>
              <a:t>0.  Therefore, </a:t>
            </a:r>
            <a:r>
              <a:rPr lang="en-US" sz="2900" i="1" dirty="0" err="1"/>
              <a:t>cn</a:t>
            </a:r>
            <a:r>
              <a:rPr lang="en-US" sz="2900" dirty="0"/>
              <a:t> + </a:t>
            </a:r>
            <a:r>
              <a:rPr lang="en-US" sz="2900" i="1" dirty="0"/>
              <a:t>d </a:t>
            </a:r>
            <a:r>
              <a:rPr lang="en-US" sz="2900" dirty="0"/>
              <a:t>is  a solution if and only if c =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1 and </a:t>
            </a:r>
            <a:r>
              <a:rPr lang="en-US" sz="2900" dirty="0">
                <a:latin typeface="Cambria Math" panose="02040503050406030204" pitchFamily="18" charset="0"/>
                <a:ea typeface="Cambria Math" panose="02040503050406030204" pitchFamily="18" charset="0"/>
              </a:rPr>
              <a:t>d =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3/2. </a:t>
            </a:r>
          </a:p>
          <a:p>
            <a:pPr>
              <a:buNone/>
            </a:pPr>
            <a:r>
              <a:rPr lang="en-US" sz="2900" dirty="0">
                <a:latin typeface="Cambria Math" panose="02040503050406030204"/>
                <a:ea typeface="Cambria Math" panose="02040503050406030204"/>
              </a:rPr>
              <a:t>       Consequently,    </a:t>
            </a:r>
            <a:r>
              <a:rPr lang="en-US" sz="2900" i="1" dirty="0"/>
              <a:t>a</a:t>
            </a:r>
            <a:r>
              <a:rPr lang="en-US" sz="2900" i="1" baseline="-25000" dirty="0"/>
              <a:t>n</a:t>
            </a:r>
            <a:r>
              <a:rPr lang="en-US" sz="2900" baseline="30000" dirty="0"/>
              <a:t>(</a:t>
            </a:r>
            <a:r>
              <a:rPr lang="en-US" sz="2900" i="1" baseline="30000" dirty="0"/>
              <a:t>p</a:t>
            </a:r>
            <a:r>
              <a:rPr lang="en-US" sz="2900" baseline="30000" dirty="0"/>
              <a:t>)</a:t>
            </a:r>
            <a:r>
              <a:rPr lang="en-US" sz="2900" dirty="0"/>
              <a:t> </a:t>
            </a:r>
            <a:r>
              <a:rPr lang="en-US" sz="2900" i="1" dirty="0"/>
              <a:t>= </a:t>
            </a:r>
            <a:r>
              <a:rPr lang="en-US" sz="2900" i="1" dirty="0">
                <a:latin typeface="Cambria Math" panose="02040503050406030204"/>
                <a:ea typeface="Cambria Math" panose="02040503050406030204"/>
              </a:rPr>
              <a:t>−</a:t>
            </a:r>
            <a:r>
              <a:rPr lang="en-US" sz="2900" i="1" dirty="0">
                <a:ea typeface="Cambria Math" panose="02040503050406030204"/>
              </a:rPr>
              <a:t>n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3/2  is a particular solution. </a:t>
            </a:r>
          </a:p>
          <a:p>
            <a:pPr>
              <a:buNone/>
            </a:pPr>
            <a:endParaRPr lang="en-US" sz="2900" dirty="0"/>
          </a:p>
          <a:p>
            <a:pPr>
              <a:buNone/>
            </a:pPr>
            <a:r>
              <a:rPr lang="en-US" sz="2900" i="1" dirty="0"/>
              <a:t>       </a:t>
            </a:r>
            <a:r>
              <a:rPr lang="en-US" sz="2900" dirty="0"/>
              <a:t>By Theorem </a:t>
            </a:r>
            <a:r>
              <a:rPr lang="en-US" sz="2900" dirty="0">
                <a:latin typeface="Cambria Math" panose="02040503050406030204" pitchFamily="18" charset="0"/>
                <a:ea typeface="Cambria Math" panose="02040503050406030204" pitchFamily="18" charset="0"/>
              </a:rPr>
              <a:t>5, all solutions are of the form</a:t>
            </a:r>
            <a:r>
              <a:rPr lang="en-US" sz="2900" i="1" dirty="0"/>
              <a:t>  a</a:t>
            </a:r>
            <a:r>
              <a:rPr lang="en-US" sz="2900" i="1" baseline="-25000" dirty="0"/>
              <a:t>n</a:t>
            </a:r>
            <a:r>
              <a:rPr lang="en-US" sz="2900" i="1" dirty="0"/>
              <a:t> = a</a:t>
            </a:r>
            <a:r>
              <a:rPr lang="en-US" sz="2900" i="1" baseline="-25000" dirty="0"/>
              <a:t>n</a:t>
            </a:r>
            <a:r>
              <a:rPr lang="en-US" sz="2900" baseline="30000" dirty="0"/>
              <a:t>(</a:t>
            </a:r>
            <a:r>
              <a:rPr lang="en-US" sz="2900" i="1" baseline="30000" dirty="0"/>
              <a:t>p</a:t>
            </a:r>
            <a:r>
              <a:rPr lang="en-US" sz="2900" baseline="30000" dirty="0"/>
              <a:t>)</a:t>
            </a:r>
            <a:r>
              <a:rPr lang="en-US" sz="2900" dirty="0"/>
              <a:t> +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dirty="0"/>
              <a:t> </a:t>
            </a:r>
            <a:r>
              <a:rPr lang="en-US" sz="2900" i="1" dirty="0"/>
              <a:t>= </a:t>
            </a:r>
            <a:r>
              <a:rPr lang="en-US" sz="2900" i="1" dirty="0">
                <a:latin typeface="Cambria Math" panose="02040503050406030204"/>
                <a:ea typeface="Cambria Math" panose="02040503050406030204"/>
              </a:rPr>
              <a:t>−</a:t>
            </a:r>
            <a:r>
              <a:rPr lang="en-US" sz="2900" i="1" dirty="0">
                <a:ea typeface="Cambria Math" panose="02040503050406030204"/>
              </a:rPr>
              <a:t>n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3/2 + </a:t>
            </a:r>
            <a:r>
              <a:rPr lang="el-GR" sz="2900" dirty="0">
                <a:latin typeface="Cambria Math" panose="02040503050406030204"/>
                <a:ea typeface="Cambria Math" panose="02040503050406030204"/>
              </a:rPr>
              <a:t>α</a:t>
            </a:r>
            <a:r>
              <a:rPr lang="en-US" sz="2900" dirty="0">
                <a:latin typeface="Cambria Math" panose="02040503050406030204" pitchFamily="18" charset="0"/>
                <a:ea typeface="Cambria Math" panose="02040503050406030204" pitchFamily="18" charset="0"/>
              </a:rPr>
              <a:t>3</a:t>
            </a:r>
            <a:r>
              <a:rPr lang="en-US" sz="2900" i="1" baseline="30000" dirty="0">
                <a:ea typeface="Cambria Math" panose="02040503050406030204" pitchFamily="18" charset="0"/>
              </a:rPr>
              <a:t>n</a:t>
            </a:r>
            <a:r>
              <a:rPr lang="en-US" sz="2900" i="1" dirty="0"/>
              <a:t>, </a:t>
            </a:r>
            <a:r>
              <a:rPr lang="en-US" sz="2900" dirty="0"/>
              <a:t>where </a:t>
            </a:r>
            <a:r>
              <a:rPr lang="el-GR" sz="2900" dirty="0">
                <a:latin typeface="Cambria Math" panose="02040503050406030204"/>
                <a:ea typeface="Cambria Math" panose="02040503050406030204"/>
              </a:rPr>
              <a:t>α</a:t>
            </a:r>
            <a:r>
              <a:rPr lang="en-US" sz="2900" dirty="0"/>
              <a:t>  is a constant.</a:t>
            </a:r>
          </a:p>
          <a:p>
            <a:pPr>
              <a:buNone/>
            </a:pPr>
            <a:endParaRPr lang="en-US" sz="2900" dirty="0"/>
          </a:p>
          <a:p>
            <a:pPr>
              <a:buNone/>
            </a:pPr>
            <a:r>
              <a:rPr lang="en-US" sz="2900" dirty="0"/>
              <a:t>      To find the solution with </a:t>
            </a:r>
            <a:r>
              <a:rPr lang="en-US" sz="2900" i="1" dirty="0"/>
              <a:t>a</a:t>
            </a:r>
            <a:r>
              <a:rPr lang="en-US" sz="2900" baseline="-25000" dirty="0">
                <a:latin typeface="Cambria Math" panose="02040503050406030204" pitchFamily="18" charset="0"/>
                <a:ea typeface="Cambria Math" panose="02040503050406030204" pitchFamily="18" charset="0"/>
              </a:rPr>
              <a:t>1</a:t>
            </a:r>
            <a:r>
              <a:rPr lang="en-US" sz="2900" i="1" baseline="-25000" dirty="0"/>
              <a:t> </a:t>
            </a:r>
            <a:r>
              <a:rPr lang="en-US" sz="2900" i="1" dirty="0"/>
              <a:t>= </a:t>
            </a:r>
            <a:r>
              <a:rPr lang="en-US" sz="2900" dirty="0">
                <a:latin typeface="Cambria Math" panose="02040503050406030204" pitchFamily="18" charset="0"/>
                <a:ea typeface="Cambria Math" panose="02040503050406030204" pitchFamily="18" charset="0"/>
              </a:rPr>
              <a:t>3, let </a:t>
            </a:r>
            <a:r>
              <a:rPr lang="en-US" sz="2900" i="1" dirty="0">
                <a:ea typeface="Cambria Math" panose="02040503050406030204" pitchFamily="18" charset="0"/>
              </a:rPr>
              <a:t>n</a:t>
            </a:r>
            <a:r>
              <a:rPr lang="en-US" sz="2900" dirty="0">
                <a:latin typeface="Cambria Math" panose="02040503050406030204" pitchFamily="18" charset="0"/>
                <a:ea typeface="Cambria Math" panose="02040503050406030204" pitchFamily="18" charset="0"/>
              </a:rPr>
              <a:t> = 1 in the above formula for the general solution. </a:t>
            </a:r>
          </a:p>
          <a:p>
            <a:pPr>
              <a:buNone/>
            </a:pPr>
            <a:r>
              <a:rPr lang="en-US" sz="2900" dirty="0">
                <a:latin typeface="Cambria Math" panose="02040503050406030204" pitchFamily="18" charset="0"/>
                <a:ea typeface="Cambria Math" panose="02040503050406030204" pitchFamily="18" charset="0"/>
              </a:rPr>
              <a:t>       Then 3 </a:t>
            </a:r>
            <a:r>
              <a:rPr lang="en-US" sz="2900" i="1" dirty="0"/>
              <a:t>= </a:t>
            </a:r>
            <a:r>
              <a:rPr lang="en-US" sz="2900" i="1" dirty="0">
                <a:latin typeface="Cambria Math" panose="02040503050406030204"/>
                <a:ea typeface="Cambria Math" panose="02040503050406030204"/>
              </a:rPr>
              <a:t>−</a:t>
            </a:r>
            <a:r>
              <a:rPr lang="en-US" sz="2900" dirty="0">
                <a:latin typeface="Cambria Math" panose="02040503050406030204" pitchFamily="18" charset="0"/>
                <a:ea typeface="Cambria Math" panose="02040503050406030204" pitchFamily="18" charset="0"/>
              </a:rPr>
              <a:t>1</a:t>
            </a:r>
            <a:r>
              <a:rPr lang="en-US" sz="2900" i="1" dirty="0">
                <a:ea typeface="Cambria Math" panose="02040503050406030204"/>
              </a:rPr>
              <a:t>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3/2 + </a:t>
            </a:r>
            <a:r>
              <a:rPr lang="en-US" sz="2900" dirty="0">
                <a:latin typeface="Cambria Math" panose="02040503050406030204" pitchFamily="18" charset="0"/>
                <a:ea typeface="Cambria Math" panose="02040503050406030204" pitchFamily="18" charset="0"/>
              </a:rPr>
              <a:t>3 </a:t>
            </a:r>
            <a:r>
              <a:rPr lang="el-GR" sz="2900" dirty="0">
                <a:latin typeface="Cambria Math" panose="02040503050406030204"/>
                <a:ea typeface="Cambria Math" panose="02040503050406030204"/>
              </a:rPr>
              <a:t>α</a:t>
            </a:r>
            <a:r>
              <a:rPr lang="en-US" sz="2900" i="1" dirty="0"/>
              <a:t>,  </a:t>
            </a:r>
            <a:r>
              <a:rPr lang="en-US" sz="2900" dirty="0"/>
              <a:t>and</a:t>
            </a:r>
            <a:r>
              <a:rPr lang="en-US" sz="2900" i="1" dirty="0"/>
              <a:t> </a:t>
            </a:r>
            <a:r>
              <a:rPr lang="el-GR" sz="2900" dirty="0">
                <a:latin typeface="Cambria Math" panose="02040503050406030204"/>
                <a:ea typeface="Cambria Math" panose="02040503050406030204"/>
              </a:rPr>
              <a:t>α</a:t>
            </a:r>
            <a:r>
              <a:rPr lang="en-US" sz="2900" i="1" dirty="0"/>
              <a:t> = </a:t>
            </a:r>
            <a:r>
              <a:rPr lang="en-US" sz="2900" dirty="0">
                <a:latin typeface="Cambria Math" panose="02040503050406030204" pitchFamily="18" charset="0"/>
                <a:ea typeface="Cambria Math" panose="02040503050406030204" pitchFamily="18" charset="0"/>
              </a:rPr>
              <a:t>11</a:t>
            </a:r>
            <a:r>
              <a:rPr lang="en-US" sz="2900" i="1" dirty="0"/>
              <a:t>/</a:t>
            </a:r>
            <a:r>
              <a:rPr lang="en-US" sz="2900" dirty="0">
                <a:latin typeface="Cambria Math" panose="02040503050406030204" pitchFamily="18" charset="0"/>
                <a:ea typeface="Cambria Math" panose="02040503050406030204" pitchFamily="18" charset="0"/>
              </a:rPr>
              <a:t>6</a:t>
            </a:r>
            <a:r>
              <a:rPr lang="en-US" sz="2900" dirty="0"/>
              <a:t>. Hence, the solution is </a:t>
            </a:r>
            <a:r>
              <a:rPr lang="en-US" sz="2900" i="1" dirty="0"/>
              <a:t>a</a:t>
            </a:r>
            <a:r>
              <a:rPr lang="en-US" sz="2900" i="1" baseline="-25000" dirty="0"/>
              <a:t>n</a:t>
            </a:r>
            <a:r>
              <a:rPr lang="en-US" sz="2900" i="1" dirty="0"/>
              <a:t> = </a:t>
            </a:r>
            <a:r>
              <a:rPr lang="en-US" sz="2900" i="1" dirty="0">
                <a:latin typeface="Cambria Math" panose="02040503050406030204"/>
                <a:ea typeface="Cambria Math" panose="02040503050406030204"/>
              </a:rPr>
              <a:t>−</a:t>
            </a:r>
            <a:r>
              <a:rPr lang="en-US" sz="2900" i="1" dirty="0">
                <a:ea typeface="Cambria Math" panose="02040503050406030204"/>
              </a:rPr>
              <a:t>n </a:t>
            </a:r>
            <a:r>
              <a:rPr lang="en-US" sz="2900" i="1" dirty="0">
                <a:latin typeface="Cambria Math" panose="02040503050406030204"/>
                <a:ea typeface="Cambria Math" panose="02040503050406030204"/>
              </a:rPr>
              <a:t>− </a:t>
            </a:r>
            <a:r>
              <a:rPr lang="en-US" sz="2900" dirty="0">
                <a:latin typeface="Cambria Math" panose="02040503050406030204"/>
                <a:ea typeface="Cambria Math" panose="02040503050406030204"/>
              </a:rPr>
              <a:t>3/2 + (</a:t>
            </a:r>
            <a:r>
              <a:rPr lang="en-US" sz="2900" dirty="0">
                <a:latin typeface="Cambria Math" panose="02040503050406030204" pitchFamily="18" charset="0"/>
                <a:ea typeface="Cambria Math" panose="02040503050406030204" pitchFamily="18" charset="0"/>
              </a:rPr>
              <a:t>11</a:t>
            </a:r>
            <a:r>
              <a:rPr lang="en-US" sz="2900" i="1" dirty="0"/>
              <a:t>/</a:t>
            </a:r>
            <a:r>
              <a:rPr lang="en-US" sz="2900" dirty="0">
                <a:latin typeface="Cambria Math" panose="02040503050406030204" pitchFamily="18" charset="0"/>
                <a:ea typeface="Cambria Math" panose="02040503050406030204" pitchFamily="18" charset="0"/>
              </a:rPr>
              <a:t>6</a:t>
            </a:r>
            <a:r>
              <a:rPr lang="en-US" sz="2900" dirty="0">
                <a:latin typeface="Cambria Math" panose="02040503050406030204"/>
                <a:ea typeface="Cambria Math" panose="02040503050406030204"/>
              </a:rPr>
              <a:t>)</a:t>
            </a:r>
            <a:r>
              <a:rPr lang="en-US" sz="2900" dirty="0">
                <a:latin typeface="Cambria Math" panose="02040503050406030204" pitchFamily="18" charset="0"/>
                <a:ea typeface="Cambria Math" panose="02040503050406030204" pitchFamily="18" charset="0"/>
              </a:rPr>
              <a:t>3</a:t>
            </a:r>
            <a:r>
              <a:rPr lang="en-US" sz="2900" i="1" baseline="30000" dirty="0">
                <a:ea typeface="Cambria Math" panose="02040503050406030204" pitchFamily="18" charset="0"/>
              </a:rPr>
              <a:t>n</a:t>
            </a:r>
            <a:r>
              <a:rPr lang="en-US" sz="2900" i="1" dirty="0"/>
              <a:t>.</a:t>
            </a:r>
            <a:endParaRPr lang="en-US" sz="2900" dirty="0"/>
          </a:p>
          <a:p>
            <a:pPr>
              <a:buNone/>
            </a:pPr>
            <a:r>
              <a:rPr lang="en-US" sz="2900" i="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Divide-and-Conquer Algorithms and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anose="02040503050406030204" pitchFamily="18" charset="0"/>
                <a:ea typeface="Cambria Math" panose="02040503050406030204" pitchFamily="18" charset="0"/>
              </a:rPr>
              <a:t>8.3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Divide-and-Conquer Algorithms and Recurrence Relations</a:t>
            </a:r>
          </a:p>
          <a:p>
            <a:r>
              <a:rPr lang="en-US" dirty="0"/>
              <a:t>Examples</a:t>
            </a:r>
          </a:p>
          <a:p>
            <a:pPr lvl="1"/>
            <a:r>
              <a:rPr lang="en-US" dirty="0"/>
              <a:t>Binary Search</a:t>
            </a:r>
          </a:p>
          <a:p>
            <a:pPr lvl="1"/>
            <a:r>
              <a:rPr lang="en-US" dirty="0"/>
              <a:t>Merge Sort</a:t>
            </a:r>
          </a:p>
          <a:p>
            <a:pPr lvl="1"/>
            <a:r>
              <a:rPr lang="en-US" dirty="0"/>
              <a:t>Fast Multiplication of Integers</a:t>
            </a:r>
          </a:p>
          <a:p>
            <a:r>
              <a:rPr lang="en-US" dirty="0"/>
              <a:t>Master Theorem</a:t>
            </a:r>
          </a:p>
          <a:p>
            <a:r>
              <a:rPr lang="en-US" dirty="0"/>
              <a:t>Closest Pair of Points (</a:t>
            </a:r>
            <a:r>
              <a:rPr lang="en-US" i="1" dirty="0"/>
              <a:t>not covered yet in these slides</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Algorithmic Paradigm</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divide-and-conquer algorithm  </a:t>
            </a:r>
            <a:r>
              <a:rPr lang="en-US" dirty="0"/>
              <a:t>works by first  </a:t>
            </a:r>
            <a:r>
              <a:rPr lang="en-US" i="1" dirty="0"/>
              <a:t>dividing</a:t>
            </a:r>
            <a:r>
              <a:rPr lang="en-US" dirty="0"/>
              <a:t> a problem into one or more instances of the same problem of smaller size and then </a:t>
            </a:r>
            <a:r>
              <a:rPr lang="en-US" i="1" dirty="0"/>
              <a:t>conquering</a:t>
            </a:r>
            <a:r>
              <a:rPr lang="en-US" dirty="0"/>
              <a:t> the problem using the solutions of the smaller problems to find a solution of the original problem.</a:t>
            </a:r>
          </a:p>
          <a:p>
            <a:pPr>
              <a:buNone/>
            </a:pPr>
            <a:r>
              <a:rPr lang="en-US" b="1" dirty="0"/>
              <a:t>    Examples</a:t>
            </a:r>
            <a:r>
              <a:rPr lang="en-US" dirty="0"/>
              <a:t>:</a:t>
            </a:r>
          </a:p>
          <a:p>
            <a:pPr lvl="2"/>
            <a:r>
              <a:rPr lang="en-US" dirty="0"/>
              <a:t>Binary search, covered in Chapters </a:t>
            </a:r>
            <a:r>
              <a:rPr lang="en-US" dirty="0">
                <a:latin typeface="Cambria Math" panose="02040503050406030204" pitchFamily="18" charset="0"/>
                <a:ea typeface="Cambria Math" panose="02040503050406030204" pitchFamily="18" charset="0"/>
              </a:rPr>
              <a:t>3 and 5: It works by comparing the element to be located to the middle element. The original list is then split into two lists and the search continues recursively  in the appropriate </a:t>
            </a:r>
            <a:r>
              <a:rPr lang="en-US" dirty="0" err="1">
                <a:latin typeface="Cambria Math" panose="02040503050406030204" pitchFamily="18" charset="0"/>
                <a:ea typeface="Cambria Math" panose="02040503050406030204" pitchFamily="18" charset="0"/>
              </a:rPr>
              <a:t>sublist</a:t>
            </a:r>
            <a:r>
              <a:rPr lang="en-US" dirty="0">
                <a:latin typeface="Cambria Math" panose="02040503050406030204" pitchFamily="18" charset="0"/>
                <a:ea typeface="Cambria Math" panose="02040503050406030204" pitchFamily="18" charset="0"/>
              </a:rPr>
              <a:t>.</a:t>
            </a:r>
          </a:p>
          <a:p>
            <a:pPr lvl="2"/>
            <a:r>
              <a:rPr lang="en-US" dirty="0"/>
              <a:t>Merge sort, covered in Chapter </a:t>
            </a:r>
            <a:r>
              <a:rPr lang="en-US" dirty="0">
                <a:latin typeface="Cambria Math" panose="02040503050406030204" pitchFamily="18" charset="0"/>
                <a:ea typeface="Cambria Math" panose="02040503050406030204" pitchFamily="18" charset="0"/>
              </a:rPr>
              <a:t>5: A list is  split into two approximately equal sized </a:t>
            </a:r>
            <a:r>
              <a:rPr lang="en-US" dirty="0" err="1">
                <a:latin typeface="Cambria Math" panose="02040503050406030204" pitchFamily="18" charset="0"/>
                <a:ea typeface="Cambria Math" panose="02040503050406030204" pitchFamily="18" charset="0"/>
              </a:rPr>
              <a:t>sublists</a:t>
            </a:r>
            <a:r>
              <a:rPr lang="en-US" dirty="0">
                <a:latin typeface="Cambria Math" panose="02040503050406030204" pitchFamily="18" charset="0"/>
                <a:ea typeface="Cambria Math" panose="02040503050406030204" pitchFamily="18" charset="0"/>
              </a:rPr>
              <a:t>, each  recursively sorted by merge sort.  Sorting is done by successively merging pairs of lists.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a:t>Divide-and-Conquer Recurrence Relations</a:t>
            </a:r>
          </a:p>
        </p:txBody>
      </p:sp>
      <p:sp>
        <p:nvSpPr>
          <p:cNvPr id="3" name="Content Placeholder 2"/>
          <p:cNvSpPr>
            <a:spLocks noGrp="1"/>
          </p:cNvSpPr>
          <p:nvPr>
            <p:ph idx="1"/>
          </p:nvPr>
        </p:nvSpPr>
        <p:spPr/>
        <p:txBody>
          <a:bodyPr>
            <a:normAutofit lnSpcReduction="10000"/>
          </a:bodyPr>
          <a:lstStyle/>
          <a:p>
            <a:r>
              <a:rPr lang="en-US" dirty="0"/>
              <a:t>Suppose that a recursive algorithm divides a problem of size </a:t>
            </a:r>
            <a:r>
              <a:rPr lang="en-US" i="1" dirty="0"/>
              <a:t>n</a:t>
            </a:r>
            <a:r>
              <a:rPr lang="en-US" dirty="0"/>
              <a:t> into </a:t>
            </a:r>
            <a:r>
              <a:rPr lang="en-US" i="1" dirty="0"/>
              <a:t>a</a:t>
            </a:r>
            <a:r>
              <a:rPr lang="en-US" dirty="0"/>
              <a:t> </a:t>
            </a:r>
            <a:r>
              <a:rPr lang="en-US" dirty="0" err="1"/>
              <a:t>subproblems</a:t>
            </a:r>
            <a:r>
              <a:rPr lang="en-US" dirty="0"/>
              <a:t>.</a:t>
            </a:r>
          </a:p>
          <a:p>
            <a:r>
              <a:rPr lang="en-US" dirty="0"/>
              <a:t>Assume each </a:t>
            </a:r>
            <a:r>
              <a:rPr lang="en-US" dirty="0" err="1"/>
              <a:t>subproblem</a:t>
            </a:r>
            <a:r>
              <a:rPr lang="en-US" dirty="0"/>
              <a:t> is of size </a:t>
            </a:r>
            <a:r>
              <a:rPr lang="en-US" i="1" dirty="0"/>
              <a:t>n</a:t>
            </a:r>
            <a:r>
              <a:rPr lang="en-US" dirty="0"/>
              <a:t>/</a:t>
            </a:r>
            <a:r>
              <a:rPr lang="en-US" i="1" dirty="0"/>
              <a:t>b</a:t>
            </a:r>
            <a:r>
              <a:rPr lang="en-US" dirty="0"/>
              <a:t>.</a:t>
            </a:r>
          </a:p>
          <a:p>
            <a:r>
              <a:rPr lang="en-US" dirty="0"/>
              <a:t>Suppose </a:t>
            </a:r>
            <a:r>
              <a:rPr lang="en-US" i="1" dirty="0"/>
              <a:t>g</a:t>
            </a:r>
            <a:r>
              <a:rPr lang="en-US" dirty="0"/>
              <a:t>(</a:t>
            </a:r>
            <a:r>
              <a:rPr lang="en-US" i="1" dirty="0"/>
              <a:t>n</a:t>
            </a:r>
            <a:r>
              <a:rPr lang="en-US" dirty="0"/>
              <a:t>) extra operations are needed in the conquer step.</a:t>
            </a:r>
          </a:p>
          <a:p>
            <a:r>
              <a:rPr lang="en-US" dirty="0"/>
              <a:t>Then </a:t>
            </a:r>
            <a:r>
              <a:rPr lang="en-US" i="1" dirty="0"/>
              <a:t>f</a:t>
            </a:r>
            <a:r>
              <a:rPr lang="en-US" dirty="0"/>
              <a:t>(</a:t>
            </a:r>
            <a:r>
              <a:rPr lang="en-US" i="1" dirty="0"/>
              <a:t>n</a:t>
            </a:r>
            <a:r>
              <a:rPr lang="en-US" dirty="0"/>
              <a:t>) represents the number of operations to solve a problem of size </a:t>
            </a:r>
            <a:r>
              <a:rPr lang="en-US" i="1" dirty="0"/>
              <a:t>n</a:t>
            </a:r>
            <a:r>
              <a:rPr lang="en-US" dirty="0"/>
              <a:t> </a:t>
            </a:r>
            <a:r>
              <a:rPr lang="en-US" dirty="0" err="1"/>
              <a:t>satisisfies</a:t>
            </a:r>
            <a:r>
              <a:rPr lang="en-US" dirty="0"/>
              <a:t> the following recurrence relation:</a:t>
            </a:r>
          </a:p>
          <a:p>
            <a:pPr>
              <a:buNone/>
            </a:pPr>
            <a:r>
              <a:rPr lang="en-US" i="1" dirty="0"/>
              <a:t>            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g</a:t>
            </a:r>
            <a:r>
              <a:rPr lang="en-US" dirty="0"/>
              <a:t>(</a:t>
            </a:r>
            <a:r>
              <a:rPr lang="en-US" i="1" dirty="0"/>
              <a:t>n</a:t>
            </a:r>
            <a:r>
              <a:rPr lang="en-US" dirty="0"/>
              <a:t>)</a:t>
            </a:r>
          </a:p>
          <a:p>
            <a:r>
              <a:rPr lang="en-US" dirty="0"/>
              <a:t>This is called a </a:t>
            </a:r>
            <a:r>
              <a:rPr lang="en-US" i="1" dirty="0"/>
              <a:t>divide-and-conquer recurrence relation.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Search</a:t>
            </a:r>
          </a:p>
        </p:txBody>
      </p:sp>
      <p:sp>
        <p:nvSpPr>
          <p:cNvPr id="3" name="Content Placeholder 2"/>
          <p:cNvSpPr>
            <a:spLocks noGrp="1"/>
          </p:cNvSpPr>
          <p:nvPr>
            <p:ph idx="1"/>
          </p:nvPr>
        </p:nvSpPr>
        <p:spPr/>
        <p:txBody>
          <a:bodyPr>
            <a:normAutofit fontScale="92500" lnSpcReduction="20000"/>
          </a:bodyPr>
          <a:lstStyle/>
          <a:p>
            <a:r>
              <a:rPr lang="en-US" dirty="0"/>
              <a:t>Binary search reduces the search for an element in a sequence of size </a:t>
            </a:r>
            <a:r>
              <a:rPr lang="en-US" i="1" dirty="0"/>
              <a:t>n</a:t>
            </a:r>
            <a:r>
              <a:rPr lang="en-US" dirty="0"/>
              <a:t> to the search in a sequence of size </a:t>
            </a:r>
            <a:r>
              <a:rPr lang="en-US" i="1" dirty="0"/>
              <a:t>n</a:t>
            </a:r>
            <a:r>
              <a:rPr lang="en-US" dirty="0"/>
              <a:t>/</a:t>
            </a:r>
            <a:r>
              <a:rPr lang="en-US" dirty="0">
                <a:latin typeface="Cambria Math" panose="02040503050406030204" pitchFamily="18" charset="0"/>
                <a:ea typeface="Cambria Math" panose="02040503050406030204" pitchFamily="18" charset="0"/>
              </a:rPr>
              <a:t>2</a:t>
            </a:r>
            <a:r>
              <a:rPr lang="en-US" dirty="0"/>
              <a:t>. Two comparisons are needed to implement this reduction;</a:t>
            </a:r>
          </a:p>
          <a:p>
            <a:pPr lvl="1"/>
            <a:r>
              <a:rPr lang="en-US" dirty="0"/>
              <a:t>one to decide whether to search the upper or lower half of the sequence and </a:t>
            </a:r>
          </a:p>
          <a:p>
            <a:pPr lvl="1"/>
            <a:r>
              <a:rPr lang="en-US" dirty="0"/>
              <a:t>the other to determine if the sequence has elements.</a:t>
            </a:r>
          </a:p>
          <a:p>
            <a:r>
              <a:rPr lang="en-US" dirty="0"/>
              <a:t>Hence, if </a:t>
            </a:r>
            <a:r>
              <a:rPr lang="en-US" i="1" dirty="0"/>
              <a:t>f</a:t>
            </a:r>
            <a:r>
              <a:rPr lang="en-US" dirty="0"/>
              <a:t>(</a:t>
            </a:r>
            <a:r>
              <a:rPr lang="en-US" i="1" dirty="0"/>
              <a:t>n</a:t>
            </a:r>
            <a:r>
              <a:rPr lang="en-US" dirty="0"/>
              <a:t>) is the number of comparisons required to search for an element in a sequence of size </a:t>
            </a:r>
            <a:r>
              <a:rPr lang="en-US" i="1" dirty="0"/>
              <a:t>n</a:t>
            </a:r>
            <a:r>
              <a:rPr lang="en-US" dirty="0"/>
              <a:t>, then</a:t>
            </a:r>
          </a:p>
          <a:p>
            <a:pPr>
              <a:buNone/>
            </a:pPr>
            <a:endParaRPr lang="en-US" dirty="0"/>
          </a:p>
          <a:p>
            <a:pPr>
              <a:buNone/>
            </a:pPr>
            <a:endParaRPr lang="en-US" dirty="0"/>
          </a:p>
          <a:p>
            <a:pPr>
              <a:buNone/>
            </a:pPr>
            <a:r>
              <a:rPr lang="en-US" dirty="0"/>
              <a:t>      when </a:t>
            </a:r>
            <a:r>
              <a:rPr lang="en-US" i="1" dirty="0"/>
              <a:t>n</a:t>
            </a:r>
            <a:r>
              <a:rPr lang="en-US" dirty="0"/>
              <a:t> is even.</a:t>
            </a:r>
          </a:p>
          <a:p>
            <a:pPr>
              <a:buNone/>
            </a:pPr>
            <a:r>
              <a:rPr lang="en-US" dirty="0"/>
              <a:t>        </a:t>
            </a:r>
          </a:p>
        </p:txBody>
      </p:sp>
      <p:sp>
        <p:nvSpPr>
          <p:cNvPr id="4" name="Rectangle 3"/>
          <p:cNvSpPr/>
          <p:nvPr/>
        </p:nvSpPr>
        <p:spPr>
          <a:xfrm>
            <a:off x="2667000" y="4572000"/>
            <a:ext cx="2685351" cy="523220"/>
          </a:xfrm>
          <a:prstGeom prst="rect">
            <a:avLst/>
          </a:prstGeom>
        </p:spPr>
        <p:txBody>
          <a:bodyPr wrap="none">
            <a:spAutoFit/>
          </a:bodyPr>
          <a:lstStyle/>
          <a:p>
            <a:r>
              <a:rPr lang="en-US" i="1" dirty="0"/>
              <a:t> </a:t>
            </a:r>
            <a:r>
              <a:rPr lang="en-US" sz="2800" i="1" dirty="0"/>
              <a:t>f</a:t>
            </a:r>
            <a:r>
              <a:rPr lang="en-US" sz="2800" dirty="0"/>
              <a:t>(</a:t>
            </a:r>
            <a:r>
              <a:rPr lang="en-US" sz="2800" i="1" dirty="0"/>
              <a:t>n</a:t>
            </a:r>
            <a:r>
              <a:rPr lang="en-US" sz="2800" dirty="0"/>
              <a:t>) = </a:t>
            </a:r>
            <a:r>
              <a:rPr lang="en-US" sz="2800" i="1" dirty="0"/>
              <a:t>f</a:t>
            </a:r>
            <a:r>
              <a:rPr lang="en-US" sz="2800" dirty="0"/>
              <a:t>(</a:t>
            </a:r>
            <a:r>
              <a:rPr lang="en-US" sz="2800" i="1" dirty="0"/>
              <a:t>n</a:t>
            </a:r>
            <a:r>
              <a:rPr lang="en-US" sz="2800" dirty="0"/>
              <a:t>/</a:t>
            </a:r>
            <a:r>
              <a:rPr lang="en-US" sz="2800" dirty="0">
                <a:latin typeface="Cambria Math" panose="02040503050406030204" pitchFamily="18" charset="0"/>
                <a:ea typeface="Cambria Math" panose="02040503050406030204" pitchFamily="18" charset="0"/>
              </a:rPr>
              <a:t>2</a:t>
            </a:r>
            <a:r>
              <a:rPr lang="en-US" sz="2800" dirty="0"/>
              <a:t>) + </a:t>
            </a:r>
            <a:r>
              <a:rPr lang="en-US" sz="2800" dirty="0">
                <a:latin typeface="Cambria Math" panose="02040503050406030204" pitchFamily="18" charset="0"/>
                <a:ea typeface="Cambria Math" panose="02040503050406030204" pitchFamily="18" charset="0"/>
              </a:rPr>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sp>
        <p:nvSpPr>
          <p:cNvPr id="3" name="Content Placeholder 2"/>
          <p:cNvSpPr>
            <a:spLocks noGrp="1"/>
          </p:cNvSpPr>
          <p:nvPr>
            <p:ph idx="1"/>
          </p:nvPr>
        </p:nvSpPr>
        <p:spPr/>
        <p:txBody>
          <a:bodyPr>
            <a:normAutofit lnSpcReduction="10000"/>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latin typeface="Cambria Math" panose="02040503050406030204" pitchFamily="18" charset="0"/>
                <a:ea typeface="Cambria Math" panose="02040503050406030204"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than  </a:t>
            </a:r>
            <a:r>
              <a:rPr lang="en-US" i="1" dirty="0"/>
              <a:t>M</a:t>
            </a:r>
            <a:r>
              <a:rPr lang="en-US" dirty="0"/>
              <a:t>(</a:t>
            </a:r>
            <a:r>
              <a:rPr lang="en-US" i="1" dirty="0"/>
              <a:t>n</a:t>
            </a:r>
            <a:r>
              <a:rPr lang="en-US" dirty="0"/>
              <a:t>) where</a:t>
            </a:r>
          </a:p>
          <a:p>
            <a:pPr>
              <a:buNone/>
            </a:pPr>
            <a:endParaRPr lang="en-US" dirty="0"/>
          </a:p>
          <a:p>
            <a:pPr>
              <a:buNone/>
            </a:pPr>
            <a:endParaRPr lang="en-US" dirty="0"/>
          </a:p>
          <a:p>
            <a:pPr>
              <a:buNone/>
            </a:pPr>
            <a:r>
              <a:rPr lang="en-US" dirty="0"/>
              <a:t>      </a:t>
            </a:r>
          </a:p>
          <a:p>
            <a:pPr>
              <a:buNone/>
            </a:pPr>
            <a:r>
              <a:rPr lang="en-US" dirty="0"/>
              <a:t>        </a:t>
            </a:r>
          </a:p>
        </p:txBody>
      </p:sp>
      <p:sp>
        <p:nvSpPr>
          <p:cNvPr id="4" name="Rectangle 3"/>
          <p:cNvSpPr/>
          <p:nvPr/>
        </p:nvSpPr>
        <p:spPr>
          <a:xfrm>
            <a:off x="2667000" y="4572000"/>
            <a:ext cx="3411511" cy="523220"/>
          </a:xfrm>
          <a:prstGeom prst="rect">
            <a:avLst/>
          </a:prstGeom>
        </p:spPr>
        <p:txBody>
          <a:bodyPr wrap="none">
            <a:spAutoFit/>
          </a:bodyPr>
          <a:lstStyle/>
          <a:p>
            <a:r>
              <a:rPr lang="en-US" i="1" dirty="0"/>
              <a:t> </a:t>
            </a:r>
            <a:r>
              <a:rPr lang="en-US" sz="2800" i="1" dirty="0"/>
              <a:t>M</a:t>
            </a:r>
            <a:r>
              <a:rPr lang="en-US" sz="2800" dirty="0"/>
              <a:t>(</a:t>
            </a:r>
            <a:r>
              <a:rPr lang="en-US" sz="2800" i="1" dirty="0"/>
              <a:t>n</a:t>
            </a:r>
            <a:r>
              <a:rPr lang="en-US" sz="2800" dirty="0"/>
              <a:t>) = </a:t>
            </a:r>
            <a:r>
              <a:rPr lang="en-US" sz="2800" dirty="0">
                <a:latin typeface="Cambria Math" panose="02040503050406030204" pitchFamily="18" charset="0"/>
                <a:ea typeface="Cambria Math" panose="02040503050406030204" pitchFamily="18" charset="0"/>
              </a:rPr>
              <a:t>2</a:t>
            </a:r>
            <a:r>
              <a:rPr lang="en-US" sz="2800" i="1" dirty="0"/>
              <a:t>M</a:t>
            </a:r>
            <a:r>
              <a:rPr lang="en-US" sz="2800" dirty="0"/>
              <a:t>(</a:t>
            </a:r>
            <a:r>
              <a:rPr lang="en-US" sz="2800" i="1" dirty="0"/>
              <a:t>n</a:t>
            </a:r>
            <a:r>
              <a:rPr lang="en-US" sz="2800" dirty="0"/>
              <a:t>/</a:t>
            </a:r>
            <a:r>
              <a:rPr lang="en-US" sz="2800" dirty="0">
                <a:latin typeface="Cambria Math" panose="02040503050406030204" pitchFamily="18" charset="0"/>
                <a:ea typeface="Cambria Math" panose="02040503050406030204" pitchFamily="18" charset="0"/>
              </a:rPr>
              <a:t>2</a:t>
            </a:r>
            <a:r>
              <a:rPr lang="en-US" sz="2800" dirty="0"/>
              <a:t>) + </a:t>
            </a:r>
            <a:r>
              <a:rPr lang="en-US" sz="2800" i="1" dirty="0">
                <a:ea typeface="Cambria Math" panose="02040503050406030204" pitchFamily="18" charset="0"/>
              </a:rPr>
              <a:t>n</a:t>
            </a:r>
            <a:r>
              <a:rPr lang="en-US" sz="2800" dirty="0">
                <a:ea typeface="Cambria Math" panose="020405030504060302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Fast Multiplication of Integers</a:t>
            </a:r>
          </a:p>
        </p:txBody>
      </p:sp>
      <p:sp>
        <p:nvSpPr>
          <p:cNvPr id="3" name="Content Placeholder 2"/>
          <p:cNvSpPr>
            <a:spLocks noGrp="1"/>
          </p:cNvSpPr>
          <p:nvPr>
            <p:ph idx="1"/>
          </p:nvPr>
        </p:nvSpPr>
        <p:spPr/>
        <p:txBody>
          <a:bodyPr>
            <a:normAutofit fontScale="32500" lnSpcReduction="20000"/>
          </a:bodyPr>
          <a:lstStyle/>
          <a:p>
            <a:r>
              <a:rPr lang="en-US" sz="4300" dirty="0"/>
              <a:t>An algorithm  for the fast multiplication of  two </a:t>
            </a:r>
            <a:r>
              <a:rPr lang="en-US" sz="4300" dirty="0">
                <a:latin typeface="Cambria Math" panose="02040503050406030204" pitchFamily="18" charset="0"/>
                <a:ea typeface="Cambria Math" panose="02040503050406030204" pitchFamily="18" charset="0"/>
              </a:rPr>
              <a:t>2</a:t>
            </a:r>
            <a:r>
              <a:rPr lang="en-US" sz="4300" i="1" dirty="0"/>
              <a:t>n</a:t>
            </a:r>
            <a:r>
              <a:rPr lang="en-US" sz="4300" dirty="0"/>
              <a:t>-bit integers  (assuming </a:t>
            </a:r>
            <a:r>
              <a:rPr lang="en-US" sz="4300" i="1" dirty="0"/>
              <a:t>n</a:t>
            </a:r>
            <a:r>
              <a:rPr lang="en-US" sz="4300" dirty="0"/>
              <a:t> is even) first splits each of the </a:t>
            </a:r>
            <a:r>
              <a:rPr lang="en-US" sz="4300" dirty="0">
                <a:latin typeface="Cambria Math" panose="02040503050406030204" pitchFamily="18" charset="0"/>
                <a:ea typeface="Cambria Math" panose="02040503050406030204" pitchFamily="18" charset="0"/>
              </a:rPr>
              <a:t>2</a:t>
            </a:r>
            <a:r>
              <a:rPr lang="en-US" sz="4300" i="1" dirty="0"/>
              <a:t>n</a:t>
            </a:r>
            <a:r>
              <a:rPr lang="en-US" sz="4300" dirty="0"/>
              <a:t>-bit integers into two blocks, each of </a:t>
            </a:r>
            <a:r>
              <a:rPr lang="en-US" sz="4300" i="1" dirty="0"/>
              <a:t>n</a:t>
            </a:r>
            <a:r>
              <a:rPr lang="en-US" sz="4300" dirty="0"/>
              <a:t> bits.</a:t>
            </a:r>
          </a:p>
          <a:p>
            <a:r>
              <a:rPr lang="en-US" sz="4300" dirty="0"/>
              <a:t>Suppose that </a:t>
            </a:r>
            <a:r>
              <a:rPr lang="en-US" sz="4300" i="1" dirty="0"/>
              <a:t>a</a:t>
            </a:r>
            <a:r>
              <a:rPr lang="en-US" sz="4300" dirty="0"/>
              <a:t> and </a:t>
            </a:r>
            <a:r>
              <a:rPr lang="en-US" sz="4300" i="1" dirty="0"/>
              <a:t>b</a:t>
            </a:r>
            <a:r>
              <a:rPr lang="en-US" sz="4300" dirty="0"/>
              <a:t> are integers with binary expansions of length </a:t>
            </a:r>
            <a:r>
              <a:rPr lang="en-US" sz="4300" dirty="0">
                <a:latin typeface="Cambria Math" panose="02040503050406030204" pitchFamily="18" charset="0"/>
                <a:ea typeface="Cambria Math" panose="02040503050406030204" pitchFamily="18" charset="0"/>
              </a:rPr>
              <a:t>2</a:t>
            </a:r>
            <a:r>
              <a:rPr lang="en-US" sz="4300" i="1" dirty="0"/>
              <a:t>n</a:t>
            </a:r>
            <a:r>
              <a:rPr lang="en-US" sz="4300" dirty="0"/>
              <a:t>. Let</a:t>
            </a:r>
          </a:p>
          <a:p>
            <a:pPr>
              <a:buNone/>
            </a:pPr>
            <a:r>
              <a:rPr lang="en-US" sz="4300" dirty="0"/>
              <a:t>             </a:t>
            </a:r>
            <a:r>
              <a:rPr lang="en-US" sz="4300" i="1" dirty="0"/>
              <a:t>a</a:t>
            </a:r>
            <a:r>
              <a:rPr lang="en-US" sz="4300" dirty="0"/>
              <a:t> = (</a:t>
            </a:r>
            <a:r>
              <a:rPr lang="en-US" sz="4300" i="1" dirty="0"/>
              <a:t>a</a:t>
            </a:r>
            <a:r>
              <a:rPr lang="en-US" sz="4300" baseline="-25000" dirty="0">
                <a:latin typeface="Cambria Math" panose="02040503050406030204" pitchFamily="18" charset="0"/>
                <a:ea typeface="Cambria Math" panose="02040503050406030204" pitchFamily="18" charset="0"/>
              </a:rPr>
              <a:t>2</a:t>
            </a:r>
            <a:r>
              <a:rPr lang="en-US" sz="4300" i="1" baseline="-25000" dirty="0"/>
              <a:t>n</a:t>
            </a:r>
            <a:r>
              <a:rPr lang="en-US" sz="4300" baseline="-25000" dirty="0">
                <a:latin typeface="Cambria Math" panose="02040503050406030204"/>
                <a:ea typeface="Cambria Math" panose="02040503050406030204"/>
              </a:rPr>
              <a:t>−1</a:t>
            </a:r>
            <a:r>
              <a:rPr lang="en-US" sz="4300" i="1" dirty="0">
                <a:ea typeface="Cambria Math" panose="02040503050406030204"/>
              </a:rPr>
              <a:t>a</a:t>
            </a:r>
            <a:r>
              <a:rPr lang="en-US" sz="4300" baseline="-25000" dirty="0">
                <a:latin typeface="Cambria Math" panose="02040503050406030204"/>
                <a:ea typeface="Cambria Math" panose="02040503050406030204"/>
              </a:rPr>
              <a:t>2</a:t>
            </a:r>
            <a:r>
              <a:rPr lang="en-US" sz="4300" i="1" baseline="-25000" dirty="0">
                <a:latin typeface="Cambria Math" panose="02040503050406030204"/>
                <a:ea typeface="Cambria Math" panose="02040503050406030204"/>
              </a:rPr>
              <a:t>n</a:t>
            </a:r>
            <a:r>
              <a:rPr lang="en-US" sz="4300" baseline="-25000" dirty="0">
                <a:latin typeface="Cambria Math" panose="02040503050406030204"/>
                <a:ea typeface="Cambria Math" panose="02040503050406030204"/>
              </a:rPr>
              <a:t>−2 </a:t>
            </a:r>
            <a:r>
              <a:rPr lang="en-US" sz="4300" dirty="0">
                <a:latin typeface="Cambria Math" panose="02040503050406030204"/>
                <a:ea typeface="Cambria Math" panose="02040503050406030204"/>
              </a:rPr>
              <a:t>… </a:t>
            </a:r>
            <a:r>
              <a:rPr lang="en-US" sz="4300" i="1" dirty="0">
                <a:ea typeface="Cambria Math" panose="02040503050406030204"/>
              </a:rPr>
              <a:t>a</a:t>
            </a:r>
            <a:r>
              <a:rPr lang="en-US" sz="4300" baseline="-25000" dirty="0">
                <a:latin typeface="Cambria Math" panose="02040503050406030204"/>
                <a:ea typeface="Cambria Math" panose="02040503050406030204"/>
              </a:rPr>
              <a:t>1</a:t>
            </a:r>
            <a:r>
              <a:rPr lang="en-US" sz="4300" i="1" dirty="0">
                <a:ea typeface="Cambria Math" panose="02040503050406030204"/>
              </a:rPr>
              <a:t>a</a:t>
            </a:r>
            <a:r>
              <a:rPr lang="en-US" sz="4300" baseline="-25000" dirty="0">
                <a:latin typeface="Cambria Math" panose="02040503050406030204"/>
                <a:ea typeface="Cambria Math" panose="02040503050406030204"/>
              </a:rPr>
              <a:t>0</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   </a:t>
            </a:r>
            <a:r>
              <a:rPr lang="en-US" sz="4300" dirty="0">
                <a:ea typeface="Cambria Math" panose="02040503050406030204"/>
              </a:rPr>
              <a:t>and</a:t>
            </a:r>
            <a:r>
              <a:rPr lang="en-US" sz="4300" i="1" dirty="0"/>
              <a:t> b</a:t>
            </a:r>
            <a:r>
              <a:rPr lang="en-US" sz="4300" dirty="0"/>
              <a:t> = (</a:t>
            </a:r>
            <a:r>
              <a:rPr lang="en-US" sz="4300" i="1" dirty="0"/>
              <a:t>b</a:t>
            </a:r>
            <a:r>
              <a:rPr lang="en-US" sz="4300" baseline="-25000" dirty="0">
                <a:latin typeface="Cambria Math" panose="02040503050406030204" pitchFamily="18" charset="0"/>
                <a:ea typeface="Cambria Math" panose="02040503050406030204" pitchFamily="18" charset="0"/>
              </a:rPr>
              <a:t>2</a:t>
            </a:r>
            <a:r>
              <a:rPr lang="en-US" sz="4300" i="1" baseline="-25000" dirty="0"/>
              <a:t>n</a:t>
            </a:r>
            <a:r>
              <a:rPr lang="en-US" sz="4300" baseline="-25000" dirty="0">
                <a:latin typeface="Cambria Math" panose="02040503050406030204"/>
                <a:ea typeface="Cambria Math" panose="02040503050406030204"/>
              </a:rPr>
              <a:t>−1</a:t>
            </a:r>
            <a:r>
              <a:rPr lang="en-US" sz="4300" i="1" dirty="0">
                <a:ea typeface="Cambria Math" panose="02040503050406030204"/>
              </a:rPr>
              <a:t>b</a:t>
            </a:r>
            <a:r>
              <a:rPr lang="en-US" sz="4300" baseline="-25000" dirty="0">
                <a:latin typeface="Cambria Math" panose="02040503050406030204"/>
                <a:ea typeface="Cambria Math" panose="02040503050406030204"/>
              </a:rPr>
              <a:t>2</a:t>
            </a:r>
            <a:r>
              <a:rPr lang="en-US" sz="4300" i="1" baseline="-25000" dirty="0">
                <a:latin typeface="Cambria Math" panose="02040503050406030204"/>
                <a:ea typeface="Cambria Math" panose="02040503050406030204"/>
              </a:rPr>
              <a:t>n</a:t>
            </a:r>
            <a:r>
              <a:rPr lang="en-US" sz="4300" baseline="-25000" dirty="0">
                <a:latin typeface="Cambria Math" panose="02040503050406030204"/>
                <a:ea typeface="Cambria Math" panose="02040503050406030204"/>
              </a:rPr>
              <a:t>−2 </a:t>
            </a:r>
            <a:r>
              <a:rPr lang="en-US" sz="4300" dirty="0">
                <a:latin typeface="Cambria Math" panose="02040503050406030204"/>
                <a:ea typeface="Cambria Math" panose="02040503050406030204"/>
              </a:rPr>
              <a:t>… </a:t>
            </a:r>
            <a:r>
              <a:rPr lang="en-US" sz="4300" i="1" dirty="0">
                <a:ea typeface="Cambria Math" panose="02040503050406030204"/>
              </a:rPr>
              <a:t>b</a:t>
            </a:r>
            <a:r>
              <a:rPr lang="en-US" sz="4300" baseline="-25000" dirty="0">
                <a:latin typeface="Cambria Math" panose="02040503050406030204"/>
                <a:ea typeface="Cambria Math" panose="02040503050406030204"/>
              </a:rPr>
              <a:t>1</a:t>
            </a:r>
            <a:r>
              <a:rPr lang="en-US" sz="4300" i="1" dirty="0">
                <a:ea typeface="Cambria Math" panose="02040503050406030204"/>
              </a:rPr>
              <a:t>b</a:t>
            </a:r>
            <a:r>
              <a:rPr lang="en-US" sz="4300" baseline="-25000" dirty="0">
                <a:latin typeface="Cambria Math" panose="02040503050406030204"/>
                <a:ea typeface="Cambria Math" panose="02040503050406030204"/>
              </a:rPr>
              <a:t>0</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a:t>
            </a:r>
            <a:r>
              <a:rPr lang="en-US" sz="4300" dirty="0"/>
              <a:t> .</a:t>
            </a:r>
            <a:r>
              <a:rPr lang="en-US" sz="4300" baseline="-25000" dirty="0">
                <a:latin typeface="Cambria Math" panose="02040503050406030204"/>
                <a:ea typeface="Cambria Math" panose="02040503050406030204"/>
              </a:rPr>
              <a:t> </a:t>
            </a:r>
            <a:endParaRPr lang="en-US" sz="4300" dirty="0"/>
          </a:p>
          <a:p>
            <a:r>
              <a:rPr lang="en-US" sz="4300" dirty="0"/>
              <a:t>Let </a:t>
            </a:r>
            <a:r>
              <a:rPr lang="en-US" sz="4300" i="1" dirty="0"/>
              <a:t>a</a:t>
            </a:r>
            <a:r>
              <a:rPr lang="en-US" sz="4300" dirty="0"/>
              <a:t> = </a:t>
            </a:r>
            <a:r>
              <a:rPr lang="en-US" sz="4300" dirty="0">
                <a:latin typeface="Cambria Math" panose="02040503050406030204" pitchFamily="18" charset="0"/>
                <a:ea typeface="Cambria Math" panose="02040503050406030204" pitchFamily="18" charset="0"/>
              </a:rPr>
              <a:t>2</a:t>
            </a:r>
            <a:r>
              <a:rPr lang="en-US" sz="4300" i="1" baseline="30000" dirty="0"/>
              <a:t>n</a:t>
            </a:r>
            <a:r>
              <a:rPr lang="en-US" sz="4300" i="1" dirty="0"/>
              <a:t>A</a:t>
            </a:r>
            <a:r>
              <a:rPr lang="en-US" sz="4300" baseline="-25000" dirty="0">
                <a:latin typeface="Cambria Math" panose="02040503050406030204" pitchFamily="18" charset="0"/>
                <a:ea typeface="Cambria Math" panose="02040503050406030204" pitchFamily="18" charset="0"/>
              </a:rPr>
              <a:t>1</a:t>
            </a:r>
            <a:r>
              <a:rPr lang="en-US" sz="4300" dirty="0"/>
              <a:t> + </a:t>
            </a:r>
            <a:r>
              <a:rPr lang="en-US" sz="4300" i="1" dirty="0"/>
              <a:t>A</a:t>
            </a:r>
            <a:r>
              <a:rPr lang="en-US" sz="4300" baseline="-25000" dirty="0">
                <a:latin typeface="Cambria Math" panose="02040503050406030204" pitchFamily="18" charset="0"/>
                <a:ea typeface="Cambria Math" panose="02040503050406030204" pitchFamily="18" charset="0"/>
              </a:rPr>
              <a:t>0</a:t>
            </a:r>
            <a:r>
              <a:rPr lang="en-US" sz="4300" dirty="0"/>
              <a:t>,  </a:t>
            </a:r>
            <a:r>
              <a:rPr lang="en-US" sz="4300" i="1" dirty="0"/>
              <a:t>b</a:t>
            </a:r>
            <a:r>
              <a:rPr lang="en-US" sz="4300" dirty="0"/>
              <a:t> = </a:t>
            </a:r>
            <a:r>
              <a:rPr lang="en-US" sz="4300" dirty="0">
                <a:latin typeface="Cambria Math" panose="02040503050406030204" pitchFamily="18" charset="0"/>
                <a:ea typeface="Cambria Math" panose="02040503050406030204" pitchFamily="18" charset="0"/>
              </a:rPr>
              <a:t>2</a:t>
            </a:r>
            <a:r>
              <a:rPr lang="en-US" sz="4300" i="1" baseline="30000" dirty="0"/>
              <a:t>n</a:t>
            </a:r>
            <a:r>
              <a:rPr lang="en-US" sz="4300" i="1" dirty="0"/>
              <a:t>B</a:t>
            </a:r>
            <a:r>
              <a:rPr lang="en-US" sz="4300" baseline="-25000" dirty="0">
                <a:latin typeface="Cambria Math" panose="02040503050406030204" pitchFamily="18" charset="0"/>
                <a:ea typeface="Cambria Math" panose="02040503050406030204" pitchFamily="18" charset="0"/>
              </a:rPr>
              <a:t>1</a:t>
            </a:r>
            <a:r>
              <a:rPr lang="en-US" sz="4300" dirty="0"/>
              <a:t> + </a:t>
            </a:r>
            <a:r>
              <a:rPr lang="en-US" sz="4300" i="1" dirty="0"/>
              <a:t>B</a:t>
            </a:r>
            <a:r>
              <a:rPr lang="en-US" sz="4300" baseline="-25000" dirty="0">
                <a:latin typeface="Cambria Math" panose="02040503050406030204" pitchFamily="18" charset="0"/>
                <a:ea typeface="Cambria Math" panose="02040503050406030204" pitchFamily="18" charset="0"/>
              </a:rPr>
              <a:t>0</a:t>
            </a:r>
            <a:r>
              <a:rPr lang="en-US" sz="4300" dirty="0"/>
              <a:t> , </a:t>
            </a:r>
            <a:r>
              <a:rPr lang="en-US" sz="4300" dirty="0">
                <a:latin typeface="Cambria Math" panose="02040503050406030204" pitchFamily="18" charset="0"/>
                <a:ea typeface="Cambria Math" panose="02040503050406030204" pitchFamily="18" charset="0"/>
              </a:rPr>
              <a:t>where</a:t>
            </a:r>
          </a:p>
          <a:p>
            <a:pPr>
              <a:buNone/>
            </a:pPr>
            <a:r>
              <a:rPr lang="en-US" sz="4300" i="1" dirty="0"/>
              <a:t>               A</a:t>
            </a:r>
            <a:r>
              <a:rPr lang="en-US" sz="4300" baseline="-25000" dirty="0">
                <a:latin typeface="Cambria Math" panose="02040503050406030204" pitchFamily="18" charset="0"/>
                <a:ea typeface="Cambria Math" panose="02040503050406030204" pitchFamily="18" charset="0"/>
              </a:rPr>
              <a:t>1</a:t>
            </a:r>
            <a:r>
              <a:rPr lang="en-US" sz="4300" dirty="0"/>
              <a:t> = (</a:t>
            </a:r>
            <a:r>
              <a:rPr lang="en-US" sz="4300" i="1" dirty="0"/>
              <a:t>a</a:t>
            </a:r>
            <a:r>
              <a:rPr lang="en-US" sz="4300" baseline="-25000" dirty="0">
                <a:latin typeface="Cambria Math" panose="02040503050406030204" pitchFamily="18" charset="0"/>
                <a:ea typeface="Cambria Math" panose="02040503050406030204" pitchFamily="18" charset="0"/>
              </a:rPr>
              <a:t>2</a:t>
            </a:r>
            <a:r>
              <a:rPr lang="en-US" sz="4300" i="1" baseline="-25000" dirty="0"/>
              <a:t>n</a:t>
            </a:r>
            <a:r>
              <a:rPr lang="en-US" sz="4300" baseline="-25000" dirty="0">
                <a:latin typeface="Cambria Math" panose="02040503050406030204"/>
                <a:ea typeface="Cambria Math" panose="02040503050406030204"/>
              </a:rPr>
              <a:t>−1 </a:t>
            </a:r>
            <a:r>
              <a:rPr lang="en-US" sz="4300" dirty="0">
                <a:latin typeface="Cambria Math" panose="02040503050406030204"/>
                <a:ea typeface="Cambria Math" panose="02040503050406030204"/>
              </a:rPr>
              <a:t>… </a:t>
            </a:r>
            <a:r>
              <a:rPr lang="en-US" sz="4300" i="1" dirty="0">
                <a:ea typeface="Cambria Math" panose="02040503050406030204"/>
              </a:rPr>
              <a:t>a</a:t>
            </a:r>
            <a:r>
              <a:rPr lang="en-US" sz="4300" i="1" baseline="-25000" dirty="0">
                <a:latin typeface="Cambria Math" panose="02040503050406030204"/>
                <a:ea typeface="Cambria Math" panose="02040503050406030204"/>
              </a:rPr>
              <a:t>n</a:t>
            </a:r>
            <a:r>
              <a:rPr lang="en-US" sz="4300" baseline="-25000" dirty="0">
                <a:latin typeface="Cambria Math" panose="02040503050406030204"/>
                <a:ea typeface="Cambria Math" panose="02040503050406030204"/>
              </a:rPr>
              <a:t>+1</a:t>
            </a:r>
            <a:r>
              <a:rPr lang="en-US" sz="4300" i="1" dirty="0">
                <a:ea typeface="Cambria Math" panose="02040503050406030204"/>
              </a:rPr>
              <a:t>a</a:t>
            </a:r>
            <a:r>
              <a:rPr lang="en-US" sz="4300" i="1" baseline="-25000" dirty="0">
                <a:latin typeface="Cambria Math" panose="02040503050406030204"/>
                <a:ea typeface="Cambria Math" panose="02040503050406030204"/>
              </a:rPr>
              <a:t>n</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a:t>
            </a:r>
            <a:r>
              <a:rPr lang="en-US" sz="4300" i="1" dirty="0">
                <a:ea typeface="Cambria Math" panose="02040503050406030204"/>
              </a:rPr>
              <a:t> </a:t>
            </a:r>
            <a:r>
              <a:rPr lang="en-US" sz="4300" dirty="0"/>
              <a:t>, </a:t>
            </a:r>
            <a:r>
              <a:rPr lang="en-US" sz="4300" i="1" dirty="0"/>
              <a:t>A</a:t>
            </a:r>
            <a:r>
              <a:rPr lang="en-US" sz="4300" baseline="-25000" dirty="0">
                <a:latin typeface="Cambria Math" panose="02040503050406030204" pitchFamily="18" charset="0"/>
                <a:ea typeface="Cambria Math" panose="02040503050406030204" pitchFamily="18" charset="0"/>
              </a:rPr>
              <a:t>0</a:t>
            </a:r>
            <a:r>
              <a:rPr lang="en-US" sz="4300" dirty="0">
                <a:latin typeface="Cambria Math" panose="02040503050406030204" pitchFamily="18" charset="0"/>
                <a:ea typeface="Cambria Math" panose="02040503050406030204" pitchFamily="18" charset="0"/>
              </a:rPr>
              <a:t> </a:t>
            </a:r>
            <a:r>
              <a:rPr lang="en-US" sz="4300" dirty="0"/>
              <a:t>= (</a:t>
            </a:r>
            <a:r>
              <a:rPr lang="en-US" sz="4300" i="1" dirty="0"/>
              <a:t>a</a:t>
            </a:r>
            <a:r>
              <a:rPr lang="en-US" sz="4300" i="1" baseline="-25000" dirty="0"/>
              <a:t>n</a:t>
            </a:r>
            <a:r>
              <a:rPr lang="en-US" sz="4300" baseline="-25000" dirty="0">
                <a:latin typeface="Cambria Math" panose="02040503050406030204"/>
                <a:ea typeface="Cambria Math" panose="02040503050406030204"/>
              </a:rPr>
              <a:t>−1 </a:t>
            </a:r>
            <a:r>
              <a:rPr lang="en-US" sz="4300" dirty="0">
                <a:latin typeface="Cambria Math" panose="02040503050406030204"/>
                <a:ea typeface="Cambria Math" panose="02040503050406030204"/>
              </a:rPr>
              <a:t>… </a:t>
            </a:r>
            <a:r>
              <a:rPr lang="en-US" sz="4300" i="1" dirty="0">
                <a:ea typeface="Cambria Math" panose="02040503050406030204"/>
              </a:rPr>
              <a:t>a</a:t>
            </a:r>
            <a:r>
              <a:rPr lang="en-US" sz="4300" baseline="-25000" dirty="0">
                <a:latin typeface="Cambria Math" panose="02040503050406030204"/>
                <a:ea typeface="Cambria Math" panose="02040503050406030204"/>
              </a:rPr>
              <a:t>1</a:t>
            </a:r>
            <a:r>
              <a:rPr lang="en-US" sz="4300" i="1" dirty="0">
                <a:ea typeface="Cambria Math" panose="02040503050406030204"/>
              </a:rPr>
              <a:t>a</a:t>
            </a:r>
            <a:r>
              <a:rPr lang="en-US" sz="4300" baseline="-25000" dirty="0">
                <a:latin typeface="Cambria Math" panose="02040503050406030204"/>
                <a:ea typeface="Cambria Math" panose="02040503050406030204"/>
              </a:rPr>
              <a:t>0</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a:t>
            </a:r>
            <a:r>
              <a:rPr lang="en-US" sz="4300" i="1" dirty="0">
                <a:ea typeface="Cambria Math" panose="02040503050406030204"/>
              </a:rPr>
              <a:t> ,</a:t>
            </a:r>
          </a:p>
          <a:p>
            <a:pPr>
              <a:buNone/>
            </a:pPr>
            <a:r>
              <a:rPr lang="en-US" sz="4300" i="1" dirty="0"/>
              <a:t>               B</a:t>
            </a:r>
            <a:r>
              <a:rPr lang="en-US" sz="4300" baseline="-25000" dirty="0">
                <a:latin typeface="Cambria Math" panose="02040503050406030204" pitchFamily="18" charset="0"/>
                <a:ea typeface="Cambria Math" panose="02040503050406030204" pitchFamily="18" charset="0"/>
              </a:rPr>
              <a:t>1</a:t>
            </a:r>
            <a:r>
              <a:rPr lang="en-US" sz="4300" dirty="0"/>
              <a:t> = (</a:t>
            </a:r>
            <a:r>
              <a:rPr lang="en-US" sz="4300" i="1" dirty="0"/>
              <a:t>b</a:t>
            </a:r>
            <a:r>
              <a:rPr lang="en-US" sz="4300" baseline="-25000" dirty="0">
                <a:latin typeface="Cambria Math" panose="02040503050406030204" pitchFamily="18" charset="0"/>
                <a:ea typeface="Cambria Math" panose="02040503050406030204" pitchFamily="18" charset="0"/>
              </a:rPr>
              <a:t>2</a:t>
            </a:r>
            <a:r>
              <a:rPr lang="en-US" sz="4300" i="1" baseline="-25000" dirty="0"/>
              <a:t>n</a:t>
            </a:r>
            <a:r>
              <a:rPr lang="en-US" sz="4300" baseline="-25000" dirty="0">
                <a:latin typeface="Cambria Math" panose="02040503050406030204"/>
                <a:ea typeface="Cambria Math" panose="02040503050406030204"/>
              </a:rPr>
              <a:t>−1 </a:t>
            </a:r>
            <a:r>
              <a:rPr lang="en-US" sz="4300" dirty="0">
                <a:latin typeface="Cambria Math" panose="02040503050406030204"/>
                <a:ea typeface="Cambria Math" panose="02040503050406030204"/>
              </a:rPr>
              <a:t>… </a:t>
            </a:r>
            <a:r>
              <a:rPr lang="en-US" sz="4300" i="1" dirty="0">
                <a:ea typeface="Cambria Math" panose="02040503050406030204"/>
              </a:rPr>
              <a:t>b</a:t>
            </a:r>
            <a:r>
              <a:rPr lang="en-US" sz="4300" i="1" baseline="-25000" dirty="0">
                <a:latin typeface="Cambria Math" panose="02040503050406030204"/>
                <a:ea typeface="Cambria Math" panose="02040503050406030204"/>
              </a:rPr>
              <a:t>n</a:t>
            </a:r>
            <a:r>
              <a:rPr lang="en-US" sz="4300" baseline="-25000" dirty="0">
                <a:latin typeface="Cambria Math" panose="02040503050406030204"/>
                <a:ea typeface="Cambria Math" panose="02040503050406030204"/>
              </a:rPr>
              <a:t>+1</a:t>
            </a:r>
            <a:r>
              <a:rPr lang="en-US" sz="4300" i="1" dirty="0">
                <a:ea typeface="Cambria Math" panose="02040503050406030204"/>
              </a:rPr>
              <a:t>b</a:t>
            </a:r>
            <a:r>
              <a:rPr lang="en-US" sz="4300" i="1" baseline="-25000" dirty="0">
                <a:latin typeface="Cambria Math" panose="02040503050406030204"/>
                <a:ea typeface="Cambria Math" panose="02040503050406030204"/>
              </a:rPr>
              <a:t>n</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a:t>
            </a:r>
            <a:r>
              <a:rPr lang="en-US" sz="4300" i="1" dirty="0">
                <a:ea typeface="Cambria Math" panose="02040503050406030204"/>
              </a:rPr>
              <a:t> </a:t>
            </a:r>
            <a:r>
              <a:rPr lang="en-US" sz="4300" dirty="0"/>
              <a:t>, </a:t>
            </a:r>
            <a:r>
              <a:rPr lang="en-US" sz="4300" i="1" dirty="0"/>
              <a:t>B</a:t>
            </a:r>
            <a:r>
              <a:rPr lang="en-US" sz="4300" baseline="-25000" dirty="0">
                <a:latin typeface="Cambria Math" panose="02040503050406030204" pitchFamily="18" charset="0"/>
                <a:ea typeface="Cambria Math" panose="02040503050406030204" pitchFamily="18" charset="0"/>
              </a:rPr>
              <a:t>0</a:t>
            </a:r>
            <a:r>
              <a:rPr lang="en-US" sz="4300" dirty="0">
                <a:latin typeface="Cambria Math" panose="02040503050406030204" pitchFamily="18" charset="0"/>
                <a:ea typeface="Cambria Math" panose="02040503050406030204" pitchFamily="18" charset="0"/>
              </a:rPr>
              <a:t> </a:t>
            </a:r>
            <a:r>
              <a:rPr lang="en-US" sz="4300" dirty="0"/>
              <a:t>= (</a:t>
            </a:r>
            <a:r>
              <a:rPr lang="en-US" sz="4300" i="1" dirty="0"/>
              <a:t>b</a:t>
            </a:r>
            <a:r>
              <a:rPr lang="en-US" sz="4300" i="1" baseline="-25000" dirty="0"/>
              <a:t>n</a:t>
            </a:r>
            <a:r>
              <a:rPr lang="en-US" sz="4300" baseline="-25000" dirty="0">
                <a:latin typeface="Cambria Math" panose="02040503050406030204"/>
                <a:ea typeface="Cambria Math" panose="02040503050406030204"/>
              </a:rPr>
              <a:t>−1 </a:t>
            </a:r>
            <a:r>
              <a:rPr lang="en-US" sz="4300" dirty="0">
                <a:latin typeface="Cambria Math" panose="02040503050406030204"/>
                <a:ea typeface="Cambria Math" panose="02040503050406030204"/>
              </a:rPr>
              <a:t>… </a:t>
            </a:r>
            <a:r>
              <a:rPr lang="en-US" sz="4300" i="1" dirty="0">
                <a:ea typeface="Cambria Math" panose="02040503050406030204"/>
              </a:rPr>
              <a:t>b</a:t>
            </a:r>
            <a:r>
              <a:rPr lang="en-US" sz="4300" baseline="-25000" dirty="0">
                <a:latin typeface="Cambria Math" panose="02040503050406030204"/>
                <a:ea typeface="Cambria Math" panose="02040503050406030204"/>
              </a:rPr>
              <a:t>1</a:t>
            </a:r>
            <a:r>
              <a:rPr lang="en-US" sz="4300" i="1" dirty="0">
                <a:ea typeface="Cambria Math" panose="02040503050406030204"/>
              </a:rPr>
              <a:t>b</a:t>
            </a:r>
            <a:r>
              <a:rPr lang="en-US" sz="4300" baseline="-25000" dirty="0">
                <a:latin typeface="Cambria Math" panose="02040503050406030204"/>
                <a:ea typeface="Cambria Math" panose="02040503050406030204"/>
              </a:rPr>
              <a:t>0</a:t>
            </a:r>
            <a:r>
              <a:rPr lang="en-US" sz="4300" dirty="0">
                <a:latin typeface="Cambria Math" panose="02040503050406030204"/>
                <a:ea typeface="Cambria Math" panose="02040503050406030204"/>
              </a:rPr>
              <a:t>)</a:t>
            </a:r>
            <a:r>
              <a:rPr lang="en-US" sz="4300" baseline="-25000" dirty="0">
                <a:latin typeface="Cambria Math" panose="02040503050406030204"/>
                <a:ea typeface="Cambria Math" panose="02040503050406030204"/>
              </a:rPr>
              <a:t>2</a:t>
            </a:r>
            <a:r>
              <a:rPr lang="en-US" sz="4300" dirty="0">
                <a:latin typeface="Cambria Math" panose="02040503050406030204"/>
                <a:ea typeface="Cambria Math" panose="02040503050406030204"/>
              </a:rPr>
              <a:t>.</a:t>
            </a:r>
            <a:endParaRPr lang="en-US" sz="4300" dirty="0">
              <a:latin typeface="Cambria Math" panose="02040503050406030204" pitchFamily="18" charset="0"/>
              <a:ea typeface="Cambria Math" panose="02040503050406030204" pitchFamily="18" charset="0"/>
            </a:endParaRPr>
          </a:p>
          <a:p>
            <a:r>
              <a:rPr lang="en-US" sz="4300" dirty="0"/>
              <a:t>The algorithm is based on the fact that </a:t>
            </a:r>
            <a:r>
              <a:rPr lang="en-US" sz="4300" i="1" dirty="0" err="1"/>
              <a:t>ab</a:t>
            </a:r>
            <a:r>
              <a:rPr lang="en-US" sz="4300" dirty="0"/>
              <a:t> can be rewritten as:</a:t>
            </a:r>
          </a:p>
          <a:p>
            <a:pPr>
              <a:buNone/>
            </a:pPr>
            <a:r>
              <a:rPr lang="en-US" sz="4300" i="1" dirty="0"/>
              <a:t>               </a:t>
            </a:r>
            <a:r>
              <a:rPr lang="en-US" sz="4300" i="1" dirty="0" err="1"/>
              <a:t>ab</a:t>
            </a:r>
            <a:r>
              <a:rPr lang="en-US" sz="4300" i="1" dirty="0"/>
              <a:t> </a:t>
            </a:r>
            <a:r>
              <a:rPr lang="en-US" sz="4300" dirty="0"/>
              <a:t>= (</a:t>
            </a:r>
            <a:r>
              <a:rPr lang="en-US" sz="4300" dirty="0">
                <a:latin typeface="Cambria Math" panose="02040503050406030204" pitchFamily="18" charset="0"/>
                <a:ea typeface="Cambria Math" panose="02040503050406030204" pitchFamily="18" charset="0"/>
              </a:rPr>
              <a:t>2</a:t>
            </a:r>
            <a:r>
              <a:rPr lang="en-US" sz="4300" baseline="30000" dirty="0">
                <a:latin typeface="Cambria Math" panose="02040503050406030204" pitchFamily="18" charset="0"/>
                <a:ea typeface="Cambria Math" panose="02040503050406030204" pitchFamily="18" charset="0"/>
              </a:rPr>
              <a:t>2</a:t>
            </a:r>
            <a:r>
              <a:rPr lang="en-US" sz="4300" i="1" baseline="30000" dirty="0"/>
              <a:t>n</a:t>
            </a:r>
            <a:r>
              <a:rPr lang="en-US" sz="4300" dirty="0"/>
              <a:t> + </a:t>
            </a:r>
            <a:r>
              <a:rPr lang="en-US" sz="4300" dirty="0">
                <a:latin typeface="Cambria Math" panose="02040503050406030204" pitchFamily="18" charset="0"/>
                <a:ea typeface="Cambria Math" panose="02040503050406030204" pitchFamily="18" charset="0"/>
              </a:rPr>
              <a:t>2</a:t>
            </a:r>
            <a:r>
              <a:rPr lang="en-US" sz="4300" i="1" baseline="30000" dirty="0"/>
              <a:t>n</a:t>
            </a:r>
            <a:r>
              <a:rPr lang="en-US" sz="4300" dirty="0"/>
              <a:t>)</a:t>
            </a:r>
            <a:r>
              <a:rPr lang="en-US" sz="4300" i="1" dirty="0"/>
              <a:t>A</a:t>
            </a:r>
            <a:r>
              <a:rPr lang="en-US" sz="4300" baseline="-25000" dirty="0">
                <a:latin typeface="Cambria Math" panose="02040503050406030204" pitchFamily="18" charset="0"/>
                <a:ea typeface="Cambria Math" panose="02040503050406030204" pitchFamily="18" charset="0"/>
              </a:rPr>
              <a:t>1</a:t>
            </a:r>
            <a:r>
              <a:rPr lang="en-US" sz="4300" i="1" dirty="0"/>
              <a:t>B</a:t>
            </a:r>
            <a:r>
              <a:rPr lang="en-US" sz="4300" baseline="-25000" dirty="0">
                <a:latin typeface="Cambria Math" panose="02040503050406030204" pitchFamily="18" charset="0"/>
                <a:ea typeface="Cambria Math" panose="02040503050406030204" pitchFamily="18" charset="0"/>
              </a:rPr>
              <a:t>1</a:t>
            </a:r>
            <a:r>
              <a:rPr lang="en-US" sz="4300" dirty="0"/>
              <a:t> +</a:t>
            </a:r>
            <a:r>
              <a:rPr lang="en-US" sz="4300" dirty="0">
                <a:latin typeface="Cambria Math" panose="02040503050406030204" pitchFamily="18" charset="0"/>
                <a:ea typeface="Cambria Math" panose="02040503050406030204" pitchFamily="18" charset="0"/>
              </a:rPr>
              <a:t>2</a:t>
            </a:r>
            <a:r>
              <a:rPr lang="en-US" sz="4300" i="1" baseline="30000" dirty="0"/>
              <a:t>n </a:t>
            </a:r>
            <a:r>
              <a:rPr lang="en-US" sz="4300" dirty="0"/>
              <a:t>(</a:t>
            </a:r>
            <a:r>
              <a:rPr lang="en-US" sz="4300" i="1" dirty="0"/>
              <a:t>A</a:t>
            </a:r>
            <a:r>
              <a:rPr lang="en-US" sz="4300" baseline="-25000" dirty="0">
                <a:latin typeface="Cambria Math" panose="02040503050406030204" pitchFamily="18" charset="0"/>
                <a:ea typeface="Cambria Math" panose="02040503050406030204" pitchFamily="18" charset="0"/>
              </a:rPr>
              <a:t>1</a:t>
            </a:r>
            <a:r>
              <a:rPr lang="en-US" sz="4300" dirty="0">
                <a:latin typeface="Cambria Math" panose="02040503050406030204"/>
                <a:ea typeface="Cambria Math" panose="02040503050406030204"/>
              </a:rPr>
              <a:t>−</a:t>
            </a:r>
            <a:r>
              <a:rPr lang="en-US" sz="4300" i="1" dirty="0"/>
              <a:t>A</a:t>
            </a:r>
            <a:r>
              <a:rPr lang="en-US" sz="4300" baseline="-25000" dirty="0">
                <a:latin typeface="Cambria Math" panose="02040503050406030204" pitchFamily="18" charset="0"/>
                <a:ea typeface="Cambria Math" panose="02040503050406030204" pitchFamily="18" charset="0"/>
              </a:rPr>
              <a:t>0</a:t>
            </a:r>
            <a:r>
              <a:rPr lang="en-US" sz="4300" dirty="0"/>
              <a:t>)(</a:t>
            </a:r>
            <a:r>
              <a:rPr lang="en-US" sz="4300" i="1" dirty="0"/>
              <a:t>B</a:t>
            </a:r>
            <a:r>
              <a:rPr lang="en-US" sz="4300" baseline="-25000" dirty="0">
                <a:latin typeface="Cambria Math" panose="02040503050406030204" pitchFamily="18" charset="0"/>
                <a:ea typeface="Cambria Math" panose="02040503050406030204" pitchFamily="18" charset="0"/>
              </a:rPr>
              <a:t>0</a:t>
            </a:r>
            <a:r>
              <a:rPr lang="en-US" sz="4300" dirty="0">
                <a:latin typeface="Cambria Math" panose="02040503050406030204"/>
                <a:ea typeface="Cambria Math" panose="02040503050406030204"/>
              </a:rPr>
              <a:t> − </a:t>
            </a:r>
            <a:r>
              <a:rPr lang="en-US" sz="4300" i="1" dirty="0"/>
              <a:t>B</a:t>
            </a:r>
            <a:r>
              <a:rPr lang="en-US" sz="4300" baseline="-25000" dirty="0">
                <a:latin typeface="Cambria Math" panose="02040503050406030204" pitchFamily="18" charset="0"/>
                <a:ea typeface="Cambria Math" panose="02040503050406030204" pitchFamily="18" charset="0"/>
              </a:rPr>
              <a:t>1</a:t>
            </a:r>
            <a:r>
              <a:rPr lang="en-US" sz="4300" dirty="0"/>
              <a:t>) +(</a:t>
            </a:r>
            <a:r>
              <a:rPr lang="en-US" sz="4300" dirty="0">
                <a:latin typeface="Cambria Math" panose="02040503050406030204" pitchFamily="18" charset="0"/>
                <a:ea typeface="Cambria Math" panose="02040503050406030204" pitchFamily="18" charset="0"/>
              </a:rPr>
              <a:t>2</a:t>
            </a:r>
            <a:r>
              <a:rPr lang="en-US" sz="4300" i="1" baseline="30000" dirty="0"/>
              <a:t>n</a:t>
            </a:r>
            <a:r>
              <a:rPr lang="en-US" sz="4300" dirty="0"/>
              <a:t> + </a:t>
            </a:r>
            <a:r>
              <a:rPr lang="en-US" sz="4300" dirty="0">
                <a:latin typeface="Cambria Math" panose="02040503050406030204" pitchFamily="18" charset="0"/>
                <a:ea typeface="Cambria Math" panose="02040503050406030204" pitchFamily="18" charset="0"/>
              </a:rPr>
              <a:t>1</a:t>
            </a:r>
            <a:r>
              <a:rPr lang="en-US" sz="4300" dirty="0"/>
              <a:t>)</a:t>
            </a:r>
            <a:r>
              <a:rPr lang="en-US" sz="4300" i="1" dirty="0"/>
              <a:t>A</a:t>
            </a:r>
            <a:r>
              <a:rPr lang="en-US" sz="4300" baseline="-25000" dirty="0">
                <a:latin typeface="Cambria Math" panose="02040503050406030204" pitchFamily="18" charset="0"/>
                <a:ea typeface="Cambria Math" panose="02040503050406030204" pitchFamily="18" charset="0"/>
              </a:rPr>
              <a:t>0</a:t>
            </a:r>
            <a:r>
              <a:rPr lang="en-US" sz="4300" i="1" dirty="0"/>
              <a:t>B</a:t>
            </a:r>
            <a:r>
              <a:rPr lang="en-US" sz="4300" baseline="-25000" dirty="0">
                <a:latin typeface="Cambria Math" panose="02040503050406030204" pitchFamily="18" charset="0"/>
                <a:ea typeface="Cambria Math" panose="02040503050406030204" pitchFamily="18" charset="0"/>
              </a:rPr>
              <a:t>0</a:t>
            </a:r>
            <a:r>
              <a:rPr lang="en-US" sz="4300" dirty="0"/>
              <a:t>.</a:t>
            </a:r>
          </a:p>
          <a:p>
            <a:r>
              <a:rPr lang="en-US" sz="4300" dirty="0"/>
              <a:t>This identity shows that the multiplication of two </a:t>
            </a:r>
            <a:r>
              <a:rPr lang="en-US" sz="4300" dirty="0">
                <a:latin typeface="Cambria Math" panose="02040503050406030204" pitchFamily="18" charset="0"/>
                <a:ea typeface="Cambria Math" panose="02040503050406030204" pitchFamily="18" charset="0"/>
              </a:rPr>
              <a:t>2</a:t>
            </a:r>
            <a:r>
              <a:rPr lang="en-US" sz="4300" i="1" dirty="0"/>
              <a:t>n</a:t>
            </a:r>
            <a:r>
              <a:rPr lang="en-US" sz="4300" dirty="0"/>
              <a:t>-bit integers can be carried out using three multiplications of </a:t>
            </a:r>
            <a:r>
              <a:rPr lang="en-US" sz="4300" i="1" dirty="0"/>
              <a:t>n</a:t>
            </a:r>
            <a:r>
              <a:rPr lang="en-US" sz="4300" dirty="0"/>
              <a:t>-bit integers, together with additions, subtractions, and shifts. </a:t>
            </a:r>
          </a:p>
          <a:p>
            <a:r>
              <a:rPr lang="en-US" sz="4300" dirty="0"/>
              <a:t>Hence, if </a:t>
            </a:r>
            <a:r>
              <a:rPr lang="en-US" sz="4300" i="1" dirty="0"/>
              <a:t>f</a:t>
            </a:r>
            <a:r>
              <a:rPr lang="en-US" sz="4300" dirty="0"/>
              <a:t>(</a:t>
            </a:r>
            <a:r>
              <a:rPr lang="en-US" sz="4300" i="1" dirty="0"/>
              <a:t>n</a:t>
            </a:r>
            <a:r>
              <a:rPr lang="en-US" sz="4300" dirty="0"/>
              <a:t>) is the total number of operations needed to multiply two </a:t>
            </a:r>
            <a:r>
              <a:rPr lang="en-US" sz="4300" i="1" dirty="0"/>
              <a:t>n</a:t>
            </a:r>
            <a:r>
              <a:rPr lang="en-US" sz="4300" dirty="0"/>
              <a:t>-bit integers, then</a:t>
            </a:r>
          </a:p>
          <a:p>
            <a:pPr>
              <a:buNone/>
            </a:pPr>
            <a:r>
              <a:rPr lang="en-US" sz="4300" dirty="0"/>
              <a:t>         </a:t>
            </a:r>
          </a:p>
          <a:p>
            <a:pPr>
              <a:buNone/>
            </a:pPr>
            <a:r>
              <a:rPr lang="en-US" sz="4300" i="1" dirty="0"/>
              <a:t>                f</a:t>
            </a:r>
            <a:r>
              <a:rPr lang="en-US" sz="4300" dirty="0"/>
              <a:t>(</a:t>
            </a:r>
            <a:r>
              <a:rPr lang="en-US" sz="4300" dirty="0">
                <a:latin typeface="Cambria Math" panose="02040503050406030204" pitchFamily="18" charset="0"/>
                <a:ea typeface="Cambria Math" panose="02040503050406030204" pitchFamily="18" charset="0"/>
              </a:rPr>
              <a:t>2</a:t>
            </a:r>
            <a:r>
              <a:rPr lang="en-US" sz="4300" i="1" dirty="0"/>
              <a:t>n</a:t>
            </a:r>
            <a:r>
              <a:rPr lang="en-US" sz="4300" dirty="0"/>
              <a:t>) = </a:t>
            </a:r>
            <a:r>
              <a:rPr lang="en-US" sz="4300" dirty="0">
                <a:latin typeface="Cambria Math" panose="02040503050406030204" pitchFamily="18" charset="0"/>
                <a:ea typeface="Cambria Math" panose="02040503050406030204" pitchFamily="18" charset="0"/>
              </a:rPr>
              <a:t>3</a:t>
            </a:r>
            <a:r>
              <a:rPr lang="en-US" sz="4300" i="1" dirty="0"/>
              <a:t>f</a:t>
            </a:r>
            <a:r>
              <a:rPr lang="en-US" sz="4300" dirty="0"/>
              <a:t>(</a:t>
            </a:r>
            <a:r>
              <a:rPr lang="en-US" sz="4300" i="1" dirty="0"/>
              <a:t>n</a:t>
            </a:r>
            <a:r>
              <a:rPr lang="en-US" sz="4300" dirty="0"/>
              <a:t>) + </a:t>
            </a:r>
            <a:r>
              <a:rPr lang="en-US" sz="4300" i="1" dirty="0" err="1">
                <a:ea typeface="Cambria Math" panose="02040503050406030204" pitchFamily="18" charset="0"/>
              </a:rPr>
              <a:t>Cn</a:t>
            </a:r>
            <a:r>
              <a:rPr lang="en-US" sz="4300" i="1" dirty="0">
                <a:ea typeface="Cambria Math" panose="02040503050406030204" pitchFamily="18" charset="0"/>
              </a:rPr>
              <a:t>        </a:t>
            </a:r>
          </a:p>
          <a:p>
            <a:pPr>
              <a:buNone/>
            </a:pPr>
            <a:endParaRPr lang="en-US" sz="4300" i="1" dirty="0">
              <a:ea typeface="Cambria Math" panose="02040503050406030204" pitchFamily="18" charset="0"/>
            </a:endParaRPr>
          </a:p>
          <a:p>
            <a:pPr>
              <a:buNone/>
            </a:pPr>
            <a:r>
              <a:rPr lang="en-US" sz="4300" i="1" dirty="0">
                <a:ea typeface="Cambria Math" panose="02040503050406030204" pitchFamily="18" charset="0"/>
              </a:rPr>
              <a:t>       </a:t>
            </a:r>
            <a:r>
              <a:rPr lang="en-US" sz="4300" dirty="0">
                <a:ea typeface="Cambria Math" panose="02040503050406030204" pitchFamily="18" charset="0"/>
              </a:rPr>
              <a:t>where </a:t>
            </a:r>
            <a:r>
              <a:rPr lang="en-US" sz="4300" i="1" dirty="0" err="1">
                <a:ea typeface="Cambria Math" panose="02040503050406030204" pitchFamily="18" charset="0"/>
              </a:rPr>
              <a:t>Cn</a:t>
            </a:r>
            <a:r>
              <a:rPr lang="en-US" sz="4300" i="1" dirty="0">
                <a:ea typeface="Cambria Math" panose="02040503050406030204" pitchFamily="18" charset="0"/>
              </a:rPr>
              <a:t>  </a:t>
            </a:r>
            <a:r>
              <a:rPr lang="en-US" sz="4300" dirty="0">
                <a:ea typeface="Cambria Math" panose="02040503050406030204" pitchFamily="18" charset="0"/>
              </a:rPr>
              <a:t>represents the total number of bit operations; the additions, subtractions and shifts that are a constant multiple of </a:t>
            </a:r>
            <a:r>
              <a:rPr lang="en-US" sz="4300" i="1" dirty="0">
                <a:ea typeface="Cambria Math" panose="02040503050406030204" pitchFamily="18" charset="0"/>
              </a:rPr>
              <a:t>n</a:t>
            </a:r>
            <a:r>
              <a:rPr lang="en-US" sz="4300" dirty="0">
                <a:ea typeface="Cambria Math" panose="02040503050406030204" pitchFamily="18" charset="0"/>
              </a:rPr>
              <a:t>-bit operations.</a:t>
            </a:r>
          </a:p>
          <a:p>
            <a:pPr>
              <a:buNone/>
            </a:pPr>
            <a:endParaRPr lang="en-US" sz="4300" dirty="0"/>
          </a:p>
          <a:p>
            <a:pPr>
              <a:buNone/>
            </a:pPr>
            <a:endParaRPr lang="en-US" dirty="0"/>
          </a:p>
          <a:p>
            <a:pPr>
              <a:buNone/>
            </a:pPr>
            <a:r>
              <a:rPr lang="en-US" dirty="0"/>
              <a:t>      </a:t>
            </a:r>
          </a:p>
          <a:p>
            <a:pPr>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Applications of Recurrence Relations</a:t>
            </a:r>
          </a:p>
          <a:p>
            <a:pPr lvl="1"/>
            <a:r>
              <a:rPr lang="en-US" dirty="0"/>
              <a:t>Fibonacci Numbers</a:t>
            </a:r>
          </a:p>
          <a:p>
            <a:pPr lvl="1"/>
            <a:r>
              <a:rPr lang="en-US" dirty="0"/>
              <a:t>The Tower of Hanoi </a:t>
            </a:r>
          </a:p>
          <a:p>
            <a:pPr lvl="1"/>
            <a:r>
              <a:rPr lang="en-US" dirty="0"/>
              <a:t>Counting Problems</a:t>
            </a:r>
          </a:p>
          <a:p>
            <a:r>
              <a:rPr lang="en-US" dirty="0"/>
              <a:t>Algorithms and Recurrence Relations (</a:t>
            </a:r>
            <a:r>
              <a:rPr lang="en-US" i="1" dirty="0"/>
              <a:t>not currently included in overheads</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a:t>   Theorem </a:t>
            </a:r>
            <a:r>
              <a:rPr lang="en-US" b="1" dirty="0">
                <a:latin typeface="Cambria Math" panose="02040503050406030204" pitchFamily="18" charset="0"/>
                <a:ea typeface="Cambria Math" panose="02040503050406030204" pitchFamily="18" charset="0"/>
              </a:rPr>
              <a:t>1</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err="1"/>
              <a:t>c</a:t>
            </a:r>
            <a:endParaRPr lang="en-US" i="1" baseline="30000" dirty="0"/>
          </a:p>
          <a:p>
            <a:pPr>
              <a:buNone/>
            </a:pPr>
            <a:r>
              <a:rPr lang="en-US" dirty="0"/>
              <a:t>    whenever </a:t>
            </a:r>
            <a:r>
              <a:rPr lang="en-US" i="1" dirty="0"/>
              <a:t>n</a:t>
            </a:r>
            <a:r>
              <a:rPr lang="en-US" dirty="0"/>
              <a:t> is divisible by </a:t>
            </a:r>
            <a:r>
              <a:rPr lang="en-US" i="1" dirty="0"/>
              <a:t>b</a:t>
            </a:r>
            <a:r>
              <a:rPr lang="en-US" dirty="0"/>
              <a:t>, where </a:t>
            </a:r>
            <a:r>
              <a:rPr lang="en-US" i="1" dirty="0"/>
              <a:t>a</a:t>
            </a:r>
            <a:r>
              <a:rPr lang="en-US" dirty="0">
                <a:latin typeface="Cambria Math" panose="02040503050406030204"/>
                <a:ea typeface="Cambria Math" panose="02040503050406030204"/>
              </a:rPr>
              <a:t>≥</a:t>
            </a:r>
            <a:r>
              <a:rPr lang="en-US" dirty="0"/>
              <a:t> </a:t>
            </a:r>
            <a:r>
              <a:rPr lang="en-US" dirty="0">
                <a:latin typeface="Cambria Math" panose="02040503050406030204" pitchFamily="18" charset="0"/>
                <a:ea typeface="Cambria Math" panose="02040503050406030204" pitchFamily="18" charset="0"/>
              </a:rPr>
              <a:t>1</a:t>
            </a:r>
            <a:r>
              <a:rPr lang="en-US" dirty="0"/>
              <a:t>, </a:t>
            </a:r>
            <a:r>
              <a:rPr lang="en-US" i="1" dirty="0"/>
              <a:t>b </a:t>
            </a:r>
            <a:r>
              <a:rPr lang="en-US" dirty="0"/>
              <a:t>is an integer greater than </a:t>
            </a:r>
            <a:r>
              <a:rPr lang="en-US" dirty="0">
                <a:latin typeface="Cambria Math" panose="02040503050406030204" pitchFamily="18" charset="0"/>
                <a:ea typeface="Cambria Math" panose="02040503050406030204" pitchFamily="18" charset="0"/>
              </a:rPr>
              <a:t>1</a:t>
            </a:r>
            <a:r>
              <a:rPr lang="en-US" dirty="0"/>
              <a:t>, and </a:t>
            </a:r>
            <a:r>
              <a:rPr lang="en-US" i="1" dirty="0"/>
              <a:t>c</a:t>
            </a:r>
            <a:r>
              <a:rPr lang="en-US" dirty="0"/>
              <a:t> is a positive real number. Then</a:t>
            </a:r>
          </a:p>
          <a:p>
            <a:pPr>
              <a:buNone/>
            </a:pPr>
            <a:endParaRPr lang="en-US" dirty="0"/>
          </a:p>
          <a:p>
            <a:pPr>
              <a:buNone/>
            </a:pPr>
            <a:r>
              <a:rPr lang="en-US" dirty="0"/>
              <a:t>    Furthermore, when </a:t>
            </a:r>
            <a:r>
              <a:rPr lang="en-US" i="1" dirty="0"/>
              <a:t>n</a:t>
            </a:r>
            <a:r>
              <a:rPr lang="en-US" dirty="0"/>
              <a:t> = </a:t>
            </a:r>
            <a:r>
              <a:rPr lang="en-US" i="1" dirty="0" err="1"/>
              <a:t>b</a:t>
            </a:r>
            <a:r>
              <a:rPr lang="en-US" i="1" baseline="30000" dirty="0" err="1"/>
              <a:t>k</a:t>
            </a:r>
            <a:r>
              <a:rPr lang="en-US" dirty="0"/>
              <a:t> and </a:t>
            </a:r>
            <a:r>
              <a:rPr lang="en-US" i="1" dirty="0"/>
              <a:t>a</a:t>
            </a:r>
            <a:r>
              <a:rPr lang="en-US"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 where </a:t>
            </a:r>
            <a:r>
              <a:rPr lang="en-US" i="1" dirty="0"/>
              <a:t>k</a:t>
            </a:r>
            <a:r>
              <a:rPr lang="en-US" dirty="0"/>
              <a:t> is a positive integer,</a:t>
            </a:r>
          </a:p>
          <a:p>
            <a:pPr>
              <a:buNone/>
            </a:pPr>
            <a:endParaRPr lang="en-US" dirty="0"/>
          </a:p>
          <a:p>
            <a:pPr>
              <a:buNone/>
            </a:pPr>
            <a:r>
              <a:rPr lang="en-US" dirty="0"/>
              <a:t>    where </a:t>
            </a:r>
            <a:r>
              <a:rPr lang="en-US" i="1" dirty="0"/>
              <a:t>C</a:t>
            </a:r>
            <a:r>
              <a:rPr lang="en-US" baseline="-25000" dirty="0">
                <a:latin typeface="Cambria Math" panose="02040503050406030204" pitchFamily="18" charset="0"/>
                <a:ea typeface="Cambria Math" panose="02040503050406030204" pitchFamily="18" charset="0"/>
              </a:rPr>
              <a:t>1</a:t>
            </a:r>
            <a:r>
              <a:rPr lang="en-US" dirty="0"/>
              <a:t> = </a:t>
            </a:r>
            <a:r>
              <a:rPr lang="en-US" i="1" dirty="0"/>
              <a:t>f</a:t>
            </a:r>
            <a:r>
              <a:rPr lang="en-US" dirty="0"/>
              <a:t>(</a:t>
            </a:r>
            <a:r>
              <a:rPr lang="en-US" dirty="0">
                <a:latin typeface="Cambria Math" panose="02040503050406030204" pitchFamily="18" charset="0"/>
                <a:ea typeface="Cambria Math" panose="02040503050406030204" pitchFamily="18" charset="0"/>
              </a:rPr>
              <a:t>1</a:t>
            </a:r>
            <a:r>
              <a:rPr lang="en-US" dirty="0"/>
              <a:t>) + c/(</a:t>
            </a:r>
            <a:r>
              <a:rPr lang="en-US" i="1" dirty="0"/>
              <a:t>a</a:t>
            </a:r>
            <a:r>
              <a:rPr lang="en-US" i="1" dirty="0">
                <a:latin typeface="Cambria Math" panose="02040503050406030204"/>
                <a:ea typeface="Cambria Math" panose="02040503050406030204"/>
              </a:rPr>
              <a:t>−</a:t>
            </a:r>
            <a:r>
              <a:rPr lang="en-US" dirty="0">
                <a:latin typeface="Cambria Math" panose="02040503050406030204"/>
                <a:ea typeface="Cambria Math" panose="02040503050406030204"/>
              </a:rPr>
              <a:t>1</a:t>
            </a:r>
            <a:r>
              <a:rPr lang="en-US" dirty="0">
                <a:ea typeface="Cambria Math" panose="02040503050406030204"/>
              </a:rPr>
              <a:t>) and </a:t>
            </a:r>
            <a:r>
              <a:rPr lang="en-US" i="1" dirty="0"/>
              <a:t>C</a:t>
            </a:r>
            <a:r>
              <a:rPr lang="en-US" baseline="-25000" dirty="0">
                <a:latin typeface="Cambria Math" panose="02040503050406030204" pitchFamily="18" charset="0"/>
                <a:ea typeface="Cambria Math" panose="02040503050406030204" pitchFamily="18" charset="0"/>
              </a:rPr>
              <a:t>1</a:t>
            </a:r>
            <a:r>
              <a:rPr lang="en-US" dirty="0"/>
              <a:t> =  </a:t>
            </a:r>
            <a:r>
              <a:rPr lang="en-US" dirty="0">
                <a:latin typeface="Cambria Math" panose="02040503050406030204"/>
                <a:ea typeface="Cambria Math" panose="02040503050406030204"/>
              </a:rPr>
              <a:t>−</a:t>
            </a:r>
            <a:r>
              <a:rPr lang="en-US" dirty="0"/>
              <a:t>c/(</a:t>
            </a:r>
            <a:r>
              <a:rPr lang="en-US" i="1" dirty="0"/>
              <a:t>a</a:t>
            </a:r>
            <a:r>
              <a:rPr lang="en-US" i="1" dirty="0">
                <a:latin typeface="Cambria Math" panose="02040503050406030204"/>
                <a:ea typeface="Cambria Math" panose="02040503050406030204"/>
              </a:rPr>
              <a:t>−</a:t>
            </a:r>
            <a:r>
              <a:rPr lang="en-US" dirty="0">
                <a:latin typeface="Cambria Math" panose="02040503050406030204"/>
                <a:ea typeface="Cambria Math" panose="02040503050406030204"/>
              </a:rPr>
              <a:t>1</a:t>
            </a:r>
            <a:r>
              <a:rPr lang="en-US" dirty="0">
                <a:ea typeface="Cambria Math" panose="02040503050406030204"/>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p:txBody>
          <a:bodyPr/>
          <a:lstStyle/>
          <a:p>
            <a:pPr>
              <a:buNone/>
            </a:pPr>
            <a:r>
              <a:rPr lang="en-US" b="1" dirty="0"/>
              <a:t>   Binary Search Example</a:t>
            </a:r>
            <a:r>
              <a:rPr lang="en-US" dirty="0"/>
              <a:t>: Give a big-</a:t>
            </a:r>
            <a:r>
              <a:rPr lang="en-US" i="1" dirty="0"/>
              <a:t>O</a:t>
            </a:r>
            <a:r>
              <a:rPr lang="en-US" dirty="0"/>
              <a:t> estimate for the number of comparisons used by a binary search.</a:t>
            </a:r>
          </a:p>
          <a:p>
            <a:pPr>
              <a:buNone/>
            </a:pPr>
            <a:r>
              <a:rPr lang="en-US" dirty="0"/>
              <a:t>    </a:t>
            </a:r>
            <a:r>
              <a:rPr lang="en-US" b="1" dirty="0"/>
              <a:t>Solution</a:t>
            </a:r>
            <a:r>
              <a:rPr lang="en-US" dirty="0"/>
              <a:t>:  Since the number of comparisons used by binary search is </a:t>
            </a:r>
            <a:r>
              <a:rPr lang="en-US" sz="2400" i="1" dirty="0"/>
              <a:t>f</a:t>
            </a:r>
            <a:r>
              <a:rPr lang="en-US" sz="2400" dirty="0"/>
              <a:t>(</a:t>
            </a:r>
            <a:r>
              <a:rPr lang="en-US" sz="2400" i="1" dirty="0"/>
              <a:t>n</a:t>
            </a:r>
            <a:r>
              <a:rPr lang="en-US" sz="2400" dirty="0"/>
              <a:t>) = </a:t>
            </a:r>
            <a:r>
              <a:rPr lang="en-US" sz="2400" i="1" dirty="0"/>
              <a:t>f</a:t>
            </a:r>
            <a:r>
              <a:rPr lang="en-US" sz="2400" dirty="0"/>
              <a:t>(</a:t>
            </a:r>
            <a:r>
              <a:rPr lang="en-US" sz="2400" i="1" dirty="0"/>
              <a:t>n</a:t>
            </a:r>
            <a:r>
              <a:rPr lang="en-US" sz="2400" dirty="0"/>
              <a:t>/</a:t>
            </a:r>
            <a:r>
              <a:rPr lang="en-US" sz="2400" dirty="0">
                <a:latin typeface="Cambria Math" panose="02040503050406030204" pitchFamily="18" charset="0"/>
                <a:ea typeface="Cambria Math" panose="02040503050406030204" pitchFamily="18" charset="0"/>
              </a:rPr>
              <a:t>2</a:t>
            </a:r>
            <a:r>
              <a:rPr lang="en-US" sz="2400" dirty="0"/>
              <a:t>) + </a:t>
            </a:r>
            <a:r>
              <a:rPr lang="en-US" sz="2400" dirty="0">
                <a:latin typeface="Cambria Math" panose="02040503050406030204" pitchFamily="18" charset="0"/>
                <a:ea typeface="Cambria Math" panose="02040503050406030204" pitchFamily="18" charset="0"/>
              </a:rPr>
              <a:t>2 where </a:t>
            </a:r>
            <a:r>
              <a:rPr lang="en-US" sz="2400" i="1" dirty="0">
                <a:ea typeface="Cambria Math" panose="02040503050406030204" pitchFamily="18" charset="0"/>
              </a:rPr>
              <a:t>n</a:t>
            </a:r>
            <a:r>
              <a:rPr lang="en-US" sz="2400" dirty="0">
                <a:latin typeface="Cambria Math" panose="02040503050406030204" pitchFamily="18" charset="0"/>
                <a:ea typeface="Cambria Math" panose="02040503050406030204" pitchFamily="18" charset="0"/>
              </a:rPr>
              <a:t> is even, by Theorem 1, it follows that </a:t>
            </a:r>
            <a:r>
              <a:rPr lang="en-US" sz="2400" i="1" dirty="0"/>
              <a:t>f</a:t>
            </a:r>
            <a:r>
              <a:rPr lang="en-US" sz="2400" dirty="0"/>
              <a:t>(</a:t>
            </a:r>
            <a:r>
              <a:rPr lang="en-US" sz="2400" i="1" dirty="0"/>
              <a:t>n</a:t>
            </a:r>
            <a:r>
              <a:rPr lang="en-US" sz="2400" dirty="0"/>
              <a:t>) is </a:t>
            </a:r>
            <a:r>
              <a:rPr lang="en-US" sz="2400" i="1" dirty="0"/>
              <a:t>O</a:t>
            </a:r>
            <a:r>
              <a:rPr lang="en-US" sz="2400" dirty="0"/>
              <a:t>(log </a:t>
            </a:r>
            <a:r>
              <a:rPr lang="en-US" sz="2400" i="1" dirty="0"/>
              <a:t>n</a:t>
            </a:r>
            <a:r>
              <a:rPr lang="en-US" sz="2400" dirty="0"/>
              <a:t>). </a:t>
            </a:r>
            <a:endParaRPr lang="en-US" sz="2400" dirty="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r>
              <a:rPr lang="en-US" sz="3200" i="1" dirty="0"/>
              <a:t>continued</a:t>
            </a:r>
            <a:r>
              <a:rPr lang="en-US" sz="3200" dirty="0"/>
              <a:t>)</a:t>
            </a:r>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a:t>   Theorem </a:t>
            </a:r>
            <a:r>
              <a:rPr lang="en-US" b="1" dirty="0">
                <a:latin typeface="Cambria Math" panose="02040503050406030204" pitchFamily="18" charset="0"/>
                <a:ea typeface="Cambria Math" panose="02040503050406030204" pitchFamily="18" charset="0"/>
              </a:rPr>
              <a:t>2. Master Theorem</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dirty="0" err="1"/>
              <a:t>c</a:t>
            </a:r>
            <a:r>
              <a:rPr lang="en-US" i="1" dirty="0" err="1"/>
              <a:t>n</a:t>
            </a:r>
            <a:r>
              <a:rPr lang="en-US" i="1" baseline="30000" dirty="0" err="1"/>
              <a:t>d</a:t>
            </a:r>
            <a:endParaRPr lang="en-US" i="1" baseline="30000" dirty="0"/>
          </a:p>
          <a:p>
            <a:pPr>
              <a:buNone/>
            </a:pPr>
            <a:r>
              <a:rPr lang="en-US" dirty="0"/>
              <a:t>    whenever </a:t>
            </a:r>
            <a:r>
              <a:rPr lang="en-US" i="1" dirty="0"/>
              <a:t>n = </a:t>
            </a:r>
            <a:r>
              <a:rPr lang="en-US" i="1" dirty="0" err="1"/>
              <a:t>b</a:t>
            </a:r>
            <a:r>
              <a:rPr lang="en-US" i="1" baseline="30000" dirty="0" err="1"/>
              <a:t>k</a:t>
            </a:r>
            <a:r>
              <a:rPr lang="en-US" dirty="0"/>
              <a:t>, where  </a:t>
            </a:r>
            <a:r>
              <a:rPr lang="en-US" i="1" dirty="0"/>
              <a:t>k </a:t>
            </a:r>
            <a:r>
              <a:rPr lang="en-US" dirty="0"/>
              <a:t>is a positive integer greater than </a:t>
            </a:r>
            <a:r>
              <a:rPr lang="en-US" dirty="0">
                <a:latin typeface="Cambria Math" panose="02040503050406030204" pitchFamily="18" charset="0"/>
                <a:ea typeface="Cambria Math" panose="02040503050406030204" pitchFamily="18" charset="0"/>
              </a:rPr>
              <a:t>1</a:t>
            </a:r>
            <a:r>
              <a:rPr lang="en-US" dirty="0"/>
              <a:t>, and </a:t>
            </a:r>
            <a:r>
              <a:rPr lang="en-US" i="1" dirty="0"/>
              <a:t>c</a:t>
            </a:r>
            <a:r>
              <a:rPr lang="en-US" dirty="0"/>
              <a:t>  and </a:t>
            </a:r>
            <a:r>
              <a:rPr lang="en-US" i="1" dirty="0"/>
              <a:t>d</a:t>
            </a:r>
            <a:r>
              <a:rPr lang="en-US" dirty="0"/>
              <a:t> are real numbers with </a:t>
            </a:r>
            <a:r>
              <a:rPr lang="en-US" i="1" dirty="0"/>
              <a:t>c</a:t>
            </a:r>
            <a:r>
              <a:rPr lang="en-US" dirty="0"/>
              <a:t> positive and </a:t>
            </a:r>
            <a:r>
              <a:rPr lang="en-US" i="1" dirty="0"/>
              <a:t>d</a:t>
            </a:r>
            <a:r>
              <a:rPr lang="en-US" dirty="0"/>
              <a:t> nonnegative. Then</a:t>
            </a:r>
          </a:p>
          <a:p>
            <a:pPr>
              <a:buNone/>
            </a:pPr>
            <a:endParaRPr lang="en-US" dirty="0"/>
          </a:p>
          <a:p>
            <a:pPr>
              <a:buNone/>
            </a:pPr>
            <a:r>
              <a:rPr lang="en-US" dirty="0"/>
              <a:t>    </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a:bodyPr>
          <a:lstStyle/>
          <a:p>
            <a:pPr>
              <a:buNone/>
            </a:pPr>
            <a:r>
              <a:rPr lang="en-US" b="1" dirty="0"/>
              <a:t>   Merge Sort Example</a:t>
            </a:r>
            <a:r>
              <a:rPr lang="en-US" dirty="0"/>
              <a:t>: Give a big-</a:t>
            </a:r>
            <a:r>
              <a:rPr lang="en-US" i="1" dirty="0"/>
              <a:t>O</a:t>
            </a:r>
            <a:r>
              <a:rPr lang="en-US" dirty="0"/>
              <a:t> estimate for the number of comparisons used by merge sort.</a:t>
            </a:r>
          </a:p>
          <a:p>
            <a:pPr>
              <a:buNone/>
            </a:pPr>
            <a:r>
              <a:rPr lang="en-US" dirty="0"/>
              <a:t>   </a:t>
            </a:r>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sz="2400" i="1" dirty="0"/>
              <a:t>M</a:t>
            </a:r>
            <a:r>
              <a:rPr lang="en-US" sz="2400" dirty="0"/>
              <a:t>(</a:t>
            </a:r>
            <a:r>
              <a:rPr lang="en-US" sz="2400" i="1" dirty="0"/>
              <a:t>n</a:t>
            </a:r>
            <a:r>
              <a:rPr lang="en-US" sz="2400" dirty="0"/>
              <a:t>) = </a:t>
            </a:r>
            <a:r>
              <a:rPr lang="en-US" sz="2400" dirty="0">
                <a:latin typeface="Cambria Math" panose="02040503050406030204" pitchFamily="18" charset="0"/>
                <a:ea typeface="Cambria Math" panose="02040503050406030204" pitchFamily="18" charset="0"/>
              </a:rPr>
              <a:t>2</a:t>
            </a:r>
            <a:r>
              <a:rPr lang="en-US" sz="2400" i="1" dirty="0"/>
              <a:t>M</a:t>
            </a:r>
            <a:r>
              <a:rPr lang="en-US" sz="2400" dirty="0"/>
              <a:t>(</a:t>
            </a:r>
            <a:r>
              <a:rPr lang="en-US" sz="2400" i="1" dirty="0"/>
              <a:t>n</a:t>
            </a:r>
            <a:r>
              <a:rPr lang="en-US" sz="2400" dirty="0"/>
              <a:t>/</a:t>
            </a:r>
            <a:r>
              <a:rPr lang="en-US" sz="2400" dirty="0">
                <a:latin typeface="Cambria Math" panose="02040503050406030204" pitchFamily="18" charset="0"/>
                <a:ea typeface="Cambria Math" panose="02040503050406030204" pitchFamily="18" charset="0"/>
              </a:rPr>
              <a:t>2</a:t>
            </a:r>
            <a:r>
              <a:rPr lang="en-US" sz="2400" dirty="0"/>
              <a:t>) + </a:t>
            </a:r>
            <a:r>
              <a:rPr lang="en-US" sz="2400" i="1" dirty="0">
                <a:ea typeface="Cambria Math" panose="02040503050406030204" pitchFamily="18" charset="0"/>
              </a:rPr>
              <a:t>n</a:t>
            </a:r>
            <a:r>
              <a:rPr lang="en-US" sz="2400" dirty="0">
                <a:ea typeface="Cambria Math" panose="02040503050406030204" pitchFamily="18" charset="0"/>
              </a:rPr>
              <a:t>, by the master theorem </a:t>
            </a:r>
            <a:r>
              <a:rPr lang="en-US" sz="2400" i="1" dirty="0"/>
              <a:t>M</a:t>
            </a:r>
            <a:r>
              <a:rPr lang="en-US" sz="2400" dirty="0"/>
              <a:t>(</a:t>
            </a:r>
            <a:r>
              <a:rPr lang="en-US" sz="2400" i="1" dirty="0"/>
              <a:t>n</a:t>
            </a:r>
            <a:r>
              <a:rPr lang="en-US" sz="2400" dirty="0"/>
              <a:t>) is </a:t>
            </a:r>
            <a:r>
              <a:rPr lang="en-US" sz="2400" i="1" dirty="0"/>
              <a:t>O</a:t>
            </a:r>
            <a:r>
              <a:rPr lang="en-US" sz="2400" dirty="0"/>
              <a:t>(</a:t>
            </a:r>
            <a:r>
              <a:rPr lang="en-US" sz="2400" i="1" dirty="0"/>
              <a:t>n </a:t>
            </a:r>
            <a:r>
              <a:rPr lang="en-US" sz="2400" dirty="0"/>
              <a:t>log </a:t>
            </a:r>
            <a:r>
              <a:rPr lang="en-US" sz="2400" i="1" dirty="0"/>
              <a:t>n</a:t>
            </a:r>
            <a:r>
              <a:rPr lang="en-US" sz="2400" dirty="0"/>
              <a:t>). </a:t>
            </a:r>
          </a:p>
          <a:p>
            <a:pPr>
              <a:buNone/>
            </a:pPr>
            <a:endParaRPr lang="en-US" sz="2400" dirty="0">
              <a:ea typeface="Cambria Math" panose="02040503050406030204" pitchFamily="18" charset="0"/>
            </a:endParaRPr>
          </a:p>
          <a:p>
            <a:pPr>
              <a:buNone/>
            </a:pPr>
            <a:endParaRPr lang="en-US" dirty="0"/>
          </a:p>
          <a:p>
            <a:pPr>
              <a:buNone/>
            </a:pPr>
            <a:endParaRPr lang="en-US" dirty="0"/>
          </a:p>
          <a:p>
            <a:pPr>
              <a:buNone/>
            </a:pPr>
            <a:r>
              <a:rPr lang="en-US" dirty="0"/>
              <a:t> </a:t>
            </a:r>
            <a:endParaRPr lang="en-US" sz="2400" dirty="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Fast Integer Multiplication Algorithm</a:t>
            </a:r>
          </a:p>
        </p:txBody>
      </p:sp>
      <p:sp>
        <p:nvSpPr>
          <p:cNvPr id="3" name="Content Placeholder 2"/>
          <p:cNvSpPr>
            <a:spLocks noGrp="1"/>
          </p:cNvSpPr>
          <p:nvPr>
            <p:ph idx="1"/>
          </p:nvPr>
        </p:nvSpPr>
        <p:spPr/>
        <p:txBody>
          <a:bodyPr>
            <a:normAutofit fontScale="77500" lnSpcReduction="20000"/>
          </a:bodyPr>
          <a:lstStyle/>
          <a:p>
            <a:pPr>
              <a:buNone/>
            </a:pPr>
            <a:r>
              <a:rPr lang="en-US" b="1" dirty="0"/>
              <a:t>    Integer Multiplication Example</a:t>
            </a:r>
            <a:r>
              <a:rPr lang="en-US" dirty="0"/>
              <a:t>: Give a big-</a:t>
            </a:r>
            <a:r>
              <a:rPr lang="en-US" i="1" dirty="0"/>
              <a:t>O</a:t>
            </a:r>
            <a:r>
              <a:rPr lang="en-US" dirty="0"/>
              <a:t> estimate for the number of bit operations used needed to multiply two </a:t>
            </a:r>
            <a:r>
              <a:rPr lang="en-US" i="1" dirty="0"/>
              <a:t>n</a:t>
            </a:r>
            <a:r>
              <a:rPr lang="en-US" dirty="0"/>
              <a:t>-bit integers using the fast multiplication algorithm. </a:t>
            </a:r>
          </a:p>
          <a:p>
            <a:pPr>
              <a:buNone/>
            </a:pPr>
            <a:r>
              <a:rPr lang="en-US" dirty="0"/>
              <a:t>    </a:t>
            </a:r>
            <a:r>
              <a:rPr lang="en-US" b="1" dirty="0"/>
              <a:t>Solution</a:t>
            </a:r>
            <a:r>
              <a:rPr lang="en-US" dirty="0"/>
              <a:t>: We have shown </a:t>
            </a:r>
            <a:r>
              <a:rPr lang="en-US"/>
              <a:t>that</a:t>
            </a:r>
            <a:r>
              <a:rPr lang="en-US" sz="2800" i="1"/>
              <a:t> f</a:t>
            </a:r>
            <a:r>
              <a:rPr lang="en-US" sz="2800"/>
              <a:t>(</a:t>
            </a:r>
            <a:r>
              <a:rPr lang="en-US" sz="2800" i="1"/>
              <a:t>n</a:t>
            </a:r>
            <a:r>
              <a:rPr lang="en-US" sz="2800" dirty="0"/>
              <a:t>) = </a:t>
            </a:r>
            <a:r>
              <a:rPr lang="en-US" sz="2800" dirty="0">
                <a:latin typeface="Cambria Math" panose="02040503050406030204" pitchFamily="18" charset="0"/>
                <a:ea typeface="Cambria Math" panose="02040503050406030204" pitchFamily="18" charset="0"/>
              </a:rPr>
              <a:t>3</a:t>
            </a:r>
            <a:r>
              <a:rPr lang="en-US" sz="2800" i="1" dirty="0"/>
              <a:t>f</a:t>
            </a:r>
            <a:r>
              <a:rPr lang="en-US" sz="2800" dirty="0"/>
              <a:t>(</a:t>
            </a:r>
            <a:r>
              <a:rPr lang="en-US" sz="2800" i="1" dirty="0"/>
              <a:t>n/</a:t>
            </a:r>
            <a:r>
              <a:rPr lang="en-US" sz="2800" dirty="0">
                <a:latin typeface="Cambria Math" panose="02040503050406030204" pitchFamily="18" charset="0"/>
                <a:ea typeface="Cambria Math" panose="02040503050406030204" pitchFamily="18" charset="0"/>
              </a:rPr>
              <a:t>2</a:t>
            </a:r>
            <a:r>
              <a:rPr lang="en-US" sz="2800" dirty="0"/>
              <a:t>) + </a:t>
            </a:r>
            <a:r>
              <a:rPr lang="en-US" sz="2800" i="1" dirty="0" err="1">
                <a:ea typeface="Cambria Math" panose="02040503050406030204" pitchFamily="18" charset="0"/>
              </a:rPr>
              <a:t>Cn</a:t>
            </a:r>
            <a:r>
              <a:rPr lang="en-US" sz="2800" i="1" dirty="0">
                <a:ea typeface="Cambria Math" panose="02040503050406030204" pitchFamily="18" charset="0"/>
              </a:rPr>
              <a:t>, </a:t>
            </a:r>
            <a:r>
              <a:rPr lang="en-US" sz="2800" dirty="0">
                <a:ea typeface="Cambria Math" panose="02040503050406030204" pitchFamily="18" charset="0"/>
              </a:rPr>
              <a:t>when</a:t>
            </a:r>
            <a:r>
              <a:rPr lang="en-US" sz="2800" i="1" dirty="0">
                <a:ea typeface="Cambria Math" panose="02040503050406030204" pitchFamily="18" charset="0"/>
              </a:rPr>
              <a:t> n</a:t>
            </a:r>
            <a:r>
              <a:rPr lang="en-US" sz="2800" dirty="0">
                <a:ea typeface="Cambria Math" panose="02040503050406030204" pitchFamily="18" charset="0"/>
              </a:rPr>
              <a:t> is even, where </a:t>
            </a:r>
            <a:r>
              <a:rPr lang="en-US" sz="2800" i="1" dirty="0">
                <a:ea typeface="Cambria Math" panose="02040503050406030204" pitchFamily="18" charset="0"/>
              </a:rPr>
              <a:t>f</a:t>
            </a:r>
            <a:r>
              <a:rPr lang="en-US" sz="2800" dirty="0">
                <a:ea typeface="Cambria Math" panose="02040503050406030204" pitchFamily="18" charset="0"/>
              </a:rPr>
              <a:t>(</a:t>
            </a:r>
            <a:r>
              <a:rPr lang="en-US" sz="2800" i="1" dirty="0">
                <a:ea typeface="Cambria Math" panose="02040503050406030204" pitchFamily="18" charset="0"/>
              </a:rPr>
              <a:t>n</a:t>
            </a:r>
            <a:r>
              <a:rPr lang="en-US" sz="2800" dirty="0">
                <a:ea typeface="Cambria Math" panose="02040503050406030204" pitchFamily="18" charset="0"/>
              </a:rPr>
              <a:t>) is the number of bit operations needed to multiply two </a:t>
            </a:r>
            <a:r>
              <a:rPr lang="en-US" sz="2800" i="1" dirty="0">
                <a:ea typeface="Cambria Math" panose="02040503050406030204" pitchFamily="18" charset="0"/>
              </a:rPr>
              <a:t>n</a:t>
            </a:r>
            <a:r>
              <a:rPr lang="en-US" sz="2800" dirty="0">
                <a:ea typeface="Cambria Math" panose="02040503050406030204" pitchFamily="18" charset="0"/>
              </a:rPr>
              <a:t>-bit integers. Hence by the master theorem  with </a:t>
            </a:r>
            <a:r>
              <a:rPr lang="en-US" sz="2800" i="1" dirty="0">
                <a:ea typeface="Cambria Math" panose="02040503050406030204" pitchFamily="18" charset="0"/>
              </a:rPr>
              <a:t>a</a:t>
            </a:r>
            <a:r>
              <a:rPr lang="en-US" sz="2800" dirty="0">
                <a:ea typeface="Cambria Math" panose="02040503050406030204" pitchFamily="18" charset="0"/>
              </a:rPr>
              <a:t> = </a:t>
            </a:r>
            <a:r>
              <a:rPr lang="en-US" sz="2800" dirty="0">
                <a:latin typeface="Cambria Math" panose="02040503050406030204" pitchFamily="18" charset="0"/>
                <a:ea typeface="Cambria Math" panose="02040503050406030204" pitchFamily="18" charset="0"/>
              </a:rPr>
              <a:t>3</a:t>
            </a:r>
            <a:r>
              <a:rPr lang="en-US" sz="2800" dirty="0">
                <a:ea typeface="Cambria Math" panose="02040503050406030204" pitchFamily="18" charset="0"/>
              </a:rPr>
              <a:t>,        </a:t>
            </a:r>
            <a:r>
              <a:rPr lang="en-US" sz="2800" i="1" dirty="0">
                <a:ea typeface="Cambria Math" panose="02040503050406030204" pitchFamily="18" charset="0"/>
              </a:rPr>
              <a:t>b</a:t>
            </a:r>
            <a:r>
              <a:rPr lang="en-US" sz="2800" dirty="0">
                <a:ea typeface="Cambria Math" panose="02040503050406030204" pitchFamily="18" charset="0"/>
              </a:rPr>
              <a:t> = </a:t>
            </a:r>
            <a:r>
              <a:rPr lang="en-US" sz="2800" dirty="0">
                <a:latin typeface="Cambria Math" panose="02040503050406030204" pitchFamily="18" charset="0"/>
                <a:ea typeface="Cambria Math" panose="02040503050406030204" pitchFamily="18" charset="0"/>
              </a:rPr>
              <a:t>2</a:t>
            </a:r>
            <a:r>
              <a:rPr lang="en-US" sz="2800" dirty="0">
                <a:ea typeface="Cambria Math" panose="02040503050406030204" pitchFamily="18" charset="0"/>
              </a:rPr>
              <a:t>, </a:t>
            </a:r>
            <a:r>
              <a:rPr lang="en-US" sz="2800" i="1" dirty="0">
                <a:ea typeface="Cambria Math" panose="02040503050406030204" pitchFamily="18" charset="0"/>
              </a:rPr>
              <a:t>c</a:t>
            </a:r>
            <a:r>
              <a:rPr lang="en-US" sz="2800" dirty="0">
                <a:ea typeface="Cambria Math" panose="02040503050406030204" pitchFamily="18" charset="0"/>
              </a:rPr>
              <a:t> = </a:t>
            </a:r>
            <a:r>
              <a:rPr lang="en-US" sz="2800" i="1" dirty="0">
                <a:ea typeface="Cambria Math" panose="02040503050406030204" pitchFamily="18" charset="0"/>
              </a:rPr>
              <a:t>C</a:t>
            </a:r>
            <a:r>
              <a:rPr lang="en-US" sz="2800" dirty="0">
                <a:ea typeface="Cambria Math" panose="02040503050406030204" pitchFamily="18" charset="0"/>
              </a:rPr>
              <a:t>, and </a:t>
            </a:r>
            <a:r>
              <a:rPr lang="en-US" sz="2800" i="1" dirty="0">
                <a:ea typeface="Cambria Math" panose="02040503050406030204" pitchFamily="18" charset="0"/>
              </a:rPr>
              <a:t>d</a:t>
            </a:r>
            <a:r>
              <a:rPr lang="en-US" sz="2800" dirty="0">
                <a:ea typeface="Cambria Math" panose="02040503050406030204" pitchFamily="18" charset="0"/>
              </a:rPr>
              <a:t> = </a:t>
            </a:r>
            <a:r>
              <a:rPr lang="en-US" sz="2800" dirty="0">
                <a:latin typeface="Cambria Math" panose="02040503050406030204" pitchFamily="18" charset="0"/>
                <a:ea typeface="Cambria Math" panose="02040503050406030204" pitchFamily="18" charset="0"/>
              </a:rPr>
              <a:t>0</a:t>
            </a:r>
            <a:r>
              <a:rPr lang="en-US" sz="2800" dirty="0">
                <a:ea typeface="Cambria Math" panose="02040503050406030204" pitchFamily="18" charset="0"/>
              </a:rPr>
              <a:t> (so that we have the case where </a:t>
            </a:r>
            <a:r>
              <a:rPr lang="en-US" sz="2800" i="1" dirty="0">
                <a:ea typeface="Cambria Math" panose="02040503050406030204" pitchFamily="18" charset="0"/>
              </a:rPr>
              <a:t>a</a:t>
            </a:r>
            <a:r>
              <a:rPr lang="en-US" sz="2800" dirty="0">
                <a:ea typeface="Cambria Math" panose="02040503050406030204" pitchFamily="18" charset="0"/>
              </a:rPr>
              <a:t> &gt; </a:t>
            </a:r>
            <a:r>
              <a:rPr lang="en-US" sz="2800" i="1" dirty="0" err="1">
                <a:ea typeface="Cambria Math" panose="02040503050406030204" pitchFamily="18" charset="0"/>
              </a:rPr>
              <a:t>b</a:t>
            </a:r>
            <a:r>
              <a:rPr lang="en-US" sz="2800" i="1" baseline="30000" dirty="0" err="1">
                <a:ea typeface="Cambria Math" panose="02040503050406030204" pitchFamily="18" charset="0"/>
              </a:rPr>
              <a:t>d</a:t>
            </a:r>
            <a:r>
              <a:rPr lang="en-US" sz="2800" dirty="0">
                <a:ea typeface="Cambria Math" panose="02040503050406030204"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latin typeface="Cambria Math" panose="02040503050406030204" pitchFamily="18" charset="0"/>
                <a:ea typeface="Cambria Math" panose="02040503050406030204" pitchFamily="18" charset="0"/>
              </a:rPr>
              <a:t>3</a:t>
            </a:r>
            <a:r>
              <a:rPr lang="en-US" sz="2800" dirty="0"/>
              <a:t>). </a:t>
            </a:r>
            <a:endParaRPr lang="en-US" dirty="0"/>
          </a:p>
          <a:p>
            <a:pPr>
              <a:buNone/>
            </a:pPr>
            <a:endParaRPr lang="en-US" dirty="0"/>
          </a:p>
          <a:p>
            <a:pPr>
              <a:buNone/>
            </a:pPr>
            <a:r>
              <a:rPr lang="en-US" dirty="0"/>
              <a:t>    Note that log </a:t>
            </a:r>
            <a:r>
              <a:rPr lang="en-US" dirty="0">
                <a:latin typeface="Cambria Math" panose="02040503050406030204" pitchFamily="18" charset="0"/>
                <a:ea typeface="Cambria Math" panose="02040503050406030204" pitchFamily="18" charset="0"/>
              </a:rPr>
              <a:t>3</a:t>
            </a:r>
            <a:r>
              <a:rPr lang="en-US" dirty="0"/>
              <a:t> </a:t>
            </a:r>
            <a:r>
              <a:rPr lang="en-US" dirty="0">
                <a:latin typeface="Cambria Math" panose="02040503050406030204"/>
                <a:ea typeface="Cambria Math" panose="02040503050406030204"/>
              </a:rPr>
              <a:t>≈ 1.6. </a:t>
            </a:r>
            <a:r>
              <a:rPr lang="en-US" dirty="0">
                <a:ea typeface="Cambria Math" panose="02040503050406030204"/>
              </a:rPr>
              <a:t>Therefore the fast multiplication algorithm is a substantial improvement over the conventional algorithm</a:t>
            </a:r>
            <a:r>
              <a:rPr lang="en-US" dirty="0">
                <a:latin typeface="Cambria Math" panose="02040503050406030204"/>
                <a:ea typeface="Cambria Math" panose="02040503050406030204"/>
              </a:rPr>
              <a:t> </a:t>
            </a:r>
            <a:r>
              <a:rPr lang="en-US" dirty="0">
                <a:ea typeface="Cambria Math" panose="02040503050406030204"/>
              </a:rPr>
              <a:t>that uses </a:t>
            </a:r>
            <a:r>
              <a:rPr lang="en-US" i="1" dirty="0">
                <a:ea typeface="Cambria Math" panose="02040503050406030204"/>
              </a:rPr>
              <a:t>O</a:t>
            </a:r>
            <a:r>
              <a:rPr lang="en-US" dirty="0">
                <a:latin typeface="Cambria Math" panose="02040503050406030204"/>
                <a:ea typeface="Cambria Math" panose="02040503050406030204"/>
              </a:rPr>
              <a:t>(</a:t>
            </a:r>
            <a:r>
              <a:rPr lang="en-US" i="1" dirty="0">
                <a:ea typeface="Cambria Math" panose="02040503050406030204"/>
              </a:rPr>
              <a:t>n</a:t>
            </a:r>
            <a:r>
              <a:rPr lang="en-US" baseline="30000" dirty="0">
                <a:latin typeface="Cambria Math" panose="02040503050406030204"/>
                <a:ea typeface="Cambria Math" panose="02040503050406030204"/>
              </a:rPr>
              <a:t>2</a:t>
            </a:r>
            <a:r>
              <a:rPr lang="en-US" dirty="0">
                <a:latin typeface="Cambria Math" panose="02040503050406030204"/>
                <a:ea typeface="Cambria Math" panose="02040503050406030204"/>
              </a:rPr>
              <a:t>) </a:t>
            </a:r>
            <a:r>
              <a:rPr lang="en-US" dirty="0">
                <a:ea typeface="Cambria Math" panose="02040503050406030204"/>
              </a:rPr>
              <a:t>bit operations</a:t>
            </a:r>
            <a:r>
              <a:rPr lang="en-US" dirty="0">
                <a:latin typeface="Cambria Math" panose="02040503050406030204"/>
                <a:ea typeface="Cambria Math" panose="02040503050406030204"/>
              </a:rPr>
              <a:t>.</a:t>
            </a:r>
            <a:endParaRPr lang="en-US" sz="2200" dirty="0">
              <a:ea typeface="Cambria Math" panose="02040503050406030204" pitchFamily="18" charset="0"/>
            </a:endParaRPr>
          </a:p>
          <a:p>
            <a:pPr>
              <a:buNone/>
            </a:pPr>
            <a:endParaRPr lang="en-US" dirty="0"/>
          </a:p>
          <a:p>
            <a:pPr>
              <a:buNone/>
            </a:pPr>
            <a:endParaRPr lang="en-US" dirty="0"/>
          </a:p>
          <a:p>
            <a:pPr>
              <a:buNone/>
            </a:pPr>
            <a:r>
              <a:rPr lang="en-US" dirty="0"/>
              <a:t> </a:t>
            </a:r>
            <a:endParaRPr lang="en-US" sz="2400" dirty="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Generating Functions</a:t>
            </a:r>
          </a:p>
        </p:txBody>
      </p:sp>
      <p:sp>
        <p:nvSpPr>
          <p:cNvPr id="3" name="Subtitle 2"/>
          <p:cNvSpPr>
            <a:spLocks noGrp="1"/>
          </p:cNvSpPr>
          <p:nvPr>
            <p:ph type="subTitle" idx="1"/>
          </p:nvPr>
        </p:nvSpPr>
        <p:spPr/>
        <p:txBody>
          <a:bodyPr/>
          <a:lstStyle/>
          <a:p>
            <a:r>
              <a:rPr lang="en-US" dirty="0"/>
              <a:t>Section </a:t>
            </a:r>
            <a:r>
              <a:rPr lang="en-US" dirty="0">
                <a:latin typeface="Cambria Math" panose="02040503050406030204" pitchFamily="18" charset="0"/>
                <a:ea typeface="Cambria Math" panose="02040503050406030204" pitchFamily="18" charset="0"/>
              </a:rPr>
              <a:t>8.4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Generating Functions</a:t>
            </a:r>
          </a:p>
          <a:p>
            <a:r>
              <a:rPr lang="en-US" dirty="0"/>
              <a:t>Counting Problems and Generating Functions</a:t>
            </a:r>
          </a:p>
          <a:p>
            <a:r>
              <a:rPr lang="en-US" dirty="0"/>
              <a:t>Useful Generating Functions</a:t>
            </a:r>
          </a:p>
          <a:p>
            <a:r>
              <a:rPr lang="en-US" dirty="0"/>
              <a:t>Solving Recurrence Relations Using Generating Functions (</a:t>
            </a:r>
            <a:r>
              <a:rPr lang="en-US" i="1" dirty="0"/>
              <a:t>not yet covered in the slides</a:t>
            </a:r>
            <a:r>
              <a:rPr lang="en-US" dirty="0"/>
              <a:t>)</a:t>
            </a:r>
          </a:p>
          <a:p>
            <a:r>
              <a:rPr lang="en-US" dirty="0"/>
              <a:t>Proving Identities Using Generating Functions (</a:t>
            </a:r>
            <a:r>
              <a:rPr lang="en-US" i="1" dirty="0"/>
              <a:t>not yet covered in the slides</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The </a:t>
            </a:r>
            <a:r>
              <a:rPr lang="en-US" i="1" dirty="0"/>
              <a:t>generating function for the sequence  a</a:t>
            </a:r>
            <a:r>
              <a:rPr lang="en-US" baseline="-25000" dirty="0">
                <a:latin typeface="Cambria Math" panose="02040503050406030204" pitchFamily="18" charset="0"/>
                <a:ea typeface="Cambria Math" panose="02040503050406030204" pitchFamily="18" charset="0"/>
              </a:rPr>
              <a:t>0</a:t>
            </a:r>
            <a:r>
              <a:rPr lang="en-US" dirty="0"/>
              <a:t>, </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err="1"/>
              <a:t>a</a:t>
            </a:r>
            <a:r>
              <a:rPr lang="en-US" i="1" baseline="-25000" dirty="0" err="1"/>
              <a:t>k</a:t>
            </a:r>
            <a:r>
              <a:rPr lang="en-US" dirty="0"/>
              <a:t>, … of real numbers is the infinite series</a:t>
            </a:r>
          </a:p>
          <a:p>
            <a:pPr>
              <a:buNone/>
            </a:pPr>
            <a:endParaRPr lang="en-US" i="1" dirty="0"/>
          </a:p>
          <a:p>
            <a:pPr>
              <a:buNone/>
            </a:pPr>
            <a:endParaRPr lang="en-US" i="1" dirty="0"/>
          </a:p>
          <a:p>
            <a:pPr>
              <a:buNone/>
            </a:pPr>
            <a:r>
              <a:rPr lang="en-US" i="1" dirty="0"/>
              <a:t>    </a:t>
            </a:r>
            <a:r>
              <a:rPr lang="en-US" b="1" dirty="0"/>
              <a:t>Examples</a:t>
            </a:r>
            <a:r>
              <a:rPr lang="en-US" dirty="0"/>
              <a:t>:</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anose="02040503050406030204" pitchFamily="18" charset="0"/>
                <a:ea typeface="Cambria Math" panose="02040503050406030204" pitchFamily="18" charset="0"/>
              </a:rPr>
              <a:t>3</a:t>
            </a:r>
            <a:r>
              <a:rPr lang="en-US" dirty="0"/>
              <a:t>  has the generating function </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k </a:t>
            </a:r>
            <a:r>
              <a:rPr lang="en-US" dirty="0">
                <a:latin typeface="Cambria Math" panose="02040503050406030204" pitchFamily="18" charset="0"/>
                <a:ea typeface="Cambria Math" panose="02040503050406030204" pitchFamily="18" charset="0"/>
              </a:rPr>
              <a:t>+ 1</a:t>
            </a:r>
            <a:r>
              <a:rPr lang="en-US" dirty="0"/>
              <a:t> has the generating function  has the generating function</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anose="02040503050406030204" pitchFamily="18" charset="0"/>
                <a:ea typeface="Cambria Math" panose="02040503050406030204" pitchFamily="18" charset="0"/>
              </a:rPr>
              <a:t> 2</a:t>
            </a:r>
            <a:r>
              <a:rPr lang="en-US" i="1" baseline="30000" dirty="0">
                <a:ea typeface="Cambria Math" panose="02040503050406030204" pitchFamily="18" charset="0"/>
              </a:rPr>
              <a:t>k</a:t>
            </a:r>
            <a:r>
              <a:rPr lang="en-US" i="1" dirty="0">
                <a:ea typeface="Cambria Math" panose="02040503050406030204" pitchFamily="18" charset="0"/>
              </a:rPr>
              <a:t> </a:t>
            </a:r>
            <a:r>
              <a:rPr lang="en-US" dirty="0"/>
              <a:t> has the generating function  has the generating function</a:t>
            </a:r>
          </a:p>
          <a:p>
            <a:pPr lvl="1"/>
            <a:endParaRPr lang="en-US" dirty="0"/>
          </a:p>
          <a:p>
            <a:pPr lvl="1"/>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6400800" y="5867400"/>
            <a:ext cx="727234" cy="52720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a:t>
            </a:r>
          </a:p>
        </p:txBody>
      </p:sp>
      <p:sp>
        <p:nvSpPr>
          <p:cNvPr id="3" name="Content Placeholder 2"/>
          <p:cNvSpPr>
            <a:spLocks noGrp="1"/>
          </p:cNvSpPr>
          <p:nvPr>
            <p:ph idx="1"/>
          </p:nvPr>
        </p:nvSpPr>
        <p:spPr/>
        <p:txBody>
          <a:bodyPr/>
          <a:lstStyle/>
          <a:p>
            <a:r>
              <a:rPr lang="en-US" dirty="0"/>
              <a:t>Generating functions for finite sequences of real numbers can be defined by extending a finite sequence  </a:t>
            </a:r>
            <a:r>
              <a:rPr lang="en-US" i="1" dirty="0"/>
              <a:t>a</a:t>
            </a:r>
            <a:r>
              <a:rPr lang="en-US" baseline="-25000" dirty="0">
                <a:latin typeface="Cambria Math" panose="02040503050406030204" pitchFamily="18" charset="0"/>
                <a:ea typeface="Cambria Math" panose="02040503050406030204" pitchFamily="18" charset="0"/>
              </a:rPr>
              <a:t>0</a:t>
            </a:r>
            <a:r>
              <a:rPr lang="en-US" dirty="0"/>
              <a:t>,</a:t>
            </a:r>
            <a:r>
              <a:rPr lang="en-US" i="1" dirty="0"/>
              <a:t>a</a:t>
            </a:r>
            <a:r>
              <a:rPr lang="en-US" baseline="-25000" dirty="0">
                <a:latin typeface="Cambria Math" panose="02040503050406030204" pitchFamily="18" charset="0"/>
                <a:ea typeface="Cambria Math" panose="02040503050406030204" pitchFamily="18" charset="0"/>
              </a:rPr>
              <a:t>1</a:t>
            </a:r>
            <a:r>
              <a:rPr lang="en-US" dirty="0"/>
              <a:t>, … , </a:t>
            </a:r>
            <a:r>
              <a:rPr lang="en-US" i="1" dirty="0"/>
              <a:t>a</a:t>
            </a:r>
            <a:r>
              <a:rPr lang="en-US" i="1" baseline="-25000" dirty="0"/>
              <a:t>n   </a:t>
            </a:r>
            <a:r>
              <a:rPr lang="en-US" dirty="0"/>
              <a:t>into an infinite sequence by setting             </a:t>
            </a:r>
            <a:r>
              <a:rPr lang="en-US" i="1" dirty="0"/>
              <a:t>a</a:t>
            </a:r>
            <a:r>
              <a:rPr lang="en-US" i="1" baseline="-25000" dirty="0"/>
              <a:t>n+1 </a:t>
            </a:r>
            <a:r>
              <a:rPr lang="en-US" dirty="0"/>
              <a:t>= </a:t>
            </a:r>
            <a:r>
              <a:rPr lang="en-US" dirty="0">
                <a:latin typeface="Cambria Math" panose="02040503050406030204" pitchFamily="18" charset="0"/>
                <a:ea typeface="Cambria Math" panose="02040503050406030204" pitchFamily="18" charset="0"/>
              </a:rPr>
              <a:t>0,</a:t>
            </a:r>
            <a:r>
              <a:rPr lang="en-US" i="1" dirty="0"/>
              <a:t> a</a:t>
            </a:r>
            <a:r>
              <a:rPr lang="en-US" i="1" baseline="-25000" dirty="0"/>
              <a:t>n+2 </a:t>
            </a:r>
            <a:r>
              <a:rPr lang="en-US" dirty="0"/>
              <a:t>= </a:t>
            </a:r>
            <a:r>
              <a:rPr lang="en-US" dirty="0">
                <a:latin typeface="Cambria Math" panose="02040503050406030204" pitchFamily="18" charset="0"/>
                <a:ea typeface="Cambria Math" panose="02040503050406030204" pitchFamily="18" charset="0"/>
              </a:rPr>
              <a:t>0, </a:t>
            </a:r>
            <a:r>
              <a:rPr lang="en-US" dirty="0">
                <a:ea typeface="Cambria Math" panose="02040503050406030204" pitchFamily="18" charset="0"/>
              </a:rPr>
              <a:t>and so on.</a:t>
            </a:r>
          </a:p>
          <a:p>
            <a:r>
              <a:rPr lang="en-US" dirty="0">
                <a:ea typeface="Cambria Math" panose="02040503050406030204" pitchFamily="18" charset="0"/>
              </a:rPr>
              <a:t>The generating function </a:t>
            </a:r>
            <a:r>
              <a:rPr lang="en-US" i="1" dirty="0">
                <a:ea typeface="Cambria Math" panose="02040503050406030204" pitchFamily="18" charset="0"/>
              </a:rPr>
              <a:t>G</a:t>
            </a:r>
            <a:r>
              <a:rPr lang="en-US" dirty="0">
                <a:ea typeface="Cambria Math" panose="02040503050406030204" pitchFamily="18" charset="0"/>
              </a:rPr>
              <a:t>(</a:t>
            </a:r>
            <a:r>
              <a:rPr lang="en-US" i="1" dirty="0">
                <a:ea typeface="Cambria Math" panose="02040503050406030204" pitchFamily="18" charset="0"/>
              </a:rPr>
              <a:t>x</a:t>
            </a:r>
            <a:r>
              <a:rPr lang="en-US" dirty="0">
                <a:ea typeface="Cambria Math" panose="02040503050406030204" pitchFamily="18" charset="0"/>
              </a:rPr>
              <a:t>) of this infinite sequence {</a:t>
            </a:r>
            <a:r>
              <a:rPr lang="en-US" i="1" dirty="0"/>
              <a:t>a</a:t>
            </a:r>
            <a:r>
              <a:rPr lang="en-US" i="1" baseline="-25000" dirty="0"/>
              <a:t>n</a:t>
            </a:r>
            <a:r>
              <a:rPr lang="en-US" dirty="0">
                <a:ea typeface="Cambria Math" panose="02040503050406030204" pitchFamily="18" charset="0"/>
              </a:rPr>
              <a:t>} is a polynomial of degree n because no terms of the form </a:t>
            </a:r>
            <a:r>
              <a:rPr lang="en-US" i="1" dirty="0" err="1">
                <a:ea typeface="Cambria Math" panose="02040503050406030204" pitchFamily="18" charset="0"/>
              </a:rPr>
              <a:t>a</a:t>
            </a:r>
            <a:r>
              <a:rPr lang="en-US" i="1" baseline="-25000" dirty="0" err="1">
                <a:ea typeface="Cambria Math" panose="02040503050406030204" pitchFamily="18" charset="0"/>
              </a:rPr>
              <a:t>j</a:t>
            </a:r>
            <a:r>
              <a:rPr lang="en-US" i="1" dirty="0" err="1">
                <a:ea typeface="Cambria Math" panose="02040503050406030204" pitchFamily="18" charset="0"/>
              </a:rPr>
              <a:t>x</a:t>
            </a:r>
            <a:r>
              <a:rPr lang="en-US" i="1" baseline="30000" dirty="0" err="1">
                <a:ea typeface="Cambria Math" panose="02040503050406030204" pitchFamily="18" charset="0"/>
              </a:rPr>
              <a:t>j</a:t>
            </a:r>
            <a:r>
              <a:rPr lang="en-US" i="1" dirty="0">
                <a:ea typeface="Cambria Math" panose="02040503050406030204" pitchFamily="18" charset="0"/>
              </a:rPr>
              <a:t> </a:t>
            </a:r>
            <a:r>
              <a:rPr lang="en-US" dirty="0">
                <a:ea typeface="Cambria Math" panose="02040503050406030204" pitchFamily="18" charset="0"/>
              </a:rPr>
              <a:t>with </a:t>
            </a:r>
            <a:r>
              <a:rPr lang="en-US" i="1" dirty="0">
                <a:ea typeface="Cambria Math" panose="02040503050406030204" pitchFamily="18" charset="0"/>
              </a:rPr>
              <a:t>j</a:t>
            </a:r>
            <a:r>
              <a:rPr lang="en-US" dirty="0">
                <a:ea typeface="Cambria Math" panose="02040503050406030204" pitchFamily="18" charset="0"/>
              </a:rPr>
              <a:t> &gt; </a:t>
            </a:r>
            <a:r>
              <a:rPr lang="en-US" i="1" dirty="0">
                <a:ea typeface="Cambria Math" panose="02040503050406030204" pitchFamily="18" charset="0"/>
              </a:rPr>
              <a:t>n</a:t>
            </a:r>
            <a:r>
              <a:rPr lang="en-US" dirty="0">
                <a:ea typeface="Cambria Math" panose="02040503050406030204" pitchFamily="18" charset="0"/>
              </a:rPr>
              <a:t> occur, that is,</a:t>
            </a:r>
          </a:p>
          <a:p>
            <a:pPr>
              <a:buNone/>
            </a:pPr>
            <a:endParaRPr lang="en-US" dirty="0">
              <a:ea typeface="Cambria Math" panose="02040503050406030204" pitchFamily="18" charset="0"/>
            </a:endParaRPr>
          </a:p>
          <a:p>
            <a:pPr>
              <a:buNone/>
            </a:pPr>
            <a:r>
              <a:rPr lang="en-US" dirty="0">
                <a:ea typeface="Cambria Math" panose="02040503050406030204" pitchFamily="18" charset="0"/>
              </a:rPr>
              <a:t>                    </a:t>
            </a:r>
            <a:r>
              <a:rPr lang="en-US" i="1" dirty="0">
                <a:ea typeface="Cambria Math" panose="02040503050406030204" pitchFamily="18" charset="0"/>
              </a:rPr>
              <a:t>G</a:t>
            </a:r>
            <a:r>
              <a:rPr lang="en-US" dirty="0">
                <a:ea typeface="Cambria Math" panose="02040503050406030204" pitchFamily="18" charset="0"/>
              </a:rPr>
              <a:t>(</a:t>
            </a:r>
            <a:r>
              <a:rPr lang="en-US" i="1" dirty="0">
                <a:ea typeface="Cambria Math" panose="02040503050406030204" pitchFamily="18" charset="0"/>
              </a:rPr>
              <a:t>x</a:t>
            </a:r>
            <a:r>
              <a:rPr lang="en-US" dirty="0">
                <a:ea typeface="Cambria Math" panose="02040503050406030204" pitchFamily="18" charset="0"/>
              </a:rPr>
              <a:t>) = </a:t>
            </a:r>
            <a:r>
              <a:rPr lang="en-US" i="1" dirty="0"/>
              <a:t>a</a:t>
            </a:r>
            <a:r>
              <a:rPr lang="en-US" baseline="-25000" dirty="0">
                <a:latin typeface="Cambria Math" panose="02040503050406030204" pitchFamily="18" charset="0"/>
                <a:ea typeface="Cambria Math" panose="02040503050406030204" pitchFamily="18" charset="0"/>
              </a:rPr>
              <a:t>0</a:t>
            </a:r>
            <a:r>
              <a:rPr lang="en-US" dirty="0"/>
              <a:t> + </a:t>
            </a:r>
            <a:r>
              <a:rPr lang="en-US" i="1" dirty="0"/>
              <a:t>a</a:t>
            </a:r>
            <a:r>
              <a:rPr lang="en-US" baseline="-25000" dirty="0">
                <a:latin typeface="Cambria Math" panose="02040503050406030204" pitchFamily="18" charset="0"/>
                <a:ea typeface="Cambria Math" panose="02040503050406030204" pitchFamily="18" charset="0"/>
              </a:rPr>
              <a:t>1</a:t>
            </a:r>
            <a:r>
              <a:rPr lang="en-US" i="1" dirty="0"/>
              <a:t>x</a:t>
            </a:r>
            <a:r>
              <a:rPr lang="en-US" dirty="0"/>
              <a:t> + </a:t>
            </a:r>
            <a:r>
              <a:rPr lang="en-US" dirty="0">
                <a:latin typeface="Cambria Math" panose="02040503050406030204"/>
                <a:ea typeface="Cambria Math" panose="02040503050406030204"/>
              </a:rPr>
              <a:t>⋯ </a:t>
            </a:r>
            <a:r>
              <a:rPr lang="en-US" dirty="0"/>
              <a:t>+ </a:t>
            </a:r>
            <a:r>
              <a:rPr lang="en-US" i="1" dirty="0"/>
              <a:t>a</a:t>
            </a:r>
            <a:r>
              <a:rPr lang="en-US" i="1" baseline="-25000" dirty="0"/>
              <a:t>n </a:t>
            </a:r>
            <a:r>
              <a:rPr lang="en-US" i="1" dirty="0" err="1"/>
              <a:t>x</a:t>
            </a:r>
            <a:r>
              <a:rPr lang="en-US" i="1" baseline="30000" dirty="0" err="1"/>
              <a:t>n</a:t>
            </a:r>
            <a:r>
              <a:rPr lang="en-US" i="1" dirty="0"/>
              <a:t>.</a:t>
            </a:r>
            <a:endParaRPr lang="en-US" dirty="0">
              <a:ea typeface="Cambria Math" panose="020405030504060302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 (continued)</a:t>
            </a:r>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a:t>   </a:t>
            </a:r>
            <a:r>
              <a:rPr lang="en-US" b="1" dirty="0"/>
              <a:t>Example</a:t>
            </a:r>
            <a:r>
              <a:rPr lang="en-US" dirty="0"/>
              <a:t>:  What is the generating function for the sequence </a:t>
            </a:r>
            <a:r>
              <a:rPr lang="en-US" dirty="0">
                <a:latin typeface="Cambria Math" panose="02040503050406030204" pitchFamily="18" charset="0"/>
                <a:ea typeface="Cambria Math" panose="02040503050406030204" pitchFamily="18" charset="0"/>
              </a:rPr>
              <a:t>1,1,1,1,1,1</a:t>
            </a:r>
            <a:r>
              <a:rPr lang="en-US" dirty="0"/>
              <a:t>?</a:t>
            </a:r>
          </a:p>
          <a:p>
            <a:pPr>
              <a:buNone/>
            </a:pPr>
            <a:r>
              <a:rPr lang="en-US" dirty="0"/>
              <a:t>   </a:t>
            </a:r>
            <a:r>
              <a:rPr lang="en-US" b="1" dirty="0"/>
              <a:t>Solution</a:t>
            </a:r>
            <a:r>
              <a:rPr lang="en-US" dirty="0"/>
              <a:t>: The generating function of </a:t>
            </a:r>
            <a:r>
              <a:rPr lang="en-US" dirty="0">
                <a:latin typeface="Cambria Math" panose="02040503050406030204" pitchFamily="18" charset="0"/>
                <a:ea typeface="Cambria Math" panose="02040503050406030204" pitchFamily="18" charset="0"/>
              </a:rPr>
              <a:t>1,1,1,1,1,1  is </a:t>
            </a:r>
          </a:p>
          <a:p>
            <a:pPr>
              <a:buNone/>
            </a:pPr>
            <a:r>
              <a:rPr lang="en-US" dirty="0">
                <a:latin typeface="Cambria Math" panose="02040503050406030204" pitchFamily="18" charset="0"/>
                <a:ea typeface="Cambria Math" panose="02040503050406030204" pitchFamily="18" charset="0"/>
              </a:rPr>
              <a:t>       1 + </a:t>
            </a:r>
            <a:r>
              <a:rPr lang="en-US" i="1" dirty="0">
                <a:ea typeface="Cambria Math" panose="02040503050406030204" pitchFamily="18" charset="0"/>
              </a:rPr>
              <a:t>x</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4</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5</a:t>
            </a:r>
            <a:r>
              <a:rPr lang="en-US" dirty="0">
                <a:latin typeface="Cambria Math" panose="02040503050406030204" pitchFamily="18" charset="0"/>
                <a:ea typeface="Cambria Math" panose="02040503050406030204" pitchFamily="18" charset="0"/>
              </a:rPr>
              <a:t>.</a:t>
            </a:r>
          </a:p>
          <a:p>
            <a:pPr>
              <a:buNone/>
            </a:pPr>
            <a:r>
              <a:rPr lang="en-US" dirty="0">
                <a:ea typeface="Cambria Math" panose="02040503050406030204" pitchFamily="18" charset="0"/>
              </a:rPr>
              <a:t>    By Theorem 1 of Section </a:t>
            </a:r>
            <a:r>
              <a:rPr lang="en-US" dirty="0">
                <a:latin typeface="Cambria Math" panose="02040503050406030204" pitchFamily="18" charset="0"/>
                <a:ea typeface="Cambria Math" panose="02040503050406030204" pitchFamily="18" charset="0"/>
              </a:rPr>
              <a:t>2.4</a:t>
            </a:r>
            <a:r>
              <a:rPr lang="en-US" dirty="0">
                <a:ea typeface="Cambria Math" panose="02040503050406030204" pitchFamily="18" charset="0"/>
              </a:rPr>
              <a:t>, we have</a:t>
            </a:r>
          </a:p>
          <a:p>
            <a:pPr>
              <a:buNone/>
            </a:pPr>
            <a:r>
              <a:rPr lang="en-US" dirty="0">
                <a:ea typeface="Cambria Math" panose="02040503050406030204" pitchFamily="18" charset="0"/>
              </a:rPr>
              <a:t>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6</a:t>
            </a:r>
            <a:r>
              <a:rPr lang="en-US" dirty="0">
                <a:ea typeface="Cambria Math" panose="02040503050406030204" pitchFamily="18" charset="0"/>
              </a:rPr>
              <a:t> </a:t>
            </a:r>
            <a:r>
              <a:rPr lang="en-US" dirty="0">
                <a:latin typeface="Cambria Math" panose="02040503050406030204"/>
                <a:ea typeface="Cambria Math" panose="02040503050406030204"/>
              </a:rPr>
              <a:t>− 1)/(</a:t>
            </a:r>
            <a:r>
              <a:rPr lang="en-US" i="1" dirty="0">
                <a:ea typeface="Cambria Math" panose="02040503050406030204"/>
              </a:rPr>
              <a:t>x</a:t>
            </a:r>
            <a:r>
              <a:rPr lang="en-US" dirty="0">
                <a:latin typeface="Cambria Math" panose="02040503050406030204"/>
                <a:ea typeface="Cambria Math" panose="02040503050406030204"/>
              </a:rPr>
              <a:t> −1) = </a:t>
            </a:r>
            <a:r>
              <a:rPr lang="en-US" dirty="0">
                <a:latin typeface="Cambria Math" panose="02040503050406030204" pitchFamily="18" charset="0"/>
                <a:ea typeface="Cambria Math" panose="02040503050406030204" pitchFamily="18" charset="0"/>
              </a:rPr>
              <a:t>1 + </a:t>
            </a:r>
            <a:r>
              <a:rPr lang="en-US" i="1" dirty="0">
                <a:ea typeface="Cambria Math" panose="02040503050406030204" pitchFamily="18" charset="0"/>
              </a:rPr>
              <a:t>x</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4</a:t>
            </a:r>
            <a:r>
              <a:rPr lang="en-US" dirty="0">
                <a:latin typeface="Cambria Math" panose="02040503050406030204" pitchFamily="18" charset="0"/>
                <a:ea typeface="Cambria Math" panose="02040503050406030204" pitchFamily="18" charset="0"/>
              </a:rPr>
              <a:t> + </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5</a:t>
            </a: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when </a:t>
            </a:r>
            <a:r>
              <a:rPr lang="en-US" i="1" dirty="0">
                <a:ea typeface="Cambria Math" panose="02040503050406030204" pitchFamily="18" charset="0"/>
              </a:rPr>
              <a:t>x</a:t>
            </a:r>
            <a:r>
              <a:rPr lang="en-US" dirty="0">
                <a:latin typeface="Cambria Math" panose="02040503050406030204" pitchFamily="18" charset="0"/>
                <a:ea typeface="Cambria Math" panose="02040503050406030204" pitchFamily="18" charset="0"/>
              </a:rPr>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 1.</a:t>
            </a:r>
          </a:p>
          <a:p>
            <a:pPr>
              <a:buNone/>
            </a:pPr>
            <a:r>
              <a:rPr lang="en-US" dirty="0">
                <a:latin typeface="Cambria Math" panose="02040503050406030204" pitchFamily="18" charset="0"/>
                <a:ea typeface="Cambria Math" panose="02040503050406030204" pitchFamily="18" charset="0"/>
              </a:rPr>
              <a:t>     Consequently </a:t>
            </a:r>
            <a:r>
              <a:rPr lang="en-US" i="1" dirty="0">
                <a:ea typeface="Cambria Math" panose="02040503050406030204" pitchFamily="18" charset="0"/>
              </a:rPr>
              <a:t>G</a:t>
            </a:r>
            <a:r>
              <a:rPr lang="en-US" dirty="0">
                <a:latin typeface="Cambria Math" panose="02040503050406030204" pitchFamily="18" charset="0"/>
                <a:ea typeface="Cambria Math" panose="02040503050406030204" pitchFamily="18" charset="0"/>
              </a:rPr>
              <a:t>(</a:t>
            </a:r>
            <a:r>
              <a:rPr lang="en-US" i="1" dirty="0">
                <a:ea typeface="Cambria Math" panose="02040503050406030204" pitchFamily="18" charset="0"/>
              </a:rPr>
              <a:t>x</a:t>
            </a:r>
            <a:r>
              <a:rPr lang="en-US" dirty="0">
                <a:latin typeface="Cambria Math" panose="02040503050406030204" pitchFamily="18" charset="0"/>
                <a:ea typeface="Cambria Math" panose="02040503050406030204" pitchFamily="18" charset="0"/>
              </a:rPr>
              <a:t>) = </a:t>
            </a:r>
            <a:r>
              <a:rPr lang="en-US" dirty="0">
                <a:ea typeface="Cambria Math" panose="02040503050406030204" pitchFamily="18" charset="0"/>
              </a:rPr>
              <a:t>(</a:t>
            </a:r>
            <a:r>
              <a:rPr lang="en-US" i="1" dirty="0">
                <a:ea typeface="Cambria Math" panose="02040503050406030204" pitchFamily="18" charset="0"/>
              </a:rPr>
              <a:t>x</a:t>
            </a:r>
            <a:r>
              <a:rPr lang="en-US" baseline="30000" dirty="0">
                <a:latin typeface="Cambria Math" panose="02040503050406030204" pitchFamily="18" charset="0"/>
                <a:ea typeface="Cambria Math" panose="02040503050406030204" pitchFamily="18" charset="0"/>
              </a:rPr>
              <a:t>6</a:t>
            </a:r>
            <a:r>
              <a:rPr lang="en-US" dirty="0">
                <a:ea typeface="Cambria Math" panose="02040503050406030204" pitchFamily="18" charset="0"/>
              </a:rPr>
              <a:t> </a:t>
            </a:r>
            <a:r>
              <a:rPr lang="en-US" dirty="0">
                <a:latin typeface="Cambria Math" panose="02040503050406030204"/>
                <a:ea typeface="Cambria Math" panose="02040503050406030204"/>
              </a:rPr>
              <a:t>− 1)/(</a:t>
            </a:r>
            <a:r>
              <a:rPr lang="en-US" i="1" dirty="0">
                <a:latin typeface="Cambria Math" panose="02040503050406030204"/>
                <a:ea typeface="Cambria Math" panose="02040503050406030204"/>
              </a:rPr>
              <a:t>x</a:t>
            </a:r>
            <a:r>
              <a:rPr lang="en-US" dirty="0">
                <a:latin typeface="Cambria Math" panose="02040503050406030204"/>
                <a:ea typeface="Cambria Math" panose="02040503050406030204"/>
              </a:rPr>
              <a:t> −1) is the generating function of the sequence. </a:t>
            </a:r>
            <a:endParaRPr lang="en-US" dirty="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a:t>Recurrence Relations </a:t>
            </a:r>
            <a:br>
              <a:rPr lang="en-US" dirty="0"/>
            </a:br>
            <a:r>
              <a:rPr lang="en-US" sz="3600" dirty="0"/>
              <a:t>(recalling definitions from Chapter 2)</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baseline="-25000" dirty="0">
                <a:latin typeface="Cambria Math" panose="02040503050406030204" pitchFamily="18" charset="0"/>
                <a:ea typeface="Cambria Math" panose="02040503050406030204" pitchFamily="18" charset="0"/>
              </a:rPr>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baseline="-25000" dirty="0">
                <a:latin typeface="Cambria Math" panose="02040503050406030204" pitchFamily="18" charset="0"/>
                <a:ea typeface="Cambria Math" panose="02040503050406030204" pitchFamily="18" charset="0"/>
              </a:rPr>
              <a:t>0</a:t>
            </a:r>
            <a:r>
              <a:rPr lang="en-US" dirty="0"/>
              <a:t>, where </a:t>
            </a:r>
            <a:r>
              <a:rPr lang="en-US" i="1" dirty="0"/>
              <a:t>n</a:t>
            </a:r>
            <a:r>
              <a:rPr lang="en-US" baseline="-25000" dirty="0">
                <a:latin typeface="Cambria Math" panose="02040503050406030204" pitchFamily="18" charset="0"/>
                <a:ea typeface="Cambria Math" panose="02040503050406030204" pitchFamily="18" charset="0"/>
              </a:rPr>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Generating Functions</a:t>
            </a:r>
          </a:p>
        </p:txBody>
      </p:sp>
      <p:pic>
        <p:nvPicPr>
          <p:cNvPr id="4" name="Content Placeholder 3" descr="table35.jpg"/>
          <p:cNvPicPr>
            <a:picLocks noGrp="1" noChangeAspect="1"/>
          </p:cNvPicPr>
          <p:nvPr>
            <p:ph idx="1"/>
          </p:nvPr>
        </p:nvPicPr>
        <p:blipFill>
          <a:blip r:embed="rId2" cstate="print"/>
          <a:stretch>
            <a:fillRect/>
          </a:stretch>
        </p:blipFill>
        <p:spPr>
          <a:xfrm>
            <a:off x="2978609" y="1935163"/>
            <a:ext cx="3186782" cy="43894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Find the number of solutions of </a:t>
            </a:r>
          </a:p>
          <a:p>
            <a:pPr>
              <a:buNone/>
            </a:pPr>
            <a:r>
              <a:rPr lang="en-US" dirty="0"/>
              <a:t>          </a:t>
            </a:r>
            <a:r>
              <a:rPr lang="en-US" i="1" dirty="0"/>
              <a:t>e</a:t>
            </a:r>
            <a:r>
              <a:rPr lang="en-US" baseline="-25000" dirty="0">
                <a:latin typeface="Cambria Math" panose="02040503050406030204" pitchFamily="18" charset="0"/>
                <a:ea typeface="Cambria Math" panose="02040503050406030204" pitchFamily="18" charset="0"/>
              </a:rPr>
              <a:t>1</a:t>
            </a:r>
            <a:r>
              <a:rPr lang="en-US" dirty="0"/>
              <a:t> + </a:t>
            </a:r>
            <a:r>
              <a:rPr lang="en-US" i="1" dirty="0"/>
              <a:t>e</a:t>
            </a:r>
            <a:r>
              <a:rPr lang="en-US" baseline="-25000" dirty="0">
                <a:latin typeface="Cambria Math" panose="02040503050406030204" pitchFamily="18" charset="0"/>
                <a:ea typeface="Cambria Math" panose="02040503050406030204" pitchFamily="18" charset="0"/>
              </a:rPr>
              <a:t>2</a:t>
            </a:r>
            <a:r>
              <a:rPr lang="en-US" dirty="0"/>
              <a:t> + </a:t>
            </a:r>
            <a:r>
              <a:rPr lang="en-US" i="1" dirty="0"/>
              <a:t>e</a:t>
            </a:r>
            <a:r>
              <a:rPr lang="en-US" baseline="-25000"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17,</a:t>
            </a:r>
          </a:p>
          <a:p>
            <a:pPr>
              <a:buNone/>
            </a:pPr>
            <a:r>
              <a:rPr lang="en-US" dirty="0"/>
              <a:t>    where </a:t>
            </a:r>
            <a:r>
              <a:rPr lang="en-US" i="1" dirty="0"/>
              <a:t>e</a:t>
            </a:r>
            <a:r>
              <a:rPr lang="en-US" baseline="-25000" dirty="0">
                <a:latin typeface="Cambria Math" panose="02040503050406030204" pitchFamily="18" charset="0"/>
                <a:ea typeface="Cambria Math" panose="02040503050406030204" pitchFamily="18" charset="0"/>
              </a:rPr>
              <a:t>1</a:t>
            </a:r>
            <a:r>
              <a:rPr lang="en-US" dirty="0"/>
              <a:t>, </a:t>
            </a:r>
            <a:r>
              <a:rPr lang="en-US" i="1" dirty="0"/>
              <a:t>e</a:t>
            </a:r>
            <a:r>
              <a:rPr lang="en-US" baseline="-25000" dirty="0">
                <a:latin typeface="Cambria Math" panose="02040503050406030204" pitchFamily="18" charset="0"/>
                <a:ea typeface="Cambria Math" panose="02040503050406030204" pitchFamily="18" charset="0"/>
              </a:rPr>
              <a:t>2</a:t>
            </a:r>
            <a:r>
              <a:rPr lang="en-US" dirty="0"/>
              <a:t>, and </a:t>
            </a:r>
            <a:r>
              <a:rPr lang="en-US" i="1" dirty="0"/>
              <a:t>e</a:t>
            </a:r>
            <a:r>
              <a:rPr lang="en-US" baseline="-25000" dirty="0">
                <a:latin typeface="Cambria Math" panose="02040503050406030204" pitchFamily="18" charset="0"/>
                <a:ea typeface="Cambria Math" panose="02040503050406030204" pitchFamily="18" charset="0"/>
              </a:rPr>
              <a:t>3</a:t>
            </a:r>
            <a:r>
              <a:rPr lang="en-US" dirty="0"/>
              <a:t> are nonnegative integers with                                 </a:t>
            </a:r>
            <a:r>
              <a:rPr lang="en-US" dirty="0">
                <a:latin typeface="Cambria Math" panose="02040503050406030204" pitchFamily="18" charset="0"/>
                <a:ea typeface="Cambria Math" panose="02040503050406030204" pitchFamily="18" charset="0"/>
              </a:rPr>
              <a:t>2 </a:t>
            </a:r>
            <a:r>
              <a:rPr lang="en-US" dirty="0">
                <a:latin typeface="Cambria Math" panose="02040503050406030204"/>
                <a:ea typeface="Cambria Math" panose="02040503050406030204"/>
              </a:rPr>
              <a:t>≤</a:t>
            </a:r>
            <a:r>
              <a:rPr lang="en-US" dirty="0"/>
              <a:t> </a:t>
            </a:r>
            <a:r>
              <a:rPr lang="en-US" i="1" dirty="0"/>
              <a:t>e</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 5</a:t>
            </a:r>
            <a:r>
              <a:rPr lang="en-US" dirty="0"/>
              <a:t>, </a:t>
            </a:r>
            <a:r>
              <a:rPr lang="en-US" dirty="0">
                <a:latin typeface="Cambria Math" panose="02040503050406030204" pitchFamily="18" charset="0"/>
                <a:ea typeface="Cambria Math" panose="02040503050406030204" pitchFamily="18" charset="0"/>
              </a:rPr>
              <a:t>3 </a:t>
            </a:r>
            <a:r>
              <a:rPr lang="en-US" dirty="0">
                <a:latin typeface="Cambria Math" panose="02040503050406030204"/>
                <a:ea typeface="Cambria Math" panose="02040503050406030204"/>
              </a:rPr>
              <a:t>≤ </a:t>
            </a:r>
            <a:r>
              <a:rPr lang="en-US" i="1" dirty="0"/>
              <a:t>e</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a:ea typeface="Cambria Math" panose="02040503050406030204"/>
              </a:rPr>
              <a:t> ≤ 6</a:t>
            </a:r>
            <a:r>
              <a:rPr lang="en-US" dirty="0"/>
              <a:t>, and </a:t>
            </a:r>
            <a:r>
              <a:rPr lang="en-US" dirty="0">
                <a:latin typeface="Cambria Math" panose="02040503050406030204" pitchFamily="18" charset="0"/>
                <a:ea typeface="Cambria Math" panose="02040503050406030204" pitchFamily="18" charset="0"/>
              </a:rPr>
              <a:t>4 </a:t>
            </a:r>
            <a:r>
              <a:rPr lang="en-US" dirty="0">
                <a:latin typeface="Cambria Math" panose="02040503050406030204"/>
                <a:ea typeface="Cambria Math" panose="02040503050406030204"/>
              </a:rPr>
              <a:t>≤ </a:t>
            </a:r>
            <a:r>
              <a:rPr lang="en-US" i="1" dirty="0"/>
              <a:t>e</a:t>
            </a:r>
            <a:r>
              <a:rPr lang="en-US" baseline="-25000" dirty="0">
                <a:latin typeface="Cambria Math" panose="02040503050406030204" pitchFamily="18" charset="0"/>
                <a:ea typeface="Cambria Math" panose="02040503050406030204" pitchFamily="18" charset="0"/>
              </a:rPr>
              <a:t>3</a:t>
            </a:r>
            <a:r>
              <a:rPr lang="en-US" dirty="0"/>
              <a:t> </a:t>
            </a:r>
            <a:r>
              <a:rPr lang="en-US" dirty="0">
                <a:latin typeface="Cambria Math" panose="02040503050406030204"/>
                <a:ea typeface="Cambria Math" panose="02040503050406030204"/>
              </a:rPr>
              <a:t>≤ 7.</a:t>
            </a:r>
            <a:r>
              <a:rPr lang="en-US" dirty="0"/>
              <a:t>  </a:t>
            </a:r>
          </a:p>
          <a:p>
            <a:pPr>
              <a:buNone/>
            </a:pPr>
            <a:r>
              <a:rPr lang="en-US" dirty="0"/>
              <a:t>    </a:t>
            </a:r>
            <a:r>
              <a:rPr lang="en-US" b="1" dirty="0"/>
              <a:t>Solution</a:t>
            </a:r>
            <a:r>
              <a:rPr lang="en-US" dirty="0"/>
              <a:t>: The number of solutions is the coefficient of </a:t>
            </a:r>
            <a:r>
              <a:rPr lang="en-US" i="1" dirty="0"/>
              <a:t>x</a:t>
            </a:r>
            <a:r>
              <a:rPr lang="en-US" baseline="30000" dirty="0">
                <a:latin typeface="Cambria Math" panose="02040503050406030204" pitchFamily="18" charset="0"/>
                <a:ea typeface="Cambria Math" panose="02040503050406030204" pitchFamily="18" charset="0"/>
              </a:rPr>
              <a:t>17</a:t>
            </a:r>
            <a:r>
              <a:rPr lang="en-US" dirty="0"/>
              <a:t> in the expansion of  </a:t>
            </a:r>
          </a:p>
          <a:p>
            <a:pPr>
              <a:buNone/>
            </a:pPr>
            <a:r>
              <a:rPr lang="en-US" sz="2200" dirty="0"/>
              <a:t>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2</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3</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4</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5</a:t>
            </a:r>
            <a:r>
              <a:rPr lang="en-US" sz="2200" dirty="0">
                <a:ea typeface="Cambria Math" panose="02040503050406030204" pitchFamily="18" charset="0"/>
              </a:rPr>
              <a:t>)</a:t>
            </a:r>
            <a:r>
              <a:rPr lang="en-US" sz="2200" dirty="0"/>
              <a:t>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3</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4</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5</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6</a:t>
            </a:r>
            <a:r>
              <a:rPr lang="en-US" sz="2200" dirty="0">
                <a:ea typeface="Cambria Math" panose="02040503050406030204" pitchFamily="18" charset="0"/>
              </a:rPr>
              <a:t>)</a:t>
            </a:r>
            <a:r>
              <a:rPr lang="en-US" sz="2200" dirty="0"/>
              <a:t>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4</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5</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6</a:t>
            </a:r>
            <a:r>
              <a:rPr lang="en-US" sz="2200" dirty="0">
                <a:latin typeface="Cambria Math" panose="02040503050406030204" pitchFamily="18" charset="0"/>
                <a:ea typeface="Cambria Math" panose="02040503050406030204" pitchFamily="18" charset="0"/>
              </a:rPr>
              <a:t> + </a:t>
            </a:r>
            <a:r>
              <a:rPr lang="en-US" sz="2200" i="1" dirty="0">
                <a:ea typeface="Cambria Math" panose="02040503050406030204" pitchFamily="18" charset="0"/>
              </a:rPr>
              <a:t>x</a:t>
            </a:r>
            <a:r>
              <a:rPr lang="en-US" sz="2200" baseline="30000" dirty="0">
                <a:latin typeface="Cambria Math" panose="02040503050406030204" pitchFamily="18" charset="0"/>
                <a:ea typeface="Cambria Math" panose="02040503050406030204" pitchFamily="18" charset="0"/>
              </a:rPr>
              <a:t>7</a:t>
            </a:r>
            <a:r>
              <a:rPr lang="en-US" sz="2200" dirty="0">
                <a:ea typeface="Cambria Math" panose="02040503050406030204" pitchFamily="18" charset="0"/>
              </a:rPr>
              <a:t>).</a:t>
            </a:r>
          </a:p>
          <a:p>
            <a:pPr>
              <a:buNone/>
            </a:pPr>
            <a:r>
              <a:rPr lang="en-US" dirty="0">
                <a:ea typeface="Cambria Math" panose="02040503050406030204" pitchFamily="18" charset="0"/>
              </a:rPr>
              <a:t>    This follows because a term equal to  is obtained in the product by picking a term in the first sum </a:t>
            </a:r>
            <a:r>
              <a:rPr lang="en-US" i="1" dirty="0">
                <a:ea typeface="Cambria Math" panose="02040503050406030204" pitchFamily="18" charset="0"/>
              </a:rPr>
              <a:t>x</a:t>
            </a:r>
            <a:r>
              <a:rPr lang="en-US" i="1" baseline="30000" dirty="0">
                <a:ea typeface="Cambria Math" panose="02040503050406030204" pitchFamily="18" charset="0"/>
              </a:rPr>
              <a:t>e</a:t>
            </a:r>
            <a:r>
              <a:rPr lang="en-US" sz="1500" baseline="30000" dirty="0">
                <a:latin typeface="Cambria Math" panose="02040503050406030204" pitchFamily="18" charset="0"/>
                <a:ea typeface="Cambria Math" panose="02040503050406030204" pitchFamily="18" charset="0"/>
              </a:rPr>
              <a:t>1</a:t>
            </a:r>
            <a:r>
              <a:rPr lang="en-US" dirty="0">
                <a:ea typeface="Cambria Math" panose="02040503050406030204" pitchFamily="18" charset="0"/>
              </a:rPr>
              <a:t>, a term in the second sum</a:t>
            </a:r>
            <a:r>
              <a:rPr lang="en-US" i="1" dirty="0">
                <a:ea typeface="Cambria Math" panose="02040503050406030204" pitchFamily="18" charset="0"/>
              </a:rPr>
              <a:t> x</a:t>
            </a:r>
            <a:r>
              <a:rPr lang="en-US" i="1" baseline="30000" dirty="0">
                <a:ea typeface="Cambria Math" panose="02040503050406030204" pitchFamily="18" charset="0"/>
              </a:rPr>
              <a:t>e</a:t>
            </a:r>
            <a:r>
              <a:rPr lang="en-US" sz="1500" baseline="30000" dirty="0">
                <a:latin typeface="Cambria Math" panose="02040503050406030204" pitchFamily="18" charset="0"/>
                <a:ea typeface="Cambria Math" panose="02040503050406030204" pitchFamily="18" charset="0"/>
              </a:rPr>
              <a:t>2</a:t>
            </a:r>
            <a:r>
              <a:rPr lang="en-US" dirty="0">
                <a:ea typeface="Cambria Math" panose="02040503050406030204" pitchFamily="18" charset="0"/>
              </a:rPr>
              <a:t>, and a term in the third sum</a:t>
            </a:r>
            <a:r>
              <a:rPr lang="en-US" i="1" dirty="0">
                <a:ea typeface="Cambria Math" panose="02040503050406030204" pitchFamily="18" charset="0"/>
              </a:rPr>
              <a:t> x</a:t>
            </a:r>
            <a:r>
              <a:rPr lang="en-US" i="1" baseline="30000" dirty="0">
                <a:ea typeface="Cambria Math" panose="02040503050406030204" pitchFamily="18" charset="0"/>
              </a:rPr>
              <a:t>e</a:t>
            </a:r>
            <a:r>
              <a:rPr lang="en-US" sz="1500" baseline="30000" dirty="0">
                <a:latin typeface="Cambria Math" panose="02040503050406030204" pitchFamily="18" charset="0"/>
                <a:ea typeface="Cambria Math" panose="02040503050406030204" pitchFamily="18" charset="0"/>
              </a:rPr>
              <a:t>3</a:t>
            </a:r>
            <a:r>
              <a:rPr lang="en-US" dirty="0">
                <a:ea typeface="Cambria Math" panose="02040503050406030204" pitchFamily="18" charset="0"/>
              </a:rPr>
              <a:t>, where  </a:t>
            </a:r>
            <a:r>
              <a:rPr lang="en-US" i="1" dirty="0"/>
              <a:t>e</a:t>
            </a:r>
            <a:r>
              <a:rPr lang="en-US" baseline="-25000" dirty="0">
                <a:latin typeface="Cambria Math" panose="02040503050406030204" pitchFamily="18" charset="0"/>
                <a:ea typeface="Cambria Math" panose="02040503050406030204" pitchFamily="18" charset="0"/>
              </a:rPr>
              <a:t>1</a:t>
            </a:r>
            <a:r>
              <a:rPr lang="en-US" dirty="0"/>
              <a:t> + </a:t>
            </a:r>
            <a:r>
              <a:rPr lang="en-US" i="1" dirty="0"/>
              <a:t>e</a:t>
            </a:r>
            <a:r>
              <a:rPr lang="en-US" baseline="-25000" dirty="0">
                <a:latin typeface="Cambria Math" panose="02040503050406030204" pitchFamily="18" charset="0"/>
                <a:ea typeface="Cambria Math" panose="02040503050406030204" pitchFamily="18" charset="0"/>
              </a:rPr>
              <a:t>2</a:t>
            </a:r>
            <a:r>
              <a:rPr lang="en-US" dirty="0"/>
              <a:t> + </a:t>
            </a:r>
            <a:r>
              <a:rPr lang="en-US" i="1" dirty="0"/>
              <a:t>e</a:t>
            </a:r>
            <a:r>
              <a:rPr lang="en-US" baseline="-25000" dirty="0">
                <a:latin typeface="Cambria Math" panose="02040503050406030204" pitchFamily="18" charset="0"/>
                <a:ea typeface="Cambria Math" panose="02040503050406030204" pitchFamily="18" charset="0"/>
              </a:rPr>
              <a:t>3</a:t>
            </a:r>
            <a:r>
              <a:rPr lang="en-US" dirty="0"/>
              <a:t> = </a:t>
            </a:r>
            <a:r>
              <a:rPr lang="en-US" dirty="0">
                <a:latin typeface="Cambria Math" panose="02040503050406030204" pitchFamily="18" charset="0"/>
                <a:ea typeface="Cambria Math" panose="02040503050406030204" pitchFamily="18" charset="0"/>
              </a:rPr>
              <a:t>17.</a:t>
            </a:r>
          </a:p>
          <a:p>
            <a:pPr>
              <a:buNone/>
            </a:pPr>
            <a:endParaRPr lang="en-US" dirty="0">
              <a:latin typeface="Cambria Math" panose="02040503050406030204" pitchFamily="18" charset="0"/>
              <a:ea typeface="Cambria Math" panose="02040503050406030204" pitchFamily="18" charset="0"/>
            </a:endParaRPr>
          </a:p>
          <a:p>
            <a:pPr>
              <a:buNone/>
            </a:pPr>
            <a:r>
              <a:rPr lang="en-US" dirty="0">
                <a:latin typeface="Cambria Math" panose="02040503050406030204" pitchFamily="18" charset="0"/>
                <a:ea typeface="Cambria Math" panose="02040503050406030204" pitchFamily="18" charset="0"/>
              </a:rPr>
              <a:t>    There are three solutions since the coefficient of </a:t>
            </a:r>
            <a:r>
              <a:rPr lang="en-US" i="1" dirty="0"/>
              <a:t>x</a:t>
            </a:r>
            <a:r>
              <a:rPr lang="en-US" baseline="30000" dirty="0">
                <a:latin typeface="Cambria Math" panose="02040503050406030204" pitchFamily="18" charset="0"/>
                <a:ea typeface="Cambria Math" panose="02040503050406030204" pitchFamily="18" charset="0"/>
              </a:rPr>
              <a:t>17</a:t>
            </a:r>
            <a:r>
              <a:rPr lang="en-US" dirty="0">
                <a:latin typeface="Cambria Math" panose="02040503050406030204" pitchFamily="18" charset="0"/>
                <a:ea typeface="Cambria Math" panose="02040503050406030204" pitchFamily="18" charset="0"/>
              </a:rPr>
              <a:t> in the product is 3.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Use generating functions to find the number of </a:t>
            </a:r>
            <a:r>
              <a:rPr lang="en-US" i="1" dirty="0"/>
              <a:t>k</a:t>
            </a:r>
            <a:r>
              <a:rPr lang="en-US" dirty="0"/>
              <a:t>-combinations of a set with </a:t>
            </a:r>
            <a:r>
              <a:rPr lang="en-US" i="1" dirty="0"/>
              <a:t>n</a:t>
            </a:r>
            <a:r>
              <a:rPr lang="en-US" dirty="0"/>
              <a:t> elements, i.e., </a:t>
            </a:r>
            <a:r>
              <a:rPr lang="en-US" i="1" dirty="0"/>
              <a:t>C</a:t>
            </a:r>
            <a:r>
              <a:rPr lang="en-US" dirty="0"/>
              <a:t>(</a:t>
            </a:r>
            <a:r>
              <a:rPr lang="en-US" i="1" dirty="0" err="1"/>
              <a:t>n</a:t>
            </a:r>
            <a:r>
              <a:rPr lang="en-US" dirty="0" err="1"/>
              <a:t>,</a:t>
            </a:r>
            <a:r>
              <a:rPr lang="en-US" i="1" dirty="0" err="1"/>
              <a:t>k</a:t>
            </a:r>
            <a:r>
              <a:rPr lang="en-US" dirty="0"/>
              <a:t>). </a:t>
            </a:r>
          </a:p>
          <a:p>
            <a:pPr>
              <a:buNone/>
            </a:pPr>
            <a:r>
              <a:rPr lang="en-US" b="1" dirty="0"/>
              <a:t>    Solution</a:t>
            </a:r>
            <a:r>
              <a:rPr lang="en-US" dirty="0"/>
              <a:t>: Each of the n elements in the set contributes the term (</a:t>
            </a:r>
            <a:r>
              <a:rPr lang="en-US" dirty="0">
                <a:latin typeface="Cambria Math" panose="02040503050406030204" pitchFamily="18" charset="0"/>
                <a:ea typeface="Cambria Math" panose="02040503050406030204" pitchFamily="18" charset="0"/>
              </a:rPr>
              <a:t>1</a:t>
            </a:r>
            <a:r>
              <a:rPr lang="en-US" dirty="0"/>
              <a:t> + </a:t>
            </a:r>
            <a:r>
              <a:rPr lang="en-US" i="1" dirty="0"/>
              <a:t>x</a:t>
            </a:r>
            <a:r>
              <a:rPr lang="en-US" dirty="0"/>
              <a:t>) to the generating function</a:t>
            </a:r>
          </a:p>
          <a:p>
            <a:pPr>
              <a:buNone/>
            </a:pPr>
            <a:endParaRPr lang="en-US" dirty="0"/>
          </a:p>
          <a:p>
            <a:pPr>
              <a:buNone/>
            </a:pPr>
            <a:r>
              <a:rPr lang="en-US" dirty="0"/>
              <a:t>    Hence </a:t>
            </a:r>
            <a:r>
              <a:rPr lang="en-US" i="1" dirty="0"/>
              <a:t>f</a:t>
            </a:r>
            <a:r>
              <a:rPr lang="en-US" dirty="0"/>
              <a:t>(</a:t>
            </a:r>
            <a:r>
              <a:rPr lang="en-US" i="1" dirty="0"/>
              <a:t>x</a:t>
            </a:r>
            <a:r>
              <a:rPr lang="en-US" dirty="0"/>
              <a:t>) = (</a:t>
            </a:r>
            <a:r>
              <a:rPr lang="en-US" dirty="0">
                <a:latin typeface="Cambria Math" panose="02040503050406030204" pitchFamily="18" charset="0"/>
                <a:ea typeface="Cambria Math" panose="02040503050406030204" pitchFamily="18" charset="0"/>
              </a:rPr>
              <a:t>1</a:t>
            </a:r>
            <a:r>
              <a:rPr lang="en-US" dirty="0"/>
              <a:t> + </a:t>
            </a:r>
            <a:r>
              <a:rPr lang="en-US" i="1" dirty="0"/>
              <a:t>x</a:t>
            </a:r>
            <a:r>
              <a:rPr lang="en-US" dirty="0"/>
              <a:t>)</a:t>
            </a:r>
            <a:r>
              <a:rPr lang="en-US" i="1" baseline="30000" dirty="0"/>
              <a:t>n</a:t>
            </a:r>
            <a:r>
              <a:rPr lang="en-US" dirty="0"/>
              <a:t> where </a:t>
            </a:r>
            <a:r>
              <a:rPr lang="en-US" i="1" dirty="0"/>
              <a:t>f</a:t>
            </a:r>
            <a:r>
              <a:rPr lang="en-US" dirty="0"/>
              <a:t>(</a:t>
            </a:r>
            <a:r>
              <a:rPr lang="en-US" i="1" dirty="0"/>
              <a:t>x</a:t>
            </a:r>
            <a:r>
              <a:rPr lang="en-US" dirty="0"/>
              <a:t>) is the generating function for {</a:t>
            </a:r>
            <a:r>
              <a:rPr lang="en-US" i="1" dirty="0" err="1"/>
              <a:t>a</a:t>
            </a:r>
            <a:r>
              <a:rPr lang="en-US" i="1" baseline="30000" dirty="0" err="1"/>
              <a:t>k</a:t>
            </a:r>
            <a:r>
              <a:rPr lang="en-US" dirty="0"/>
              <a:t>}, where </a:t>
            </a:r>
            <a:r>
              <a:rPr lang="en-US" i="1" dirty="0" err="1"/>
              <a:t>a</a:t>
            </a:r>
            <a:r>
              <a:rPr lang="en-US" i="1" baseline="30000" dirty="0" err="1"/>
              <a:t>k</a:t>
            </a:r>
            <a:r>
              <a:rPr lang="en-US" dirty="0"/>
              <a:t> represents the number of   </a:t>
            </a:r>
            <a:r>
              <a:rPr lang="en-US" i="1" dirty="0"/>
              <a:t>k</a:t>
            </a:r>
            <a:r>
              <a:rPr lang="en-US" dirty="0"/>
              <a:t>-combinations of a set with </a:t>
            </a:r>
            <a:r>
              <a:rPr lang="en-US" i="1" dirty="0"/>
              <a:t>n</a:t>
            </a:r>
            <a:r>
              <a:rPr lang="en-US" dirty="0"/>
              <a:t> elements. </a:t>
            </a:r>
          </a:p>
          <a:p>
            <a:pPr>
              <a:buNone/>
            </a:pPr>
            <a:r>
              <a:rPr lang="en-US" dirty="0"/>
              <a:t>    By the binomial theorem, we have</a:t>
            </a:r>
          </a:p>
          <a:p>
            <a:pPr>
              <a:buNone/>
            </a:pPr>
            <a:endParaRPr lang="en-US" dirty="0"/>
          </a:p>
          <a:p>
            <a:pPr>
              <a:buNone/>
            </a:pPr>
            <a:r>
              <a:rPr lang="en-US" dirty="0"/>
              <a:t>    where</a:t>
            </a:r>
          </a:p>
          <a:p>
            <a:pPr>
              <a:buNone/>
            </a:pPr>
            <a:endParaRPr lang="en-US" dirty="0"/>
          </a:p>
          <a:p>
            <a:pPr>
              <a:buNone/>
            </a:pPr>
            <a:endParaRPr lang="en-US" dirty="0"/>
          </a:p>
          <a:p>
            <a:pPr>
              <a:buNone/>
            </a:pPr>
            <a:endParaRPr lang="en-US" dirty="0"/>
          </a:p>
          <a:p>
            <a:pPr>
              <a:buNone/>
            </a:pPr>
            <a:r>
              <a:rPr lang="en-US" dirty="0"/>
              <a:t>    Hence,   </a:t>
            </a:r>
          </a:p>
          <a:p>
            <a:pPr>
              <a:buNone/>
            </a:pPr>
            <a:r>
              <a:rPr lang="en-US" dirty="0"/>
              <a:t> </a:t>
            </a:r>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2514600" y="5638800"/>
            <a:ext cx="1735931" cy="442913"/>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anose="02040503050406030204" pitchFamily="18" charset="0"/>
                <a:ea typeface="Cambria Math" panose="02040503050406030204" pitchFamily="18" charset="0"/>
              </a:rPr>
              <a:t>8.5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The Principle of Inclusion-Exclusion</a:t>
            </a:r>
          </a:p>
          <a:p>
            <a:r>
              <a:rPr lang="en-US" dirty="0"/>
              <a:t>Examples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Inclusion-Exclusion</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a:t>In Section </a:t>
            </a:r>
            <a:r>
              <a:rPr lang="en-US" dirty="0">
                <a:latin typeface="Cambria Math" panose="02040503050406030204" pitchFamily="18" charset="0"/>
                <a:ea typeface="Cambria Math" panose="02040503050406030204" pitchFamily="18" charset="0"/>
              </a:rPr>
              <a:t>2.2</a:t>
            </a:r>
            <a:r>
              <a:rPr lang="en-US" dirty="0"/>
              <a:t>, we developed the following formula for the number of elements in the union of two finite sets:</a:t>
            </a:r>
          </a:p>
          <a:p>
            <a:endParaRPr lang="en-US" dirty="0"/>
          </a:p>
          <a:p>
            <a:endParaRPr lang="en-US" dirty="0"/>
          </a:p>
          <a:p>
            <a:endParaRPr lang="en-US" dirty="0"/>
          </a:p>
          <a:p>
            <a:r>
              <a:rPr lang="en-US" dirty="0"/>
              <a:t>We will generalize this formula to finite sets of any size.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p:txBody>
          <a:bodyPr>
            <a:normAutofit/>
          </a:bodyPr>
          <a:lstStyle/>
          <a:p>
            <a:pPr>
              <a:buNone/>
            </a:pPr>
            <a:r>
              <a:rPr lang="en-US" b="1" dirty="0"/>
              <a:t>   </a:t>
            </a:r>
            <a:r>
              <a:rPr lang="en-US" sz="2000" b="1" dirty="0"/>
              <a:t>Example</a:t>
            </a:r>
            <a:r>
              <a:rPr lang="en-US" sz="2000" dirty="0"/>
              <a:t>: In a discrete mathematics class every student is a major in computer science or mathematics or both. The number of students having computer science as a  major (possibly along with mathematics) is </a:t>
            </a:r>
            <a:r>
              <a:rPr lang="en-US" sz="2000" dirty="0">
                <a:latin typeface="Cambria Math" panose="02040503050406030204" pitchFamily="18" charset="0"/>
                <a:ea typeface="Cambria Math" panose="02040503050406030204" pitchFamily="18" charset="0"/>
              </a:rPr>
              <a:t>25</a:t>
            </a:r>
            <a:r>
              <a:rPr lang="en-US" sz="2000" dirty="0"/>
              <a:t>; the number of students having mathematics as a major (possibly along with computer science) is </a:t>
            </a:r>
            <a:r>
              <a:rPr lang="en-US" sz="2000" dirty="0">
                <a:latin typeface="Cambria Math" panose="02040503050406030204" pitchFamily="18" charset="0"/>
                <a:ea typeface="Cambria Math" panose="02040503050406030204" pitchFamily="18" charset="0"/>
              </a:rPr>
              <a:t>13</a:t>
            </a:r>
            <a:r>
              <a:rPr lang="en-US" sz="2000" dirty="0"/>
              <a:t>; and the number of students majoring in both computer science and mathematics is </a:t>
            </a:r>
            <a:r>
              <a:rPr lang="en-US" sz="2000" dirty="0">
                <a:latin typeface="Cambria Math" panose="02040503050406030204" pitchFamily="18" charset="0"/>
                <a:ea typeface="Cambria Math" panose="02040503050406030204" pitchFamily="18" charset="0"/>
              </a:rPr>
              <a:t>8</a:t>
            </a:r>
            <a:r>
              <a:rPr lang="en-US" sz="2000" dirty="0"/>
              <a:t>. How many students are in the class?</a:t>
            </a:r>
          </a:p>
          <a:p>
            <a:pPr>
              <a:buNone/>
            </a:pPr>
            <a:r>
              <a:rPr lang="en-US" sz="2000" dirty="0"/>
              <a:t>     </a:t>
            </a:r>
            <a:r>
              <a:rPr lang="en-US" sz="2000" b="1" dirty="0"/>
              <a:t>Solution</a:t>
            </a:r>
            <a:r>
              <a:rPr lang="en-US" sz="2000" dirty="0"/>
              <a:t>: |</a:t>
            </a:r>
            <a:r>
              <a:rPr lang="en-US" sz="2000" i="1" dirty="0"/>
              <a:t>A</a:t>
            </a:r>
            <a:r>
              <a:rPr lang="en-US" sz="2000" dirty="0">
                <a:latin typeface="Cambria Math" panose="02040503050406030204"/>
                <a:ea typeface="Cambria Math" panose="02040503050406030204"/>
              </a:rPr>
              <a:t>∪</a:t>
            </a:r>
            <a:r>
              <a:rPr lang="en-US" sz="2000" i="1" dirty="0">
                <a:ea typeface="Cambria Math" panose="02040503050406030204"/>
              </a:rPr>
              <a:t>B</a:t>
            </a:r>
            <a:r>
              <a:rPr lang="en-US" sz="2000" dirty="0">
                <a:latin typeface="Cambria Math" panose="02040503050406030204"/>
                <a:ea typeface="Cambria Math" panose="02040503050406030204"/>
              </a:rPr>
              <a:t>| = |</a:t>
            </a:r>
            <a:r>
              <a:rPr lang="en-US" sz="2000" i="1" dirty="0">
                <a:ea typeface="Cambria Math" panose="02040503050406030204"/>
              </a:rPr>
              <a:t>A</a:t>
            </a:r>
            <a:r>
              <a:rPr lang="en-US" sz="2000" dirty="0">
                <a:latin typeface="Cambria Math" panose="02040503050406030204"/>
                <a:ea typeface="Cambria Math" panose="02040503050406030204"/>
              </a:rPr>
              <a:t>| + |</a:t>
            </a:r>
            <a:r>
              <a:rPr lang="en-US" sz="2000" i="1" dirty="0">
                <a:ea typeface="Cambria Math" panose="02040503050406030204"/>
              </a:rPr>
              <a:t>B</a:t>
            </a:r>
            <a:r>
              <a:rPr lang="en-US" sz="2000" dirty="0">
                <a:latin typeface="Cambria Math" panose="02040503050406030204"/>
                <a:ea typeface="Cambria Math" panose="02040503050406030204"/>
              </a:rPr>
              <a:t>| −|</a:t>
            </a:r>
            <a:r>
              <a:rPr lang="en-US" sz="2000" i="1" dirty="0">
                <a:ea typeface="Cambria Math" panose="02040503050406030204"/>
              </a:rPr>
              <a:t>A</a:t>
            </a:r>
            <a:r>
              <a:rPr lang="en-US" sz="2000" dirty="0">
                <a:latin typeface="Cambria Math" panose="02040503050406030204"/>
                <a:ea typeface="Cambria Math" panose="02040503050406030204"/>
              </a:rPr>
              <a:t>∩</a:t>
            </a:r>
            <a:r>
              <a:rPr lang="en-US" sz="2000" i="1" dirty="0">
                <a:ea typeface="Cambria Math" panose="02040503050406030204"/>
              </a:rPr>
              <a:t>B</a:t>
            </a:r>
            <a:r>
              <a:rPr lang="en-US" sz="2000" dirty="0">
                <a:latin typeface="Cambria Math" panose="02040503050406030204"/>
                <a:ea typeface="Cambria Math" panose="02040503050406030204"/>
              </a:rPr>
              <a:t>| </a:t>
            </a:r>
          </a:p>
          <a:p>
            <a:pPr>
              <a:buNone/>
            </a:pPr>
            <a:r>
              <a:rPr lang="en-US" sz="2000" dirty="0">
                <a:latin typeface="Cambria Math" panose="02040503050406030204"/>
                <a:ea typeface="Cambria Math" panose="02040503050406030204"/>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1981200" y="3581400"/>
            <a:ext cx="5210556" cy="207645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 Continued</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A total of </a:t>
            </a:r>
            <a:r>
              <a:rPr lang="en-US" dirty="0">
                <a:latin typeface="Cambria Math" panose="02040503050406030204" pitchFamily="18" charset="0"/>
                <a:ea typeface="Cambria Math" panose="02040503050406030204" pitchFamily="18" charset="0"/>
              </a:rPr>
              <a:t>1232</a:t>
            </a:r>
            <a:r>
              <a:rPr lang="en-US" dirty="0"/>
              <a:t> students have taken a course in Spanish, </a:t>
            </a:r>
            <a:r>
              <a:rPr lang="en-US" dirty="0">
                <a:latin typeface="Cambria Math" panose="02040503050406030204" pitchFamily="18" charset="0"/>
                <a:ea typeface="Cambria Math" panose="02040503050406030204" pitchFamily="18" charset="0"/>
              </a:rPr>
              <a:t>879</a:t>
            </a:r>
            <a:r>
              <a:rPr lang="en-US" dirty="0"/>
              <a:t> have taken a course in French, and </a:t>
            </a:r>
            <a:r>
              <a:rPr lang="en-US" dirty="0">
                <a:latin typeface="Cambria Math" panose="02040503050406030204" pitchFamily="18" charset="0"/>
                <a:ea typeface="Cambria Math" panose="02040503050406030204" pitchFamily="18" charset="0"/>
              </a:rPr>
              <a:t>114</a:t>
            </a:r>
            <a:r>
              <a:rPr lang="en-US" dirty="0"/>
              <a:t> have taken a course in Russian. Further, </a:t>
            </a:r>
            <a:r>
              <a:rPr lang="en-US" dirty="0">
                <a:latin typeface="Cambria Math" panose="02040503050406030204" pitchFamily="18" charset="0"/>
                <a:ea typeface="Cambria Math" panose="02040503050406030204" pitchFamily="18" charset="0"/>
              </a:rPr>
              <a:t>103 </a:t>
            </a:r>
            <a:r>
              <a:rPr lang="en-US" dirty="0"/>
              <a:t>have taken courses in both Spanish and French, </a:t>
            </a:r>
            <a:r>
              <a:rPr lang="en-US" dirty="0">
                <a:latin typeface="Cambria Math" panose="02040503050406030204" pitchFamily="18" charset="0"/>
                <a:ea typeface="Cambria Math" panose="02040503050406030204" pitchFamily="18" charset="0"/>
              </a:rPr>
              <a:t>23</a:t>
            </a:r>
            <a:r>
              <a:rPr lang="en-US" dirty="0"/>
              <a:t> have taken courses in both Spanish and Russian, and </a:t>
            </a:r>
            <a:r>
              <a:rPr lang="en-US" dirty="0">
                <a:latin typeface="Cambria Math" panose="02040503050406030204" pitchFamily="18" charset="0"/>
                <a:ea typeface="Cambria Math" panose="02040503050406030204" pitchFamily="18" charset="0"/>
              </a:rPr>
              <a:t>14</a:t>
            </a:r>
            <a:r>
              <a:rPr lang="en-US" dirty="0"/>
              <a:t> have taken courses in both French and Russian. If </a:t>
            </a:r>
            <a:r>
              <a:rPr lang="en-US" dirty="0">
                <a:latin typeface="Cambria Math" panose="02040503050406030204" pitchFamily="18" charset="0"/>
                <a:ea typeface="Cambria Math" panose="02040503050406030204" pitchFamily="18" charset="0"/>
              </a:rPr>
              <a:t>2092</a:t>
            </a:r>
            <a:r>
              <a:rPr lang="en-US" dirty="0"/>
              <a:t> students have taken a course in at least one of Spanish French and Russian, how many students have taken a course in all </a:t>
            </a:r>
            <a:r>
              <a:rPr lang="en-US" dirty="0">
                <a:latin typeface="Cambria Math" panose="02040503050406030204" pitchFamily="18" charset="0"/>
                <a:ea typeface="Cambria Math" panose="02040503050406030204" pitchFamily="18" charset="0"/>
              </a:rPr>
              <a:t>3</a:t>
            </a:r>
            <a:r>
              <a:rPr lang="en-US" dirty="0"/>
              <a:t> languages. </a:t>
            </a:r>
          </a:p>
          <a:p>
            <a:pPr>
              <a:buNone/>
            </a:pPr>
            <a:r>
              <a:rPr lang="en-US" dirty="0"/>
              <a:t>    </a:t>
            </a:r>
            <a:r>
              <a:rPr lang="en-US" b="1" dirty="0"/>
              <a:t>Solution</a:t>
            </a:r>
            <a:r>
              <a:rPr lang="en-US" dirty="0"/>
              <a:t>: Let </a:t>
            </a:r>
            <a:r>
              <a:rPr lang="en-US" i="1" dirty="0"/>
              <a:t>S</a:t>
            </a:r>
            <a:r>
              <a:rPr lang="en-US" dirty="0"/>
              <a:t> be the set of students who have taken a course in Spanish, </a:t>
            </a:r>
            <a:r>
              <a:rPr lang="en-US" i="1" dirty="0"/>
              <a:t>F</a:t>
            </a:r>
            <a:r>
              <a:rPr lang="en-US" dirty="0"/>
              <a:t> the set of students who have taken a course in French, and </a:t>
            </a:r>
            <a:r>
              <a:rPr lang="en-US" i="1" dirty="0"/>
              <a:t>R</a:t>
            </a:r>
            <a:r>
              <a:rPr lang="en-US" dirty="0"/>
              <a:t> the set of students who have taken a course in Russian. Then, we have</a:t>
            </a:r>
          </a:p>
          <a:p>
            <a:pPr>
              <a:buNone/>
            </a:pPr>
            <a:r>
              <a:rPr lang="en-US" dirty="0"/>
              <a:t>    |</a:t>
            </a:r>
            <a:r>
              <a:rPr lang="en-US" i="1" dirty="0"/>
              <a:t>S</a:t>
            </a:r>
            <a:r>
              <a:rPr lang="en-US" dirty="0"/>
              <a:t>| = </a:t>
            </a:r>
            <a:r>
              <a:rPr lang="en-US" dirty="0">
                <a:latin typeface="Cambria Math" panose="02040503050406030204" pitchFamily="18" charset="0"/>
                <a:ea typeface="Cambria Math" panose="02040503050406030204" pitchFamily="18" charset="0"/>
              </a:rPr>
              <a:t>1232</a:t>
            </a:r>
            <a:r>
              <a:rPr lang="en-US" dirty="0"/>
              <a:t>, |</a:t>
            </a:r>
            <a:r>
              <a:rPr lang="en-US" i="1" dirty="0"/>
              <a:t>F</a:t>
            </a:r>
            <a:r>
              <a:rPr lang="en-US" dirty="0"/>
              <a:t>| = </a:t>
            </a:r>
            <a:r>
              <a:rPr lang="en-US" dirty="0">
                <a:latin typeface="Cambria Math" panose="02040503050406030204" pitchFamily="18" charset="0"/>
                <a:ea typeface="Cambria Math" panose="02040503050406030204" pitchFamily="18" charset="0"/>
              </a:rPr>
              <a:t>879</a:t>
            </a:r>
            <a:r>
              <a:rPr lang="en-US" dirty="0"/>
              <a:t>, |</a:t>
            </a:r>
            <a:r>
              <a:rPr lang="en-US" i="1" dirty="0"/>
              <a:t>R</a:t>
            </a:r>
            <a:r>
              <a:rPr lang="en-US" dirty="0"/>
              <a:t>| = </a:t>
            </a:r>
            <a:r>
              <a:rPr lang="en-US" dirty="0">
                <a:latin typeface="Cambria Math" panose="02040503050406030204" pitchFamily="18" charset="0"/>
                <a:ea typeface="Cambria Math" panose="02040503050406030204" pitchFamily="18" charset="0"/>
              </a:rPr>
              <a:t>114</a:t>
            </a:r>
            <a:r>
              <a:rPr lang="en-US" dirty="0"/>
              <a:t>, |</a:t>
            </a:r>
            <a:r>
              <a:rPr lang="en-US" i="1" dirty="0"/>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 = 103, </a:t>
            </a:r>
            <a:r>
              <a:rPr lang="en-US" dirty="0"/>
              <a:t>|</a:t>
            </a:r>
            <a:r>
              <a:rPr lang="en-US" i="1" dirty="0"/>
              <a:t>S</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 23, </a:t>
            </a:r>
            <a:r>
              <a:rPr lang="en-US" dirty="0"/>
              <a:t>|</a:t>
            </a:r>
            <a:r>
              <a:rPr lang="en-US" i="1" dirty="0"/>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 14, and </a:t>
            </a:r>
            <a:r>
              <a:rPr lang="en-US" dirty="0"/>
              <a:t>|</a:t>
            </a:r>
            <a:r>
              <a:rPr lang="en-US" i="1" dirty="0"/>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 23.</a:t>
            </a:r>
          </a:p>
          <a:p>
            <a:pPr>
              <a:buNone/>
            </a:pPr>
            <a:r>
              <a:rPr lang="en-US" dirty="0">
                <a:latin typeface="Cambria Math" panose="02040503050406030204"/>
                <a:ea typeface="Cambria Math" panose="02040503050406030204"/>
              </a:rPr>
              <a:t>     Using the equation </a:t>
            </a:r>
          </a:p>
          <a:p>
            <a:pPr>
              <a:buNone/>
            </a:pPr>
            <a:r>
              <a:rPr lang="en-US" dirty="0">
                <a:latin typeface="Cambria Math" panose="02040503050406030204"/>
                <a:ea typeface="Cambria Math" panose="02040503050406030204"/>
              </a:rPr>
              <a:t>           </a:t>
            </a:r>
            <a:r>
              <a:rPr lang="en-US" dirty="0"/>
              <a:t>|</a:t>
            </a:r>
            <a:r>
              <a:rPr lang="en-US" i="1" dirty="0"/>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 </a:t>
            </a:r>
            <a:r>
              <a:rPr lang="en-US" dirty="0"/>
              <a:t>|</a:t>
            </a:r>
            <a:r>
              <a:rPr lang="en-US" i="1" dirty="0"/>
              <a:t>S</a:t>
            </a:r>
            <a:r>
              <a:rPr lang="en-US" dirty="0"/>
              <a:t>|+ |</a:t>
            </a:r>
            <a:r>
              <a:rPr lang="en-US" i="1" dirty="0"/>
              <a:t>F</a:t>
            </a:r>
            <a:r>
              <a:rPr lang="en-US" dirty="0"/>
              <a:t>|+ |</a:t>
            </a:r>
            <a:r>
              <a:rPr lang="en-US" i="1" dirty="0"/>
              <a:t>R</a:t>
            </a:r>
            <a:r>
              <a:rPr lang="en-US" dirty="0"/>
              <a:t>| </a:t>
            </a:r>
            <a:r>
              <a:rPr lang="en-US" dirty="0">
                <a:latin typeface="Cambria Math" panose="02040503050406030204"/>
                <a:ea typeface="Cambria Math" panose="02040503050406030204"/>
              </a:rPr>
              <a:t>−</a:t>
            </a:r>
            <a:r>
              <a:rPr lang="en-US" dirty="0"/>
              <a:t> |</a:t>
            </a:r>
            <a:r>
              <a:rPr lang="en-US" i="1" dirty="0"/>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 −</a:t>
            </a:r>
            <a:r>
              <a:rPr lang="en-US" dirty="0"/>
              <a:t> |</a:t>
            </a:r>
            <a:r>
              <a:rPr lang="en-US" i="1" dirty="0"/>
              <a:t>S</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a:t>
            </a:r>
            <a:r>
              <a:rPr lang="en-US" dirty="0"/>
              <a:t> |</a:t>
            </a:r>
            <a:r>
              <a:rPr lang="en-US" i="1" dirty="0"/>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 |</a:t>
            </a:r>
            <a:r>
              <a:rPr lang="en-US" i="1" dirty="0">
                <a:ea typeface="Cambria Math" panose="02040503050406030204"/>
              </a:rPr>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a:t>
            </a:r>
          </a:p>
          <a:p>
            <a:pPr>
              <a:buNone/>
            </a:pPr>
            <a:r>
              <a:rPr lang="en-US" dirty="0">
                <a:latin typeface="Cambria Math" panose="02040503050406030204"/>
                <a:ea typeface="Cambria Math" panose="02040503050406030204"/>
              </a:rPr>
              <a:t>      we obtain 2092 = 1232 + 879 + 114 −103 −23 −14 + |</a:t>
            </a:r>
            <a:r>
              <a:rPr lang="en-US" i="1" dirty="0">
                <a:ea typeface="Cambria Math" panose="02040503050406030204"/>
              </a:rPr>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a:t>
            </a:r>
          </a:p>
          <a:p>
            <a:pPr>
              <a:buNone/>
            </a:pPr>
            <a:r>
              <a:rPr lang="en-US" dirty="0">
                <a:latin typeface="Cambria Math" panose="02040503050406030204"/>
                <a:ea typeface="Cambria Math" panose="02040503050406030204"/>
              </a:rPr>
              <a:t>       Solving for |</a:t>
            </a:r>
            <a:r>
              <a:rPr lang="en-US" i="1" dirty="0">
                <a:ea typeface="Cambria Math" panose="02040503050406030204"/>
              </a:rPr>
              <a:t>S</a:t>
            </a:r>
            <a:r>
              <a:rPr lang="en-US" dirty="0">
                <a:latin typeface="Cambria Math" panose="02040503050406030204"/>
                <a:ea typeface="Cambria Math" panose="02040503050406030204"/>
              </a:rPr>
              <a:t>∩</a:t>
            </a:r>
            <a:r>
              <a:rPr lang="en-US" i="1" dirty="0">
                <a:ea typeface="Cambria Math" panose="02040503050406030204"/>
              </a:rPr>
              <a:t>F</a:t>
            </a:r>
            <a:r>
              <a:rPr lang="en-US" dirty="0">
                <a:latin typeface="Cambria Math" panose="02040503050406030204"/>
                <a:ea typeface="Cambria Math" panose="02040503050406030204"/>
              </a:rPr>
              <a:t>∩</a:t>
            </a:r>
            <a:r>
              <a:rPr lang="en-US" i="1" dirty="0">
                <a:ea typeface="Cambria Math" panose="02040503050406030204"/>
              </a:rPr>
              <a:t>R</a:t>
            </a:r>
            <a:r>
              <a:rPr lang="en-US" dirty="0">
                <a:latin typeface="Cambria Math" panose="02040503050406030204"/>
                <a:ea typeface="Cambria Math" panose="02040503050406030204"/>
              </a:rPr>
              <a:t>| yields 7.</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Three Finite Set Example</a:t>
            </a:r>
          </a:p>
        </p:txBody>
      </p:sp>
      <p:pic>
        <p:nvPicPr>
          <p:cNvPr id="4" name="Content Placeholder 3" descr="0710.jpg"/>
          <p:cNvPicPr>
            <a:picLocks noGrp="1" noChangeAspect="1"/>
          </p:cNvPicPr>
          <p:nvPr>
            <p:ph idx="1"/>
          </p:nvPr>
        </p:nvPicPr>
        <p:blipFill>
          <a:blip r:embed="rId2" cstate="print"/>
          <a:stretch>
            <a:fillRect/>
          </a:stretch>
        </p:blipFill>
        <p:spPr>
          <a:xfrm>
            <a:off x="3064002" y="2757900"/>
            <a:ext cx="3015996" cy="2743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a:t>
            </a:r>
            <a:r>
              <a:rPr lang="en-US" sz="4000" dirty="0" err="1"/>
              <a:t>Fiobonacci</a:t>
            </a:r>
            <a:r>
              <a:rPr lang="en-US" sz="4000" dirty="0"/>
              <a:t> Numbers</a:t>
            </a:r>
          </a:p>
        </p:txBody>
      </p:sp>
      <p:sp>
        <p:nvSpPr>
          <p:cNvPr id="3" name="Content Placeholder 2"/>
          <p:cNvSpPr>
            <a:spLocks noGrp="1"/>
          </p:cNvSpPr>
          <p:nvPr>
            <p:ph idx="1"/>
          </p:nvPr>
        </p:nvSpPr>
        <p:spPr/>
        <p:txBody>
          <a:bodyPr>
            <a:normAutofit/>
          </a:bodyPr>
          <a:lstStyle/>
          <a:p>
            <a:pPr>
              <a:buNone/>
            </a:pPr>
            <a:r>
              <a:rPr lang="en-US" b="1" dirty="0"/>
              <a:t>    Example</a:t>
            </a:r>
            <a:r>
              <a:rPr lang="en-US" dirty="0"/>
              <a:t>: A young pair of rabbits (one of each gender) is placed on an island. A pair of rabbits does not breed until they are </a:t>
            </a:r>
            <a:r>
              <a:rPr lang="en-US" dirty="0">
                <a:latin typeface="Cambria Math" panose="02040503050406030204" pitchFamily="18" charset="0"/>
                <a:ea typeface="Cambria Math" panose="02040503050406030204" pitchFamily="18" charset="0"/>
              </a:rPr>
              <a:t>2 </a:t>
            </a:r>
            <a:r>
              <a:rPr lang="en-US" dirty="0"/>
              <a:t>months old. After they are </a:t>
            </a:r>
            <a:r>
              <a:rPr lang="en-US" dirty="0">
                <a:latin typeface="Cambria Math" panose="02040503050406030204" pitchFamily="18" charset="0"/>
                <a:ea typeface="Cambria Math" panose="02040503050406030204" pitchFamily="18" charset="0"/>
              </a:rPr>
              <a:t>2</a:t>
            </a:r>
            <a:r>
              <a:rPr lang="en-US" dirty="0"/>
              <a:t> months old, each pair of rabbits produces another pair each month. Find a recurrence relation for the number of pairs of rabbits on the island after </a:t>
            </a:r>
            <a:r>
              <a:rPr lang="en-US" i="1" dirty="0"/>
              <a:t>n</a:t>
            </a:r>
            <a:r>
              <a:rPr lang="en-US" dirty="0"/>
              <a:t> months, assuming that rabbits never die.</a:t>
            </a:r>
          </a:p>
          <a:p>
            <a:pPr>
              <a:buNone/>
            </a:pPr>
            <a:endParaRPr lang="en-US" dirty="0"/>
          </a:p>
          <a:p>
            <a:pPr>
              <a:buNone/>
            </a:pPr>
            <a:r>
              <a:rPr lang="en-US" dirty="0"/>
              <a:t>    </a:t>
            </a:r>
            <a:r>
              <a:rPr lang="en-US" i="1" dirty="0"/>
              <a:t>This is the original problem considered by Leonardo Pisano (Fibonacci) in the thirteenth century</a:t>
            </a: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anose="02040503050406030204" pitchFamily="18" charset="0"/>
                <a:ea typeface="Cambria Math" panose="02040503050406030204"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latin typeface="Cambria Math" panose="02040503050406030204" pitchFamily="18" charset="0"/>
                <a:ea typeface="Cambria Math" panose="02040503050406030204" pitchFamily="18" charset="0"/>
              </a:rPr>
              <a:t>1</a:t>
            </a:r>
            <a:r>
              <a:rPr lang="en-US" dirty="0"/>
              <a:t>, </a:t>
            </a:r>
            <a:r>
              <a:rPr lang="en-US" i="1" dirty="0"/>
              <a:t>A</a:t>
            </a:r>
            <a:r>
              <a:rPr lang="en-US" baseline="-25000" dirty="0">
                <a:latin typeface="Cambria Math" panose="02040503050406030204" pitchFamily="18" charset="0"/>
                <a:ea typeface="Cambria Math" panose="02040503050406030204" pitchFamily="18" charset="0"/>
              </a:rPr>
              <a:t>2</a:t>
            </a:r>
            <a:r>
              <a:rPr lang="en-US" dirty="0"/>
              <a:t>, …, </a:t>
            </a:r>
            <a:r>
              <a:rPr lang="en-US" i="1" dirty="0"/>
              <a:t>A</a:t>
            </a:r>
            <a:r>
              <a:rPr lang="en-US" i="1" baseline="-25000" dirty="0"/>
              <a:t>n</a:t>
            </a:r>
            <a:r>
              <a:rPr lang="en-US" i="1" dirty="0"/>
              <a:t> </a:t>
            </a:r>
            <a:r>
              <a:rPr lang="en-US" dirty="0"/>
              <a:t>be finite sets. Then:</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609600" y="4953000"/>
            <a:ext cx="8001000" cy="78438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a:t>
            </a:r>
            <a:r>
              <a:rPr lang="en-US" i="1" dirty="0"/>
              <a:t>continued</a:t>
            </a:r>
            <a:r>
              <a:rPr lang="en-US" dirty="0"/>
              <a:t>)</a:t>
            </a:r>
          </a:p>
        </p:txBody>
      </p:sp>
      <p:sp>
        <p:nvSpPr>
          <p:cNvPr id="3" name="Content Placeholder 2"/>
          <p:cNvSpPr>
            <a:spLocks noGrp="1"/>
          </p:cNvSpPr>
          <p:nvPr>
            <p:ph idx="1"/>
          </p:nvPr>
        </p:nvSpPr>
        <p:spPr/>
        <p:txBody>
          <a:bodyPr>
            <a:normAutofit/>
          </a:bodyPr>
          <a:lstStyle/>
          <a:p>
            <a:pPr>
              <a:buNone/>
            </a:pPr>
            <a:r>
              <a:rPr lang="en-US" b="1" dirty="0"/>
              <a:t>   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b="1" dirty="0"/>
              <a:t> </a:t>
            </a:r>
            <a:r>
              <a:rPr lang="en-US" dirty="0"/>
              <a:t>         where </a:t>
            </a:r>
            <a:r>
              <a:rPr lang="en-US" dirty="0">
                <a:latin typeface="Cambria Math" panose="02040503050406030204" pitchFamily="18" charset="0"/>
                <a:ea typeface="Cambria Math" panose="02040503050406030204" pitchFamily="18" charset="0"/>
              </a:rPr>
              <a:t>1</a:t>
            </a:r>
            <a:r>
              <a:rPr lang="en-US" dirty="0">
                <a:latin typeface="Cambria Math" panose="02040503050406030204"/>
                <a:ea typeface="Cambria Math" panose="02040503050406030204"/>
              </a:rPr>
              <a:t>≤</a:t>
            </a:r>
            <a:r>
              <a:rPr lang="en-US" i="1" dirty="0"/>
              <a:t>  </a:t>
            </a:r>
            <a:r>
              <a:rPr lang="en-US" dirty="0"/>
              <a:t>r</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a:t>
            </a:r>
            <a:r>
              <a:rPr lang="en-US" i="1" dirty="0"/>
              <a:t>  n</a:t>
            </a:r>
            <a:r>
              <a:rPr lang="en-US" dirty="0"/>
              <a:t>.</a:t>
            </a:r>
            <a:r>
              <a:rPr lang="en-US" b="1" dirty="0"/>
              <a:t> </a:t>
            </a:r>
          </a:p>
          <a:p>
            <a:pPr lvl="1"/>
            <a:r>
              <a:rPr lang="en-US" dirty="0"/>
              <a:t>It is counted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1</a:t>
            </a:r>
            <a:r>
              <a:rPr lang="en-US" dirty="0"/>
              <a:t>) times by </a:t>
            </a:r>
            <a:r>
              <a:rPr lang="el-GR" sz="4200" dirty="0">
                <a:latin typeface="Calibri" panose="020F0502020204030204"/>
              </a:rPr>
              <a:t>Σ</a:t>
            </a:r>
            <a:r>
              <a:rPr lang="en-US" dirty="0">
                <a:latin typeface="Calibri" panose="020F0502020204030204"/>
              </a:rPr>
              <a:t>|A</a:t>
            </a:r>
            <a:r>
              <a:rPr lang="en-US" baseline="-25000" dirty="0">
                <a:latin typeface="Calibri" panose="020F0502020204030204"/>
              </a:rPr>
              <a:t>i</a:t>
            </a:r>
            <a:r>
              <a:rPr lang="en-US" dirty="0">
                <a:latin typeface="Calibri" panose="020F0502020204030204"/>
              </a:rPr>
              <a:t>|</a:t>
            </a:r>
          </a:p>
          <a:p>
            <a:pPr lvl="1"/>
            <a:r>
              <a:rPr lang="en-US" dirty="0">
                <a:latin typeface="Calibri" panose="020F0502020204030204"/>
              </a:rPr>
              <a:t>It is counted </a:t>
            </a:r>
            <a:r>
              <a:rPr lang="en-US" i="1" dirty="0"/>
              <a:t>C</a:t>
            </a:r>
            <a:r>
              <a:rPr lang="en-US" dirty="0">
                <a:latin typeface="Calibri" panose="020F0502020204030204"/>
              </a:rPr>
              <a:t>(</a:t>
            </a:r>
            <a:r>
              <a:rPr lang="en-US" i="1" dirty="0">
                <a:latin typeface="Calibri" panose="020F0502020204030204"/>
              </a:rPr>
              <a:t>r</a:t>
            </a:r>
            <a:r>
              <a:rPr lang="en-US" dirty="0">
                <a:latin typeface="Calibri" panose="020F0502020204030204"/>
              </a:rPr>
              <a:t>,2) times by </a:t>
            </a:r>
            <a:r>
              <a:rPr lang="el-GR" sz="4200" dirty="0"/>
              <a:t>Σ</a:t>
            </a:r>
            <a:r>
              <a:rPr lang="en-US" dirty="0"/>
              <a:t>|A</a:t>
            </a:r>
            <a:r>
              <a:rPr lang="en-US" i="1" baseline="-25000" dirty="0"/>
              <a:t>i</a:t>
            </a:r>
            <a:r>
              <a:rPr lang="en-US" baseline="-25000" dirty="0"/>
              <a:t> </a:t>
            </a:r>
            <a:r>
              <a:rPr lang="en-US" dirty="0">
                <a:latin typeface="Cambria Math" panose="02040503050406030204"/>
                <a:ea typeface="Cambria Math" panose="02040503050406030204"/>
              </a:rPr>
              <a:t>⋂</a:t>
            </a:r>
            <a:r>
              <a:rPr lang="en-US" dirty="0" err="1">
                <a:latin typeface="Cambria Math" panose="02040503050406030204"/>
                <a:ea typeface="Cambria Math" panose="02040503050406030204"/>
              </a:rPr>
              <a:t>A</a:t>
            </a:r>
            <a:r>
              <a:rPr lang="en-US" i="1" baseline="-25000" dirty="0" err="1">
                <a:ea typeface="Cambria Math" panose="02040503050406030204"/>
              </a:rPr>
              <a:t>j</a:t>
            </a:r>
            <a:r>
              <a:rPr lang="en-US" dirty="0"/>
              <a:t>|</a:t>
            </a:r>
          </a:p>
          <a:p>
            <a:pPr lvl="1"/>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(cont)</a:t>
            </a:r>
          </a:p>
        </p:txBody>
      </p:sp>
      <p:sp>
        <p:nvSpPr>
          <p:cNvPr id="3" name="Content Placeholder 2"/>
          <p:cNvSpPr>
            <a:spLocks noGrp="1"/>
          </p:cNvSpPr>
          <p:nvPr>
            <p:ph idx="1"/>
          </p:nvPr>
        </p:nvSpPr>
        <p:spPr/>
        <p:txBody>
          <a:bodyPr>
            <a:normAutofit/>
          </a:bodyPr>
          <a:lstStyle/>
          <a:p>
            <a:pPr lvl="1"/>
            <a:r>
              <a:rPr lang="en-US" dirty="0"/>
              <a:t>Thus the element is counted exactly</a:t>
            </a:r>
          </a:p>
          <a:p>
            <a:pPr lvl="1">
              <a:buNone/>
            </a:pP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1</a:t>
            </a:r>
            <a:r>
              <a:rPr lang="en-US" dirty="0"/>
              <a:t>) </a:t>
            </a:r>
            <a:r>
              <a:rPr lang="en-US" dirty="0">
                <a:latin typeface="Cambria Math" panose="02040503050406030204"/>
                <a:ea typeface="Cambria Math" panose="02040503050406030204"/>
              </a:rPr>
              <a:t>−</a:t>
            </a: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2</a:t>
            </a:r>
            <a:r>
              <a:rPr lang="en-US" dirty="0"/>
              <a:t>) +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3</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a:ea typeface="Cambria Math" panose="02040503050406030204"/>
              </a:rPr>
              <a:t>⋯</a:t>
            </a:r>
            <a:r>
              <a:rPr lang="en-US" dirty="0"/>
              <a:t> +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a:t>
            </a:r>
            <a:r>
              <a:rPr lang="en-US" i="1" baseline="30000" dirty="0"/>
              <a:t>r</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 </a:t>
            </a:r>
          </a:p>
          <a:p>
            <a:pPr lvl="1">
              <a:buNone/>
            </a:pPr>
            <a:r>
              <a:rPr lang="en-US" dirty="0"/>
              <a:t>    times by the right hand side of the equation.</a:t>
            </a:r>
          </a:p>
          <a:p>
            <a:pPr lvl="1"/>
            <a:r>
              <a:rPr lang="en-US" dirty="0"/>
              <a:t>By Corollary </a:t>
            </a:r>
            <a:r>
              <a:rPr lang="en-US" dirty="0">
                <a:latin typeface="Cambria Math" panose="02040503050406030204" pitchFamily="18" charset="0"/>
                <a:ea typeface="Cambria Math" panose="02040503050406030204" pitchFamily="18" charset="0"/>
              </a:rPr>
              <a:t>2</a:t>
            </a:r>
            <a:r>
              <a:rPr lang="en-US" dirty="0"/>
              <a:t> of Section </a:t>
            </a:r>
            <a:r>
              <a:rPr lang="en-US" dirty="0">
                <a:latin typeface="Cambria Math" panose="02040503050406030204" pitchFamily="18" charset="0"/>
                <a:ea typeface="Cambria Math" panose="02040503050406030204" pitchFamily="18" charset="0"/>
              </a:rPr>
              <a:t>6.4</a:t>
            </a:r>
            <a:r>
              <a:rPr lang="en-US" dirty="0"/>
              <a:t>, we have</a:t>
            </a:r>
          </a:p>
          <a:p>
            <a:pPr lvl="1">
              <a:buNone/>
            </a:pP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0</a:t>
            </a:r>
            <a:r>
              <a:rPr lang="en-US" dirty="0"/>
              <a:t>) </a:t>
            </a:r>
            <a:r>
              <a:rPr lang="en-US" dirty="0">
                <a:latin typeface="Cambria Math" panose="02040503050406030204"/>
                <a:ea typeface="Cambria Math" panose="02040503050406030204"/>
              </a:rPr>
              <a:t>−</a:t>
            </a: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1</a:t>
            </a:r>
            <a:r>
              <a:rPr lang="en-US" dirty="0"/>
              <a:t>) + C(</a:t>
            </a:r>
            <a:r>
              <a:rPr lang="en-US" i="1" dirty="0"/>
              <a:t>r</a:t>
            </a:r>
            <a:r>
              <a:rPr lang="en-US" dirty="0"/>
              <a:t>,</a:t>
            </a:r>
            <a:r>
              <a:rPr lang="en-US" dirty="0">
                <a:latin typeface="Cambria Math" panose="02040503050406030204" pitchFamily="18" charset="0"/>
                <a:ea typeface="Cambria Math" panose="02040503050406030204" pitchFamily="18" charset="0"/>
              </a:rPr>
              <a:t>2</a:t>
            </a:r>
            <a:r>
              <a:rPr lang="en-US" dirty="0"/>
              <a:t>) </a:t>
            </a:r>
            <a:r>
              <a:rPr lang="en-US" dirty="0">
                <a:latin typeface="Cambria Math" panose="02040503050406030204"/>
                <a:ea typeface="Cambria Math" panose="02040503050406030204"/>
              </a:rPr>
              <a:t>−</a:t>
            </a:r>
            <a:r>
              <a:rPr lang="en-US" dirty="0"/>
              <a:t> </a:t>
            </a:r>
            <a:r>
              <a:rPr lang="en-US" dirty="0">
                <a:latin typeface="Cambria Math" panose="02040503050406030204"/>
                <a:ea typeface="Cambria Math" panose="02040503050406030204"/>
              </a:rPr>
              <a:t>⋯</a:t>
            </a:r>
            <a:r>
              <a:rPr lang="en-US" dirty="0"/>
              <a:t> +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a:t>
            </a:r>
            <a:r>
              <a:rPr lang="en-US" i="1" baseline="30000" dirty="0"/>
              <a:t>r</a:t>
            </a:r>
            <a:r>
              <a:rPr lang="en-US" dirty="0"/>
              <a:t> </a:t>
            </a:r>
            <a:r>
              <a:rPr lang="en-US" i="1" dirty="0"/>
              <a:t>C</a:t>
            </a:r>
            <a:r>
              <a:rPr lang="en-US" dirty="0"/>
              <a:t>(</a:t>
            </a:r>
            <a:r>
              <a:rPr lang="en-US" i="1" dirty="0" err="1"/>
              <a:t>r</a:t>
            </a:r>
            <a:r>
              <a:rPr lang="en-US" dirty="0" err="1"/>
              <a:t>,</a:t>
            </a:r>
            <a:r>
              <a:rPr lang="en-US" i="1" dirty="0" err="1"/>
              <a:t>r</a:t>
            </a:r>
            <a:r>
              <a:rPr lang="en-US" dirty="0"/>
              <a:t>) = </a:t>
            </a:r>
            <a:r>
              <a:rPr lang="en-US" dirty="0">
                <a:latin typeface="Cambria Math" panose="02040503050406030204" pitchFamily="18" charset="0"/>
                <a:ea typeface="Cambria Math" panose="02040503050406030204" pitchFamily="18" charset="0"/>
              </a:rPr>
              <a:t>0.</a:t>
            </a:r>
          </a:p>
          <a:p>
            <a:pPr lvl="1"/>
            <a:r>
              <a:rPr lang="en-US" dirty="0"/>
              <a:t>Hence,</a:t>
            </a:r>
          </a:p>
          <a:p>
            <a:pPr lvl="1">
              <a:buNone/>
            </a:pPr>
            <a:r>
              <a:rPr lang="en-US" dirty="0"/>
              <a:t>         </a:t>
            </a:r>
            <a:r>
              <a:rPr lang="en-US" dirty="0">
                <a:latin typeface="Cambria Math" panose="02040503050406030204" pitchFamily="18" charset="0"/>
                <a:ea typeface="Cambria Math" panose="02040503050406030204" pitchFamily="18" charset="0"/>
              </a:rPr>
              <a:t>1 </a:t>
            </a: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0</a:t>
            </a:r>
            <a:r>
              <a:rPr lang="en-US" dirty="0"/>
              <a:t>) =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1</a:t>
            </a:r>
            <a:r>
              <a:rPr lang="en-US" dirty="0"/>
              <a:t>) </a:t>
            </a:r>
            <a:r>
              <a:rPr lang="en-US" dirty="0">
                <a:latin typeface="Cambria Math" panose="02040503050406030204"/>
                <a:ea typeface="Cambria Math" panose="02040503050406030204"/>
              </a:rPr>
              <a:t>−</a:t>
            </a:r>
            <a:r>
              <a:rPr lang="en-US" dirty="0"/>
              <a:t> </a:t>
            </a:r>
            <a:r>
              <a:rPr lang="en-US" i="1" dirty="0"/>
              <a:t>C</a:t>
            </a:r>
            <a:r>
              <a:rPr lang="en-US" dirty="0"/>
              <a:t>(</a:t>
            </a:r>
            <a:r>
              <a:rPr lang="en-US" i="1" dirty="0"/>
              <a:t>r</a:t>
            </a:r>
            <a:r>
              <a:rPr lang="en-US" dirty="0"/>
              <a:t>,</a:t>
            </a:r>
            <a:r>
              <a:rPr lang="en-US" dirty="0">
                <a:latin typeface="Cambria Math" panose="02040503050406030204" pitchFamily="18" charset="0"/>
                <a:ea typeface="Cambria Math" panose="02040503050406030204" pitchFamily="18" charset="0"/>
              </a:rPr>
              <a:t>2</a:t>
            </a:r>
            <a:r>
              <a:rPr lang="en-US" dirty="0"/>
              <a:t>) + </a:t>
            </a:r>
            <a:r>
              <a:rPr lang="en-US" dirty="0">
                <a:latin typeface="Cambria Math" panose="02040503050406030204"/>
                <a:ea typeface="Cambria Math" panose="02040503050406030204"/>
              </a:rPr>
              <a:t>⋯ </a:t>
            </a:r>
            <a:r>
              <a:rPr lang="en-US" dirty="0"/>
              <a:t>+ (</a:t>
            </a:r>
            <a:r>
              <a:rPr lang="en-US" dirty="0">
                <a:latin typeface="Cambria Math" panose="02040503050406030204"/>
                <a:ea typeface="Cambria Math" panose="02040503050406030204"/>
              </a:rPr>
              <a:t>−</a:t>
            </a:r>
            <a:r>
              <a:rPr lang="en-US" dirty="0">
                <a:latin typeface="Cambria Math" panose="02040503050406030204" pitchFamily="18" charset="0"/>
                <a:ea typeface="Cambria Math" panose="02040503050406030204" pitchFamily="18" charset="0"/>
              </a:rPr>
              <a:t>1</a:t>
            </a:r>
            <a:r>
              <a:rPr lang="en-US" dirty="0"/>
              <a:t>)</a:t>
            </a:r>
            <a:r>
              <a:rPr lang="en-US" i="1" baseline="30000" dirty="0"/>
              <a:t>r</a:t>
            </a:r>
            <a:r>
              <a:rPr lang="en-US" baseline="30000" dirty="0"/>
              <a:t>+</a:t>
            </a:r>
            <a:r>
              <a:rPr lang="en-US" baseline="30000" dirty="0">
                <a:latin typeface="Cambria Math" panose="02040503050406030204" pitchFamily="18" charset="0"/>
                <a:ea typeface="Cambria Math" panose="02040503050406030204"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a:t>
            </a:r>
            <a:r>
              <a:rPr lang="en-US" dirty="0">
                <a:latin typeface="Cambria Math" panose="02040503050406030204" pitchFamily="18" charset="0"/>
                <a:ea typeface="Cambria Math" panose="02040503050406030204" pitchFamily="18" charset="0"/>
              </a:rPr>
              <a:t>.</a:t>
            </a:r>
          </a:p>
          <a:p>
            <a:pPr lvl="1">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anose="02040503050406030204" pitchFamily="18" charset="0"/>
                <a:ea typeface="Cambria Math" panose="02040503050406030204" pitchFamily="18" charset="0"/>
              </a:rPr>
              <a:t>8.6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Counting Onto-Functions</a:t>
            </a:r>
          </a:p>
          <a:p>
            <a:r>
              <a:rPr lang="en-US" dirty="0"/>
              <a:t>Derangements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How many onto functions are there from a set with six elements to a set with three elements?</a:t>
            </a:r>
          </a:p>
          <a:p>
            <a:pPr>
              <a:buNone/>
            </a:pPr>
            <a:r>
              <a:rPr lang="en-US" b="1" dirty="0"/>
              <a:t>      Solution</a:t>
            </a:r>
            <a:r>
              <a:rPr lang="en-US" dirty="0"/>
              <a:t>:  Suppose that the elements in the </a:t>
            </a:r>
            <a:r>
              <a:rPr lang="en-US" dirty="0" err="1"/>
              <a:t>codomain</a:t>
            </a:r>
            <a:r>
              <a:rPr lang="en-US" dirty="0"/>
              <a:t> are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Let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 </a:t>
            </a:r>
            <a:r>
              <a:rPr lang="en-US" dirty="0"/>
              <a:t> be the properties that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are not in the range of the function, respectively. The function is onto if none of the properties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a:t>
            </a:r>
            <a:r>
              <a:rPr lang="en-US" dirty="0"/>
              <a:t>  hold. </a:t>
            </a:r>
          </a:p>
          <a:p>
            <a:pPr>
              <a:buNone/>
            </a:pPr>
            <a:endParaRPr lang="en-US" dirty="0"/>
          </a:p>
          <a:p>
            <a:pPr>
              <a:buNone/>
            </a:pPr>
            <a:r>
              <a:rPr lang="en-US" dirty="0"/>
              <a:t>      By the inclusion-exclusion principle the number of onto functions from a set with six elements to a set with three elements is</a:t>
            </a:r>
          </a:p>
          <a:p>
            <a:pPr>
              <a:buNone/>
            </a:pPr>
            <a:r>
              <a:rPr lang="en-US" dirty="0"/>
              <a:t>    </a:t>
            </a:r>
          </a:p>
          <a:p>
            <a:pPr>
              <a:buNone/>
            </a:pPr>
            <a:r>
              <a:rPr lang="en-US" dirty="0"/>
              <a:t>           N </a:t>
            </a:r>
            <a:r>
              <a:rPr lang="en-US" dirty="0">
                <a:latin typeface="Cambria Math" panose="02040503050406030204"/>
                <a:ea typeface="Cambria Math" panose="02040503050406030204"/>
              </a:rPr>
              <a:t>− [N(</a:t>
            </a:r>
            <a:r>
              <a:rPr lang="en-US" i="1" dirty="0"/>
              <a:t>P</a:t>
            </a:r>
            <a:r>
              <a:rPr lang="en-US" baseline="-25000" dirty="0"/>
              <a:t>1</a:t>
            </a:r>
            <a:r>
              <a:rPr lang="en-US" dirty="0">
                <a:latin typeface="Cambria Math" panose="02040503050406030204"/>
                <a:ea typeface="Cambria Math" panose="02040503050406030204"/>
              </a:rPr>
              <a:t>) + N(</a:t>
            </a:r>
            <a:r>
              <a:rPr lang="en-US" i="1" dirty="0"/>
              <a:t>P</a:t>
            </a:r>
            <a:r>
              <a:rPr lang="en-US" baseline="-25000" dirty="0"/>
              <a:t>2</a:t>
            </a:r>
            <a:r>
              <a:rPr lang="en-US" dirty="0">
                <a:latin typeface="Cambria Math" panose="02040503050406030204"/>
                <a:ea typeface="Cambria Math" panose="02040503050406030204"/>
              </a:rPr>
              <a:t>) + N(</a:t>
            </a:r>
            <a:r>
              <a:rPr lang="en-US" i="1" dirty="0"/>
              <a:t>P</a:t>
            </a:r>
            <a:r>
              <a:rPr lang="en-US" baseline="-25000" dirty="0"/>
              <a:t>3</a:t>
            </a:r>
            <a:r>
              <a:rPr lang="en-US" dirty="0">
                <a:latin typeface="Cambria Math" panose="02040503050406030204"/>
                <a:ea typeface="Cambria Math" panose="02040503050406030204"/>
              </a:rPr>
              <a:t>)]  + </a:t>
            </a:r>
          </a:p>
          <a:p>
            <a:pPr>
              <a:buNone/>
            </a:pPr>
            <a:r>
              <a:rPr lang="en-US" dirty="0">
                <a:latin typeface="Cambria Math" panose="02040503050406030204"/>
                <a:ea typeface="Cambria Math" panose="02040503050406030204"/>
              </a:rPr>
              <a:t>                        [N(</a:t>
            </a:r>
            <a:r>
              <a:rPr lang="en-US" i="1" dirty="0"/>
              <a:t>P</a:t>
            </a:r>
            <a:r>
              <a:rPr lang="en-US" baseline="-25000" dirty="0"/>
              <a:t>1</a:t>
            </a:r>
            <a:r>
              <a:rPr lang="en-US" i="1" dirty="0"/>
              <a:t>P</a:t>
            </a:r>
            <a:r>
              <a:rPr lang="en-US" baseline="-25000" dirty="0"/>
              <a:t>2</a:t>
            </a:r>
            <a:r>
              <a:rPr lang="en-US" dirty="0">
                <a:latin typeface="Cambria Math" panose="02040503050406030204"/>
                <a:ea typeface="Cambria Math" panose="02040503050406030204"/>
              </a:rPr>
              <a:t>) + N(</a:t>
            </a:r>
            <a:r>
              <a:rPr lang="en-US" i="1" dirty="0"/>
              <a:t>P</a:t>
            </a:r>
            <a:r>
              <a:rPr lang="en-US" baseline="-25000" dirty="0"/>
              <a:t>1</a:t>
            </a:r>
            <a:r>
              <a:rPr lang="en-US" i="1" dirty="0"/>
              <a:t>P</a:t>
            </a:r>
            <a:r>
              <a:rPr lang="en-US" baseline="-25000" dirty="0"/>
              <a:t>3</a:t>
            </a:r>
            <a:r>
              <a:rPr lang="en-US" dirty="0">
                <a:latin typeface="Cambria Math" panose="02040503050406030204"/>
                <a:ea typeface="Cambria Math" panose="02040503050406030204"/>
              </a:rPr>
              <a:t>) + N(</a:t>
            </a:r>
            <a:r>
              <a:rPr lang="en-US" i="1" dirty="0"/>
              <a:t>P</a:t>
            </a:r>
            <a:r>
              <a:rPr lang="en-US" baseline="-25000" dirty="0"/>
              <a:t>2</a:t>
            </a:r>
            <a:r>
              <a:rPr lang="en-US" i="1" dirty="0"/>
              <a:t>P</a:t>
            </a:r>
            <a:r>
              <a:rPr lang="en-US" baseline="-25000" dirty="0"/>
              <a:t>3</a:t>
            </a:r>
            <a:r>
              <a:rPr lang="en-US" dirty="0">
                <a:latin typeface="Cambria Math" panose="02040503050406030204"/>
                <a:ea typeface="Cambria Math" panose="02040503050406030204"/>
              </a:rPr>
              <a:t>)] −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panose="02040503050406030204"/>
                <a:ea typeface="Cambria Math" panose="02040503050406030204"/>
              </a:rPr>
              <a:t>)</a:t>
            </a:r>
          </a:p>
          <a:p>
            <a:pPr>
              <a:buNone/>
            </a:pPr>
            <a:endParaRPr lang="en-US" dirty="0">
              <a:latin typeface="Cambria Math" panose="02040503050406030204"/>
              <a:ea typeface="Cambria Math" panose="02040503050406030204"/>
            </a:endParaRPr>
          </a:p>
          <a:p>
            <a:pPr lvl="1"/>
            <a:r>
              <a:rPr lang="en-US" dirty="0">
                <a:latin typeface="Cambria Math" panose="02040503050406030204"/>
                <a:ea typeface="Cambria Math" panose="02040503050406030204"/>
              </a:rPr>
              <a:t>Here the total number of functions from a set with six elements to one with three elements is N = 3</a:t>
            </a:r>
            <a:r>
              <a:rPr lang="en-US" baseline="30000" dirty="0">
                <a:latin typeface="Cambria Math" panose="02040503050406030204"/>
                <a:ea typeface="Cambria Math" panose="02040503050406030204"/>
              </a:rPr>
              <a:t>6</a:t>
            </a:r>
            <a:r>
              <a:rPr lang="en-US" dirty="0">
                <a:latin typeface="Cambria Math" panose="02040503050406030204"/>
                <a:ea typeface="Cambria Math" panose="02040503050406030204"/>
              </a:rPr>
              <a:t>.</a:t>
            </a:r>
          </a:p>
          <a:p>
            <a:pPr lvl="1"/>
            <a:r>
              <a:rPr lang="en-US" dirty="0">
                <a:latin typeface="Cambria Math" panose="02040503050406030204"/>
                <a:ea typeface="Cambria Math" panose="02040503050406030204"/>
              </a:rPr>
              <a:t>The number of functions that do not have  in the range is N(</a:t>
            </a:r>
            <a:r>
              <a:rPr lang="en-US" i="1" dirty="0"/>
              <a:t>P</a:t>
            </a:r>
            <a:r>
              <a:rPr lang="en-US" baseline="-25000" dirty="0"/>
              <a:t>1</a:t>
            </a:r>
            <a:r>
              <a:rPr lang="en-US" dirty="0">
                <a:latin typeface="Cambria Math" panose="02040503050406030204"/>
                <a:ea typeface="Cambria Math" panose="02040503050406030204"/>
              </a:rPr>
              <a:t>) = 2</a:t>
            </a:r>
            <a:r>
              <a:rPr lang="en-US" baseline="30000" dirty="0">
                <a:latin typeface="Cambria Math" panose="02040503050406030204"/>
                <a:ea typeface="Cambria Math" panose="02040503050406030204"/>
              </a:rPr>
              <a:t>6</a:t>
            </a:r>
            <a:r>
              <a:rPr lang="en-US" dirty="0">
                <a:latin typeface="Cambria Math" panose="02040503050406030204"/>
                <a:ea typeface="Cambria Math" panose="02040503050406030204"/>
              </a:rPr>
              <a:t>. Similarly, N(</a:t>
            </a:r>
            <a:r>
              <a:rPr lang="en-US" i="1" dirty="0"/>
              <a:t>P</a:t>
            </a:r>
            <a:r>
              <a:rPr lang="en-US" baseline="-25000" dirty="0"/>
              <a:t>2</a:t>
            </a:r>
            <a:r>
              <a:rPr lang="en-US" dirty="0">
                <a:latin typeface="Cambria Math" panose="02040503050406030204"/>
                <a:ea typeface="Cambria Math" panose="02040503050406030204"/>
              </a:rPr>
              <a:t>) =  N(</a:t>
            </a:r>
            <a:r>
              <a:rPr lang="en-US" i="1" dirty="0"/>
              <a:t>3</a:t>
            </a:r>
            <a:r>
              <a:rPr lang="en-US" baseline="-25000" dirty="0"/>
              <a:t>1</a:t>
            </a:r>
            <a:r>
              <a:rPr lang="en-US" dirty="0">
                <a:latin typeface="Cambria Math" panose="02040503050406030204"/>
                <a:ea typeface="Cambria Math" panose="02040503050406030204"/>
              </a:rPr>
              <a:t>) = 2</a:t>
            </a:r>
            <a:r>
              <a:rPr lang="en-US" baseline="30000" dirty="0">
                <a:latin typeface="Cambria Math" panose="02040503050406030204"/>
                <a:ea typeface="Cambria Math" panose="02040503050406030204"/>
              </a:rPr>
              <a:t>6</a:t>
            </a:r>
            <a:r>
              <a:rPr lang="en-US" dirty="0">
                <a:latin typeface="Cambria Math" panose="02040503050406030204"/>
                <a:ea typeface="Cambria Math" panose="02040503050406030204"/>
              </a:rPr>
              <a:t> .</a:t>
            </a:r>
          </a:p>
          <a:p>
            <a:pPr lvl="1"/>
            <a:r>
              <a:rPr lang="en-US" dirty="0">
                <a:latin typeface="Cambria Math" panose="02040503050406030204"/>
                <a:ea typeface="Cambria Math" panose="02040503050406030204"/>
              </a:rPr>
              <a:t> Note that N(</a:t>
            </a:r>
            <a:r>
              <a:rPr lang="en-US" i="1" dirty="0"/>
              <a:t>P</a:t>
            </a:r>
            <a:r>
              <a:rPr lang="en-US" baseline="-25000" dirty="0"/>
              <a:t>1</a:t>
            </a:r>
            <a:r>
              <a:rPr lang="en-US" i="1" dirty="0"/>
              <a:t>P</a:t>
            </a:r>
            <a:r>
              <a:rPr lang="en-US" baseline="-25000" dirty="0"/>
              <a:t>2</a:t>
            </a:r>
            <a:r>
              <a:rPr lang="en-US" dirty="0">
                <a:latin typeface="Cambria Math" panose="02040503050406030204"/>
                <a:ea typeface="Cambria Math" panose="02040503050406030204"/>
              </a:rPr>
              <a:t>) = N(</a:t>
            </a:r>
            <a:r>
              <a:rPr lang="en-US" i="1" dirty="0"/>
              <a:t>P</a:t>
            </a:r>
            <a:r>
              <a:rPr lang="en-US" baseline="-25000" dirty="0"/>
              <a:t>1</a:t>
            </a:r>
            <a:r>
              <a:rPr lang="en-US" i="1" dirty="0"/>
              <a:t>P</a:t>
            </a:r>
            <a:r>
              <a:rPr lang="en-US" baseline="-25000" dirty="0"/>
              <a:t>3</a:t>
            </a:r>
            <a:r>
              <a:rPr lang="en-US" dirty="0">
                <a:latin typeface="Cambria Math" panose="02040503050406030204"/>
                <a:ea typeface="Cambria Math" panose="02040503050406030204"/>
              </a:rPr>
              <a:t>) = N(</a:t>
            </a:r>
            <a:r>
              <a:rPr lang="en-US" i="1" dirty="0"/>
              <a:t>P</a:t>
            </a:r>
            <a:r>
              <a:rPr lang="en-US" baseline="-25000" dirty="0"/>
              <a:t>2</a:t>
            </a:r>
            <a:r>
              <a:rPr lang="en-US" i="1" dirty="0"/>
              <a:t>P</a:t>
            </a:r>
            <a:r>
              <a:rPr lang="en-US" baseline="-25000" dirty="0"/>
              <a:t>3</a:t>
            </a:r>
            <a:r>
              <a:rPr lang="en-US" dirty="0">
                <a:latin typeface="Cambria Math" panose="02040503050406030204"/>
                <a:ea typeface="Cambria Math" panose="02040503050406030204"/>
              </a:rPr>
              <a:t>) = 1 and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panose="02040503050406030204"/>
                <a:ea typeface="Cambria Math" panose="02040503050406030204"/>
              </a:rPr>
              <a:t>)= 0. </a:t>
            </a:r>
          </a:p>
          <a:p>
            <a:pPr>
              <a:buNone/>
            </a:pP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Hence, the number of onto functions from a set with six elements to a set with three elements is:</a:t>
            </a:r>
          </a:p>
          <a:p>
            <a:pPr>
              <a:buNone/>
            </a:pP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3</a:t>
            </a:r>
            <a:r>
              <a:rPr lang="en-US" baseline="30000" dirty="0">
                <a:latin typeface="Cambria Math" panose="02040503050406030204"/>
                <a:ea typeface="Cambria Math" panose="02040503050406030204"/>
              </a:rPr>
              <a:t>6</a:t>
            </a:r>
            <a:r>
              <a:rPr lang="en-US" dirty="0">
                <a:latin typeface="Cambria Math" panose="02040503050406030204"/>
                <a:ea typeface="Cambria Math" panose="02040503050406030204"/>
              </a:rPr>
              <a:t> − 3∙ 2</a:t>
            </a:r>
            <a:r>
              <a:rPr lang="en-US" baseline="30000" dirty="0">
                <a:latin typeface="Cambria Math" panose="02040503050406030204"/>
                <a:ea typeface="Cambria Math" panose="02040503050406030204"/>
              </a:rPr>
              <a:t>6  </a:t>
            </a:r>
            <a:r>
              <a:rPr lang="en-US" dirty="0">
                <a:latin typeface="Cambria Math" panose="02040503050406030204"/>
                <a:ea typeface="Cambria Math" panose="02040503050406030204"/>
              </a:rPr>
              <a:t>+ 3  = 729 − 192 </a:t>
            </a:r>
            <a:r>
              <a:rPr lang="en-US" baseline="30000" dirty="0">
                <a:latin typeface="Cambria Math" panose="02040503050406030204"/>
                <a:ea typeface="Cambria Math" panose="02040503050406030204"/>
              </a:rPr>
              <a:t>  </a:t>
            </a:r>
            <a:r>
              <a:rPr lang="en-US" dirty="0">
                <a:latin typeface="Cambria Math" panose="02040503050406030204"/>
                <a:ea typeface="Cambria Math" panose="02040503050406030204"/>
              </a:rPr>
              <a:t>+ 3  = 540</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Number of Onto Functions (continued)</a:t>
            </a:r>
          </a:p>
        </p:txBody>
      </p:sp>
      <p:sp>
        <p:nvSpPr>
          <p:cNvPr id="3" name="Content Placeholder 2"/>
          <p:cNvSpPr>
            <a:spLocks noGrp="1"/>
          </p:cNvSpPr>
          <p:nvPr>
            <p:ph idx="1"/>
          </p:nvPr>
        </p:nvSpPr>
        <p:spPr/>
        <p:txBody>
          <a:bodyPr>
            <a:normAutofit lnSpcReduction="10000"/>
          </a:bodyPr>
          <a:lstStyle/>
          <a:p>
            <a:pPr>
              <a:buNone/>
            </a:pPr>
            <a:r>
              <a:rPr lang="en-US" b="1" dirty="0"/>
              <a:t>   Theorem </a:t>
            </a:r>
            <a:r>
              <a:rPr lang="en-US" b="1" dirty="0">
                <a:latin typeface="Cambria Math" panose="02040503050406030204" pitchFamily="18" charset="0"/>
                <a:ea typeface="Cambria Math" panose="02040503050406030204" pitchFamily="18" charset="0"/>
              </a:rPr>
              <a:t>1</a:t>
            </a:r>
            <a:r>
              <a:rPr lang="en-US" dirty="0"/>
              <a:t>: Let m and n be positive integers with              </a:t>
            </a:r>
            <a:r>
              <a:rPr lang="en-US" i="1" dirty="0"/>
              <a:t>m</a:t>
            </a:r>
            <a:r>
              <a:rPr lang="en-US" dirty="0"/>
              <a:t> </a:t>
            </a:r>
            <a:r>
              <a:rPr lang="en-US" dirty="0">
                <a:latin typeface="Cambria Math" panose="02040503050406030204"/>
                <a:ea typeface="Cambria Math" panose="02040503050406030204"/>
              </a:rPr>
              <a:t>≥ </a:t>
            </a:r>
            <a:r>
              <a:rPr lang="en-US" i="1" dirty="0">
                <a:latin typeface="Cambria Math" panose="02040503050406030204"/>
                <a:ea typeface="Cambria Math" panose="02040503050406030204"/>
              </a:rPr>
              <a:t>n</a:t>
            </a:r>
            <a:r>
              <a:rPr lang="en-US" dirty="0">
                <a:latin typeface="Cambria Math" panose="02040503050406030204"/>
                <a:ea typeface="Cambria Math" panose="02040503050406030204"/>
              </a:rPr>
              <a:t>.  Then there are </a:t>
            </a:r>
          </a:p>
          <a:p>
            <a:pPr>
              <a:buNone/>
            </a:pPr>
            <a:endParaRPr lang="en-US" dirty="0">
              <a:latin typeface="Cambria Math" panose="02040503050406030204"/>
              <a:ea typeface="Cambria Math" panose="02040503050406030204"/>
            </a:endParaRPr>
          </a:p>
          <a:p>
            <a:pPr>
              <a:buNone/>
            </a:pP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onto functions from a set with </a:t>
            </a:r>
            <a:r>
              <a:rPr lang="en-US" i="1" dirty="0">
                <a:latin typeface="Cambria Math" panose="02040503050406030204"/>
                <a:ea typeface="Cambria Math" panose="02040503050406030204"/>
              </a:rPr>
              <a:t>m</a:t>
            </a:r>
            <a:r>
              <a:rPr lang="en-US" dirty="0">
                <a:latin typeface="Cambria Math" panose="02040503050406030204"/>
                <a:ea typeface="Cambria Math" panose="02040503050406030204"/>
              </a:rPr>
              <a:t> elements to a set with </a:t>
            </a:r>
            <a:r>
              <a:rPr lang="en-US" i="1" dirty="0">
                <a:latin typeface="Cambria Math" panose="02040503050406030204"/>
                <a:ea typeface="Cambria Math" panose="02040503050406030204"/>
              </a:rPr>
              <a:t>n</a:t>
            </a:r>
            <a:r>
              <a:rPr lang="en-US" dirty="0">
                <a:latin typeface="Cambria Math" panose="02040503050406030204"/>
                <a:ea typeface="Cambria Math" panose="02040503050406030204"/>
              </a:rPr>
              <a:t> elements. </a:t>
            </a:r>
          </a:p>
          <a:p>
            <a:pPr>
              <a:buNone/>
            </a:pPr>
            <a:endParaRPr lang="en-US" dirty="0">
              <a:latin typeface="Cambria Math" panose="02040503050406030204"/>
              <a:ea typeface="Cambria Math" panose="02040503050406030204"/>
            </a:endParaRPr>
          </a:p>
          <a:p>
            <a:pPr>
              <a:buNone/>
            </a:pPr>
            <a:r>
              <a:rPr lang="en-US" dirty="0">
                <a:latin typeface="Cambria Math" panose="02040503050406030204"/>
                <a:ea typeface="Cambria Math" panose="02040503050406030204"/>
              </a:rPr>
              <a:t>    Proof follows from the principle of inclusion-exclusion (</a:t>
            </a:r>
            <a:r>
              <a:rPr lang="en-US" i="1" dirty="0">
                <a:ea typeface="Cambria Math" panose="02040503050406030204"/>
              </a:rPr>
              <a:t>see Exercise </a:t>
            </a:r>
            <a:r>
              <a:rPr lang="en-US" dirty="0">
                <a:latin typeface="Cambria Math" panose="02040503050406030204"/>
                <a:ea typeface="Cambria Math" panose="02040503050406030204"/>
              </a:rPr>
              <a:t>27).</a:t>
            </a:r>
            <a:endParaRPr lang="en-US" dirty="0"/>
          </a:p>
          <a:p>
            <a:pPr>
              <a:buNone/>
            </a:pPr>
            <a:r>
              <a:rPr lang="en-US" b="1" dirty="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85800" y="3048000"/>
            <a:ext cx="8044815" cy="285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derangement</a:t>
            </a:r>
            <a:r>
              <a:rPr lang="en-US" dirty="0"/>
              <a:t> is a permutation of objects that leaves no object in the original position.</a:t>
            </a:r>
          </a:p>
          <a:p>
            <a:pPr>
              <a:buNone/>
            </a:pPr>
            <a:endParaRPr lang="en-US" dirty="0"/>
          </a:p>
          <a:p>
            <a:pPr>
              <a:buNone/>
            </a:pPr>
            <a:r>
              <a:rPr lang="en-US" dirty="0"/>
              <a:t>   </a:t>
            </a:r>
            <a:r>
              <a:rPr lang="en-US" b="1" dirty="0"/>
              <a:t>Example</a:t>
            </a:r>
            <a:r>
              <a:rPr lang="en-US" dirty="0"/>
              <a:t>: The permutation of </a:t>
            </a:r>
            <a:r>
              <a:rPr lang="en-US" dirty="0">
                <a:latin typeface="Cambria Math" panose="02040503050406030204" pitchFamily="18" charset="0"/>
                <a:ea typeface="Cambria Math" panose="02040503050406030204" pitchFamily="18" charset="0"/>
              </a:rPr>
              <a:t>21453 </a:t>
            </a:r>
            <a:r>
              <a:rPr lang="en-US" dirty="0"/>
              <a:t>is a derangement of </a:t>
            </a:r>
            <a:r>
              <a:rPr lang="en-US" dirty="0">
                <a:latin typeface="Cambria Math" panose="02040503050406030204" pitchFamily="18" charset="0"/>
                <a:ea typeface="Cambria Math" panose="02040503050406030204" pitchFamily="18" charset="0"/>
              </a:rPr>
              <a:t>12345</a:t>
            </a:r>
            <a:r>
              <a:rPr lang="en-US" dirty="0"/>
              <a:t> because no number is left in its original position. But </a:t>
            </a:r>
            <a:r>
              <a:rPr lang="en-US" dirty="0">
                <a:latin typeface="Cambria Math" panose="02040503050406030204" pitchFamily="18" charset="0"/>
                <a:ea typeface="Cambria Math" panose="02040503050406030204" pitchFamily="18" charset="0"/>
              </a:rPr>
              <a:t>21543</a:t>
            </a:r>
            <a:r>
              <a:rPr lang="en-US" dirty="0"/>
              <a:t> is not a derangement of </a:t>
            </a:r>
            <a:r>
              <a:rPr lang="en-US" dirty="0">
                <a:latin typeface="Cambria Math" panose="02040503050406030204" pitchFamily="18" charset="0"/>
                <a:ea typeface="Cambria Math" panose="02040503050406030204" pitchFamily="18" charset="0"/>
              </a:rPr>
              <a:t>12345</a:t>
            </a:r>
            <a:r>
              <a:rPr lang="en-US" dirty="0"/>
              <a:t>, because </a:t>
            </a:r>
            <a:r>
              <a:rPr lang="en-US" dirty="0">
                <a:latin typeface="Cambria Math" panose="02040503050406030204" pitchFamily="18" charset="0"/>
                <a:ea typeface="Cambria Math" panose="02040503050406030204" pitchFamily="18" charset="0"/>
              </a:rPr>
              <a:t>4</a:t>
            </a:r>
            <a:r>
              <a:rPr lang="en-US" dirty="0"/>
              <a:t> is in its original position.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anose="02040503050406030204" pitchFamily="18" charset="0"/>
                <a:ea typeface="Cambria Math" panose="02040503050406030204" pitchFamily="18" charset="0"/>
              </a:rPr>
              <a:t>2</a:t>
            </a:r>
            <a:r>
              <a:rPr lang="en-US" dirty="0"/>
              <a:t>: The number of derangements of a set with </a:t>
            </a:r>
            <a:r>
              <a:rPr lang="en-US" i="1" dirty="0"/>
              <a:t>n</a:t>
            </a:r>
            <a:r>
              <a:rPr lang="en-US" dirty="0"/>
              <a:t> elements is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a:latin typeface="Cambria Math" panose="02040503050406030204"/>
                <a:ea typeface="Cambria Math" panose="02040503050406030204"/>
              </a:rPr>
              <a:t>Proof follows from the principle of inclusion-exclusion (</a:t>
            </a:r>
            <a:r>
              <a:rPr lang="en-US" i="1" dirty="0">
                <a:ea typeface="Cambria Math" panose="02040503050406030204"/>
              </a:rPr>
              <a:t>see text</a:t>
            </a:r>
            <a:r>
              <a:rPr lang="en-US" dirty="0">
                <a:latin typeface="Cambria Math" panose="02040503050406030204"/>
                <a:ea typeface="Cambria Math" panose="02040503050406030204"/>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normAutofit fontScale="92500" lnSpcReduction="20000"/>
          </a:bodyPr>
          <a:lstStyle/>
          <a:p>
            <a:pPr>
              <a:buNone/>
            </a:pPr>
            <a:r>
              <a:rPr lang="en-US" b="1" dirty="0"/>
              <a:t>   The Hatcheck Problem</a:t>
            </a:r>
            <a:r>
              <a:rPr lang="en-US" dirty="0"/>
              <a:t>: A new employee checks the hats of </a:t>
            </a:r>
            <a:r>
              <a:rPr lang="en-US" i="1" dirty="0"/>
              <a:t>n</a:t>
            </a:r>
            <a:r>
              <a:rPr lang="en-US" dirty="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dirty="0"/>
              <a:t>   </a:t>
            </a:r>
            <a:r>
              <a:rPr lang="en-US" b="1" dirty="0"/>
              <a:t>Solution</a:t>
            </a:r>
            <a:r>
              <a:rPr lang="en-US" dirty="0"/>
              <a:t>: The answer is the number of ways the hats can be arranged so that there is no hat in its original position divided by </a:t>
            </a:r>
            <a:r>
              <a:rPr lang="en-US" i="1" dirty="0"/>
              <a:t>n</a:t>
            </a:r>
            <a:r>
              <a:rPr lang="en-US" dirty="0"/>
              <a:t>!, the number of permutations of </a:t>
            </a:r>
            <a:r>
              <a:rPr lang="en-US" i="1" dirty="0"/>
              <a:t>n</a:t>
            </a:r>
            <a:r>
              <a:rPr lang="en-US" dirty="0"/>
              <a:t> hats. </a:t>
            </a:r>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a:t>Remark</a:t>
            </a:r>
            <a:r>
              <a:rPr lang="en-US" sz="1600" dirty="0"/>
              <a:t>: It can be shown that the probability of a derangement approaches </a:t>
            </a:r>
            <a:r>
              <a:rPr lang="en-US" sz="1600" dirty="0">
                <a:latin typeface="Cambria Math" panose="02040503050406030204" pitchFamily="18" charset="0"/>
                <a:ea typeface="Cambria Math" panose="02040503050406030204" pitchFamily="18" charset="0"/>
              </a:rPr>
              <a:t>1</a:t>
            </a:r>
            <a:r>
              <a:rPr lang="en-US" sz="1600" dirty="0"/>
              <a:t>/</a:t>
            </a:r>
            <a:r>
              <a:rPr lang="en-US" sz="1600" i="1" dirty="0"/>
              <a:t>e</a:t>
            </a:r>
            <a:r>
              <a:rPr lang="en-US" sz="1600" dirty="0"/>
              <a:t> as </a:t>
            </a:r>
            <a:r>
              <a:rPr lang="en-US" sz="1600" i="1" dirty="0"/>
              <a:t>n</a:t>
            </a:r>
            <a:r>
              <a:rPr lang="en-US" sz="1600" dirty="0"/>
              <a:t> grows without bound.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a:t>
            </a:r>
            <a:r>
              <a:rPr lang="en-US" sz="4000" dirty="0" err="1"/>
              <a:t>Fiobonacci</a:t>
            </a:r>
            <a:r>
              <a:rPr lang="en-US" sz="4000" dirty="0"/>
              <a:t> Numbers (</a:t>
            </a:r>
            <a:r>
              <a:rPr lang="en-US" sz="4000" i="1" dirty="0"/>
              <a:t>cont.</a:t>
            </a:r>
            <a:r>
              <a:rPr lang="en-US" sz="4000" dirty="0"/>
              <a:t>)</a:t>
            </a:r>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a:t>Modeling the Population Growth of Rabbits on an Island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Fibonacci Numbers (</a:t>
            </a:r>
            <a:r>
              <a:rPr lang="en-US" sz="4000" i="1" dirty="0"/>
              <a:t>cont.</a:t>
            </a:r>
            <a:r>
              <a:rPr lang="en-US" sz="4000" dirty="0"/>
              <a:t>)</a:t>
            </a:r>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a:t>    Solution</a:t>
            </a:r>
            <a:r>
              <a:rPr lang="en-US" dirty="0"/>
              <a:t>: Let </a:t>
            </a:r>
            <a:r>
              <a:rPr lang="en-US" i="1" dirty="0"/>
              <a:t>f</a:t>
            </a:r>
            <a:r>
              <a:rPr lang="en-US" i="1" baseline="-25000" dirty="0"/>
              <a:t>n </a:t>
            </a:r>
            <a:r>
              <a:rPr lang="en-US" dirty="0"/>
              <a:t> be the </a:t>
            </a:r>
            <a:r>
              <a:rPr lang="en-US" dirty="0" err="1"/>
              <a:t>the</a:t>
            </a:r>
            <a:r>
              <a:rPr lang="en-US" dirty="0"/>
              <a:t> number of pairs of rabbits after </a:t>
            </a:r>
            <a:r>
              <a:rPr lang="en-US" i="1" dirty="0"/>
              <a:t>n</a:t>
            </a:r>
            <a:r>
              <a:rPr lang="en-US" dirty="0"/>
              <a:t> months.</a:t>
            </a:r>
          </a:p>
          <a:p>
            <a:pPr lvl="1"/>
            <a:r>
              <a:rPr lang="en-US" sz="2600" dirty="0"/>
              <a:t>There are is  </a:t>
            </a:r>
            <a:r>
              <a:rPr lang="en-US" sz="2600" i="1" dirty="0"/>
              <a:t>f</a:t>
            </a:r>
            <a:r>
              <a:rPr lang="en-US" sz="2600" baseline="-25000" dirty="0">
                <a:latin typeface="Cambria Math" panose="02040503050406030204" pitchFamily="18" charset="0"/>
                <a:ea typeface="Cambria Math" panose="02040503050406030204" pitchFamily="18" charset="0"/>
              </a:rPr>
              <a:t>1</a:t>
            </a:r>
            <a:r>
              <a:rPr lang="en-US" sz="2600" i="1" dirty="0"/>
              <a:t> = </a:t>
            </a:r>
            <a:r>
              <a:rPr lang="en-US" sz="2600" dirty="0">
                <a:latin typeface="Cambria Math" panose="02040503050406030204" pitchFamily="18" charset="0"/>
                <a:ea typeface="Cambria Math" panose="02040503050406030204" pitchFamily="18" charset="0"/>
              </a:rPr>
              <a:t>1 pairs of rabbits on the island at the end of the first month. </a:t>
            </a:r>
            <a:endParaRPr lang="en-US" sz="2600" i="1" dirty="0"/>
          </a:p>
          <a:p>
            <a:pPr lvl="1"/>
            <a:r>
              <a:rPr lang="en-US" sz="2600" dirty="0"/>
              <a:t>We also have </a:t>
            </a:r>
            <a:r>
              <a:rPr lang="en-US" sz="2600" i="1" dirty="0"/>
              <a:t>f</a:t>
            </a:r>
            <a:r>
              <a:rPr lang="en-US" sz="2600" baseline="-25000" dirty="0">
                <a:latin typeface="Cambria Math" panose="02040503050406030204" pitchFamily="18" charset="0"/>
                <a:ea typeface="Cambria Math" panose="02040503050406030204" pitchFamily="18" charset="0"/>
              </a:rPr>
              <a:t>2</a:t>
            </a:r>
            <a:r>
              <a:rPr lang="en-US" sz="2600" i="1" dirty="0"/>
              <a:t> = </a:t>
            </a:r>
            <a:r>
              <a:rPr lang="en-US" sz="2600" dirty="0">
                <a:latin typeface="Cambria Math" panose="02040503050406030204" pitchFamily="18" charset="0"/>
                <a:ea typeface="Cambria Math" panose="02040503050406030204" pitchFamily="18" charset="0"/>
              </a:rPr>
              <a:t>1 </a:t>
            </a:r>
            <a:r>
              <a:rPr lang="en-US" sz="2600" dirty="0"/>
              <a:t>because the pair does not breed during the first month</a:t>
            </a:r>
            <a:r>
              <a:rPr lang="en-US" sz="2600" i="1" dirty="0"/>
              <a:t>.</a:t>
            </a:r>
          </a:p>
          <a:p>
            <a:pPr lvl="1"/>
            <a:r>
              <a:rPr lang="en-US" sz="2600" dirty="0"/>
              <a:t>To find the number of pairs on the island after </a:t>
            </a:r>
            <a:r>
              <a:rPr lang="en-US" sz="2600" i="1" dirty="0"/>
              <a:t>n</a:t>
            </a:r>
            <a:r>
              <a:rPr lang="en-US" sz="2600" dirty="0"/>
              <a:t> months, add the number on the island after the previous month, </a:t>
            </a:r>
            <a:r>
              <a:rPr lang="en-US" sz="2600" i="1" dirty="0"/>
              <a:t>f</a:t>
            </a:r>
            <a:r>
              <a:rPr lang="en-US" sz="2600" i="1" baseline="-25000" dirty="0"/>
              <a:t>n-1</a:t>
            </a:r>
            <a:r>
              <a:rPr lang="en-US" sz="2600" dirty="0"/>
              <a:t>, and the  number of newborn pairs, which equals </a:t>
            </a:r>
            <a:r>
              <a:rPr lang="en-US" sz="2600" i="1" dirty="0"/>
              <a:t>f</a:t>
            </a:r>
            <a:r>
              <a:rPr lang="en-US" sz="2600" i="1" baseline="-25000" dirty="0"/>
              <a:t>n-2</a:t>
            </a:r>
            <a:r>
              <a:rPr lang="en-US" sz="2600" dirty="0"/>
              <a:t>, because each newborn pair comes from a pair at least two months old.</a:t>
            </a:r>
            <a:endParaRPr lang="en-US" sz="2600" i="1" dirty="0"/>
          </a:p>
          <a:p>
            <a:pPr lvl="1"/>
            <a:endParaRPr lang="en-US" sz="2600" i="1" dirty="0"/>
          </a:p>
          <a:p>
            <a:pPr marL="274320" lvl="2" indent="0">
              <a:spcBef>
                <a:spcPts val="0"/>
              </a:spcBef>
              <a:buNone/>
            </a:pPr>
            <a:r>
              <a:rPr lang="en-US" sz="2600" dirty="0"/>
              <a:t>Consequently the sequence {</a:t>
            </a:r>
            <a:r>
              <a:rPr lang="en-US" sz="2600" i="1" dirty="0"/>
              <a:t>f</a:t>
            </a:r>
            <a:r>
              <a:rPr lang="en-US" sz="2600" i="1" baseline="-25000" dirty="0"/>
              <a:t>n</a:t>
            </a:r>
            <a:r>
              <a:rPr lang="en-US" sz="2600" i="1" dirty="0"/>
              <a:t> </a:t>
            </a:r>
            <a:r>
              <a:rPr lang="en-US" sz="2600" dirty="0"/>
              <a:t>} satisfies the recurrence relation                 </a:t>
            </a:r>
            <a:r>
              <a:rPr lang="en-US" sz="2600" i="1" dirty="0"/>
              <a:t>f</a:t>
            </a:r>
            <a:r>
              <a:rPr lang="en-US" sz="2600" i="1" baseline="-25000" dirty="0"/>
              <a:t>n</a:t>
            </a:r>
            <a:r>
              <a:rPr lang="en-US" sz="2600" i="1" dirty="0"/>
              <a:t> = f</a:t>
            </a:r>
            <a:r>
              <a:rPr lang="en-US" sz="2600" i="1" baseline="-25000" dirty="0"/>
              <a:t>n-1</a:t>
            </a:r>
            <a:r>
              <a:rPr lang="en-US" sz="2600" i="1" dirty="0"/>
              <a:t>  +  f</a:t>
            </a:r>
            <a:r>
              <a:rPr lang="en-US" sz="2600" i="1" baseline="-25000" dirty="0"/>
              <a:t>n-2 </a:t>
            </a:r>
            <a:r>
              <a:rPr lang="en-US" sz="2600" dirty="0"/>
              <a:t>  for  </a:t>
            </a:r>
            <a:r>
              <a:rPr lang="en-US" sz="2600" i="1" dirty="0"/>
              <a:t>n</a:t>
            </a:r>
            <a:r>
              <a:rPr lang="en-US" sz="2600" dirty="0"/>
              <a:t> </a:t>
            </a:r>
            <a:r>
              <a:rPr lang="en-US" sz="2600" dirty="0">
                <a:latin typeface="Cambria Math" panose="02040503050406030204"/>
                <a:ea typeface="Cambria Math" panose="02040503050406030204"/>
              </a:rPr>
              <a:t>≥</a:t>
            </a:r>
            <a:r>
              <a:rPr lang="en-US" sz="2600" dirty="0"/>
              <a:t>  </a:t>
            </a:r>
            <a:r>
              <a:rPr lang="en-US" sz="2600" dirty="0">
                <a:latin typeface="Cambria Math" panose="02040503050406030204" pitchFamily="18" charset="0"/>
                <a:ea typeface="Cambria Math" panose="02040503050406030204" pitchFamily="18" charset="0"/>
              </a:rPr>
              <a:t>3</a:t>
            </a:r>
            <a:r>
              <a:rPr lang="en-US" sz="2600" dirty="0"/>
              <a:t> with the initial conditions  </a:t>
            </a:r>
            <a:r>
              <a:rPr lang="en-US" sz="2600" i="1" dirty="0"/>
              <a:t>f</a:t>
            </a:r>
            <a:r>
              <a:rPr lang="en-US" sz="2600" baseline="-25000" dirty="0">
                <a:latin typeface="Cambria Math" panose="02040503050406030204" pitchFamily="18" charset="0"/>
                <a:ea typeface="Cambria Math" panose="02040503050406030204" pitchFamily="18" charset="0"/>
              </a:rPr>
              <a:t>1</a:t>
            </a:r>
            <a:r>
              <a:rPr lang="en-US" sz="2600" i="1" dirty="0"/>
              <a:t> = </a:t>
            </a:r>
            <a:r>
              <a:rPr lang="en-US" sz="2600" dirty="0">
                <a:latin typeface="Cambria Math" panose="02040503050406030204" pitchFamily="18" charset="0"/>
                <a:ea typeface="Cambria Math" panose="02040503050406030204" pitchFamily="18" charset="0"/>
              </a:rPr>
              <a:t>1</a:t>
            </a:r>
            <a:r>
              <a:rPr lang="en-US" sz="2600" dirty="0"/>
              <a:t> and  </a:t>
            </a:r>
            <a:r>
              <a:rPr lang="en-US" sz="2600" i="1" dirty="0"/>
              <a:t>f</a:t>
            </a:r>
            <a:r>
              <a:rPr lang="en-US" sz="2600" baseline="-25000" dirty="0">
                <a:latin typeface="Cambria Math" panose="02040503050406030204" pitchFamily="18" charset="0"/>
                <a:ea typeface="Cambria Math" panose="02040503050406030204" pitchFamily="18" charset="0"/>
              </a:rPr>
              <a:t>2</a:t>
            </a:r>
            <a:r>
              <a:rPr lang="en-US" sz="2600" i="1" dirty="0"/>
              <a:t> = </a:t>
            </a:r>
            <a:r>
              <a:rPr lang="en-US" sz="2600" dirty="0">
                <a:latin typeface="Cambria Math" panose="02040503050406030204" pitchFamily="18" charset="0"/>
                <a:ea typeface="Cambria Math" panose="02040503050406030204" pitchFamily="18" charset="0"/>
              </a:rPr>
              <a:t>1</a:t>
            </a:r>
            <a:r>
              <a:rPr lang="en-US" sz="2600" i="1" dirty="0"/>
              <a:t>. </a:t>
            </a:r>
          </a:p>
          <a:p>
            <a:pPr marL="274320" lvl="2" indent="0">
              <a:spcBef>
                <a:spcPts val="0"/>
              </a:spcBef>
              <a:buNone/>
            </a:pPr>
            <a:r>
              <a:rPr lang="en-US" sz="2600" dirty="0"/>
              <a:t>The number of pairs of rabbits on the island after </a:t>
            </a:r>
            <a:r>
              <a:rPr lang="en-US" sz="2600" i="1" dirty="0"/>
              <a:t>n</a:t>
            </a:r>
            <a:r>
              <a:rPr lang="en-US" sz="2600" dirty="0"/>
              <a:t> months is given by the </a:t>
            </a:r>
            <a:r>
              <a:rPr lang="en-US" sz="2600" i="1" dirty="0"/>
              <a:t>n</a:t>
            </a:r>
            <a:r>
              <a:rPr lang="en-US" sz="2600" dirty="0"/>
              <a:t>th Fibonacci number.</a:t>
            </a:r>
            <a:endParaRPr lang="en-US" sz="2600" baseline="-250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dirty="0"/>
              <a:t>In the late nineteenth century, the French mathematician </a:t>
            </a:r>
            <a:r>
              <a:rPr lang="en-US" dirty="0" err="1">
                <a:latin typeface="Cambria Math" panose="02040503050406030204"/>
                <a:ea typeface="Cambria Math" panose="02040503050406030204"/>
              </a:rPr>
              <a:t>É</a:t>
            </a:r>
            <a:r>
              <a:rPr lang="en-US" dirty="0" err="1"/>
              <a:t>douard</a:t>
            </a:r>
            <a:r>
              <a:rPr lang="en-US" dirty="0"/>
              <a:t> Lucas invented a puzzle consisting of three pegs on a board with disks of different sizes. Initially all of the disks are on the first peg in order of size, with the largest on the bottom.</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a:t>Rules:</a:t>
            </a:r>
            <a:r>
              <a:rPr lang="en-US" sz="2400" dirty="0"/>
              <a:t> You are allowed to move the disks one at a time from one peg to another as long as a larger disk is never placed on a smaller.</a:t>
            </a:r>
          </a:p>
          <a:p>
            <a:r>
              <a:rPr lang="en-US" sz="2400" b="1" dirty="0"/>
              <a:t>Goal:</a:t>
            </a:r>
            <a:r>
              <a:rPr lang="en-US" sz="2400" dirty="0"/>
              <a:t> Using allowable moves, end up with all the disks on the second peg in order of size with largest on the bottom.</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TotalTime>
  <Words>6774</Words>
  <Application>Microsoft Office PowerPoint</Application>
  <PresentationFormat>全屏显示(4:3)</PresentationFormat>
  <Paragraphs>538</Paragraphs>
  <Slides>69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Wingdings 2</vt:lpstr>
      <vt:lpstr>Cambria</vt:lpstr>
      <vt:lpstr>Calibri</vt:lpstr>
      <vt:lpstr>Constantia</vt:lpstr>
      <vt:lpstr>Arial</vt:lpstr>
      <vt:lpstr>Cambria Math</vt:lpstr>
      <vt:lpstr>Flow</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Divide-and-Conquer Algorithms and Recurrence Relations</vt:lpstr>
      <vt:lpstr>Section Summary</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(continued)</vt:lpstr>
      <vt:lpstr>Complexity of Merge Sort</vt:lpstr>
      <vt:lpstr>Complexity of Fast Integer Multiplication Algorithm</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usi Y</cp:lastModifiedBy>
  <cp:revision>2352</cp:revision>
  <dcterms:created xsi:type="dcterms:W3CDTF">2023-09-03T14:01:42Z</dcterms:created>
  <dcterms:modified xsi:type="dcterms:W3CDTF">2023-09-14T08:21:06Z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5446CFB531A308E75691F464BE400B5C_42</vt:lpwstr>
  </property>
  <property fmtid="{D5CDD505-2E9C-101B-9397-08002B2CF9AE}" pid="3" name="KSOProductBuildVer">
    <vt:lpwstr>2052-6.0.2.8225</vt:lpwstr>
  </property>
</Properties>
</file>