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13" r:id="rId2"/>
    <p:sldId id="478" r:id="rId3"/>
    <p:sldId id="450" r:id="rId4"/>
    <p:sldId id="459" r:id="rId5"/>
    <p:sldId id="461" r:id="rId6"/>
    <p:sldId id="529" r:id="rId7"/>
    <p:sldId id="460" r:id="rId8"/>
    <p:sldId id="534" r:id="rId9"/>
    <p:sldId id="463" r:id="rId10"/>
    <p:sldId id="533" r:id="rId11"/>
    <p:sldId id="479" r:id="rId12"/>
    <p:sldId id="480" r:id="rId13"/>
    <p:sldId id="481" r:id="rId14"/>
    <p:sldId id="530" r:id="rId15"/>
    <p:sldId id="531" r:id="rId16"/>
    <p:sldId id="532" r:id="rId17"/>
    <p:sldId id="415" r:id="rId18"/>
    <p:sldId id="483" r:id="rId19"/>
    <p:sldId id="535" r:id="rId20"/>
    <p:sldId id="536" r:id="rId21"/>
    <p:sldId id="506" r:id="rId22"/>
    <p:sldId id="507" r:id="rId23"/>
    <p:sldId id="505" r:id="rId24"/>
    <p:sldId id="469" r:id="rId25"/>
    <p:sldId id="457" r:id="rId26"/>
    <p:sldId id="484" r:id="rId27"/>
    <p:sldId id="487" r:id="rId28"/>
    <p:sldId id="488" r:id="rId29"/>
    <p:sldId id="489" r:id="rId30"/>
    <p:sldId id="508" r:id="rId31"/>
    <p:sldId id="491" r:id="rId32"/>
    <p:sldId id="47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29" autoAdjust="0"/>
  </p:normalViewPr>
  <p:slideViewPr>
    <p:cSldViewPr>
      <p:cViewPr varScale="1">
        <p:scale>
          <a:sx n="79" d="100"/>
          <a:sy n="79" d="100"/>
        </p:scale>
        <p:origin x="614" y="48"/>
      </p:cViewPr>
      <p:guideLst>
        <p:guide orient="horz" pos="172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591BF44-32A9-4FC6-A2A0-D835F9F285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2BC5995-F8DD-4B38-832B-57A152D86E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CAA1B90-E470-4A40-945B-D2AE3F6E392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133E0D9-1415-49C2-B95F-6D7D75FD91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75C552F-28DA-46A7-9380-41FEF2D23E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7CFF2D4-F51C-4105-B1E8-14CFAEC4E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ea typeface="宋体" panose="02010600030101010101" pitchFamily="2" charset="-122"/>
              </a:defRPr>
            </a:lvl1pPr>
          </a:lstStyle>
          <a:p>
            <a:fld id="{4BDEBA64-4FA1-495C-B271-78556E33B09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007A41-2EC4-4672-B8B7-225CF91F1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D9911B-047E-4799-9197-579503FE839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3170" name="Rectangle 2">
            <a:extLst>
              <a:ext uri="{FF2B5EF4-FFF2-40B4-BE49-F238E27FC236}">
                <a16:creationId xmlns:a16="http://schemas.microsoft.com/office/drawing/2014/main" id="{6FA1954B-1040-4C24-AF39-3C826CA12C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3171" name="Rectangle 3">
            <a:extLst>
              <a:ext uri="{FF2B5EF4-FFF2-40B4-BE49-F238E27FC236}">
                <a16:creationId xmlns:a16="http://schemas.microsoft.com/office/drawing/2014/main" id="{F273E162-3E5B-4E2C-B10C-4E8234764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TimesLTPro-Roman"/>
              </a:rPr>
              <a:t>text </a:t>
            </a:r>
            <a:r>
              <a:rPr lang="en-US" altLang="zh-CN" sz="1800" b="1" i="0" u="sng" strike="noStrike" baseline="0" dirty="0">
                <a:latin typeface="TimesLTPro-Roman"/>
              </a:rPr>
              <a:t>is set and unset </a:t>
            </a:r>
            <a:r>
              <a:rPr lang="en-US" altLang="zh-CN" sz="1800" b="0" i="0" u="none" strike="noStrike" baseline="0" dirty="0">
                <a:latin typeface="TimesLTPro-Roman"/>
              </a:rPr>
              <a:t>to </a:t>
            </a:r>
            <a:r>
              <a:rPr lang="en-US" altLang="zh-CN" sz="1800" b="1" i="0" u="none" strike="noStrike" baseline="0" dirty="0">
                <a:latin typeface="TimesLTPro-Roman"/>
              </a:rPr>
              <a:t>simulate a flashing </a:t>
            </a:r>
            <a:r>
              <a:rPr lang="en-US" altLang="zh-CN" sz="1800" b="0" i="0" u="none" strike="noStrike" baseline="0" dirty="0">
                <a:latin typeface="TimesLTPro-Roman"/>
              </a:rPr>
              <a:t>effect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67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JDK 1.5 :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81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The effect of this scenario is that </a:t>
            </a:r>
            <a:r>
              <a:rPr lang="en-US" altLang="zh-CN" sz="1200" u="sng" dirty="0">
                <a:ea typeface="宋体" panose="02010600030101010101" pitchFamily="2" charset="-122"/>
                <a:cs typeface="Times New Roman" panose="02020603050405020304" pitchFamily="18" charset="0"/>
              </a:rPr>
              <a:t>Task 1 did nothing</a:t>
            </a: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, because in Step 4 Task 2 </a:t>
            </a:r>
            <a:r>
              <a:rPr lang="en-US" altLang="zh-CN" sz="1200" b="1" dirty="0">
                <a:ea typeface="宋体" panose="02010600030101010101" pitchFamily="2" charset="-122"/>
                <a:cs typeface="Times New Roman" panose="02020603050405020304" pitchFamily="18" charset="0"/>
              </a:rPr>
              <a:t>overrides </a:t>
            </a:r>
            <a:r>
              <a:rPr lang="en-US" altLang="zh-CN" sz="1200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Task 1</a:t>
            </a:r>
            <a:r>
              <a:rPr lang="en-US" altLang="zh-CN" sz="1200" b="1" dirty="0">
                <a:ea typeface="宋体" panose="02010600030101010101" pitchFamily="2" charset="-122"/>
                <a:cs typeface="Times New Roman" panose="02020603050405020304" pitchFamily="18" charset="0"/>
              </a:rPr>
              <a:t>'s result</a:t>
            </a: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042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a typeface="宋体" panose="02010600030101010101" pitchFamily="2" charset="-122"/>
              </a:rPr>
              <a:t>Objective: </a:t>
            </a: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Write a program that demonstrates the problem of resource conflict. </a:t>
            </a:r>
          </a:p>
          <a:p>
            <a:r>
              <a:rPr lang="en-US" altLang="zh-CN" sz="1200" u="sng" dirty="0">
                <a:ea typeface="宋体" panose="02010600030101010101" pitchFamily="2" charset="-122"/>
                <a:cs typeface="Times New Roman" panose="02020603050405020304" pitchFamily="18" charset="0"/>
              </a:rPr>
              <a:t>Results: </a:t>
            </a:r>
            <a:r>
              <a:rPr lang="en-US" altLang="zh-CN" sz="1200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un-deterministic</a:t>
            </a:r>
            <a:endParaRPr lang="zh-CN" altLang="en-US" b="1" u="sn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207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869B0D-A702-47AD-AD0A-13AC89B2C6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83F24B-70FF-445F-A6D0-A27363084F7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60098" name="Rectangle 2">
            <a:extLst>
              <a:ext uri="{FF2B5EF4-FFF2-40B4-BE49-F238E27FC236}">
                <a16:creationId xmlns:a16="http://schemas.microsoft.com/office/drawing/2014/main" id="{4C89F9B3-8720-4A4A-B604-6AD185FAD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224F5C3-8EE9-4156-8187-98262F54F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D076AE-E8AC-4D33-8B5E-D1D14120A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FD75B-F46F-41FE-9608-03CDD9DF686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03106" name="Rectangle 2">
            <a:extLst>
              <a:ext uri="{FF2B5EF4-FFF2-40B4-BE49-F238E27FC236}">
                <a16:creationId xmlns:a16="http://schemas.microsoft.com/office/drawing/2014/main" id="{AEBAEDF1-EBD1-48D0-A619-2CEB60F07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407AF3CC-479A-4289-BEF3-A8D4868EF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The critical region in the Listing 29.7 is : </a:t>
            </a:r>
            <a:r>
              <a:rPr lang="en-US" altLang="zh-CN" sz="1200" u="sng" dirty="0">
                <a:ea typeface="宋体" panose="02010600030101010101" pitchFamily="2" charset="-122"/>
              </a:rPr>
              <a:t>deposit() method</a:t>
            </a:r>
            <a:r>
              <a:rPr lang="en-US" altLang="zh-CN" sz="1200" dirty="0">
                <a:ea typeface="宋体" panose="02010600030101010101" pitchFamily="2" charset="-122"/>
              </a:rPr>
              <a:t>. </a:t>
            </a:r>
          </a:p>
          <a:p>
            <a:pPr marL="0" indent="0">
              <a:buNone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200" dirty="0">
                <a:ea typeface="宋体" panose="02010600030101010101" pitchFamily="2" charset="-122"/>
              </a:rPr>
              <a:t>There are several ways to correct the problem in Listing 29.7</a:t>
            </a:r>
          </a:p>
          <a:p>
            <a:pPr marL="0" indent="0">
              <a:buNone/>
            </a:pPr>
            <a:r>
              <a:rPr lang="en-US" altLang="zh-CN" sz="1200" dirty="0">
                <a:ea typeface="宋体" panose="02010600030101010101" pitchFamily="2" charset="-122"/>
              </a:rPr>
              <a:t> one approach is to </a:t>
            </a:r>
            <a:r>
              <a:rPr lang="en-US" altLang="zh-CN" sz="1200" u="sng" dirty="0">
                <a:ea typeface="宋体" panose="02010600030101010101" pitchFamily="2" charset="-122"/>
              </a:rPr>
              <a:t>make Account thread-safe</a:t>
            </a:r>
            <a:r>
              <a:rPr lang="en-US" altLang="zh-CN" sz="1200" dirty="0">
                <a:ea typeface="宋体" panose="02010600030101010101" pitchFamily="2" charset="-122"/>
              </a:rPr>
              <a:t>: by adding the synchronized keyword in the deposit method in Line 45 as follows: 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34A8969-1C36-4501-BB18-38058B197F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D13B3-DB14-448E-A2D7-2CB160F9B88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09250" name="Rectangle 2">
            <a:extLst>
              <a:ext uri="{FF2B5EF4-FFF2-40B4-BE49-F238E27FC236}">
                <a16:creationId xmlns:a16="http://schemas.microsoft.com/office/drawing/2014/main" id="{C1143B62-0748-48A5-8D15-4794397DE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09251" name="Rectangle 3">
            <a:extLst>
              <a:ext uri="{FF2B5EF4-FFF2-40B4-BE49-F238E27FC236}">
                <a16:creationId xmlns:a16="http://schemas.microsoft.com/office/drawing/2014/main" id="{F1FB1A3D-A1EB-40CC-AFCA-7F5DF858A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  <a:cs typeface="Courier New" panose="02070309020205020404" pitchFamily="49" charset="0"/>
              </a:rPr>
              <a:t>A </a:t>
            </a:r>
            <a:r>
              <a:rPr lang="en-US" altLang="zh-CN" sz="1200" u="sng" dirty="0">
                <a:ea typeface="宋体" panose="02010600030101010101" pitchFamily="2" charset="-122"/>
                <a:cs typeface="Courier New" panose="02070309020205020404" pitchFamily="49" charset="0"/>
              </a:rPr>
              <a:t>synchronized statement </a:t>
            </a:r>
            <a:r>
              <a:rPr lang="en-US" altLang="zh-CN" sz="1200" dirty="0">
                <a:ea typeface="宋体" panose="02010600030101010101" pitchFamily="2" charset="-122"/>
                <a:cs typeface="Courier New" panose="02070309020205020404" pitchFamily="49" charset="0"/>
              </a:rPr>
              <a:t>can be used to acquire a lock </a:t>
            </a:r>
            <a:r>
              <a:rPr lang="en-US" altLang="zh-CN" sz="1200" u="sng" dirty="0">
                <a:ea typeface="宋体" panose="02010600030101010101" pitchFamily="2" charset="-122"/>
                <a:cs typeface="Courier New" panose="02070309020205020404" pitchFamily="49" charset="0"/>
              </a:rPr>
              <a:t>on any object</a:t>
            </a:r>
            <a:r>
              <a:rPr lang="en-US" altLang="zh-CN" sz="1200" dirty="0">
                <a:ea typeface="宋体" panose="02010600030101010101" pitchFamily="2" charset="-122"/>
                <a:cs typeface="Courier New" panose="02070309020205020404" pitchFamily="49" charset="0"/>
              </a:rPr>
              <a:t>, not just </a:t>
            </a:r>
            <a:r>
              <a:rPr lang="en-US" altLang="zh-CN" sz="1200" i="1" dirty="0">
                <a:ea typeface="宋体" panose="02010600030101010101" pitchFamily="2" charset="-122"/>
                <a:cs typeface="Courier New" panose="02070309020205020404" pitchFamily="49" charset="0"/>
              </a:rPr>
              <a:t>this</a:t>
            </a:r>
            <a:r>
              <a:rPr lang="en-US" altLang="zh-CN" sz="1200" dirty="0">
                <a:ea typeface="宋体" panose="02010600030101010101" pitchFamily="2" charset="-122"/>
                <a:cs typeface="Courier New" panose="02070309020205020404" pitchFamily="49" charset="0"/>
              </a:rPr>
              <a:t> object, when executing </a:t>
            </a:r>
            <a:r>
              <a:rPr lang="en-US" altLang="zh-CN" sz="1200" u="sng" dirty="0">
                <a:ea typeface="宋体" panose="02010600030101010101" pitchFamily="2" charset="-122"/>
                <a:cs typeface="Courier New" panose="02070309020205020404" pitchFamily="49" charset="0"/>
              </a:rPr>
              <a:t>a block of the code in a method</a:t>
            </a:r>
            <a:r>
              <a:rPr lang="en-US" altLang="zh-CN" sz="1200" dirty="0">
                <a:ea typeface="宋体" panose="02010600030101010101" pitchFamily="2" charset="-122"/>
                <a:cs typeface="Courier New" panose="02070309020205020404" pitchFamily="49" charset="0"/>
              </a:rPr>
              <a:t>. 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3FB1CBB-47AD-4EE9-AF9A-93206CA70C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7C26C-543C-47EA-A764-A6CAED09B2E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3B8B1EB6-0425-4520-8B8B-7D7D150889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F49E9A75-2C67-4B8B-9FE5-4D97BFBFE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Any synchronized instance method can be converted into a synchronized statement. Suppose that the following is </a:t>
            </a:r>
            <a:r>
              <a:rPr lang="en-US" altLang="zh-CN" sz="12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synchronized instance method</a:t>
            </a:r>
            <a:r>
              <a:rPr lang="en-US" altLang="zh-CN" sz="1200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71D86A-F178-423C-A997-65A3A56A4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74640-46CD-4163-B846-77E7CA010728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E89E972B-8621-4EC6-A6B5-757E75CC9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CEDD4C65-ED3B-4A99-9866-269C4DF44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A synchronized instance method implicitly acquires a lock on the instance before it executes the method.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JDK 1.5 enables you to use locks explicitly. The new locking features are flexible and give you more control for coordinating threads.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panose="02010600030101010101" pitchFamily="2" charset="-122"/>
              </a:rPr>
              <a:t>A lock may also use the </a:t>
            </a:r>
            <a:r>
              <a:rPr lang="en-US" altLang="zh-CN" sz="1200" u="sng" dirty="0" err="1">
                <a:ea typeface="宋体" panose="02010600030101010101" pitchFamily="2" charset="-122"/>
              </a:rPr>
              <a:t>newCondition</a:t>
            </a:r>
            <a:r>
              <a:rPr lang="en-US" altLang="zh-CN" sz="1200" u="sng" dirty="0">
                <a:ea typeface="宋体" panose="02010600030101010101" pitchFamily="2" charset="-122"/>
              </a:rPr>
              <a:t>()</a:t>
            </a:r>
            <a:r>
              <a:rPr lang="en-US" altLang="zh-CN" sz="1200" dirty="0">
                <a:ea typeface="宋体" panose="02010600030101010101" pitchFamily="2" charset="-122"/>
              </a:rPr>
              <a:t> method to create any number of </a:t>
            </a:r>
            <a:r>
              <a:rPr lang="en-US" altLang="zh-CN" sz="1200" u="sng" dirty="0">
                <a:ea typeface="宋体" panose="02010600030101010101" pitchFamily="2" charset="-122"/>
              </a:rPr>
              <a:t>Condition</a:t>
            </a:r>
            <a:r>
              <a:rPr lang="en-US" altLang="zh-CN" sz="1200" dirty="0">
                <a:ea typeface="宋体" panose="02010600030101010101" pitchFamily="2" charset="-122"/>
              </a:rPr>
              <a:t> objects, which can be used for thread communications.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panose="0201060003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27F043-84A6-4128-97AA-06BA808E4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8977D-9CE7-46B7-890C-BB4F1007F6C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F38FB066-9C1C-4674-9D13-58768FC3A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D32A5B4-8CF8-4F43-B51B-6B7F9ADB9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a thread is newly created,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New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After a thread is started by calling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start()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 ready thread is runnable but may not be running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yet. The operating system has to allocate CPU time to it.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a ready thread begins executing,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 running thread may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enter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 if its given CPU time expires or 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yield()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is called.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thread can enter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Blocked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(i.e., become inactive) for several reasons. It may have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invoked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join()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sleep()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wait()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or some other thread may have invoked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these methods. It may be waiting for an I/O operation to finish. A blocked thread may be reactivated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the action inactivating it is reversed. For example, if a thread has been put to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sleep and the sleep time has expired, the thread is reactivated and enters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Finally, a thread is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finished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it completes the execution of 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isAlive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is used to find out the state of a thread. It returns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true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 thread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in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Blocked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state; it returns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false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 thread is new and has not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started or if it is finished.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interrupt()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interrupts a thread in the following way: If a thread is currently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state, its interrupted flag is set; if a thread is currently blocked, it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awakened and enters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state, and an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java.lang.InterruptedException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thrown.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8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8AC38B-2B29-42EE-9708-A5996C096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689CD-2324-4437-8BA0-6668E43A9B2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FEAABAD9-068A-467E-BB7C-F3BDCF055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DB8F0FFC-AAD5-431E-BBB3-DC4D03771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zh-CN" sz="1200" dirty="0">
                <a:ea typeface="宋体" panose="02010600030101010101" pitchFamily="2" charset="-122"/>
              </a:rPr>
              <a:t>The interaction between the two tasks is shown in Figure 29.16.</a:t>
            </a:r>
            <a:r>
              <a:rPr lang="en-US" altLang="zh-CN" sz="14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</a:p>
          <a:p>
            <a:endParaRPr lang="en-US" altLang="zh-CN" sz="1400" b="1" u="sng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r>
              <a:rPr lang="en-US" altLang="zh-CN" sz="1400" b="1" u="sng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newDeposit</a:t>
            </a:r>
            <a:r>
              <a:rPr lang="en-US" altLang="zh-CN" sz="1200" dirty="0">
                <a:ea typeface="宋体" panose="02010600030101010101" pitchFamily="2" charset="-122"/>
              </a:rPr>
              <a:t> (i.e., new deposit added to the account).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E895FB-5A37-42DC-A067-9DEBCD876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F78CD-0888-4D4C-861C-F55ABD47089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id="{92545BF3-49D8-42C7-9F87-21370A4974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id="{E782198E-2A7A-4DCE-A4C6-1F7A8596B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1"/>
            <a:r>
              <a:rPr lang="en-US" altLang="zh-CN" sz="1800" b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Withdraw thread </a:t>
            </a:r>
            <a:r>
              <a:rPr lang="en-US" altLang="zh-CN" sz="1800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waits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the amount to be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withdrawn is more than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the current account balance </a:t>
            </a:r>
          </a:p>
          <a:p>
            <a:pPr lvl="1"/>
            <a:r>
              <a:rPr lang="en-US" altLang="zh-CN" sz="1800" b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Deposit thread </a:t>
            </a:r>
            <a:r>
              <a:rPr lang="en-US" altLang="zh-CN" sz="1800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notifies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the Withdraw thread to resume,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whenever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new fund is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deposited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to the account, </a:t>
            </a:r>
          </a:p>
          <a:p>
            <a:pPr lvl="2"/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If the amount is </a:t>
            </a:r>
            <a:r>
              <a:rPr lang="en-US" altLang="zh-CN" sz="1800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still not enough</a:t>
            </a:r>
            <a:r>
              <a:rPr lang="en-US" altLang="zh-CN" sz="1800" b="1" dirty="0">
                <a:ea typeface="宋体" panose="02010600030101010101" pitchFamily="2" charset="-122"/>
                <a:cs typeface="Times New Roman" panose="02020603050405020304" pitchFamily="18" charset="0"/>
              </a:rPr>
              <a:t>, the Withdraw thread </a:t>
            </a:r>
            <a:r>
              <a:rPr lang="en-US" altLang="zh-CN" sz="1800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continue to wait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 assigns every thread a priority.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default, a thread inherits the priority of the thread that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spawned</a:t>
            </a: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产卵，引起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spɔ:n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]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 can increase or decrease the priority of any thread by using 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setPriority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and you can get the thread’s priority by using 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getPriority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Priorities are numbers ranging from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to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class has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int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constants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MIN_PRIORITY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NORM_PRIORITY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and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MAX_PRIORITY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representing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and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respectively. </a:t>
            </a:r>
          </a:p>
          <a:p>
            <a:endParaRPr lang="en-US" altLang="zh-CN" sz="1200" b="0" i="0" u="sng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priority of the main thread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Thread.NORM_PRIORITY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0" i="0" u="sng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JVM</a:t>
            </a:r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always picks the currently runnable thread with the highest 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lowerpriority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thread can run only when no higher-priority threads are running.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all runnable threads have </a:t>
            </a:r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equal priorities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each is assigned an equal portion of the CPU time in a circular queue. This is called the </a:t>
            </a:r>
            <a:r>
              <a:rPr lang="en-US" altLang="zh-CN" sz="1200" b="0" i="1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round-robin scheduling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For example, suppose you insert the following code in line 16 in TaskThreadDemo.java in Listing 29.1: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thread for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print100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task will be finished first.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thread3.setPriority(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Thread.MAX_PRIORITY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4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 assigns every thread a priority.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By default, a thread inherits the priority of the thread that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spawned</a:t>
            </a:r>
            <a:r>
              <a:rPr lang="zh-CN" altLang="en-US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产卵，引起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spɔ:n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]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You can increase or decrease the priority of any thread by using 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setPriority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and you can get the thread’s priority by using 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getPriority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Priorities are numbers ranging from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to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class has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int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constants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MIN_PRIORITY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NORM_PRIORITY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and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MAX_PRIORITY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representing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5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and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10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respectively. </a:t>
            </a:r>
          </a:p>
          <a:p>
            <a:endParaRPr lang="en-US" altLang="zh-CN" sz="1200" b="0" i="0" u="sng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priority of the main thread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Thread.NORM_PRIORITY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0" i="0" u="sng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JVM</a:t>
            </a:r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always picks the currently runnable thread with the highest 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lowerpriority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thread can run only when no higher-priority threads are running.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all runnable threads have </a:t>
            </a:r>
            <a:r>
              <a:rPr lang="en-US" altLang="zh-CN" sz="1200" b="0" i="0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equal priorities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each is assigned an equal portion of the CPU time in a circular queue. This is called the </a:t>
            </a:r>
            <a:r>
              <a:rPr lang="en-US" altLang="zh-CN" sz="1200" b="0" i="1" u="sng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round-robin scheduling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For example, suppose you insert the following code in line 16 in TaskThreadDemo.java in Listing 29.1: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thread for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print100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task will be finished first.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thread3.setPriority(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Thread.MAX_PRIORITY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129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a thread is newly created,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New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After a thread is started by calling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start()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 ready thread is runnable but may not be running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yet. The operating system has to allocate CPU time to it.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a ready thread begins executing,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 running thread may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enter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 if its given CPU time expires or 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yield()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is called.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thread can enter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Blocked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(i.e., become inactive) for several reasons. It may have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invoked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join()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sleep()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wait()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or some other thread may have invoked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these methods. It may be waiting for an I/O operation to finish. A blocked thread may be reactivated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the action inactivating it is reversed. For example, if a thread has been put to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sleep and the sleep time has expired, the thread is reactivated and enters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Finally, a thread is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finished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it completes the execution of 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isAlive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is used to find out the state of a thread. It returns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true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 thread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in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Blocked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state; it returns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false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 thread is new and has not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started or if it is finished.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interrupt()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interrupts a thread in the following way: If a thread is currently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state, its interrupted flag is set; if a thread is currently blocked, it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awakened and enters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state, and an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java.lang.InterruptedException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thrown.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6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a thread is newly created,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New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After a thread is started by calling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start()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 ready thread is runnable but may not be running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yet. The operating system has to allocate CPU time to it.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a ready thread begins executing, it enters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 A running thread may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enter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 if its given CPU time expires or 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yield()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is called.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A thread can enter the </a:t>
            </a:r>
            <a:r>
              <a:rPr lang="en-US" altLang="zh-CN" sz="1200" b="1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Blocked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(i.e., become inactive) for several reasons. It may have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invoked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join()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sleep()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wait()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method, or some other thread may have invoked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these methods. It may be waiting for an I/O operation to finish. A blocked thread may be reactivated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when the action inactivating it is reversed. For example, if a thread has been put to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sleep and the sleep time has expired, the thread is reactivated and enters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Finally, a thread is </a:t>
            </a:r>
            <a:r>
              <a:rPr lang="en-US" altLang="zh-CN" sz="1200" b="0" i="1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finished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it completes the execution of its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isAlive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is used to find out the state of a thread. It returns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true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 thread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in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Blocked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, 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state; it returns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false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if a thread is new and has not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started or if it is finished.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interrupt()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method interrupts a thread in the following way: If a thread is currently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or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Running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state, its interrupted flag is set; if a thread is currently blocked, it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 awakened and enters the 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Ready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state, and an </a:t>
            </a:r>
            <a:r>
              <a:rPr lang="en-US" altLang="zh-CN" sz="1200" b="1" i="0" u="none" strike="noStrike" kern="120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java.lang.InterruptedException</a:t>
            </a:r>
            <a:r>
              <a:rPr lang="en-US" altLang="zh-CN" sz="1200" b="1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is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thrown.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53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05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99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a typeface="宋体" panose="02010600030101010101" pitchFamily="2" charset="-122"/>
              </a:rPr>
              <a:t>Deprecated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不赞成，反对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;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DEBA64-4FA1-495C-B271-78556E33B096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2343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3" name="Group 31">
            <a:extLst>
              <a:ext uri="{FF2B5EF4-FFF2-40B4-BE49-F238E27FC236}">
                <a16:creationId xmlns:a16="http://schemas.microsoft.com/office/drawing/2014/main" id="{2672DF21-68D0-4808-BAF0-962041243EF3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074" name="Rectangle 2">
              <a:extLst>
                <a:ext uri="{FF2B5EF4-FFF2-40B4-BE49-F238E27FC236}">
                  <a16:creationId xmlns:a16="http://schemas.microsoft.com/office/drawing/2014/main" id="{2C79CCD0-AB47-46EB-AA6A-75CCB76D6B0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2" name="Group 30">
              <a:extLst>
                <a:ext uri="{FF2B5EF4-FFF2-40B4-BE49-F238E27FC236}">
                  <a16:creationId xmlns:a16="http://schemas.microsoft.com/office/drawing/2014/main" id="{90E7CE9E-C72D-49F8-A3A4-83D63E431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05EAAF35-14EF-42E0-81BE-EA946264DD9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081" name="Group 9">
                <a:extLst>
                  <a:ext uri="{FF2B5EF4-FFF2-40B4-BE49-F238E27FC236}">
                    <a16:creationId xmlns:a16="http://schemas.microsoft.com/office/drawing/2014/main" id="{908EA5D6-4453-4AD9-9001-48C22D112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3076" name="Freeform 4">
                  <a:extLst>
                    <a:ext uri="{FF2B5EF4-FFF2-40B4-BE49-F238E27FC236}">
                      <a16:creationId xmlns:a16="http://schemas.microsoft.com/office/drawing/2014/main" id="{9E6609C8-6809-4DCB-9A94-C388A624FDC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7" name="Line 5">
                  <a:extLst>
                    <a:ext uri="{FF2B5EF4-FFF2-40B4-BE49-F238E27FC236}">
                      <a16:creationId xmlns:a16="http://schemas.microsoft.com/office/drawing/2014/main" id="{011EB574-678A-4247-B9B1-DE44049CEB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8" name="Line 6">
                  <a:extLst>
                    <a:ext uri="{FF2B5EF4-FFF2-40B4-BE49-F238E27FC236}">
                      <a16:creationId xmlns:a16="http://schemas.microsoft.com/office/drawing/2014/main" id="{7188D264-2BD0-4532-AB69-8436EB800B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9" name="Line 7">
                  <a:extLst>
                    <a:ext uri="{FF2B5EF4-FFF2-40B4-BE49-F238E27FC236}">
                      <a16:creationId xmlns:a16="http://schemas.microsoft.com/office/drawing/2014/main" id="{C8256E1E-F72E-43DF-826C-042900D85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80" name="Freeform 8">
                  <a:extLst>
                    <a:ext uri="{FF2B5EF4-FFF2-40B4-BE49-F238E27FC236}">
                      <a16:creationId xmlns:a16="http://schemas.microsoft.com/office/drawing/2014/main" id="{AB4867F2-07E5-4538-82AE-33D72E9B578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82" name="Oval 10">
                <a:extLst>
                  <a:ext uri="{FF2B5EF4-FFF2-40B4-BE49-F238E27FC236}">
                    <a16:creationId xmlns:a16="http://schemas.microsoft.com/office/drawing/2014/main" id="{C3E65489-F92F-43FC-9A0E-9D14540D981E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01" name="Group 29">
                <a:extLst>
                  <a:ext uri="{FF2B5EF4-FFF2-40B4-BE49-F238E27FC236}">
                    <a16:creationId xmlns:a16="http://schemas.microsoft.com/office/drawing/2014/main" id="{0505D435-E48A-4D78-ABDE-6D4F9D3EC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3083" name="Freeform 11">
                  <a:extLst>
                    <a:ext uri="{FF2B5EF4-FFF2-40B4-BE49-F238E27FC236}">
                      <a16:creationId xmlns:a16="http://schemas.microsoft.com/office/drawing/2014/main" id="{F8A5E0C7-8470-4594-95AD-1B94C75F86D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4" name="Freeform 12">
                  <a:extLst>
                    <a:ext uri="{FF2B5EF4-FFF2-40B4-BE49-F238E27FC236}">
                      <a16:creationId xmlns:a16="http://schemas.microsoft.com/office/drawing/2014/main" id="{A2F2FC3F-0480-47B9-95E7-5843065372E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5" name="Freeform 13">
                  <a:extLst>
                    <a:ext uri="{FF2B5EF4-FFF2-40B4-BE49-F238E27FC236}">
                      <a16:creationId xmlns:a16="http://schemas.microsoft.com/office/drawing/2014/main" id="{02453B0C-5109-49CD-9676-8086C90C479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6" name="Freeform 14">
                  <a:extLst>
                    <a:ext uri="{FF2B5EF4-FFF2-40B4-BE49-F238E27FC236}">
                      <a16:creationId xmlns:a16="http://schemas.microsoft.com/office/drawing/2014/main" id="{D0C50059-8DAA-4022-93B3-BE20654C853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7" name="Freeform 15">
                  <a:extLst>
                    <a:ext uri="{FF2B5EF4-FFF2-40B4-BE49-F238E27FC236}">
                      <a16:creationId xmlns:a16="http://schemas.microsoft.com/office/drawing/2014/main" id="{D53878AE-3664-4732-9BF4-AB63A507B07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8" name="Freeform 16">
                  <a:extLst>
                    <a:ext uri="{FF2B5EF4-FFF2-40B4-BE49-F238E27FC236}">
                      <a16:creationId xmlns:a16="http://schemas.microsoft.com/office/drawing/2014/main" id="{AD04C23F-6B49-434A-B8DC-DAA1DABE4BE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89" name="Freeform 17">
                  <a:extLst>
                    <a:ext uri="{FF2B5EF4-FFF2-40B4-BE49-F238E27FC236}">
                      <a16:creationId xmlns:a16="http://schemas.microsoft.com/office/drawing/2014/main" id="{12A18848-6664-4774-A084-1FDBBE50E85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0" name="Freeform 18">
                  <a:extLst>
                    <a:ext uri="{FF2B5EF4-FFF2-40B4-BE49-F238E27FC236}">
                      <a16:creationId xmlns:a16="http://schemas.microsoft.com/office/drawing/2014/main" id="{17DBA867-E9D8-4416-A4F0-5684A408E0E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1" name="Freeform 19">
                  <a:extLst>
                    <a:ext uri="{FF2B5EF4-FFF2-40B4-BE49-F238E27FC236}">
                      <a16:creationId xmlns:a16="http://schemas.microsoft.com/office/drawing/2014/main" id="{3C825F91-10CA-4E0C-AB3E-37FED171449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2" name="Freeform 20">
                  <a:extLst>
                    <a:ext uri="{FF2B5EF4-FFF2-40B4-BE49-F238E27FC236}">
                      <a16:creationId xmlns:a16="http://schemas.microsoft.com/office/drawing/2014/main" id="{4346A28F-5053-437D-A891-E59EB158D7B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3" name="Freeform 21">
                  <a:extLst>
                    <a:ext uri="{FF2B5EF4-FFF2-40B4-BE49-F238E27FC236}">
                      <a16:creationId xmlns:a16="http://schemas.microsoft.com/office/drawing/2014/main" id="{189892EA-CA8E-4C0F-A7A2-913A4495256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4" name="Freeform 22">
                  <a:extLst>
                    <a:ext uri="{FF2B5EF4-FFF2-40B4-BE49-F238E27FC236}">
                      <a16:creationId xmlns:a16="http://schemas.microsoft.com/office/drawing/2014/main" id="{A6A8AC7E-777A-4164-92D4-6A1B3FEF9CA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5" name="Freeform 23">
                  <a:extLst>
                    <a:ext uri="{FF2B5EF4-FFF2-40B4-BE49-F238E27FC236}">
                      <a16:creationId xmlns:a16="http://schemas.microsoft.com/office/drawing/2014/main" id="{64047363-28CE-4055-B87F-47D5E35A53B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6" name="Freeform 24">
                  <a:extLst>
                    <a:ext uri="{FF2B5EF4-FFF2-40B4-BE49-F238E27FC236}">
                      <a16:creationId xmlns:a16="http://schemas.microsoft.com/office/drawing/2014/main" id="{557BB0E9-C66F-4848-9ED1-3FAAE30568C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7" name="Freeform 25">
                  <a:extLst>
                    <a:ext uri="{FF2B5EF4-FFF2-40B4-BE49-F238E27FC236}">
                      <a16:creationId xmlns:a16="http://schemas.microsoft.com/office/drawing/2014/main" id="{B2125124-60B7-40E4-B4DC-8EFC343C7D5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8" name="Freeform 26">
                  <a:extLst>
                    <a:ext uri="{FF2B5EF4-FFF2-40B4-BE49-F238E27FC236}">
                      <a16:creationId xmlns:a16="http://schemas.microsoft.com/office/drawing/2014/main" id="{D727C175-3F07-42CA-ABEE-FB02D58AAD5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99" name="Freeform 27">
                  <a:extLst>
                    <a:ext uri="{FF2B5EF4-FFF2-40B4-BE49-F238E27FC236}">
                      <a16:creationId xmlns:a16="http://schemas.microsoft.com/office/drawing/2014/main" id="{779576F1-4D31-4906-9879-708BA2DAACB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00" name="Freeform 28">
                  <a:extLst>
                    <a:ext uri="{FF2B5EF4-FFF2-40B4-BE49-F238E27FC236}">
                      <a16:creationId xmlns:a16="http://schemas.microsoft.com/office/drawing/2014/main" id="{95CB0C4F-D7C5-4B90-A980-A51B07114BD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104" name="Rectangle 32">
            <a:extLst>
              <a:ext uri="{FF2B5EF4-FFF2-40B4-BE49-F238E27FC236}">
                <a16:creationId xmlns:a16="http://schemas.microsoft.com/office/drawing/2014/main" id="{34669B46-82BD-4EDF-AEDB-F4A73EFEAF9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3105" name="Rectangle 33">
            <a:extLst>
              <a:ext uri="{FF2B5EF4-FFF2-40B4-BE49-F238E27FC236}">
                <a16:creationId xmlns:a16="http://schemas.microsoft.com/office/drawing/2014/main" id="{7A5CC6A9-1742-485A-A25F-AFBBE88F7C2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106" name="Rectangle 34">
            <a:extLst>
              <a:ext uri="{FF2B5EF4-FFF2-40B4-BE49-F238E27FC236}">
                <a16:creationId xmlns:a16="http://schemas.microsoft.com/office/drawing/2014/main" id="{0FA42F8D-32E1-4BF9-A7D6-E677D67461FB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08" name="Rectangle 36">
            <a:extLst>
              <a:ext uri="{FF2B5EF4-FFF2-40B4-BE49-F238E27FC236}">
                <a16:creationId xmlns:a16="http://schemas.microsoft.com/office/drawing/2014/main" id="{02C30E9A-5F61-436E-84B0-FBC2DF4F1E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06C3669-8E3C-4F5F-BCED-3CD6A4EE82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9AA69-795B-48D2-BC65-32E25C3B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249E2C-C37B-470A-B5EF-0D7E2B0E9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6F5BF-9259-4EC1-AE3B-6D79D557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95B900-8D2E-4D20-9E72-8553A5022C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56ACF3-1296-4029-866A-DE685BC9F7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22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EC5302-52E5-40DB-B061-8AD95CC94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332FE9-FBCA-41EC-8569-EB7289B1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13604-8273-45C9-A1F6-AB2D6B1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F7E827-4768-412A-933E-8B20A3BCF4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241B82-8D8A-432D-AAE0-C641AD5D9B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605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88119-A296-4950-A56F-5B62E611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713DC-2710-498B-8AD7-A2D6030B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71FD23-47C6-40C4-9480-670F77C6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4A3A0-FFFF-4CB3-B5E5-CC1CAA3DE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C717313-8338-445F-AC46-DBD56FBCF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B54A-3A10-4A7B-83F5-90E449F2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C63A32-2487-4C9F-B405-90CEFC05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88A81-EA97-4374-A73E-F7A2CCAF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4E2387-7948-4F76-978B-8EAE52263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40BC4-AF13-46B4-9D14-F67AB974A7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163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B00F4-6B2E-4408-9BEC-2E401CAC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F91EB-3562-4CC2-986D-365687CD0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3862D-A416-4A23-8447-447E1677B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D69BA2-DAF0-4AFB-9903-EF64F039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53B2-57D3-4570-B984-E0BDB3DF89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3A6846-A1F7-4E97-8B58-572B1E3435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6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795FC-998A-43C8-923D-DC140E24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0C0AF-C61A-4658-B65A-274520DF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F4D99-4986-4037-A6BB-FDAB4005E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C4467-7236-4529-9238-BC483EC8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CCBCE7-575E-4174-8E01-D0CF9191E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2EF3F-C940-492C-BDD9-7787EED0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2EA968D-24FF-415D-90AB-18C6C72A6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4C5637-3EE7-4C0E-B55F-00A49C0DFC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25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E5DBB-FC81-41D7-82B8-7C5210AC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4AB4F1-2499-462C-BA88-7611DBDA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2A28C-02A3-46A8-AF55-37F706D1B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2C71C9-2957-4308-972E-5CBABB77B8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0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DD21C-CBDF-4CD9-A4B6-E7B9E44B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961305-192E-471F-99E7-17143F8DD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E28E38-BCBA-442E-AE09-15E636917E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6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AA340-A623-426A-A587-B0D6FC6B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A88A7-77ED-4B40-A6E8-566FD522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312778-A903-4506-856E-EEE6E54F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431AC9-870B-4A8E-B810-30CE65A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3CD2A-3890-4C46-AD1F-7C746DFCC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A70329-D038-41A9-8DA8-70723D427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71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7A17-C9AB-43E4-8083-142BE606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E4DFE5-FE22-47CA-8788-595900C45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E2EAE-C013-4CED-8950-5B96DA8D7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5EA765-D1D4-4F88-8B8A-2965D150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176D3-E99B-4686-BCF3-2C4621C068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713115-F448-4464-8DBA-DE0D6DCED2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6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3" name="Group 29">
            <a:extLst>
              <a:ext uri="{FF2B5EF4-FFF2-40B4-BE49-F238E27FC236}">
                <a16:creationId xmlns:a16="http://schemas.microsoft.com/office/drawing/2014/main" id="{C2E1E504-6D0F-474B-AFE0-AC3D65EACF49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26" name="Rectangle 2">
              <a:extLst>
                <a:ext uri="{FF2B5EF4-FFF2-40B4-BE49-F238E27FC236}">
                  <a16:creationId xmlns:a16="http://schemas.microsoft.com/office/drawing/2014/main" id="{C64DC7C8-FC6D-4D0E-ABD3-89DF4EFB5A1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52" name="Group 28">
              <a:extLst>
                <a:ext uri="{FF2B5EF4-FFF2-40B4-BE49-F238E27FC236}">
                  <a16:creationId xmlns:a16="http://schemas.microsoft.com/office/drawing/2014/main" id="{5FAB9DE6-8F23-446D-8232-048E299784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27" name="Freeform 3">
                <a:extLst>
                  <a:ext uri="{FF2B5EF4-FFF2-40B4-BE49-F238E27FC236}">
                    <a16:creationId xmlns:a16="http://schemas.microsoft.com/office/drawing/2014/main" id="{E20084E0-B9C4-4B7D-8834-73E198767CA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" name="Line 4">
                <a:extLst>
                  <a:ext uri="{FF2B5EF4-FFF2-40B4-BE49-F238E27FC236}">
                    <a16:creationId xmlns:a16="http://schemas.microsoft.com/office/drawing/2014/main" id="{83062F03-7A7B-41F3-B663-97B10011C47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" name="Line 5">
                <a:extLst>
                  <a:ext uri="{FF2B5EF4-FFF2-40B4-BE49-F238E27FC236}">
                    <a16:creationId xmlns:a16="http://schemas.microsoft.com/office/drawing/2014/main" id="{D8CF48B4-DC76-4921-A2BC-693B3A9C7C4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" name="Line 6">
                <a:extLst>
                  <a:ext uri="{FF2B5EF4-FFF2-40B4-BE49-F238E27FC236}">
                    <a16:creationId xmlns:a16="http://schemas.microsoft.com/office/drawing/2014/main" id="{6F082A42-70CB-4D90-8775-91411CA3E3E1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A30D3A87-B0B2-4BD8-A8C0-7328C7CF701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2" name="Oval 8">
                <a:extLst>
                  <a:ext uri="{FF2B5EF4-FFF2-40B4-BE49-F238E27FC236}">
                    <a16:creationId xmlns:a16="http://schemas.microsoft.com/office/drawing/2014/main" id="{23648E5C-489C-4EC6-AE4D-540D1813B65B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51" name="Group 27">
                <a:extLst>
                  <a:ext uri="{FF2B5EF4-FFF2-40B4-BE49-F238E27FC236}">
                    <a16:creationId xmlns:a16="http://schemas.microsoft.com/office/drawing/2014/main" id="{4EABC17F-0208-450E-AA45-0E4337B58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33" name="Freeform 9">
                  <a:extLst>
                    <a:ext uri="{FF2B5EF4-FFF2-40B4-BE49-F238E27FC236}">
                      <a16:creationId xmlns:a16="http://schemas.microsoft.com/office/drawing/2014/main" id="{CCC169AC-D540-4C67-869D-AA9A31D2630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4" name="Freeform 10">
                  <a:extLst>
                    <a:ext uri="{FF2B5EF4-FFF2-40B4-BE49-F238E27FC236}">
                      <a16:creationId xmlns:a16="http://schemas.microsoft.com/office/drawing/2014/main" id="{07312574-B385-4187-8D0E-C3116198B72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11">
                  <a:extLst>
                    <a:ext uri="{FF2B5EF4-FFF2-40B4-BE49-F238E27FC236}">
                      <a16:creationId xmlns:a16="http://schemas.microsoft.com/office/drawing/2014/main" id="{FEF169EB-D854-4910-A61E-11421F48CBE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12">
                  <a:extLst>
                    <a:ext uri="{FF2B5EF4-FFF2-40B4-BE49-F238E27FC236}">
                      <a16:creationId xmlns:a16="http://schemas.microsoft.com/office/drawing/2014/main" id="{2EE1F0C4-3412-4293-BB4F-224F3E6F43C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7" name="Freeform 13">
                  <a:extLst>
                    <a:ext uri="{FF2B5EF4-FFF2-40B4-BE49-F238E27FC236}">
                      <a16:creationId xmlns:a16="http://schemas.microsoft.com/office/drawing/2014/main" id="{4E48769D-2ABB-422C-91EE-75E29DAB1F5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8" name="Freeform 14">
                  <a:extLst>
                    <a:ext uri="{FF2B5EF4-FFF2-40B4-BE49-F238E27FC236}">
                      <a16:creationId xmlns:a16="http://schemas.microsoft.com/office/drawing/2014/main" id="{A8BEC69C-AF97-440A-8E0E-7D75D52F3A0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15">
                  <a:extLst>
                    <a:ext uri="{FF2B5EF4-FFF2-40B4-BE49-F238E27FC236}">
                      <a16:creationId xmlns:a16="http://schemas.microsoft.com/office/drawing/2014/main" id="{D9F15738-9D38-4630-B124-27E66AAEFF7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23C43E57-9DD0-4D33-996F-C657C3FD387A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A390C5DC-359C-4628-BE62-FC678151057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27B41B32-6B8A-4C77-BED7-8E60D0E2858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19">
                  <a:extLst>
                    <a:ext uri="{FF2B5EF4-FFF2-40B4-BE49-F238E27FC236}">
                      <a16:creationId xmlns:a16="http://schemas.microsoft.com/office/drawing/2014/main" id="{D0F1DC80-81D6-43C1-984D-D2A4CDA6DD8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0">
                  <a:extLst>
                    <a:ext uri="{FF2B5EF4-FFF2-40B4-BE49-F238E27FC236}">
                      <a16:creationId xmlns:a16="http://schemas.microsoft.com/office/drawing/2014/main" id="{F15BC48E-5A1F-4948-A632-C0E7425D828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21">
                  <a:extLst>
                    <a:ext uri="{FF2B5EF4-FFF2-40B4-BE49-F238E27FC236}">
                      <a16:creationId xmlns:a16="http://schemas.microsoft.com/office/drawing/2014/main" id="{C767A617-B791-4E18-A9D7-18C7E22F538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22">
                  <a:extLst>
                    <a:ext uri="{FF2B5EF4-FFF2-40B4-BE49-F238E27FC236}">
                      <a16:creationId xmlns:a16="http://schemas.microsoft.com/office/drawing/2014/main" id="{FDFC2114-382F-4EEC-AD48-71DA6795E53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3">
                  <a:extLst>
                    <a:ext uri="{FF2B5EF4-FFF2-40B4-BE49-F238E27FC236}">
                      <a16:creationId xmlns:a16="http://schemas.microsoft.com/office/drawing/2014/main" id="{88E306CA-9CD1-497A-A66B-30E98C05E06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4">
                  <a:extLst>
                    <a:ext uri="{FF2B5EF4-FFF2-40B4-BE49-F238E27FC236}">
                      <a16:creationId xmlns:a16="http://schemas.microsoft.com/office/drawing/2014/main" id="{CE08CD83-9607-4840-BB67-99DBA141F5B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9" name="Freeform 25">
                  <a:extLst>
                    <a:ext uri="{FF2B5EF4-FFF2-40B4-BE49-F238E27FC236}">
                      <a16:creationId xmlns:a16="http://schemas.microsoft.com/office/drawing/2014/main" id="{43B464B7-E1B4-4218-97C8-2F47657030F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50" name="Freeform 26">
                  <a:extLst>
                    <a:ext uri="{FF2B5EF4-FFF2-40B4-BE49-F238E27FC236}">
                      <a16:creationId xmlns:a16="http://schemas.microsoft.com/office/drawing/2014/main" id="{AB8BE458-A76B-4490-90C3-93F504EA51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54" name="Rectangle 30">
            <a:extLst>
              <a:ext uri="{FF2B5EF4-FFF2-40B4-BE49-F238E27FC236}">
                <a16:creationId xmlns:a16="http://schemas.microsoft.com/office/drawing/2014/main" id="{45EE6626-12D0-4D99-8DCA-D4F8B59B3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5" name="Rectangle 31">
            <a:extLst>
              <a:ext uri="{FF2B5EF4-FFF2-40B4-BE49-F238E27FC236}">
                <a16:creationId xmlns:a16="http://schemas.microsoft.com/office/drawing/2014/main" id="{14E3335B-630A-4C94-A706-6CE2DE682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B506AD1E-1D30-4CCE-ADDE-306F9EBE0A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272FF3E2-7847-45B1-8603-B8D4335FFD3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8592A605-8AF1-48B1-98B7-92C34EF0848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ml/TaskThreadDemo.bat" TargetMode="External"/><Relationship Id="rId2" Type="http://schemas.openxmlformats.org/officeDocument/2006/relationships/hyperlink" Target="html/TaskThreadDem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14832116-12EB-4B56-A8D9-BC7977939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941CDF6-CFA8-4F53-B5B7-50778255B4C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58903440-0577-4337-ABE6-F66316791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0"/>
            <a:ext cx="7772400" cy="114300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Chapter 32 Multithreading</a:t>
            </a:r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DE4C1DD7-9C99-4267-B408-55A97115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868E2218-D140-42F6-9C5C-D70167EF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2824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1D9F5CB5-0EA4-4D39-BF0A-7C08B130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03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ED9BF47-5203-489B-81BF-16CDE89E5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4C462-A19A-4B69-A562-4A101254CD9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9D7F2F4F-DBE0-4435-854D-09DA78B46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Thread Priority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16CA36E-C3AC-4B51-BE36-209AA0C8F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880652"/>
          </a:xfrm>
          <a:noFill/>
          <a:ln/>
        </p:spPr>
        <p:txBody>
          <a:bodyPr/>
          <a:lstStyle/>
          <a:p>
            <a:r>
              <a:rPr lang="en-US" altLang="zh-CN" sz="2800" u="sng" dirty="0">
                <a:latin typeface="Times New Roman" panose="02020603050405020304" pitchFamily="18" charset="0"/>
              </a:rPr>
              <a:t>The </a:t>
            </a:r>
            <a:r>
              <a:rPr lang="en-US" altLang="zh-CN" sz="2800" u="sng" dirty="0" err="1">
                <a:latin typeface="Times New Roman" panose="02020603050405020304" pitchFamily="18" charset="0"/>
              </a:rPr>
              <a:t>JVM</a:t>
            </a:r>
            <a:r>
              <a:rPr lang="en-US" altLang="zh-CN" sz="2800" u="sng" dirty="0">
                <a:latin typeface="Times New Roman" panose="02020603050405020304" pitchFamily="18" charset="0"/>
              </a:rPr>
              <a:t> always picks the currently </a:t>
            </a:r>
            <a:r>
              <a:rPr lang="en-US" altLang="zh-CN" sz="28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runnable thread </a:t>
            </a:r>
            <a:r>
              <a:rPr lang="en-US" altLang="zh-CN" sz="2800" u="sng" dirty="0">
                <a:latin typeface="Times New Roman" panose="02020603050405020304" pitchFamily="18" charset="0"/>
              </a:rPr>
              <a:t>with the </a:t>
            </a:r>
            <a:r>
              <a:rPr lang="en-US" altLang="zh-CN" sz="28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highest priority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A 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lowerpriority</a:t>
            </a:r>
            <a:r>
              <a:rPr lang="en-US" altLang="zh-CN" sz="2400" dirty="0">
                <a:latin typeface="Times New Roman" panose="02020603050405020304" pitchFamily="18" charset="0"/>
              </a:rPr>
              <a:t> thread can run only when no higher-priority threads are running.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If all runnable threads have </a:t>
            </a:r>
            <a:r>
              <a:rPr lang="en-US" altLang="zh-CN" sz="2400" u="sng" dirty="0">
                <a:latin typeface="Times New Roman" panose="02020603050405020304" pitchFamily="18" charset="0"/>
              </a:rPr>
              <a:t>equal priorities</a:t>
            </a:r>
            <a:r>
              <a:rPr lang="en-US" altLang="zh-CN" sz="2400" dirty="0">
                <a:latin typeface="Times New Roman" panose="02020603050405020304" pitchFamily="18" charset="0"/>
              </a:rPr>
              <a:t>, each is assigned an </a:t>
            </a:r>
            <a:r>
              <a:rPr lang="en-US" altLang="zh-CN" sz="2400" u="sng" dirty="0">
                <a:latin typeface="Times New Roman" panose="02020603050405020304" pitchFamily="18" charset="0"/>
              </a:rPr>
              <a:t>equal portion of the CPU time in a circular queue</a:t>
            </a:r>
            <a:r>
              <a:rPr lang="en-US" altLang="zh-CN" sz="2400" dirty="0">
                <a:latin typeface="Times New Roman" panose="02020603050405020304" pitchFamily="18" charset="0"/>
              </a:rPr>
              <a:t>. This is called the </a:t>
            </a:r>
            <a:r>
              <a:rPr lang="en-US" altLang="zh-CN" sz="2400" i="1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round-robin scheduling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. </a:t>
            </a: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e.g., insert the following code at </a:t>
            </a:r>
            <a:r>
              <a:rPr lang="en-US" altLang="zh-CN" sz="2800" u="sng" dirty="0">
                <a:latin typeface="Times New Roman" panose="02020603050405020304" pitchFamily="18" charset="0"/>
              </a:rPr>
              <a:t>line 16 </a:t>
            </a:r>
            <a:r>
              <a:rPr lang="en-US" altLang="zh-CN" sz="2800" dirty="0">
                <a:latin typeface="Times New Roman" panose="02020603050405020304" pitchFamily="18" charset="0"/>
              </a:rPr>
              <a:t>in </a:t>
            </a:r>
            <a:r>
              <a:rPr lang="en-US" altLang="zh-CN" sz="2000" u="sng" dirty="0">
                <a:latin typeface="Times New Roman" panose="02020603050405020304" pitchFamily="18" charset="0"/>
              </a:rPr>
              <a:t>previous example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800" u="sng" dirty="0">
                <a:latin typeface="Times New Roman" panose="02020603050405020304" pitchFamily="18" charset="0"/>
              </a:rPr>
              <a:t>thread3.</a:t>
            </a:r>
            <a:r>
              <a:rPr lang="en-US" altLang="zh-CN" sz="28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setPriority(Thread.MAX_PRIORITY</a:t>
            </a:r>
            <a:r>
              <a:rPr lang="en-US" altLang="zh-CN" sz="2800" u="sng" dirty="0">
                <a:latin typeface="Times New Roman" panose="02020603050405020304" pitchFamily="18" charset="0"/>
              </a:rPr>
              <a:t>);</a:t>
            </a:r>
          </a:p>
          <a:p>
            <a:pPr lvl="3"/>
            <a:r>
              <a:rPr lang="en-US" altLang="zh-CN" sz="2800" dirty="0">
                <a:latin typeface="Times New Roman" panose="02020603050405020304" pitchFamily="18" charset="0"/>
              </a:rPr>
              <a:t>The thread3 will be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finished first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endParaRPr lang="zh-CN" altLang="en-US" sz="2800" dirty="0"/>
          </a:p>
          <a:p>
            <a:pPr marL="0" indent="0">
              <a:buNone/>
            </a:pPr>
            <a:endParaRPr lang="en-US" altLang="zh-CN" sz="2800" b="1" dirty="0">
              <a:solidFill>
                <a:schemeClr val="tx2">
                  <a:lumMod val="9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650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32C79DC3-2AC0-40B3-B3D8-AD3F4FFFC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7755C8-ADC4-4C5D-8D00-BE139C62ECC7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96962" name="Rectangle 2">
            <a:extLst>
              <a:ext uri="{FF2B5EF4-FFF2-40B4-BE49-F238E27FC236}">
                <a16:creationId xmlns:a16="http://schemas.microsoft.com/office/drawing/2014/main" id="{982CAFA6-8D06-40D3-B689-A120AEB53D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Static </a:t>
            </a:r>
            <a:r>
              <a:rPr lang="en-US" altLang="zh-CN" sz="4000" u="sng" dirty="0">
                <a:ea typeface="宋体" panose="02010600030101010101" pitchFamily="2" charset="-122"/>
              </a:rPr>
              <a:t>yield() </a:t>
            </a:r>
            <a:r>
              <a:rPr lang="en-US" altLang="zh-CN" sz="4000" dirty="0">
                <a:ea typeface="宋体" panose="02010600030101010101" pitchFamily="2" charset="-122"/>
              </a:rPr>
              <a:t>Method</a:t>
            </a:r>
            <a:endParaRPr lang="en-US" altLang="zh-CN" sz="4000" b="1" dirty="0"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96963" name="Rectangle 3">
            <a:extLst>
              <a:ext uri="{FF2B5EF4-FFF2-40B4-BE49-F238E27FC236}">
                <a16:creationId xmlns:a16="http://schemas.microsoft.com/office/drawing/2014/main" id="{8E0DD628-7668-4941-B3E3-B7931CAE1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1054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Temporarily </a:t>
            </a:r>
            <a:r>
              <a:rPr lang="en-US" altLang="zh-CN" sz="2800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release</a:t>
            </a:r>
            <a:r>
              <a:rPr lang="en-US" altLang="zh-CN" sz="28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time for other threads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e.g., modify Lines 53-57 as follows: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run()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lastNum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 " + </a:t>
            </a:r>
            <a:r>
              <a:rPr lang="en-US" altLang="zh-CN" sz="24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Thread.yield</a:t>
            </a:r>
            <a:r>
              <a:rPr lang="en-US" altLang="zh-CN" sz="24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US" altLang="zh-CN" sz="2400" dirty="0">
              <a:solidFill>
                <a:srgbClr val="FF330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Every time a number is printed, the </a:t>
            </a:r>
            <a:r>
              <a:rPr lang="en-US" altLang="zh-CN" sz="2000" u="sng" dirty="0">
                <a:ea typeface="宋体" panose="02010600030101010101" pitchFamily="2" charset="-122"/>
                <a:cs typeface="Times New Roman" panose="02020603050405020304" pitchFamily="18" charset="0"/>
              </a:rPr>
              <a:t>print100 thread </a:t>
            </a: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is yielded. </a:t>
            </a:r>
          </a:p>
          <a:p>
            <a:pPr marL="0" indent="0">
              <a:buNone/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     So,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each number (print100 thread)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is followed by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some characters</a:t>
            </a:r>
            <a:r>
              <a:rPr lang="zh-CN" altLang="en-US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u="sng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printA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u="sng" dirty="0" err="1">
                <a:ea typeface="宋体" panose="02010600030101010101" pitchFamily="2" charset="-122"/>
                <a:cs typeface="Times New Roman" panose="02020603050405020304" pitchFamily="18" charset="0"/>
              </a:rPr>
              <a:t>printB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 thread)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FD281724-68D6-4DB5-BDC4-66ADE2FDA1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01577-57E8-404F-849F-63683BE17658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7986" name="Rectangle 2">
            <a:extLst>
              <a:ext uri="{FF2B5EF4-FFF2-40B4-BE49-F238E27FC236}">
                <a16:creationId xmlns:a16="http://schemas.microsoft.com/office/drawing/2014/main" id="{83BEC779-94C5-4587-8904-C09E6F29A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Static </a:t>
            </a:r>
            <a:r>
              <a:rPr lang="en-US" altLang="zh-CN" sz="4000" u="sng" dirty="0">
                <a:ea typeface="宋体" panose="02010600030101010101" pitchFamily="2" charset="-122"/>
              </a:rPr>
              <a:t>sleep(milliseconds) </a:t>
            </a:r>
            <a:r>
              <a:rPr lang="en-US" altLang="zh-CN" sz="4000" dirty="0">
                <a:ea typeface="宋体" panose="02010600030101010101" pitchFamily="2" charset="-122"/>
              </a:rPr>
              <a:t>Method</a:t>
            </a:r>
            <a:endParaRPr lang="en-US" altLang="zh-CN" sz="4000" b="1" dirty="0"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3809CFED-A3E7-4D2C-BCBE-CBCD2B1A3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Puts the thread to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sleep  for the specified time</a:t>
            </a:r>
            <a:r>
              <a:rPr lang="en-US" altLang="zh-CN" sz="24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in milliseconds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e.g., modify Lines 53-57 as follows: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run()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for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1;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&lt;=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lastNum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++)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System.out.print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(" " + 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try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 (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&gt;= 50) </a:t>
            </a:r>
            <a:r>
              <a:rPr lang="en-US" altLang="zh-CN" sz="2000" b="1" dirty="0" err="1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Thread.sleep</a:t>
            </a:r>
            <a:r>
              <a:rPr lang="en-US" altLang="zh-CN" sz="2000" b="1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(1);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catch (</a:t>
            </a:r>
            <a:r>
              <a:rPr lang="en-US" altLang="zh-CN" sz="200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InterruptedException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ex) {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}</a:t>
            </a:r>
          </a:p>
          <a:p>
            <a:pPr marL="625475" lvl="1" indent="-112713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Every time a number (&gt;= 50) is printed,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     the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print100 thread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is put to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sleep for 1 millisecond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0035C96F-D054-4CB8-BC9D-9AC1803E2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FBC337-A573-49E8-8733-D9485972698B}" type="slidenum">
              <a:rPr lang="en-US" altLang="zh-CN"/>
              <a:pPr/>
              <a:t>13</a:t>
            </a:fld>
            <a:endParaRPr lang="en-US" altLang="zh-CN" dirty="0"/>
          </a:p>
        </p:txBody>
      </p:sp>
      <p:sp>
        <p:nvSpPr>
          <p:cNvPr id="299010" name="Rectangle 2">
            <a:extLst>
              <a:ext uri="{FF2B5EF4-FFF2-40B4-BE49-F238E27FC236}">
                <a16:creationId xmlns:a16="http://schemas.microsoft.com/office/drawing/2014/main" id="{78E43771-86D4-4BFA-AB1E-D1E359B16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/>
          <a:lstStyle/>
          <a:p>
            <a:r>
              <a:rPr lang="en-US" altLang="zh-CN" sz="4000" u="sng" dirty="0">
                <a:ea typeface="宋体" panose="02010600030101010101" pitchFamily="2" charset="-122"/>
              </a:rPr>
              <a:t>join() </a:t>
            </a:r>
            <a:r>
              <a:rPr lang="en-US" altLang="zh-CN" sz="4000" dirty="0">
                <a:ea typeface="宋体" panose="02010600030101010101" pitchFamily="2" charset="-122"/>
              </a:rPr>
              <a:t>Method</a:t>
            </a:r>
            <a:endParaRPr lang="en-US" altLang="zh-CN" sz="4000" b="1" dirty="0"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99011" name="Rectangle 3">
            <a:extLst>
              <a:ext uri="{FF2B5EF4-FFF2-40B4-BE49-F238E27FC236}">
                <a16:creationId xmlns:a16="http://schemas.microsoft.com/office/drawing/2014/main" id="{78B08BC7-BFCA-4371-BDA5-2F2D1F708E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763000" cy="114300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u="sng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Force one thread to </a:t>
            </a:r>
            <a:r>
              <a:rPr lang="en-US" altLang="zh-CN" sz="2400" u="sng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wait  for another thread to finish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e.g., modify Lines 53-57 as follows:</a:t>
            </a:r>
          </a:p>
        </p:txBody>
      </p:sp>
      <p:sp>
        <p:nvSpPr>
          <p:cNvPr id="299012" name="Rectangle 4">
            <a:extLst>
              <a:ext uri="{FF2B5EF4-FFF2-40B4-BE49-F238E27FC236}">
                <a16:creationId xmlns:a16="http://schemas.microsoft.com/office/drawing/2014/main" id="{2D158310-4D0A-4B6C-AFC7-265F96169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62600"/>
            <a:ext cx="8763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25475" indent="-112713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935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The numbers &gt; 50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are printed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after thread4 is finished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99014" name="Rectangle 6">
            <a:extLst>
              <a:ext uri="{FF2B5EF4-FFF2-40B4-BE49-F238E27FC236}">
                <a16:creationId xmlns:a16="http://schemas.microsoft.com/office/drawing/2014/main" id="{3497290B-B09C-43E7-B68C-0A85BCA11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9013" name="Object 5">
            <a:extLst>
              <a:ext uri="{FF2B5EF4-FFF2-40B4-BE49-F238E27FC236}">
                <a16:creationId xmlns:a16="http://schemas.microsoft.com/office/drawing/2014/main" id="{8F7EA426-7CBD-4673-96D1-A991C0EFA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485612"/>
              </p:ext>
            </p:extLst>
          </p:nvPr>
        </p:nvGraphicFramePr>
        <p:xfrm>
          <a:off x="7938" y="2286000"/>
          <a:ext cx="9051925" cy="288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3" name="Picture" r:id="rId3" imgW="4536360" imgH="1510200" progId="Word.Picture.8">
                  <p:embed/>
                </p:oleObj>
              </mc:Choice>
              <mc:Fallback>
                <p:oleObj name="Picture" r:id="rId3" imgW="4536360" imgH="15102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" y="2286000"/>
                        <a:ext cx="9051925" cy="2887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35E92954-CD85-4AAE-93C4-4034F6EE5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286000"/>
            <a:ext cx="3886200" cy="28876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DBF13-D941-4E9D-8A58-E581BFE1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r>
              <a:rPr lang="en-US" altLang="zh-CN" dirty="0">
                <a:latin typeface="Times-Roman"/>
              </a:rPr>
              <a:t>Thread States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16B12-8AC7-499A-92A7-B3245EE88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17313-8338-445F-AC46-DBD56FBCFBC6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30D883-862A-4B82-BF26-7B1A149DAD18}"/>
              </a:ext>
            </a:extLst>
          </p:cNvPr>
          <p:cNvSpPr/>
          <p:nvPr/>
        </p:nvSpPr>
        <p:spPr>
          <a:xfrm>
            <a:off x="609600" y="5316915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-Roman"/>
              </a:rPr>
              <a:t>Threads can be in one of </a:t>
            </a:r>
            <a:r>
              <a:rPr lang="en-US" altLang="zh-CN" dirty="0">
                <a:solidFill>
                  <a:srgbClr val="FFFF00"/>
                </a:solidFill>
                <a:latin typeface="Times-Roman"/>
              </a:rPr>
              <a:t>five states</a:t>
            </a:r>
            <a:r>
              <a:rPr lang="en-US" altLang="zh-CN" dirty="0">
                <a:latin typeface="Times-Roman"/>
              </a:rPr>
              <a:t>: </a:t>
            </a:r>
            <a:r>
              <a:rPr lang="en-US" altLang="zh-CN" u="sng" dirty="0">
                <a:latin typeface="Times-Roman"/>
              </a:rPr>
              <a:t>New</a:t>
            </a:r>
            <a:r>
              <a:rPr lang="en-US" altLang="zh-CN" dirty="0">
                <a:latin typeface="Times-Roman"/>
              </a:rPr>
              <a:t>, </a:t>
            </a:r>
            <a:r>
              <a:rPr lang="en-US" altLang="zh-CN" u="sng" dirty="0">
                <a:latin typeface="Times-Roman"/>
              </a:rPr>
              <a:t>Ready</a:t>
            </a:r>
            <a:r>
              <a:rPr lang="en-US" altLang="zh-CN" dirty="0">
                <a:latin typeface="Times-Roman"/>
              </a:rPr>
              <a:t>, </a:t>
            </a:r>
            <a:r>
              <a:rPr lang="en-US" altLang="zh-CN" u="sng" dirty="0">
                <a:latin typeface="Times-Roman"/>
              </a:rPr>
              <a:t>Running</a:t>
            </a:r>
            <a:r>
              <a:rPr lang="en-US" altLang="zh-CN" dirty="0">
                <a:latin typeface="Times-Roman"/>
              </a:rPr>
              <a:t>,</a:t>
            </a:r>
          </a:p>
          <a:p>
            <a:r>
              <a:rPr lang="en-US" altLang="zh-CN" u="sng" dirty="0">
                <a:latin typeface="Times-Roman"/>
              </a:rPr>
              <a:t>Blocked</a:t>
            </a:r>
            <a:r>
              <a:rPr lang="en-US" altLang="zh-CN" dirty="0">
                <a:latin typeface="Times-Roman"/>
              </a:rPr>
              <a:t>, or </a:t>
            </a:r>
            <a:r>
              <a:rPr lang="en-US" altLang="zh-CN" u="sng" dirty="0">
                <a:latin typeface="Times-Roman"/>
              </a:rPr>
              <a:t>Finished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C1F14-CD22-4102-8490-B0066A5D1461}"/>
              </a:ext>
            </a:extLst>
          </p:cNvPr>
          <p:cNvSpPr/>
          <p:nvPr/>
        </p:nvSpPr>
        <p:spPr>
          <a:xfrm>
            <a:off x="2306796" y="3198168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-Roman"/>
              </a:rPr>
              <a:t>Threads can be in one of five states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3A5543-AB5D-4AB8-BE6F-7B0E3744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295400"/>
            <a:ext cx="8991600" cy="37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6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DBF13-D941-4E9D-8A58-E581BFE1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r>
              <a:rPr lang="en-US" altLang="zh-CN" dirty="0">
                <a:latin typeface="Times-Roman"/>
              </a:rPr>
              <a:t>Thread States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16B12-8AC7-499A-92A7-B3245EE88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17313-8338-445F-AC46-DBD56FBCFBC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30D883-862A-4B82-BF26-7B1A149DAD18}"/>
              </a:ext>
            </a:extLst>
          </p:cNvPr>
          <p:cNvSpPr/>
          <p:nvPr/>
        </p:nvSpPr>
        <p:spPr>
          <a:xfrm>
            <a:off x="609600" y="5316915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-Roman"/>
              </a:rPr>
              <a:t>Threads can be in one of </a:t>
            </a:r>
            <a:r>
              <a:rPr lang="en-US" altLang="zh-CN" dirty="0">
                <a:solidFill>
                  <a:srgbClr val="FFFF00"/>
                </a:solidFill>
                <a:latin typeface="Times-Roman"/>
              </a:rPr>
              <a:t>five states</a:t>
            </a:r>
            <a:r>
              <a:rPr lang="en-US" altLang="zh-CN" dirty="0">
                <a:latin typeface="Times-Roman"/>
              </a:rPr>
              <a:t>: </a:t>
            </a:r>
            <a:r>
              <a:rPr lang="en-US" altLang="zh-CN" u="sng" dirty="0">
                <a:latin typeface="Times-Roman"/>
              </a:rPr>
              <a:t>New</a:t>
            </a:r>
            <a:r>
              <a:rPr lang="en-US" altLang="zh-CN" dirty="0">
                <a:latin typeface="Times-Roman"/>
              </a:rPr>
              <a:t>, </a:t>
            </a:r>
            <a:r>
              <a:rPr lang="en-US" altLang="zh-CN" u="sng" dirty="0">
                <a:latin typeface="Times-Roman"/>
              </a:rPr>
              <a:t>Ready</a:t>
            </a:r>
            <a:r>
              <a:rPr lang="en-US" altLang="zh-CN" dirty="0">
                <a:latin typeface="Times-Roman"/>
              </a:rPr>
              <a:t>, </a:t>
            </a:r>
            <a:r>
              <a:rPr lang="en-US" altLang="zh-CN" u="sng" dirty="0">
                <a:latin typeface="Times-Roman"/>
              </a:rPr>
              <a:t>Running</a:t>
            </a:r>
            <a:r>
              <a:rPr lang="en-US" altLang="zh-CN" dirty="0">
                <a:latin typeface="Times-Roman"/>
              </a:rPr>
              <a:t>,</a:t>
            </a:r>
          </a:p>
          <a:p>
            <a:r>
              <a:rPr lang="en-US" altLang="zh-CN" u="sng" dirty="0">
                <a:latin typeface="Times-Roman"/>
              </a:rPr>
              <a:t>Blocked</a:t>
            </a:r>
            <a:r>
              <a:rPr lang="en-US" altLang="zh-CN" dirty="0">
                <a:latin typeface="Times-Roman"/>
              </a:rPr>
              <a:t>, or </a:t>
            </a:r>
            <a:r>
              <a:rPr lang="en-US" altLang="zh-CN" u="sng" dirty="0">
                <a:latin typeface="Times-Roman"/>
              </a:rPr>
              <a:t>Finished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C1F14-CD22-4102-8490-B0066A5D1461}"/>
              </a:ext>
            </a:extLst>
          </p:cNvPr>
          <p:cNvSpPr/>
          <p:nvPr/>
        </p:nvSpPr>
        <p:spPr>
          <a:xfrm>
            <a:off x="2306796" y="3198168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-Roman"/>
              </a:rPr>
              <a:t>Threads can be in one of five states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E36E413-EB20-4393-A34C-BA183515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C007D3-8FF8-406E-8606-EFCE88B5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7114"/>
            <a:ext cx="9144000" cy="3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6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8FE7C52-B431-4F5C-9F3B-AA047DEF5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724E8-8E00-45E4-AE68-095CB3BFD95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23C9FBD9-D4C4-4A47-96C9-F03F67EF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895350"/>
          </a:xfrm>
          <a:noFill/>
          <a:ln/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interrupt(), </a:t>
            </a:r>
            <a:r>
              <a:rPr lang="en-US" altLang="zh-CN" sz="4000" dirty="0" err="1">
                <a:ea typeface="宋体" panose="02010600030101010101" pitchFamily="2" charset="-122"/>
              </a:rPr>
              <a:t>isInterrupted</a:t>
            </a:r>
            <a:r>
              <a:rPr lang="en-US" altLang="zh-CN" sz="4000" dirty="0">
                <a:ea typeface="宋体" panose="02010600030101010101" pitchFamily="2" charset="-122"/>
              </a:rPr>
              <a:t>()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0D80BEF-F546-488D-82DB-604FB437B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839200" cy="51816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interrupt()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interrupts a thread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If a thread is currently in the </a:t>
            </a:r>
            <a:r>
              <a:rPr lang="en-US" altLang="zh-CN" sz="2400" b="1" i="1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Ready/Running state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Set its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interrupted flag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if a thread is currently </a:t>
            </a:r>
            <a:r>
              <a:rPr lang="en-US" altLang="zh-CN" sz="2400" b="1" i="1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Blocked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it is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awakened and enters </a:t>
            </a:r>
            <a:r>
              <a:rPr lang="en-US" altLang="zh-CN" sz="2400" i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 state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an </a:t>
            </a:r>
            <a:r>
              <a:rPr lang="en-US" altLang="zh-CN" sz="2400" u="sng" dirty="0" err="1">
                <a:ea typeface="宋体" panose="02010600030101010101" pitchFamily="2" charset="-122"/>
                <a:cs typeface="Times New Roman" panose="02020603050405020304" pitchFamily="18" charset="0"/>
              </a:rPr>
              <a:t>java.io.</a:t>
            </a:r>
            <a:r>
              <a:rPr lang="en-US" altLang="zh-CN" sz="2400" u="sng" dirty="0" err="1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InterruptedException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 is thrown.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u="sng" dirty="0" err="1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isInterrupt</a:t>
            </a:r>
            <a:r>
              <a:rPr lang="en-US" altLang="zh-CN" b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tests whether the thread is interrupted.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44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8FE7C52-B431-4F5C-9F3B-AA047DEF55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A724E8-8E00-45E4-AE68-095CB3BFD95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23C9FBD9-D4C4-4A47-96C9-F03F67EFB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895350"/>
          </a:xfrm>
          <a:noFill/>
          <a:ln/>
        </p:spPr>
        <p:txBody>
          <a:bodyPr/>
          <a:lstStyle/>
          <a:p>
            <a:r>
              <a:rPr lang="en-US" altLang="zh-CN" sz="4000" dirty="0" err="1">
                <a:ea typeface="宋体" panose="02010600030101010101" pitchFamily="2" charset="-122"/>
              </a:rPr>
              <a:t>isAlive</a:t>
            </a:r>
            <a:r>
              <a:rPr lang="en-US" altLang="zh-CN" sz="4000" dirty="0">
                <a:ea typeface="宋体" panose="02010600030101010101" pitchFamily="2" charset="-122"/>
              </a:rPr>
              <a:t>()</a:t>
            </a: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80D80BEF-F546-488D-82DB-604FB437B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1816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b="1" u="sng" dirty="0" err="1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isAlive</a:t>
            </a:r>
            <a:r>
              <a:rPr lang="en-US" altLang="zh-CN" b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 a thread is in </a:t>
            </a:r>
            <a:r>
              <a:rPr lang="en-US" altLang="zh-CN" sz="2800" i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Ready</a:t>
            </a:r>
            <a:r>
              <a:rPr lang="en-US" altLang="zh-CN" sz="2800" i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800" i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Running</a:t>
            </a:r>
            <a:r>
              <a:rPr lang="en-US" altLang="zh-CN" sz="2800" i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/</a:t>
            </a:r>
            <a:r>
              <a:rPr lang="en-US" altLang="zh-CN" sz="2800" i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Blocked</a:t>
            </a:r>
            <a:r>
              <a:rPr lang="en-US" altLang="zh-CN" sz="2800" i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state;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800" i="1" u="sng" dirty="0" err="1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New&amp;NotStarted</a:t>
            </a:r>
            <a:r>
              <a:rPr lang="en-US" altLang="zh-CN" sz="2800" i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/ </a:t>
            </a:r>
            <a:r>
              <a:rPr lang="en-US" altLang="zh-CN" sz="2800" i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Finished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2800" b="1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stop/finish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a thread :</a:t>
            </a: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Assign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lang="en-US" altLang="zh-CN" sz="2800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sz="2800" i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i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en-US" altLang="zh-CN" sz="2800" i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variable </a:t>
            </a:r>
          </a:p>
          <a:p>
            <a:pPr lvl="1">
              <a:spcBef>
                <a:spcPct val="0"/>
              </a:spcBef>
              <a:buClrTx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rather than use the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stop()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method : outdated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C9F71E9D-99D8-4E90-AD6B-78F275FEF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199CD6-9313-4010-918C-B32F7CB7A5C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1058" name="Rectangle 2">
            <a:extLst>
              <a:ext uri="{FF2B5EF4-FFF2-40B4-BE49-F238E27FC236}">
                <a16:creationId xmlns:a16="http://schemas.microsoft.com/office/drawing/2014/main" id="{AB0740F7-BDBE-483B-9830-5A1999FA3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742950"/>
          </a:xfrm>
          <a:noFill/>
          <a:ln/>
        </p:spPr>
        <p:txBody>
          <a:bodyPr/>
          <a:lstStyle/>
          <a:p>
            <a:r>
              <a:rPr lang="en-US" altLang="zh-CN" sz="4000" b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Outdated</a:t>
            </a:r>
            <a:r>
              <a:rPr lang="en-US" altLang="zh-CN" sz="40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dirty="0">
                <a:ea typeface="宋体" panose="02010600030101010101" pitchFamily="2" charset="-122"/>
              </a:rPr>
              <a:t>methods: </a:t>
            </a:r>
            <a:br>
              <a:rPr lang="en-US" altLang="zh-CN" sz="4000" dirty="0">
                <a:ea typeface="宋体" panose="02010600030101010101" pitchFamily="2" charset="-122"/>
              </a:rPr>
            </a:br>
            <a:r>
              <a:rPr lang="en-US" altLang="zh-CN" sz="4000" u="sng" dirty="0">
                <a:ea typeface="宋体" panose="02010600030101010101" pitchFamily="2" charset="-122"/>
              </a:rPr>
              <a:t>stop(), suspend(), resume()</a:t>
            </a:r>
            <a:endParaRPr lang="en-US" altLang="zh-CN" sz="3200" u="sng" dirty="0">
              <a:ea typeface="宋体" panose="02010600030101010101" pitchFamily="2" charset="-122"/>
            </a:endParaRP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A79C6983-CEA6-4DDC-93ED-679BE5B53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839200" cy="4267200"/>
          </a:xfrm>
          <a:noFill/>
          <a:ln/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Thread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class also contains methods: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stop()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suspend()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and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resume()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0" indent="0">
              <a:spcBef>
                <a:spcPct val="0"/>
              </a:spcBef>
              <a:buClrTx/>
              <a:buSz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</a:pP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As of </a:t>
            </a:r>
            <a:r>
              <a:rPr lang="en-US" altLang="zh-CN" sz="2800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Java 2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, these methods are </a:t>
            </a:r>
            <a:r>
              <a:rPr lang="en-US" altLang="zh-CN" sz="2800" i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deprecated</a:t>
            </a:r>
            <a:r>
              <a:rPr lang="en-US" altLang="zh-CN" sz="28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(or </a:t>
            </a:r>
            <a:r>
              <a:rPr lang="en-US" altLang="zh-CN" sz="2800" i="1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outdated</a:t>
            </a:r>
            <a:r>
              <a:rPr lang="en-US" altLang="zh-CN" sz="28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lvl="1">
              <a:spcBef>
                <a:spcPct val="0"/>
              </a:spcBef>
              <a:buClrTx/>
            </a:pPr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because they are </a:t>
            </a:r>
            <a:r>
              <a:rPr lang="en-US" altLang="zh-CN" sz="2000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unsafe.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ClrTx/>
              <a:buSzTx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454F9422-D7E2-43CE-AE53-77B43C3D1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F918E-7907-4765-8815-BBCE83AC4173}" type="slidenum">
              <a:rPr lang="en-US" altLang="zh-CN"/>
              <a:pPr/>
              <a:t>19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D356C-6142-4F25-877D-12374408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04798"/>
            <a:ext cx="6071386" cy="157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9FC903-669F-42C9-B153-FBE4F0350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" y="1798723"/>
            <a:ext cx="8977613" cy="49344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6049EF-4B35-4500-8DAD-540BB17AE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102794"/>
            <a:ext cx="2390274" cy="4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842F47BB-498A-4BED-81FE-62E6B92A3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A0D65D1-425C-4429-AF61-EF63EE702CA5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95938" name="Rectangle 2">
            <a:extLst>
              <a:ext uri="{FF2B5EF4-FFF2-40B4-BE49-F238E27FC236}">
                <a16:creationId xmlns:a16="http://schemas.microsoft.com/office/drawing/2014/main" id="{B2895BE6-8F59-4E28-B90D-CA299D3E2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457200"/>
          </a:xfrm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Objectives</a:t>
            </a:r>
          </a:p>
        </p:txBody>
      </p:sp>
      <p:sp>
        <p:nvSpPr>
          <p:cNvPr id="295939" name="Rectangle 3">
            <a:extLst>
              <a:ext uri="{FF2B5EF4-FFF2-40B4-BE49-F238E27FC236}">
                <a16:creationId xmlns:a16="http://schemas.microsoft.com/office/drawing/2014/main" id="{6AECBDAA-4199-4134-B0C1-861CDF0BD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5626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explain multithreading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develop task classes by implementing the </a:t>
            </a:r>
            <a:r>
              <a:rPr lang="en-US" altLang="zh-CN" sz="2400" u="sng" dirty="0">
                <a:ea typeface="宋体" panose="02010600030101010101" pitchFamily="2" charset="-122"/>
              </a:rPr>
              <a:t>Runnable</a:t>
            </a:r>
            <a:r>
              <a:rPr lang="en-US" altLang="zh-CN" sz="2400" dirty="0">
                <a:ea typeface="宋体" panose="02010600030101010101" pitchFamily="2" charset="-122"/>
              </a:rPr>
              <a:t> interface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create threads to run tasks using the </a:t>
            </a:r>
            <a:r>
              <a:rPr lang="en-US" altLang="zh-CN" sz="2400" u="sng" dirty="0">
                <a:ea typeface="宋体" panose="02010600030101010101" pitchFamily="2" charset="-122"/>
              </a:rPr>
              <a:t>Thread</a:t>
            </a:r>
            <a:r>
              <a:rPr lang="en-US" altLang="zh-CN" sz="2400" dirty="0">
                <a:ea typeface="宋体" panose="02010600030101010101" pitchFamily="2" charset="-122"/>
              </a:rPr>
              <a:t> class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control threads using the methods in the </a:t>
            </a:r>
            <a:r>
              <a:rPr lang="en-US" altLang="zh-CN" sz="2400" u="sng" dirty="0">
                <a:ea typeface="宋体" panose="02010600030101010101" pitchFamily="2" charset="-122"/>
              </a:rPr>
              <a:t>Thread</a:t>
            </a:r>
            <a:r>
              <a:rPr lang="en-US" altLang="zh-CN" sz="2400" dirty="0">
                <a:ea typeface="宋体" panose="02010600030101010101" pitchFamily="2" charset="-122"/>
              </a:rPr>
              <a:t> class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control animations using threads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run code in the event dispatch thread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execute tasks in a thread pool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use synchronized methods or blocks to synchronize threads to avoid race conditions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synchronize threads using locks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facilitate thread communications using conditions on locks </a:t>
            </a: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To describe the life cycle of a thread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454F9422-D7E2-43CE-AE53-77B43C3D1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0F918E-7907-4765-8815-BBCE83AC4173}" type="slidenum">
              <a:rPr lang="en-US" altLang="zh-CN"/>
              <a:pPr/>
              <a:t>20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FD356C-6142-4F25-877D-123744089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04798"/>
            <a:ext cx="6071386" cy="157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A9FC903-669F-42C9-B153-FBE4F0350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" y="1798723"/>
            <a:ext cx="8977613" cy="49344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6049EF-4B35-4500-8DAD-540BB17AE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2794"/>
            <a:ext cx="2390274" cy="4423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415F10-B8AB-47A6-B726-5004E19B5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2" y="5257800"/>
            <a:ext cx="895951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A2DA6A7-732B-4DAE-9A8C-E7A4949CEA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0AC086-C776-450B-AADE-814D5A95A0A0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9970" name="Rectangle 2">
            <a:extLst>
              <a:ext uri="{FF2B5EF4-FFF2-40B4-BE49-F238E27FC236}">
                <a16:creationId xmlns:a16="http://schemas.microsoft.com/office/drawing/2014/main" id="{15C764CE-8FAE-49F5-AEEC-2AEFE0B5D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8580"/>
            <a:ext cx="8534400" cy="533400"/>
          </a:xfrm>
          <a:noFill/>
          <a:ln/>
        </p:spPr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Thread Pools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9971" name="Text Box 3">
            <a:extLst>
              <a:ext uri="{FF2B5EF4-FFF2-40B4-BE49-F238E27FC236}">
                <a16:creationId xmlns:a16="http://schemas.microsoft.com/office/drawing/2014/main" id="{7B9CC093-84FA-408A-B6CC-6F3FA5F96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1980"/>
            <a:ext cx="8686800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A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Thread Pool 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en-US" altLang="zh-CN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manage the tasks executing concurrently</a:t>
            </a:r>
            <a:r>
              <a:rPr lang="en-US" altLang="zh-CN" dirty="0">
                <a:ea typeface="宋体" panose="02010600030101010101" pitchFamily="2" charset="-122"/>
              </a:rPr>
              <a:t>. 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u="sng" dirty="0">
                <a:ea typeface="宋体" panose="02010600030101010101" pitchFamily="2" charset="-122"/>
              </a:rPr>
              <a:t>Starting a new thread for each task </a:t>
            </a:r>
            <a:r>
              <a:rPr lang="en-US" altLang="zh-CN" sz="2000" dirty="0">
                <a:ea typeface="宋体" panose="02010600030101010101" pitchFamily="2" charset="-122"/>
              </a:rPr>
              <a:t>could cause </a:t>
            </a:r>
            <a:r>
              <a:rPr lang="en-US" altLang="zh-CN" sz="2000" u="sng" dirty="0">
                <a:ea typeface="宋体" panose="02010600030101010101" pitchFamily="2" charset="-122"/>
              </a:rPr>
              <a:t>poor performance</a:t>
            </a:r>
            <a:r>
              <a:rPr lang="en-US" altLang="zh-CN" sz="2000" dirty="0">
                <a:ea typeface="宋体" panose="02010600030101010101" pitchFamily="2" charset="-122"/>
              </a:rPr>
              <a:t>. 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Executor interface </a:t>
            </a:r>
            <a:r>
              <a:rPr lang="en-US" altLang="zh-CN" sz="2000" dirty="0">
                <a:ea typeface="宋体" panose="02010600030101010101" pitchFamily="2" charset="-122"/>
              </a:rPr>
              <a:t>for </a:t>
            </a:r>
            <a:r>
              <a:rPr lang="en-US" altLang="zh-CN" sz="20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executing</a:t>
            </a:r>
            <a:r>
              <a:rPr lang="en-US" altLang="zh-CN" sz="2000" u="sng" dirty="0">
                <a:ea typeface="宋体" panose="02010600030101010101" pitchFamily="2" charset="-122"/>
              </a:rPr>
              <a:t> tasks </a:t>
            </a:r>
            <a:r>
              <a:rPr lang="en-US" altLang="zh-CN" sz="2000" dirty="0">
                <a:ea typeface="宋体" panose="02010600030101010101" pitchFamily="2" charset="-122"/>
              </a:rPr>
              <a:t>in a thread pool     </a:t>
            </a:r>
            <a:r>
              <a:rPr lang="en-US" altLang="zh-CN" sz="2000" b="1" u="sng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ExecutorService</a:t>
            </a:r>
            <a:r>
              <a:rPr lang="en-US" altLang="zh-CN" sz="20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interface </a:t>
            </a:r>
            <a:r>
              <a:rPr lang="en-US" altLang="zh-CN" sz="2000" dirty="0">
                <a:ea typeface="宋体" panose="02010600030101010101" pitchFamily="2" charset="-122"/>
              </a:rPr>
              <a:t>for </a:t>
            </a:r>
            <a:r>
              <a:rPr lang="en-US" altLang="zh-CN" sz="20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managing</a:t>
            </a:r>
            <a:r>
              <a:rPr lang="en-US" altLang="zh-CN" sz="2000" u="sng" dirty="0">
                <a:ea typeface="宋体" panose="02010600030101010101" pitchFamily="2" charset="-122"/>
              </a:rPr>
              <a:t> task</a:t>
            </a:r>
            <a:r>
              <a:rPr lang="en-US" altLang="zh-CN" sz="2000" dirty="0">
                <a:ea typeface="宋体" panose="02010600030101010101" pitchFamily="2" charset="-122"/>
              </a:rPr>
              <a:t>s. </a:t>
            </a:r>
          </a:p>
          <a:p>
            <a:pPr marL="1257300" lvl="2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u="sng" dirty="0" err="1">
                <a:ea typeface="宋体" panose="02010600030101010101" pitchFamily="2" charset="-122"/>
              </a:rPr>
              <a:t>ExecutorService</a:t>
            </a:r>
            <a:r>
              <a:rPr lang="en-US" altLang="zh-CN" sz="1800" dirty="0">
                <a:ea typeface="宋体" panose="02010600030101010101" pitchFamily="2" charset="-122"/>
              </a:rPr>
              <a:t> is a </a:t>
            </a:r>
            <a:r>
              <a:rPr lang="en-US" altLang="zh-CN" sz="1800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subinterface</a:t>
            </a:r>
            <a:r>
              <a:rPr lang="en-US" altLang="zh-CN" sz="1800" dirty="0">
                <a:ea typeface="宋体" panose="02010600030101010101" pitchFamily="2" charset="-122"/>
              </a:rPr>
              <a:t> of </a:t>
            </a:r>
            <a:r>
              <a:rPr lang="en-US" altLang="zh-CN" sz="1800" u="sng" dirty="0">
                <a:ea typeface="宋体" panose="02010600030101010101" pitchFamily="2" charset="-122"/>
              </a:rPr>
              <a:t>Executor</a:t>
            </a:r>
            <a:r>
              <a:rPr lang="en-US" altLang="zh-CN" sz="1800" dirty="0"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339975" name="Rectangle 7">
            <a:extLst>
              <a:ext uri="{FF2B5EF4-FFF2-40B4-BE49-F238E27FC236}">
                <a16:creationId xmlns:a16="http://schemas.microsoft.com/office/drawing/2014/main" id="{860B8908-FAFE-4BA7-820B-DAE17C07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9974" name="Object 6">
            <a:extLst>
              <a:ext uri="{FF2B5EF4-FFF2-40B4-BE49-F238E27FC236}">
                <a16:creationId xmlns:a16="http://schemas.microsoft.com/office/drawing/2014/main" id="{14D59A47-9986-47F2-A111-65B66612D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46300"/>
              </p:ext>
            </p:extLst>
          </p:nvPr>
        </p:nvGraphicFramePr>
        <p:xfrm>
          <a:off x="838200" y="3111248"/>
          <a:ext cx="7853382" cy="371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6" name="Picture" r:id="rId4" imgW="4705200" imgH="2221200" progId="Word.Picture.8">
                  <p:embed/>
                </p:oleObj>
              </mc:Choice>
              <mc:Fallback>
                <p:oleObj name="Picture" r:id="rId4" imgW="4705200" imgH="22212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11248"/>
                        <a:ext cx="7853382" cy="37158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7B500755-980E-4A42-A853-EFD96A2A0B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51967-651D-40CE-BD46-BA66F36D4548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40994" name="Rectangle 2">
            <a:extLst>
              <a:ext uri="{FF2B5EF4-FFF2-40B4-BE49-F238E27FC236}">
                <a16:creationId xmlns:a16="http://schemas.microsoft.com/office/drawing/2014/main" id="{AF039B28-6AAD-4397-90B0-30BA4379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  <a:noFill/>
          <a:ln/>
        </p:spPr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Creating Executors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40995" name="Text Box 3">
            <a:extLst>
              <a:ext uri="{FF2B5EF4-FFF2-40B4-BE49-F238E27FC236}">
                <a16:creationId xmlns:a16="http://schemas.microsoft.com/office/drawing/2014/main" id="{459C0FC6-2204-486D-82F1-AE6F9A7E2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86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To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create an </a:t>
            </a:r>
            <a:r>
              <a:rPr lang="en-US" altLang="zh-CN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Executor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object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use the static methods in the </a:t>
            </a:r>
            <a:r>
              <a:rPr lang="en-US" altLang="zh-CN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Executors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class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0996" name="Rectangle 4">
            <a:extLst>
              <a:ext uri="{FF2B5EF4-FFF2-40B4-BE49-F238E27FC236}">
                <a16:creationId xmlns:a16="http://schemas.microsoft.com/office/drawing/2014/main" id="{663E1B3A-CB70-4CC7-8F12-A736ECC8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6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40999" name="Rectangle 7">
            <a:extLst>
              <a:ext uri="{FF2B5EF4-FFF2-40B4-BE49-F238E27FC236}">
                <a16:creationId xmlns:a16="http://schemas.microsoft.com/office/drawing/2014/main" id="{4B04B359-290C-4CC5-A01F-98D65FE0A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0998" name="Object 6">
            <a:extLst>
              <a:ext uri="{FF2B5EF4-FFF2-40B4-BE49-F238E27FC236}">
                <a16:creationId xmlns:a16="http://schemas.microsoft.com/office/drawing/2014/main" id="{6AE856D5-2906-4E52-9ECE-3A5CB1AB7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52650"/>
              </p:ext>
            </p:extLst>
          </p:nvPr>
        </p:nvGraphicFramePr>
        <p:xfrm>
          <a:off x="38100" y="2122992"/>
          <a:ext cx="9067800" cy="24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05" name="Picture" r:id="rId3" imgW="4527720" imgH="1101240" progId="Word.Picture.8">
                  <p:embed/>
                </p:oleObj>
              </mc:Choice>
              <mc:Fallback>
                <p:oleObj name="Picture" r:id="rId3" imgW="4527720" imgH="110124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" y="2122992"/>
                        <a:ext cx="9067800" cy="241884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18844E-F6FE-4FF7-B0B6-67CE63D82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48DC28-591A-4612-8CFF-545B00AF2D4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38946" name="Rectangle 2">
            <a:extLst>
              <a:ext uri="{FF2B5EF4-FFF2-40B4-BE49-F238E27FC236}">
                <a16:creationId xmlns:a16="http://schemas.microsoft.com/office/drawing/2014/main" id="{1A2AFFE5-D238-4184-8E86-513D2CA84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1435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Thread Synchronization</a:t>
            </a:r>
          </a:p>
        </p:txBody>
      </p:sp>
      <p:sp>
        <p:nvSpPr>
          <p:cNvPr id="338947" name="Text Box 3">
            <a:extLst>
              <a:ext uri="{FF2B5EF4-FFF2-40B4-BE49-F238E27FC236}">
                <a16:creationId xmlns:a16="http://schemas.microsoft.com/office/drawing/2014/main" id="{6DDFBFCC-3B81-40C9-A6F1-A3935B227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762000"/>
            <a:ext cx="84582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ea typeface="宋体" panose="02010600030101010101" pitchFamily="2" charset="-122"/>
              </a:rPr>
              <a:t>A </a:t>
            </a:r>
            <a:r>
              <a:rPr lang="en-US" altLang="zh-CN" sz="32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shared resource </a:t>
            </a:r>
            <a:r>
              <a:rPr lang="en-US" altLang="zh-CN" sz="3200" dirty="0">
                <a:ea typeface="宋体" panose="02010600030101010101" pitchFamily="2" charset="-122"/>
              </a:rPr>
              <a:t>may be corrupted if it is </a:t>
            </a:r>
            <a:r>
              <a:rPr lang="en-US" altLang="zh-CN" sz="3200" u="sng" dirty="0">
                <a:ea typeface="宋体" panose="02010600030101010101" pitchFamily="2" charset="-122"/>
              </a:rPr>
              <a:t>accessed </a:t>
            </a:r>
            <a:r>
              <a:rPr lang="en-US" altLang="zh-CN" sz="32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simultaneously</a:t>
            </a:r>
            <a:r>
              <a:rPr lang="en-US" altLang="zh-CN" sz="3200" u="sng" dirty="0">
                <a:ea typeface="宋体" panose="02010600030101010101" pitchFamily="2" charset="-122"/>
              </a:rPr>
              <a:t> by </a:t>
            </a:r>
            <a:r>
              <a:rPr lang="en-US" altLang="zh-CN" sz="32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multiple threads</a:t>
            </a:r>
            <a:r>
              <a:rPr lang="en-US" altLang="zh-CN" sz="3200" dirty="0">
                <a:ea typeface="宋体" panose="02010600030101010101" pitchFamily="2" charset="-122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altLang="zh-CN" sz="1400" dirty="0">
              <a:ea typeface="宋体" panose="02010600030101010101" pitchFamily="2" charset="-122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ea typeface="宋体" panose="02010600030101010101" pitchFamily="2" charset="-122"/>
              </a:rPr>
              <a:t>e.g., two </a:t>
            </a:r>
            <a:r>
              <a:rPr lang="en-US" altLang="zh-CN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unsynchronized</a:t>
            </a:r>
            <a:r>
              <a:rPr lang="en-US" altLang="zh-CN" u="sng" dirty="0">
                <a:ea typeface="宋体" panose="02010600030101010101" pitchFamily="2" charset="-122"/>
              </a:rPr>
              <a:t> threads </a:t>
            </a:r>
            <a:r>
              <a:rPr lang="en-US" altLang="zh-CN" dirty="0">
                <a:ea typeface="宋体" panose="02010600030101010101" pitchFamily="2" charset="-122"/>
              </a:rPr>
              <a:t>accessing the same </a:t>
            </a:r>
            <a:r>
              <a:rPr lang="en-US" altLang="zh-CN" u="sng" dirty="0">
                <a:ea typeface="宋体" panose="02010600030101010101" pitchFamily="2" charset="-122"/>
              </a:rPr>
              <a:t>bank account (shared data member “.balance”)</a:t>
            </a:r>
            <a:r>
              <a:rPr lang="en-US" altLang="zh-CN" dirty="0">
                <a:ea typeface="宋体" panose="02010600030101010101" pitchFamily="2" charset="-122"/>
              </a:rPr>
              <a:t> may </a:t>
            </a:r>
            <a:r>
              <a:rPr lang="en-US" altLang="zh-CN" u="sng" dirty="0">
                <a:ea typeface="宋体" panose="02010600030101010101" pitchFamily="2" charset="-122"/>
              </a:rPr>
              <a:t>cause </a:t>
            </a:r>
            <a:r>
              <a:rPr lang="en-US" altLang="zh-CN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conflict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two threads: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each adds a penny to an account; 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account is initially 0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thread[</a:t>
            </a:r>
            <a:r>
              <a:rPr lang="en-US" altLang="zh-CN" sz="1800" u="sng" dirty="0" err="1"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u="sng" dirty="0">
                <a:ea typeface="宋体" panose="02010600030101010101" pitchFamily="2" charset="-122"/>
                <a:cs typeface="Times New Roman" panose="02020603050405020304" pitchFamily="18" charset="0"/>
              </a:rPr>
              <a:t>] did nothing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:  results are overwritten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ea typeface="宋体" panose="02010600030101010101" pitchFamily="2" charset="-122"/>
            </a:endParaRPr>
          </a:p>
        </p:txBody>
      </p:sp>
      <p:graphicFrame>
        <p:nvGraphicFramePr>
          <p:cNvPr id="338948" name="Object 4">
            <a:extLst>
              <a:ext uri="{FF2B5EF4-FFF2-40B4-BE49-F238E27FC236}">
                <a16:creationId xmlns:a16="http://schemas.microsoft.com/office/drawing/2014/main" id="{502077CA-D53C-45B0-99AF-97EE7AF5F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17471"/>
              </p:ext>
            </p:extLst>
          </p:nvPr>
        </p:nvGraphicFramePr>
        <p:xfrm>
          <a:off x="-304800" y="3886200"/>
          <a:ext cx="9753600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59" name="Picture" r:id="rId4" imgW="5029200" imgH="1257480" progId="Word.Picture.8">
                  <p:embed/>
                </p:oleObj>
              </mc:Choice>
              <mc:Fallback>
                <p:oleObj name="Picture" r:id="rId4" imgW="5029200" imgH="125748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4800" y="3886200"/>
                        <a:ext cx="9753600" cy="304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4E59B9F3-F006-425C-8287-C4A5F2285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E003E8-7456-45E1-AE03-D246D663B80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74434" name="Rectangle 2">
            <a:extLst>
              <a:ext uri="{FF2B5EF4-FFF2-40B4-BE49-F238E27FC236}">
                <a16:creationId xmlns:a16="http://schemas.microsoft.com/office/drawing/2014/main" id="{2E5E7F6C-637A-4C8B-A628-635F480A7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305800" cy="609600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Example: Showing Resource </a:t>
            </a:r>
            <a:r>
              <a:rPr lang="en-US" altLang="zh-CN" sz="4000" u="sng" dirty="0">
                <a:ea typeface="宋体" panose="02010600030101010101" pitchFamily="2" charset="-122"/>
              </a:rPr>
              <a:t>Conflict</a:t>
            </a:r>
            <a:endParaRPr lang="en-US" altLang="zh-CN" sz="4000" u="sng" dirty="0">
              <a:solidFill>
                <a:schemeClr val="tx1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98A2914A-63B7-4A73-A2B4-8232BFF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152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Suppose that you create and launch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one hundred threads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each of which adds a penny to an account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Assume that the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account is initially 0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74442" name="Rectangle 10">
            <a:extLst>
              <a:ext uri="{FF2B5EF4-FFF2-40B4-BE49-F238E27FC236}">
                <a16:creationId xmlns:a16="http://schemas.microsoft.com/office/drawing/2014/main" id="{0FBA56E4-B8FC-4856-A90A-A25F191E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2743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74444" name="Rectangle 12">
            <a:extLst>
              <a:ext uri="{FF2B5EF4-FFF2-40B4-BE49-F238E27FC236}">
                <a16:creationId xmlns:a16="http://schemas.microsoft.com/office/drawing/2014/main" id="{8663A4B3-CF15-45D5-A4C4-F29EADFD5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74443" name="Picture 11">
            <a:extLst>
              <a:ext uri="{FF2B5EF4-FFF2-40B4-BE49-F238E27FC236}">
                <a16:creationId xmlns:a16="http://schemas.microsoft.com/office/drawing/2014/main" id="{E05E9183-8FE4-4207-99F3-D426BE88A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4886325"/>
            <a:ext cx="37719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4446" name="Rectangle 14">
            <a:extLst>
              <a:ext uri="{FF2B5EF4-FFF2-40B4-BE49-F238E27FC236}">
                <a16:creationId xmlns:a16="http://schemas.microsoft.com/office/drawing/2014/main" id="{02A74BEF-BC5A-4BD8-A0B1-4250E361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0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4445" name="Object 13">
            <a:extLst>
              <a:ext uri="{FF2B5EF4-FFF2-40B4-BE49-F238E27FC236}">
                <a16:creationId xmlns:a16="http://schemas.microsoft.com/office/drawing/2014/main" id="{0E1A62F4-A6DC-4DBA-B16B-A2B069C63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74249"/>
              </p:ext>
            </p:extLst>
          </p:nvPr>
        </p:nvGraphicFramePr>
        <p:xfrm>
          <a:off x="723900" y="2602490"/>
          <a:ext cx="7886700" cy="208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56" name="Picture" r:id="rId5" imgW="4975860" imgH="1313688" progId="Word.Picture.8">
                  <p:embed/>
                </p:oleObj>
              </mc:Choice>
              <mc:Fallback>
                <p:oleObj name="Picture" r:id="rId5" imgW="4975860" imgH="1313688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602490"/>
                        <a:ext cx="7886700" cy="208805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227C292E-AC47-42AB-B2B8-A64C43E75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4DCB5C-1874-4BBF-8013-29A12013DEF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id="{5A25BF1E-6708-4E46-8EC7-2991ED305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Race Condition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259079" name="Rectangle 7">
            <a:extLst>
              <a:ext uri="{FF2B5EF4-FFF2-40B4-BE49-F238E27FC236}">
                <a16:creationId xmlns:a16="http://schemas.microsoft.com/office/drawing/2014/main" id="{A7818A00-EBAE-436F-8F5E-AACE59A1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5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9080" name="Rectangle 8">
            <a:extLst>
              <a:ext uri="{FF2B5EF4-FFF2-40B4-BE49-F238E27FC236}">
                <a16:creationId xmlns:a16="http://schemas.microsoft.com/office/drawing/2014/main" id="{531B98A7-0813-4C44-B50B-47054FDB7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8800"/>
            <a:ext cx="8458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400" b="1" i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Race condition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among multi-threads: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multi-threads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are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accessing a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shared resource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in a way that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causes conflict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Lead to : </a:t>
            </a:r>
            <a:r>
              <a:rPr lang="en-US" altLang="zh-CN" sz="2400" b="1" i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Not thread-safe </a:t>
            </a:r>
            <a:r>
              <a:rPr lang="en-US" altLang="zh-CN" sz="2400" b="1" i="1" u="sng" dirty="0"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b="1" u="sng" dirty="0">
                <a:ea typeface="宋体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is </a:t>
            </a:r>
            <a:r>
              <a:rPr lang="en-US" altLang="zh-CN" sz="2400" b="1" i="1" u="sng" dirty="0">
                <a:ea typeface="宋体" panose="02010600030101010101" pitchFamily="2" charset="-122"/>
                <a:cs typeface="Times New Roman" panose="02020603050405020304" pitchFamily="18" charset="0"/>
              </a:rPr>
              <a:t>thread-safe</a:t>
            </a:r>
            <a:r>
              <a:rPr lang="en-US" altLang="zh-CN" sz="2400" i="1" dirty="0">
                <a:ea typeface="宋体" panose="02010600030101010101" pitchFamily="2" charset="-122"/>
                <a:cs typeface="Times New Roman" panose="02020603050405020304" pitchFamily="18" charset="0"/>
              </a:rPr>
              <a:t> :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if an object of the class does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not cause a race condition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in the presence of multiple threads.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59082" name="Rectangle 10">
            <a:extLst>
              <a:ext uri="{FF2B5EF4-FFF2-40B4-BE49-F238E27FC236}">
                <a16:creationId xmlns:a16="http://schemas.microsoft.com/office/drawing/2014/main" id="{781B7027-64DE-41FD-883F-98BE978FE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5DE937C-61F4-45C4-8F50-44AE88069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4A05E9-DD04-44AB-98D4-6469FFC1238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02082" name="Rectangle 2">
            <a:extLst>
              <a:ext uri="{FF2B5EF4-FFF2-40B4-BE49-F238E27FC236}">
                <a16:creationId xmlns:a16="http://schemas.microsoft.com/office/drawing/2014/main" id="{CB71F278-80F7-433C-A610-1E07C3E59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 sz="4000" b="1" dirty="0">
                <a:latin typeface="Courier New" panose="02070309020205020404" pitchFamily="49" charset="0"/>
                <a:ea typeface="宋体" panose="02010600030101010101" pitchFamily="2" charset="-122"/>
              </a:rPr>
              <a:t>synchronized</a:t>
            </a:r>
            <a:r>
              <a:rPr lang="en-US" altLang="zh-CN" sz="4000" dirty="0">
                <a:ea typeface="宋体" panose="02010600030101010101" pitchFamily="2" charset="-122"/>
              </a:rPr>
              <a:t> method</a:t>
            </a:r>
            <a:endParaRPr lang="en-US" altLang="zh-CN" sz="4000" b="1" dirty="0">
              <a:ea typeface="宋体" panose="02010600030101010101" pitchFamily="2" charset="-122"/>
            </a:endParaRPr>
          </a:p>
        </p:txBody>
      </p:sp>
      <p:sp>
        <p:nvSpPr>
          <p:cNvPr id="302083" name="Rectangle 3">
            <a:extLst>
              <a:ext uri="{FF2B5EF4-FFF2-40B4-BE49-F238E27FC236}">
                <a16:creationId xmlns:a16="http://schemas.microsoft.com/office/drawing/2014/main" id="{F653A66D-1579-4E1C-A347-4ABDE2E18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333500"/>
            <a:ext cx="8763000" cy="41910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To avoid race conditions: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u="sng" dirty="0">
                <a:ea typeface="宋体" panose="02010600030101010101" pitchFamily="2" charset="-122"/>
              </a:rPr>
              <a:t>Prevent </a:t>
            </a:r>
            <a:r>
              <a:rPr lang="en-US" altLang="zh-CN" sz="2400" dirty="0">
                <a:ea typeface="宋体" panose="02010600030101010101" pitchFamily="2" charset="-122"/>
              </a:rPr>
              <a:t>more than one thread</a:t>
            </a:r>
            <a:r>
              <a:rPr lang="en-US" altLang="zh-CN" sz="2400" u="sng" dirty="0">
                <a:ea typeface="宋体" panose="02010600030101010101" pitchFamily="2" charset="-122"/>
              </a:rPr>
              <a:t> from simultaneously entering </a:t>
            </a:r>
            <a:r>
              <a:rPr lang="en-US" altLang="zh-CN" sz="2400" dirty="0">
                <a:ea typeface="宋体" panose="02010600030101010101" pitchFamily="2" charset="-122"/>
              </a:rPr>
              <a:t>certain part of the program, known as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critical region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  <a:p>
            <a:pPr lvl="1"/>
            <a:endParaRPr lang="en-US" altLang="zh-CN" sz="20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Use the </a:t>
            </a:r>
            <a:r>
              <a:rPr lang="en-US" altLang="zh-CN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synchronized</a:t>
            </a:r>
            <a:r>
              <a:rPr lang="en-US" altLang="zh-CN" sz="2400" dirty="0">
                <a:ea typeface="宋体" panose="02010600030101010101" pitchFamily="2" charset="-122"/>
              </a:rPr>
              <a:t> keyword to </a:t>
            </a:r>
            <a:r>
              <a:rPr lang="en-US" altLang="zh-CN" sz="2400" u="sng" dirty="0">
                <a:ea typeface="宋体" panose="02010600030101010101" pitchFamily="2" charset="-122"/>
              </a:rPr>
              <a:t>synchronize the method </a:t>
            </a:r>
            <a:r>
              <a:rPr lang="en-US" altLang="zh-CN" sz="2400" dirty="0">
                <a:ea typeface="宋体" panose="02010600030101010101" pitchFamily="2" charset="-122"/>
              </a:rPr>
              <a:t>so that </a:t>
            </a:r>
            <a:r>
              <a:rPr lang="en-US" altLang="zh-CN" sz="2400" u="sng" dirty="0">
                <a:ea typeface="宋体" panose="02010600030101010101" pitchFamily="2" charset="-122"/>
              </a:rPr>
              <a:t>only one thread can access the method at a time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 </a:t>
            </a:r>
            <a:r>
              <a:rPr lang="en-US" altLang="zh-CN" u="sng" dirty="0">
                <a:ea typeface="宋体" panose="02010600030101010101" pitchFamily="2" charset="-122"/>
              </a:rPr>
              <a:t>public </a:t>
            </a:r>
            <a:r>
              <a:rPr lang="en-US" altLang="zh-CN" b="1" u="sng" dirty="0">
                <a:solidFill>
                  <a:srgbClr val="FF0000"/>
                </a:solidFill>
                <a:ea typeface="宋体" panose="02010600030101010101" pitchFamily="2" charset="-122"/>
              </a:rPr>
              <a:t>synchronized</a:t>
            </a:r>
            <a:r>
              <a:rPr lang="en-US" altLang="zh-CN" u="sng" dirty="0">
                <a:ea typeface="宋体" panose="02010600030101010101" pitchFamily="2" charset="-122"/>
              </a:rPr>
              <a:t> void </a:t>
            </a:r>
            <a:r>
              <a:rPr lang="en-US" altLang="zh-CN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deposit</a:t>
            </a:r>
            <a:r>
              <a:rPr lang="en-US" altLang="zh-CN" u="sng" dirty="0">
                <a:ea typeface="宋体" panose="02010600030101010101" pitchFamily="2" charset="-122"/>
              </a:rPr>
              <a:t>(double amount)</a:t>
            </a:r>
          </a:p>
          <a:p>
            <a:pPr marL="0" indent="0">
              <a:buFont typeface="Monotype Sorts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634917-5580-4B5B-8AAF-23EA41BDB6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3668F9-A1B9-4F79-9639-9C20FC92D9A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81C280C0-2BC8-4ED8-BC33-3BB25E4F9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 sz="3600" dirty="0"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3600" dirty="0">
                <a:ea typeface="宋体" panose="02010600030101010101" pitchFamily="2" charset="-122"/>
                <a:cs typeface="Times New Roman" panose="02020603050405020304" pitchFamily="18" charset="0"/>
              </a:rPr>
              <a:t>ynchronized Block /Statements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27AEDFD2-E8AA-40BE-A8AD-9FA48143B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Synchronized block </a:t>
            </a:r>
            <a:r>
              <a:rPr lang="zh-CN" altLang="en-US" sz="2400" b="1" i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： </a:t>
            </a:r>
            <a:r>
              <a:rPr lang="en-US" altLang="zh-CN" sz="2400" u="sng" dirty="0">
                <a:ea typeface="宋体" panose="02010600030101010101" pitchFamily="2" charset="-122"/>
                <a:cs typeface="Courier New" panose="02070309020205020404" pitchFamily="49" charset="0"/>
              </a:rPr>
              <a:t>synchronized statements </a:t>
            </a:r>
            <a:endParaRPr lang="en-US" altLang="zh-CN" sz="2400" dirty="0"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synchronized (</a:t>
            </a:r>
            <a:r>
              <a:rPr lang="en-US" altLang="zh-CN" i="1" u="sng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expr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{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statements;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 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2400" i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expr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ea typeface="宋体" panose="02010600030101010101" pitchFamily="2" charset="-122"/>
                <a:cs typeface="Courier New" panose="02070309020205020404" pitchFamily="49" charset="0"/>
              </a:rPr>
              <a:t>：</a:t>
            </a:r>
            <a:r>
              <a:rPr lang="en-US" altLang="zh-CN" sz="2000" i="1" dirty="0">
                <a:ea typeface="宋体" panose="02010600030101010101" pitchFamily="2" charset="-122"/>
                <a:cs typeface="Courier New" panose="02070309020205020404" pitchFamily="49" charset="0"/>
              </a:rPr>
              <a:t>an </a:t>
            </a:r>
            <a:r>
              <a:rPr lang="en-US" altLang="zh-CN" sz="2000" b="1" i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object</a:t>
            </a:r>
            <a:r>
              <a:rPr lang="en-US" altLang="zh-CN" sz="2000" i="1" u="sng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  <a:cs typeface="Courier New" panose="02070309020205020404" pitchFamily="49" charset="0"/>
              </a:rPr>
              <a:t>reference</a:t>
            </a:r>
            <a:r>
              <a:rPr lang="en-US" altLang="zh-CN" sz="2000" dirty="0">
                <a:ea typeface="宋体" panose="02010600030101010101" pitchFamily="2" charset="-122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1800" u="sng" dirty="0">
                <a:ea typeface="宋体" panose="02010600030101010101" pitchFamily="2" charset="-122"/>
                <a:cs typeface="Courier New" panose="02070309020205020404" pitchFamily="49" charset="0"/>
              </a:rPr>
              <a:t>If the object is already locked 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by another thread, the thread is </a:t>
            </a:r>
            <a:r>
              <a:rPr lang="en-US" altLang="zh-CN" sz="1800" u="sng" dirty="0">
                <a:ea typeface="宋体" panose="02010600030101010101" pitchFamily="2" charset="-122"/>
                <a:cs typeface="Courier New" panose="02070309020205020404" pitchFamily="49" charset="0"/>
              </a:rPr>
              <a:t>blocked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</a:pPr>
            <a:r>
              <a:rPr lang="en-US" altLang="zh-CN" sz="1800" u="sng" dirty="0">
                <a:ea typeface="宋体" panose="02010600030101010101" pitchFamily="2" charset="-122"/>
                <a:cs typeface="Courier New" panose="02070309020205020404" pitchFamily="49" charset="0"/>
              </a:rPr>
              <a:t>If a lock is obtained on the object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, the synchronized block is </a:t>
            </a:r>
            <a:r>
              <a:rPr lang="en-US" altLang="zh-CN" sz="1800" u="sng" dirty="0">
                <a:ea typeface="宋体" panose="02010600030101010101" pitchFamily="2" charset="-122"/>
                <a:cs typeface="Courier New" panose="02070309020205020404" pitchFamily="49" charset="0"/>
              </a:rPr>
              <a:t>executed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altLang="zh-CN" sz="1800" u="sng" dirty="0">
                <a:ea typeface="宋体" panose="02010600030101010101" pitchFamily="2" charset="-122"/>
                <a:cs typeface="Courier New" panose="02070309020205020404" pitchFamily="49" charset="0"/>
              </a:rPr>
              <a:t>and then 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the lock is </a:t>
            </a:r>
            <a:r>
              <a:rPr lang="en-US" altLang="zh-CN" sz="1800" u="sng" dirty="0">
                <a:ea typeface="宋体" panose="02010600030101010101" pitchFamily="2" charset="-122"/>
                <a:cs typeface="Courier New" panose="02070309020205020404" pitchFamily="49" charset="0"/>
              </a:rPr>
              <a:t>released</a:t>
            </a:r>
            <a:r>
              <a:rPr lang="en-US" altLang="zh-CN" sz="1800" dirty="0">
                <a:ea typeface="宋体" panose="02010600030101010101" pitchFamily="2" charset="-122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308228" name="Rectangle 4">
            <a:extLst>
              <a:ext uri="{FF2B5EF4-FFF2-40B4-BE49-F238E27FC236}">
                <a16:creationId xmlns:a16="http://schemas.microsoft.com/office/drawing/2014/main" id="{08D0BFDB-FD8C-4A1C-BD95-BC01B179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782D2F-7435-4FCF-8921-381A91233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6BEE52-E440-41FB-9A8A-F9C4569811F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2D12B752-AE73-4E5C-80DF-6ADA4FDBA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 sz="3600" dirty="0"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ea typeface="宋体" panose="02010600030101010101" pitchFamily="2" charset="-122"/>
                <a:cs typeface="Times New Roman" panose="02020603050405020304" pitchFamily="18" charset="0"/>
              </a:rPr>
              <a:t>Synchronizing block</a:t>
            </a:r>
            <a:r>
              <a:rPr lang="en-US" altLang="zh-CN" sz="3600" dirty="0">
                <a:ea typeface="宋体" panose="02010600030101010101" pitchFamily="2" charset="-122"/>
              </a:rPr>
              <a:t> vs. Method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0FA2B8AC-B55E-42F3-805E-1EB7354C0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334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synchronized method:</a:t>
            </a: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b="1" u="sng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 </a:t>
            </a:r>
            <a:r>
              <a:rPr lang="en-US" altLang="zh-CN" sz="2000" b="1" u="sng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synchronized</a:t>
            </a:r>
            <a:r>
              <a:rPr lang="en-US" altLang="zh-CN" sz="2000" b="1" u="sng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void </a:t>
            </a:r>
            <a:r>
              <a:rPr lang="en-US" altLang="zh-CN" sz="2000" b="1" u="sng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xMethod</a:t>
            </a:r>
            <a:r>
              <a:rPr lang="en-US" altLang="zh-CN" sz="2000" b="1" u="sng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// method body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equivalent to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synchronized block:</a:t>
            </a:r>
          </a:p>
          <a:p>
            <a:pPr marL="0" indent="0"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public void </a:t>
            </a:r>
            <a:r>
              <a:rPr lang="en-US" altLang="zh-CN" sz="20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xMethod</a:t>
            </a:r>
            <a:r>
              <a:rPr lang="en-US" altLang="zh-CN" sz="20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u="sng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synchronized (this) {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// method body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1" u="sng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3D8BA7B5-712E-4B0E-B985-EB8197CE7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91A9470-E944-47D6-9A08-35DDA87B7F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F7B900-1DDC-400F-B38D-0EC67A7D4EA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BF188346-C394-4A7F-8C39-211056099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 sz="3600" dirty="0"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Synchronization </a:t>
            </a:r>
            <a:r>
              <a:rPr lang="en-US" altLang="zh-CN" u="sng" dirty="0">
                <a:ea typeface="宋体" panose="02010600030101010101" pitchFamily="2" charset="-122"/>
              </a:rPr>
              <a:t>Using Locks 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31E165CE-ACC3-4401-9AAB-DE11275AE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28600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 lock is an instance of the </a:t>
            </a:r>
            <a:r>
              <a:rPr lang="en-US" altLang="zh-CN" sz="2400" b="1" u="sng" dirty="0">
                <a:solidFill>
                  <a:srgbClr val="FF0000"/>
                </a:solidFill>
                <a:ea typeface="宋体" panose="02010600030101010101" pitchFamily="2" charset="-122"/>
              </a:rPr>
              <a:t>Lock</a:t>
            </a:r>
            <a:r>
              <a:rPr lang="en-US" altLang="zh-CN" sz="2400" b="1" dirty="0">
                <a:solidFill>
                  <a:srgbClr val="FF0000"/>
                </a:solidFill>
                <a:ea typeface="宋体" panose="02010600030101010101" pitchFamily="2" charset="-122"/>
              </a:rPr>
              <a:t> interface</a:t>
            </a:r>
            <a:r>
              <a:rPr lang="en-US" altLang="zh-CN" sz="2400" dirty="0">
                <a:ea typeface="宋体" panose="02010600030101010101" pitchFamily="2" charset="-122"/>
              </a:rPr>
              <a:t>, which declares the methods for </a:t>
            </a:r>
            <a:r>
              <a:rPr lang="en-US" altLang="zh-CN" sz="2400" u="sng" dirty="0">
                <a:ea typeface="宋体" panose="02010600030101010101" pitchFamily="2" charset="-122"/>
              </a:rPr>
              <a:t>acquiring and releasing locks</a:t>
            </a:r>
            <a:r>
              <a:rPr lang="en-US" altLang="zh-CN" sz="2400" dirty="0">
                <a:ea typeface="宋体" panose="02010600030101010101" pitchFamily="2" charset="-122"/>
              </a:rPr>
              <a:t>.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312324" name="Rectangle 4">
            <a:extLst>
              <a:ext uri="{FF2B5EF4-FFF2-40B4-BE49-F238E27FC236}">
                <a16:creationId xmlns:a16="http://schemas.microsoft.com/office/drawing/2014/main" id="{03EB8B9E-5BD4-45A5-899F-4394C820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813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2326" name="Rectangle 6">
            <a:extLst>
              <a:ext uri="{FF2B5EF4-FFF2-40B4-BE49-F238E27FC236}">
                <a16:creationId xmlns:a16="http://schemas.microsoft.com/office/drawing/2014/main" id="{FF059485-4F90-44D9-BCDD-229066B24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9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2325" name="Object 5">
            <a:extLst>
              <a:ext uri="{FF2B5EF4-FFF2-40B4-BE49-F238E27FC236}">
                <a16:creationId xmlns:a16="http://schemas.microsoft.com/office/drawing/2014/main" id="{D970DCA7-FC94-447A-9C25-A939FDED0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236105"/>
              </p:ext>
            </p:extLst>
          </p:nvPr>
        </p:nvGraphicFramePr>
        <p:xfrm>
          <a:off x="614362" y="2732522"/>
          <a:ext cx="7843838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0" name="Picture" r:id="rId4" imgW="4705200" imgH="1954440" progId="Word.Picture.8">
                  <p:embed/>
                </p:oleObj>
              </mc:Choice>
              <mc:Fallback>
                <p:oleObj name="Picture" r:id="rId4" imgW="4705200" imgH="195444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2" y="2732522"/>
                        <a:ext cx="7843838" cy="32654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28EA7746-CC6D-4BDF-975A-084F510DC4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38055D-5405-4060-9431-22E2F2245BE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47810" name="Rectangle 2">
            <a:extLst>
              <a:ext uri="{FF2B5EF4-FFF2-40B4-BE49-F238E27FC236}">
                <a16:creationId xmlns:a16="http://schemas.microsoft.com/office/drawing/2014/main" id="{129F8DF6-6B9B-4656-868A-D4441F818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Threads Concept</a:t>
            </a: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767BBF1B-3F9E-4ED3-A2FE-13962337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71600"/>
            <a:ext cx="1676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Multiple threads on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multiple CPUs</a:t>
            </a: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1A527EA1-6AD9-4C1F-8D23-47F2814B7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29000"/>
            <a:ext cx="19050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Multiple threads sharing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a single CPU</a:t>
            </a:r>
          </a:p>
        </p:txBody>
      </p:sp>
      <p:graphicFrame>
        <p:nvGraphicFramePr>
          <p:cNvPr id="247815" name="Object 7">
            <a:extLst>
              <a:ext uri="{FF2B5EF4-FFF2-40B4-BE49-F238E27FC236}">
                <a16:creationId xmlns:a16="http://schemas.microsoft.com/office/drawing/2014/main" id="{39518DBE-B5AC-42AD-8208-30F44F1151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913732"/>
              </p:ext>
            </p:extLst>
          </p:nvPr>
        </p:nvGraphicFramePr>
        <p:xfrm>
          <a:off x="2663825" y="1376363"/>
          <a:ext cx="6022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1" name="Picture" r:id="rId3" imgW="6858000" imgH="6400800" progId="Word.Picture.8">
                  <p:embed/>
                </p:oleObj>
              </mc:Choice>
              <mc:Fallback>
                <p:oleObj name="Picture" r:id="rId3" imgW="6858000" imgH="64008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2663825" y="1376363"/>
                        <a:ext cx="6022975" cy="174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7" name="Object 9">
            <a:extLst>
              <a:ext uri="{FF2B5EF4-FFF2-40B4-BE49-F238E27FC236}">
                <a16:creationId xmlns:a16="http://schemas.microsoft.com/office/drawing/2014/main" id="{B42DCE55-37F0-4107-9757-81F08F202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3433763"/>
          <a:ext cx="6022975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2" name="Picture" r:id="rId5" imgW="6858000" imgH="6400800" progId="Word.Picture.8">
                  <p:embed/>
                </p:oleObj>
              </mc:Choice>
              <mc:Fallback>
                <p:oleObj name="Picture" r:id="rId5" imgW="6858000" imgH="640080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067" t="19858" r="42267" b="61858"/>
                      <a:stretch>
                        <a:fillRect/>
                      </a:stretch>
                    </p:blipFill>
                    <p:spPr bwMode="auto">
                      <a:xfrm>
                        <a:off x="2740025" y="3433763"/>
                        <a:ext cx="6022975" cy="1749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8FB37BFA-BBD4-4E84-BE73-1388427395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BA76DF-F5E1-4166-B433-B7C7E501FA8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2018" name="Rectangle 2">
            <a:extLst>
              <a:ext uri="{FF2B5EF4-FFF2-40B4-BE49-F238E27FC236}">
                <a16:creationId xmlns:a16="http://schemas.microsoft.com/office/drawing/2014/main" id="{13630165-7D47-4281-8F75-31F5F495F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  <a:noFill/>
          <a:ln/>
        </p:spPr>
        <p:txBody>
          <a:bodyPr/>
          <a:lstStyle/>
          <a:p>
            <a:r>
              <a:rPr lang="en-US" altLang="zh-CN" sz="3600" dirty="0">
                <a:latin typeface="Courier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ea typeface="宋体" panose="02010600030101010101" pitchFamily="2" charset="-122"/>
                <a:cs typeface="Times New Roman" panose="02020603050405020304" pitchFamily="18" charset="0"/>
              </a:rPr>
              <a:t>Thread Cooperation</a:t>
            </a:r>
            <a:endParaRPr lang="en-US" altLang="zh-CN" sz="3600" dirty="0">
              <a:ea typeface="宋体" panose="02010600030101010101" pitchFamily="2" charset="-122"/>
            </a:endParaRP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411906C9-CC02-4EE9-B452-E4C71D285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2819400"/>
          </a:xfrm>
          <a:noFill/>
          <a:ln/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A thread can specify what to do under a certain condition.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Condition: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object</a:t>
            </a:r>
            <a:r>
              <a:rPr lang="en-US" altLang="zh-CN" sz="2400" dirty="0">
                <a:ea typeface="宋体" panose="02010600030101010101" pitchFamily="2" charset="-122"/>
              </a:rPr>
              <a:t> created by invoking </a:t>
            </a:r>
            <a:r>
              <a:rPr lang="en-US" altLang="zh-CN" sz="2400" b="1" u="sng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newCondition</a:t>
            </a:r>
            <a:r>
              <a:rPr lang="en-US" altLang="zh-CN" sz="2400" b="1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()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on a </a:t>
            </a:r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Lock</a:t>
            </a:r>
            <a:r>
              <a:rPr lang="en-US" altLang="zh-CN" sz="2400" dirty="0">
                <a:ea typeface="宋体" panose="02010600030101010101" pitchFamily="2" charset="-122"/>
              </a:rPr>
              <a:t> object.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methods</a:t>
            </a:r>
            <a:r>
              <a:rPr lang="en-US" altLang="zh-CN" sz="2400" dirty="0">
                <a:ea typeface="宋体" panose="02010600030101010101" pitchFamily="2" charset="-122"/>
              </a:rPr>
              <a:t>: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await()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signal()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u="sng" dirty="0" err="1">
                <a:solidFill>
                  <a:srgbClr val="FF0000"/>
                </a:solidFill>
                <a:ea typeface="宋体" panose="02010600030101010101" pitchFamily="2" charset="-122"/>
              </a:rPr>
              <a:t>signalAll</a:t>
            </a:r>
            <a:r>
              <a:rPr lang="en-US" altLang="zh-CN" sz="2000" u="sng" dirty="0">
                <a:solidFill>
                  <a:srgbClr val="FF0000"/>
                </a:solidFill>
                <a:ea typeface="宋体" panose="02010600030101010101" pitchFamily="2" charset="-122"/>
              </a:rPr>
              <a:t>()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2022" name="Rectangle 6">
            <a:extLst>
              <a:ext uri="{FF2B5EF4-FFF2-40B4-BE49-F238E27FC236}">
                <a16:creationId xmlns:a16="http://schemas.microsoft.com/office/drawing/2014/main" id="{9A2BD838-CA1B-4907-B0CB-7B514407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2021" name="Object 5">
            <a:extLst>
              <a:ext uri="{FF2B5EF4-FFF2-40B4-BE49-F238E27FC236}">
                <a16:creationId xmlns:a16="http://schemas.microsoft.com/office/drawing/2014/main" id="{10E452E2-CD62-4212-BB93-95FFAD63A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07130"/>
              </p:ext>
            </p:extLst>
          </p:nvPr>
        </p:nvGraphicFramePr>
        <p:xfrm>
          <a:off x="0" y="3505202"/>
          <a:ext cx="9143999" cy="239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125" name="Picture" r:id="rId4" imgW="4705200" imgH="994320" progId="Word.Picture.8">
                  <p:embed/>
                </p:oleObj>
              </mc:Choice>
              <mc:Fallback>
                <p:oleObj name="Picture" r:id="rId4" imgW="4705200" imgH="99432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2"/>
                        <a:ext cx="9143999" cy="23987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DA1528CD-6E64-4B20-B7B2-512E62FE36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0302DB-61FB-4884-9359-61802D626FBF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ACA7C049-A5F3-40AA-A05B-09C04F995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  <a:noFill/>
          <a:ln/>
        </p:spPr>
        <p:txBody>
          <a:bodyPr/>
          <a:lstStyle/>
          <a:p>
            <a:r>
              <a:rPr lang="en-US" altLang="zh-CN" sz="36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Example: </a:t>
            </a:r>
            <a:r>
              <a:rPr lang="en-US" altLang="zh-CN" sz="3600" dirty="0">
                <a:ea typeface="宋体" panose="02010600030101010101" pitchFamily="2" charset="-122"/>
                <a:cs typeface="Times New Roman" panose="02020603050405020304" pitchFamily="18" charset="0"/>
              </a:rPr>
              <a:t>Thread Cooperation</a:t>
            </a:r>
            <a:r>
              <a:rPr lang="en-US" altLang="zh-CN" sz="36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9CFAFDA3-0A73-4CD3-A8AE-8973CFC8B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915400" cy="19812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Two cooperated </a:t>
            </a:r>
            <a:r>
              <a:rPr lang="en-US" altLang="zh-CN" sz="2400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threads</a:t>
            </a:r>
            <a:r>
              <a:rPr lang="en-US" altLang="zh-CN" sz="2400" dirty="0">
                <a:ea typeface="宋体" panose="02010600030101010101" pitchFamily="2" charset="-122"/>
              </a:rPr>
              <a:t>: 		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Deposit </a:t>
            </a:r>
            <a:r>
              <a:rPr lang="en-US" altLang="zh-CN" sz="2400" dirty="0">
                <a:ea typeface="宋体" panose="02010600030101010101" pitchFamily="2" charset="-122"/>
              </a:rPr>
              <a:t>&amp;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  Withdraw 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use a lock with a </a:t>
            </a:r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condition</a:t>
            </a:r>
            <a:r>
              <a:rPr lang="en-US" altLang="zh-CN" sz="2400" dirty="0">
                <a:ea typeface="宋体" panose="02010600030101010101" pitchFamily="2" charset="-122"/>
              </a:rPr>
              <a:t>: 	</a:t>
            </a:r>
            <a:r>
              <a:rPr lang="en-US" altLang="zh-CN" sz="2400" b="1" u="sng" dirty="0" err="1">
                <a:solidFill>
                  <a:schemeClr val="tx2">
                    <a:lumMod val="75000"/>
                  </a:schemeClr>
                </a:solidFill>
                <a:ea typeface="宋体" panose="02010600030101010101" pitchFamily="2" charset="-122"/>
              </a:rPr>
              <a:t>newDeposit</a:t>
            </a:r>
            <a:endParaRPr lang="en-US" altLang="zh-CN" sz="2400" b="1" u="sng" dirty="0">
              <a:solidFill>
                <a:schemeClr val="tx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zh-CN" sz="24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Withdraw</a:t>
            </a:r>
            <a:r>
              <a:rPr lang="en-US" altLang="zh-CN" sz="2400" dirty="0">
                <a:ea typeface="宋体" panose="02010600030101010101" pitchFamily="2" charset="-122"/>
              </a:rPr>
              <a:t> thread : </a:t>
            </a:r>
            <a:r>
              <a:rPr lang="en-US" altLang="zh-CN" sz="24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wait for </a:t>
            </a:r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dirty="0" err="1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newDeposit</a:t>
            </a:r>
            <a:r>
              <a:rPr lang="en-US" altLang="zh-CN" sz="2400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 condition</a:t>
            </a:r>
          </a:p>
          <a:p>
            <a:pPr lvl="2" indent="-342900"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if the balance is less than the amount to be withdrawn</a:t>
            </a:r>
          </a:p>
          <a:p>
            <a:pPr lvl="2" indent="-342900">
              <a:lnSpc>
                <a:spcPct val="80000"/>
              </a:lnSpc>
              <a:spcBef>
                <a:spcPct val="0"/>
              </a:spcBef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 indent="-342900">
              <a:lnSpc>
                <a:spcPct val="80000"/>
              </a:lnSpc>
              <a:spcBef>
                <a:spcPct val="0"/>
              </a:spcBef>
            </a:pPr>
            <a:r>
              <a:rPr lang="en-US" altLang="zh-CN" sz="24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Deposit</a:t>
            </a:r>
            <a:r>
              <a:rPr lang="en-US" altLang="zh-CN" sz="2400" dirty="0">
                <a:ea typeface="宋体" panose="02010600030101010101" pitchFamily="2" charset="-122"/>
              </a:rPr>
              <a:t> thread: </a:t>
            </a:r>
            <a:r>
              <a:rPr lang="en-US" altLang="zh-CN" sz="2400" u="sng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signals</a:t>
            </a:r>
            <a:r>
              <a:rPr lang="en-US" altLang="zh-CN" sz="2400" dirty="0">
                <a:ea typeface="宋体" panose="02010600030101010101" pitchFamily="2" charset="-122"/>
              </a:rPr>
              <a:t> the waiting Withdraw thread </a:t>
            </a:r>
            <a:r>
              <a:rPr lang="en-US" altLang="zh-CN" sz="2400" dirty="0">
                <a:solidFill>
                  <a:schemeClr val="tx2">
                    <a:lumMod val="90000"/>
                  </a:schemeClr>
                </a:solidFill>
                <a:ea typeface="宋体" panose="02010600030101010101" pitchFamily="2" charset="-122"/>
              </a:rPr>
              <a:t>to try again</a:t>
            </a:r>
          </a:p>
          <a:p>
            <a:pPr lvl="2" indent="-342900"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when adding money to the account</a:t>
            </a:r>
          </a:p>
        </p:txBody>
      </p:sp>
      <p:sp>
        <p:nvSpPr>
          <p:cNvPr id="316422" name="Rectangle 6">
            <a:extLst>
              <a:ext uri="{FF2B5EF4-FFF2-40B4-BE49-F238E27FC236}">
                <a16:creationId xmlns:a16="http://schemas.microsoft.com/office/drawing/2014/main" id="{9046BA8D-DD0F-497B-9BCF-88DBD554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2605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1080E584-2BFE-409A-B2A2-B7579670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16426" name="Rectangle 10">
            <a:extLst>
              <a:ext uri="{FF2B5EF4-FFF2-40B4-BE49-F238E27FC236}">
                <a16:creationId xmlns:a16="http://schemas.microsoft.com/office/drawing/2014/main" id="{1BCD961E-F58B-4CE3-922D-740FC0F86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44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6425" name="Object 9">
            <a:extLst>
              <a:ext uri="{FF2B5EF4-FFF2-40B4-BE49-F238E27FC236}">
                <a16:creationId xmlns:a16="http://schemas.microsoft.com/office/drawing/2014/main" id="{D6995A1E-6E4F-4CCA-BB86-DE5DFC4ECF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43130"/>
              </p:ext>
            </p:extLst>
          </p:nvPr>
        </p:nvGraphicFramePr>
        <p:xfrm>
          <a:off x="609600" y="3351501"/>
          <a:ext cx="8304097" cy="3428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32" name="Picture" r:id="rId4" imgW="4287600" imgH="1767960" progId="Word.Picture.8">
                  <p:embed/>
                </p:oleObj>
              </mc:Choice>
              <mc:Fallback>
                <p:oleObj name="Picture" r:id="rId4" imgW="4287600" imgH="176796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1501"/>
                        <a:ext cx="8304097" cy="342871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4DF473CC-1515-4926-AFDA-F3A09EF5F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2A7E3F-90C0-4A15-9AEE-09DD77C7CF8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6C8256D0-4EE8-4DFD-BB80-EDBB730FF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457200"/>
          </a:xfrm>
          <a:noFill/>
          <a:ln/>
        </p:spPr>
        <p:txBody>
          <a:bodyPr/>
          <a:lstStyle/>
          <a:p>
            <a:r>
              <a:rPr lang="en-US" altLang="zh-CN" sz="4000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Example: </a:t>
            </a:r>
            <a:r>
              <a:rPr lang="en-US" altLang="zh-CN" sz="4000" dirty="0">
                <a:ea typeface="宋体" panose="02010600030101010101" pitchFamily="2" charset="-122"/>
                <a:cs typeface="Times New Roman" panose="02020603050405020304" pitchFamily="18" charset="0"/>
              </a:rPr>
              <a:t>Thread Cooperation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5C13426F-6C8C-45B7-8C91-7CB06A4D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3429000"/>
          </a:xfrm>
        </p:spPr>
        <p:txBody>
          <a:bodyPr/>
          <a:lstStyle/>
          <a:p>
            <a:r>
              <a:rPr lang="en-US" altLang="zh-CN" sz="2400" b="1" u="sng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two threads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one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deposits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to an account, one </a:t>
            </a:r>
            <a:r>
              <a:rPr lang="en-US" altLang="zh-CN" sz="2400" u="sng" dirty="0">
                <a:ea typeface="宋体" panose="02010600030101010101" pitchFamily="2" charset="-122"/>
                <a:cs typeface="Times New Roman" panose="02020603050405020304" pitchFamily="18" charset="0"/>
              </a:rPr>
              <a:t>withdraws</a:t>
            </a:r>
            <a:r>
              <a:rPr lang="en-US" altLang="zh-CN" sz="2400" dirty="0">
                <a:ea typeface="宋体" panose="02010600030101010101" pitchFamily="2" charset="-122"/>
                <a:cs typeface="Times New Roman" panose="02020603050405020304" pitchFamily="18" charset="0"/>
              </a:rPr>
              <a:t> from it. 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the initial balance is 0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  <a:cs typeface="Times New Roman" panose="02020603050405020304" pitchFamily="18" charset="0"/>
              </a:rPr>
              <a:t>the amount to deposit/withdraw is random.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446B27E1-9B22-4577-BC4F-B0FF9372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2519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556777-BD5B-4005-BCBA-9519726B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438400"/>
            <a:ext cx="8177497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663FA580-9282-4952-84F9-4BD95E3ED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A562FC-7E12-491D-908A-7D21E335F9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2146" name="Rectangle 2">
            <a:extLst>
              <a:ext uri="{FF2B5EF4-FFF2-40B4-BE49-F238E27FC236}">
                <a16:creationId xmlns:a16="http://schemas.microsoft.com/office/drawing/2014/main" id="{5A4E7A41-0E03-4CAF-8EE3-71FDB4CF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/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Creating Tasks and Threads</a:t>
            </a:r>
          </a:p>
        </p:txBody>
      </p:sp>
      <p:sp>
        <p:nvSpPr>
          <p:cNvPr id="262149" name="Rectangle 5">
            <a:extLst>
              <a:ext uri="{FF2B5EF4-FFF2-40B4-BE49-F238E27FC236}">
                <a16:creationId xmlns:a16="http://schemas.microsoft.com/office/drawing/2014/main" id="{28308CC9-1FA9-4ECF-8BA6-775D3F0D4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1" name="Rectangle 7">
            <a:extLst>
              <a:ext uri="{FF2B5EF4-FFF2-40B4-BE49-F238E27FC236}">
                <a16:creationId xmlns:a16="http://schemas.microsoft.com/office/drawing/2014/main" id="{8B66500A-D40D-4649-A681-4C15C4C6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5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3" name="Rectangle 9">
            <a:extLst>
              <a:ext uri="{FF2B5EF4-FFF2-40B4-BE49-F238E27FC236}">
                <a16:creationId xmlns:a16="http://schemas.microsoft.com/office/drawing/2014/main" id="{99CD2EE8-5280-4C5F-B260-9ECCA9CB4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525" y="2514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2155" name="Rectangle 11">
            <a:extLst>
              <a:ext uri="{FF2B5EF4-FFF2-40B4-BE49-F238E27FC236}">
                <a16:creationId xmlns:a16="http://schemas.microsoft.com/office/drawing/2014/main" id="{7BE747DD-4B47-4D0B-8866-A080EB258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2154" name="Object 10">
            <a:extLst>
              <a:ext uri="{FF2B5EF4-FFF2-40B4-BE49-F238E27FC236}">
                <a16:creationId xmlns:a16="http://schemas.microsoft.com/office/drawing/2014/main" id="{A2AE1DB6-475D-4AB0-8F65-2C49366678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605192"/>
              </p:ext>
            </p:extLst>
          </p:nvPr>
        </p:nvGraphicFramePr>
        <p:xfrm>
          <a:off x="20017" y="1539715"/>
          <a:ext cx="9103965" cy="417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9" name="Picture" r:id="rId4" imgW="5086440" imgH="1905120" progId="Word.Picture.8">
                  <p:embed/>
                </p:oleObj>
              </mc:Choice>
              <mc:Fallback>
                <p:oleObj name="Picture" r:id="rId4" imgW="5086440" imgH="190512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7" y="1539715"/>
                        <a:ext cx="9103965" cy="417528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60E52870-328D-431F-8265-7D0CE38CA3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D9902E-8791-4E4D-A17F-CF9327215E78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5218" name="Rectangle 2">
            <a:extLst>
              <a:ext uri="{FF2B5EF4-FFF2-40B4-BE49-F238E27FC236}">
                <a16:creationId xmlns:a16="http://schemas.microsoft.com/office/drawing/2014/main" id="{F287507F-98B6-4E8E-B121-FC48BC111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0425" y="33291"/>
            <a:ext cx="7848600" cy="914400"/>
          </a:xfrm>
        </p:spPr>
        <p:txBody>
          <a:bodyPr/>
          <a:lstStyle/>
          <a:p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Using the </a:t>
            </a:r>
            <a:r>
              <a:rPr lang="en-US" altLang="zh-CN" sz="3600" u="sng" dirty="0">
                <a:latin typeface="Courier New" panose="02070309020205020404" pitchFamily="49" charset="0"/>
                <a:ea typeface="宋体" panose="02010600030101010101" pitchFamily="2" charset="-122"/>
              </a:rPr>
              <a:t>Runnable</a:t>
            </a:r>
            <a:r>
              <a:rPr lang="en-US" altLang="zh-CN" sz="3600" u="sng" dirty="0">
                <a:ea typeface="宋体" panose="02010600030101010101" pitchFamily="2" charset="-122"/>
              </a:rPr>
              <a:t> Interface </a:t>
            </a:r>
            <a:r>
              <a:rPr lang="en-US" altLang="zh-CN" sz="3600" dirty="0">
                <a:ea typeface="宋体" panose="02010600030101010101" pitchFamily="2" charset="-122"/>
              </a:rPr>
              <a:t>to</a:t>
            </a:r>
            <a:br>
              <a:rPr lang="en-US" altLang="zh-CN" sz="3600" dirty="0">
                <a:ea typeface="宋体" panose="02010600030101010101" pitchFamily="2" charset="-122"/>
              </a:rPr>
            </a:br>
            <a:r>
              <a:rPr lang="en-US" altLang="zh-CN" sz="3600" dirty="0">
                <a:ea typeface="宋体" panose="02010600030101010101" pitchFamily="2" charset="-122"/>
              </a:rPr>
              <a:t> </a:t>
            </a:r>
            <a:r>
              <a:rPr lang="en-US" altLang="zh-CN" sz="3600" u="sng" dirty="0">
                <a:ea typeface="宋体" panose="02010600030101010101" pitchFamily="2" charset="-122"/>
              </a:rPr>
              <a:t>Create and Launch Threads</a:t>
            </a:r>
            <a:endParaRPr lang="en-US" altLang="zh-CN" u="sng" dirty="0">
              <a:ea typeface="宋体" panose="02010600030101010101" pitchFamily="2" charset="-122"/>
            </a:endParaRP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FCE01C3-C04B-4629-B0DD-3A97E1D18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28194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Example: Create and run three threads: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ea typeface="宋体" panose="02010600030101010101" pitchFamily="2" charset="-122"/>
              </a:rPr>
              <a:t>first thread </a:t>
            </a:r>
            <a:r>
              <a:rPr lang="en-US" altLang="zh-CN" sz="2400" dirty="0">
                <a:ea typeface="宋体" panose="02010600030101010101" pitchFamily="2" charset="-122"/>
              </a:rPr>
              <a:t>prints the letter </a:t>
            </a:r>
            <a:r>
              <a:rPr lang="en-US" altLang="zh-CN" sz="2400" i="1" u="sng" dirty="0"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ea typeface="宋体" panose="02010600030101010101" pitchFamily="2" charset="-122"/>
              </a:rPr>
              <a:t> 100 times. 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ea typeface="宋体" panose="02010600030101010101" pitchFamily="2" charset="-122"/>
              </a:rPr>
              <a:t>second thread </a:t>
            </a:r>
            <a:r>
              <a:rPr lang="en-US" altLang="zh-CN" sz="2400" dirty="0">
                <a:ea typeface="宋体" panose="02010600030101010101" pitchFamily="2" charset="-122"/>
              </a:rPr>
              <a:t>prints the letter </a:t>
            </a:r>
            <a:r>
              <a:rPr lang="en-US" altLang="zh-CN" sz="2400" i="1" u="sng" dirty="0"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ea typeface="宋体" panose="02010600030101010101" pitchFamily="2" charset="-122"/>
              </a:rPr>
              <a:t> 100 times.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The </a:t>
            </a:r>
            <a:r>
              <a:rPr lang="en-US" altLang="zh-CN" sz="2400" u="sng" dirty="0">
                <a:ea typeface="宋体" panose="02010600030101010101" pitchFamily="2" charset="-122"/>
              </a:rPr>
              <a:t>third thread </a:t>
            </a:r>
            <a:r>
              <a:rPr lang="en-US" altLang="zh-CN" sz="2400" dirty="0">
                <a:ea typeface="宋体" panose="02010600030101010101" pitchFamily="2" charset="-122"/>
              </a:rPr>
              <a:t>prints the integers </a:t>
            </a:r>
            <a:r>
              <a:rPr lang="en-US" altLang="zh-CN" sz="2400" u="sng" dirty="0">
                <a:ea typeface="宋体" panose="02010600030101010101" pitchFamily="2" charset="-122"/>
              </a:rPr>
              <a:t>1 through 100</a:t>
            </a:r>
            <a:r>
              <a:rPr lang="en-US" altLang="zh-CN" sz="2400" dirty="0">
                <a:ea typeface="宋体" panose="02010600030101010101" pitchFamily="2" charset="-122"/>
              </a:rPr>
              <a:t>.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65220" name="AutoShape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C09126D-3E5F-4987-9D4B-C6B58C2F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91200"/>
            <a:ext cx="25908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 dirty="0" err="1">
                <a:solidFill>
                  <a:schemeClr val="accent1"/>
                </a:solidFill>
                <a:latin typeface="Book Antiqua" panose="02040602050305030304" pitchFamily="18" charset="0"/>
                <a:ea typeface="宋体" panose="02010600030101010101" pitchFamily="2" charset="-122"/>
                <a:hlinkClick r:id="rId2" action="ppaction://program"/>
              </a:rPr>
              <a:t>TaskThreadDemo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265222" name="AutoShape 6">
            <a:hlinkClick r:id="rId3" action="ppaction://program" highlightClick="1"/>
            <a:extLst>
              <a:ext uri="{FF2B5EF4-FFF2-40B4-BE49-F238E27FC236}">
                <a16:creationId xmlns:a16="http://schemas.microsoft.com/office/drawing/2014/main" id="{845BE00F-6369-4053-AF6F-B2A59DE6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91200"/>
            <a:ext cx="2613025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38A1BA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Run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125615-4775-45DD-96F2-38B081E87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02" y="3733800"/>
            <a:ext cx="7996426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AECA6-D5ED-4C0D-BF8B-AD4F3F73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855549-05A6-4E3C-A37D-BAA20BC62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17313-8338-445F-AC46-DBD56FBCFBC6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9E3C9F-3458-41F0-97EA-94597976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07" y="-1587"/>
            <a:ext cx="6430993" cy="685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D784C1-BBAA-48CA-A769-402CD25AA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419600"/>
            <a:ext cx="4374472" cy="235025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C63588-45C8-48F3-8F0C-5455D9377B83}"/>
              </a:ext>
            </a:extLst>
          </p:cNvPr>
          <p:cNvSpPr txBox="1"/>
          <p:nvPr/>
        </p:nvSpPr>
        <p:spPr>
          <a:xfrm>
            <a:off x="685800" y="0"/>
            <a:ext cx="1981200" cy="15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19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B2FAEA9-325C-4B1B-AAEA-2FC383408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7BF65E-38CB-4680-8A87-8DE38967260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4194" name="Rectangle 2">
            <a:extLst>
              <a:ext uri="{FF2B5EF4-FFF2-40B4-BE49-F238E27FC236}">
                <a16:creationId xmlns:a16="http://schemas.microsoft.com/office/drawing/2014/main" id="{12BA5E0A-6406-4830-A171-ABFB20CB7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Thread Class </a:t>
            </a:r>
            <a:endParaRPr lang="en-US" altLang="zh-CN" b="1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64199" name="Rectangle 7">
            <a:extLst>
              <a:ext uri="{FF2B5EF4-FFF2-40B4-BE49-F238E27FC236}">
                <a16:creationId xmlns:a16="http://schemas.microsoft.com/office/drawing/2014/main" id="{B77B2079-DADE-4AEC-8F17-83C75EE01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4201" name="Rectangle 9">
            <a:extLst>
              <a:ext uri="{FF2B5EF4-FFF2-40B4-BE49-F238E27FC236}">
                <a16:creationId xmlns:a16="http://schemas.microsoft.com/office/drawing/2014/main" id="{656D593C-8EDD-4BA2-8113-DA67AC55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057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4203" name="Rectangle 11">
            <a:extLst>
              <a:ext uri="{FF2B5EF4-FFF2-40B4-BE49-F238E27FC236}">
                <a16:creationId xmlns:a16="http://schemas.microsoft.com/office/drawing/2014/main" id="{E6F10688-1BAB-462E-8408-1423BDAE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1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A47FA1-2AF1-4BE5-8C89-20640252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1133762"/>
            <a:ext cx="9142857" cy="45904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DBF13-D941-4E9D-8A58-E581BFE1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704850"/>
          </a:xfrm>
        </p:spPr>
        <p:txBody>
          <a:bodyPr/>
          <a:lstStyle/>
          <a:p>
            <a:r>
              <a:rPr lang="en-US" altLang="zh-CN" dirty="0">
                <a:latin typeface="Times-Roman"/>
              </a:rPr>
              <a:t>Thread States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16B12-8AC7-499A-92A7-B3245EE88E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17313-8338-445F-AC46-DBD56FBCFBC6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30D883-862A-4B82-BF26-7B1A149DAD18}"/>
              </a:ext>
            </a:extLst>
          </p:cNvPr>
          <p:cNvSpPr/>
          <p:nvPr/>
        </p:nvSpPr>
        <p:spPr>
          <a:xfrm>
            <a:off x="609600" y="5316915"/>
            <a:ext cx="792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-Roman"/>
              </a:rPr>
              <a:t>Threads can be in one of </a:t>
            </a:r>
            <a:r>
              <a:rPr lang="en-US" altLang="zh-CN" dirty="0">
                <a:solidFill>
                  <a:srgbClr val="FFFF00"/>
                </a:solidFill>
                <a:latin typeface="Times-Roman"/>
              </a:rPr>
              <a:t>five states</a:t>
            </a:r>
            <a:r>
              <a:rPr lang="en-US" altLang="zh-CN" dirty="0">
                <a:latin typeface="Times-Roman"/>
              </a:rPr>
              <a:t>: </a:t>
            </a:r>
            <a:r>
              <a:rPr lang="en-US" altLang="zh-CN" u="sng" dirty="0">
                <a:latin typeface="Times-Roman"/>
              </a:rPr>
              <a:t>New</a:t>
            </a:r>
            <a:r>
              <a:rPr lang="en-US" altLang="zh-CN" dirty="0">
                <a:latin typeface="Times-Roman"/>
              </a:rPr>
              <a:t>, </a:t>
            </a:r>
            <a:r>
              <a:rPr lang="en-US" altLang="zh-CN" u="sng" dirty="0">
                <a:latin typeface="Times-Roman"/>
              </a:rPr>
              <a:t>Ready</a:t>
            </a:r>
            <a:r>
              <a:rPr lang="en-US" altLang="zh-CN" dirty="0">
                <a:latin typeface="Times-Roman"/>
              </a:rPr>
              <a:t>, </a:t>
            </a:r>
            <a:r>
              <a:rPr lang="en-US" altLang="zh-CN" u="sng" dirty="0">
                <a:latin typeface="Times-Roman"/>
              </a:rPr>
              <a:t>Running</a:t>
            </a:r>
            <a:r>
              <a:rPr lang="en-US" altLang="zh-CN" dirty="0">
                <a:latin typeface="Times-Roman"/>
              </a:rPr>
              <a:t>,</a:t>
            </a:r>
          </a:p>
          <a:p>
            <a:r>
              <a:rPr lang="en-US" altLang="zh-CN" u="sng" dirty="0">
                <a:latin typeface="Times-Roman"/>
              </a:rPr>
              <a:t>Blocked</a:t>
            </a:r>
            <a:r>
              <a:rPr lang="en-US" altLang="zh-CN" dirty="0">
                <a:latin typeface="Times-Roman"/>
              </a:rPr>
              <a:t>, or </a:t>
            </a:r>
            <a:r>
              <a:rPr lang="en-US" altLang="zh-CN" u="sng" dirty="0">
                <a:latin typeface="Times-Roman"/>
              </a:rPr>
              <a:t>Finished</a:t>
            </a:r>
            <a:r>
              <a:rPr lang="en-US" altLang="zh-CN" dirty="0">
                <a:latin typeface="Times-Roman"/>
              </a:rPr>
              <a:t> .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C1F14-CD22-4102-8490-B0066A5D1461}"/>
              </a:ext>
            </a:extLst>
          </p:cNvPr>
          <p:cNvSpPr/>
          <p:nvPr/>
        </p:nvSpPr>
        <p:spPr>
          <a:xfrm>
            <a:off x="2306796" y="3198168"/>
            <a:ext cx="4530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-Roman"/>
              </a:rPr>
              <a:t>Threads can be in one of five states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3A5543-AB5D-4AB8-BE6F-7B0E3744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295400"/>
            <a:ext cx="8991600" cy="377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6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1ED9BF47-5203-489B-81BF-16CDE89E5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1B4C462-A19A-4B69-A562-4A101254CD9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id="{9D7F2F4F-DBE0-4435-854D-09DA78B46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17019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Thread Priority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816CA36E-C3AC-4B51-BE36-209AA0C8F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617019"/>
            <a:ext cx="8839200" cy="5623961"/>
          </a:xfrm>
          <a:noFill/>
          <a:ln/>
        </p:spPr>
        <p:txBody>
          <a:bodyPr/>
          <a:lstStyle/>
          <a:p>
            <a:pPr marL="334963" indent="-334963"/>
            <a:r>
              <a:rPr lang="en-US" altLang="zh-CN" sz="2800" dirty="0">
                <a:latin typeface="Times New Roman" panose="02020603050405020304" pitchFamily="18" charset="0"/>
              </a:rPr>
              <a:t>Java assigns every thread a priority.</a:t>
            </a:r>
          </a:p>
          <a:p>
            <a:pPr marL="735013" lvl="1" indent="-334963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Range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1-10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 （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high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735013" lvl="1" indent="-334963"/>
            <a:r>
              <a:rPr lang="en-US" altLang="zh-CN" sz="2400" dirty="0">
                <a:ea typeface="宋体" panose="02010600030101010101" pitchFamily="2" charset="-122"/>
              </a:rPr>
              <a:t>Some constants 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1800" b="1" dirty="0" err="1">
                <a:latin typeface="Courier New" panose="02070309020205020404" pitchFamily="49" charset="0"/>
                <a:ea typeface="宋体" panose="02010600030101010101" pitchFamily="2" charset="-122"/>
              </a:rPr>
              <a:t>Thread.</a:t>
            </a:r>
            <a:r>
              <a:rPr lang="en-US" altLang="zh-CN" sz="1800" b="1" dirty="0" err="1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MIN_PRIORITY</a:t>
            </a:r>
            <a:r>
              <a:rPr lang="en-US" altLang="zh-CN" sz="18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zh-CN" altLang="en-US" sz="18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8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  <a:p>
            <a:pPr marL="400050" lvl="1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="1" u="sng" dirty="0">
                <a:latin typeface="Courier New" panose="02070309020205020404" pitchFamily="49" charset="0"/>
                <a:ea typeface="宋体" panose="02010600030101010101" pitchFamily="2" charset="-122"/>
              </a:rPr>
              <a:t>Thread.</a:t>
            </a:r>
            <a:r>
              <a:rPr lang="en-US" altLang="zh-CN" sz="1800" b="1" u="sng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NORM_PRIORITY	</a:t>
            </a:r>
            <a:r>
              <a:rPr lang="zh-CN" altLang="en-US" sz="1800" b="1" u="sng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800" b="1" u="sng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5   </a:t>
            </a:r>
            <a:r>
              <a:rPr lang="zh-CN" altLang="en-US" sz="2000" b="1" u="sng" dirty="0">
                <a:ea typeface="宋体" panose="02010600030101010101" pitchFamily="2" charset="-122"/>
              </a:rPr>
              <a:t>（</a:t>
            </a:r>
            <a:r>
              <a:rPr lang="en-US" altLang="zh-CN" sz="2000" b="1" u="sng" dirty="0">
                <a:ea typeface="宋体" panose="02010600030101010101" pitchFamily="2" charset="-122"/>
              </a:rPr>
              <a:t>default priority</a:t>
            </a:r>
            <a:r>
              <a:rPr lang="zh-CN" altLang="en-US" sz="2000" b="1" u="sng" dirty="0">
                <a:ea typeface="宋体" panose="02010600030101010101" pitchFamily="2" charset="-122"/>
              </a:rPr>
              <a:t>）</a:t>
            </a:r>
            <a:endParaRPr lang="en-US" altLang="zh-CN" sz="2000" b="1" u="sng" dirty="0">
              <a:ea typeface="宋体" panose="02010600030101010101" pitchFamily="2" charset="-122"/>
            </a:endParaRPr>
          </a:p>
          <a:p>
            <a:pPr marL="400050" lvl="1" indent="0">
              <a:buNone/>
            </a:pP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	Thread.</a:t>
            </a:r>
            <a:r>
              <a:rPr lang="en-US" altLang="zh-CN" sz="18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MAX_PRIORITY 	</a:t>
            </a:r>
            <a:r>
              <a:rPr lang="zh-CN" altLang="en-US" sz="18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8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  <a:p>
            <a:pPr marL="400050" lvl="1" indent="0">
              <a:buNone/>
            </a:pPr>
            <a:endParaRPr lang="en-US" altLang="zh-CN" sz="1800" b="1" dirty="0">
              <a:solidFill>
                <a:schemeClr val="tx2">
                  <a:lumMod val="9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457200" indent="-457200"/>
            <a:r>
              <a:rPr lang="en-US" altLang="zh-CN" sz="2800" dirty="0">
                <a:latin typeface="Times New Roman" panose="02020603050405020304" pitchFamily="18" charset="0"/>
              </a:rPr>
              <a:t>By default,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a thread’s priority</a:t>
            </a:r>
            <a:r>
              <a:rPr lang="en-US" altLang="zh-CN" sz="2800" dirty="0">
                <a:latin typeface="Times New Roman" panose="02020603050405020304" pitchFamily="18" charset="0"/>
              </a:rPr>
              <a:t>: its </a:t>
            </a:r>
            <a:r>
              <a:rPr lang="en-US" altLang="zh-CN" sz="2800" u="sng" dirty="0">
                <a:latin typeface="Times New Roman" panose="02020603050405020304" pitchFamily="18" charset="0"/>
              </a:rPr>
              <a:t>parent-thread’ priority </a:t>
            </a:r>
            <a:r>
              <a:rPr lang="en-US" altLang="zh-CN" sz="2800" dirty="0">
                <a:latin typeface="Times New Roman" panose="02020603050405020304" pitchFamily="18" charset="0"/>
              </a:rPr>
              <a:t>(that spawned it)</a:t>
            </a:r>
          </a:p>
          <a:p>
            <a:pPr marL="857250" lvl="1" indent="-457200"/>
            <a:r>
              <a:rPr lang="en-US" altLang="zh-CN" sz="2400" u="sng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the main thread’s </a:t>
            </a:r>
            <a:r>
              <a:rPr lang="en-US" altLang="zh-CN" sz="2400" u="sng" dirty="0">
                <a:latin typeface="Times New Roman" panose="02020603050405020304" pitchFamily="18" charset="0"/>
              </a:rPr>
              <a:t>priority: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u="sng" dirty="0">
                <a:latin typeface="Times New Roman" panose="02020603050405020304" pitchFamily="18" charset="0"/>
              </a:rPr>
              <a:t>Thread.NORM_PRIORITY.</a:t>
            </a:r>
          </a:p>
          <a:p>
            <a:pPr marL="857250" lvl="1" indent="-457200"/>
            <a:endParaRPr lang="en-US" altLang="zh-CN" sz="2400" u="sng" dirty="0">
              <a:latin typeface="Times New Roman" panose="02020603050405020304" pitchFamily="18" charset="0"/>
            </a:endParaRPr>
          </a:p>
          <a:p>
            <a:pPr marL="334963" indent="-334963"/>
            <a:r>
              <a:rPr lang="en-US" altLang="zh-CN" sz="2400" dirty="0">
                <a:ea typeface="宋体" panose="02010600030101010101" pitchFamily="2" charset="-122"/>
              </a:rPr>
              <a:t>Set/get the priority:</a:t>
            </a: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</a:t>
            </a:r>
            <a:r>
              <a:rPr lang="en-US" altLang="zh-CN" sz="2000" b="1" dirty="0" err="1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setPriority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int priority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err="1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getPriority</a:t>
            </a:r>
            <a:r>
              <a:rPr lang="en-US" altLang="zh-CN" sz="2000" b="1" dirty="0">
                <a:solidFill>
                  <a:schemeClr val="tx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endParaRPr lang="en-US" altLang="zh-CN" sz="2400" b="1" dirty="0">
              <a:solidFill>
                <a:schemeClr val="tx2">
                  <a:lumMod val="9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b="1" dirty="0">
              <a:solidFill>
                <a:schemeClr val="tx2">
                  <a:lumMod val="90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699221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18977</TotalTime>
  <Words>3053</Words>
  <Application>Microsoft Office PowerPoint</Application>
  <PresentationFormat>全屏显示(4:3)</PresentationFormat>
  <Paragraphs>365</Paragraphs>
  <Slides>32</Slides>
  <Notes>21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Courier</vt:lpstr>
      <vt:lpstr>Monotype Sorts</vt:lpstr>
      <vt:lpstr>TimesLTPro-Roman</vt:lpstr>
      <vt:lpstr>Times-Roman</vt:lpstr>
      <vt:lpstr>Arial</vt:lpstr>
      <vt:lpstr>Book Antiqua</vt:lpstr>
      <vt:lpstr>Courier New</vt:lpstr>
      <vt:lpstr>Times New Roman</vt:lpstr>
      <vt:lpstr>International</vt:lpstr>
      <vt:lpstr>Picture</vt:lpstr>
      <vt:lpstr>Microsoft Word Picture</vt:lpstr>
      <vt:lpstr>Chapter 32 Multithreading</vt:lpstr>
      <vt:lpstr>Objectives</vt:lpstr>
      <vt:lpstr>Threads Concept</vt:lpstr>
      <vt:lpstr>Creating Tasks and Threads</vt:lpstr>
      <vt:lpstr> Using the Runnable Interface to  Create and Launch Threads</vt:lpstr>
      <vt:lpstr>PowerPoint 演示文稿</vt:lpstr>
      <vt:lpstr>Thread Class </vt:lpstr>
      <vt:lpstr>Thread States</vt:lpstr>
      <vt:lpstr>Thread Priority</vt:lpstr>
      <vt:lpstr>Thread Priority</vt:lpstr>
      <vt:lpstr>Static yield() Method</vt:lpstr>
      <vt:lpstr>Static sleep(milliseconds) Method</vt:lpstr>
      <vt:lpstr>join() Method</vt:lpstr>
      <vt:lpstr>Thread States</vt:lpstr>
      <vt:lpstr>Thread States</vt:lpstr>
      <vt:lpstr>interrupt(), isInterrupted()</vt:lpstr>
      <vt:lpstr>isAlive()</vt:lpstr>
      <vt:lpstr>Outdated methods:  stop(), suspend(), resume()</vt:lpstr>
      <vt:lpstr>PowerPoint 演示文稿</vt:lpstr>
      <vt:lpstr>PowerPoint 演示文稿</vt:lpstr>
      <vt:lpstr>Thread Pools</vt:lpstr>
      <vt:lpstr>Creating Executors</vt:lpstr>
      <vt:lpstr>Thread Synchronization</vt:lpstr>
      <vt:lpstr>Example: Showing Resource Conflict</vt:lpstr>
      <vt:lpstr>Race Condition</vt:lpstr>
      <vt:lpstr>synchronized method</vt:lpstr>
      <vt:lpstr> synchronized Block /Statements</vt:lpstr>
      <vt:lpstr> Synchronizing block vs. Method</vt:lpstr>
      <vt:lpstr> Synchronization Using Locks </vt:lpstr>
      <vt:lpstr> Thread Cooperation</vt:lpstr>
      <vt:lpstr>Example: Thread Cooperation </vt:lpstr>
      <vt:lpstr>Example: Thread Cooperation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Multithreading</dc:title>
  <dc:creator>Y. Daniel Liang</dc:creator>
  <cp:lastModifiedBy>dell</cp:lastModifiedBy>
  <cp:revision>227</cp:revision>
  <dcterms:created xsi:type="dcterms:W3CDTF">1995-06-10T17:31:50Z</dcterms:created>
  <dcterms:modified xsi:type="dcterms:W3CDTF">2022-04-19T03:18:43Z</dcterms:modified>
</cp:coreProperties>
</file>