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1" r:id="rId4"/>
    <p:sldId id="273" r:id="rId5"/>
    <p:sldId id="290" r:id="rId6"/>
    <p:sldId id="275" r:id="rId7"/>
    <p:sldId id="276" r:id="rId8"/>
    <p:sldId id="277" r:id="rId9"/>
    <p:sldId id="279" r:id="rId10"/>
    <p:sldId id="280" r:id="rId11"/>
    <p:sldId id="281" r:id="rId12"/>
    <p:sldId id="282" r:id="rId13"/>
    <p:sldId id="288" r:id="rId14"/>
    <p:sldId id="289" r:id="rId15"/>
    <p:sldId id="302" r:id="rId16"/>
    <p:sldId id="301" r:id="rId17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5856"/>
    <a:srgbClr val="006666"/>
    <a:srgbClr val="E75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225"/>
    <p:restoredTop sz="94660"/>
  </p:normalViewPr>
  <p:slideViewPr>
    <p:cSldViewPr showGuides="1">
      <p:cViewPr varScale="1">
        <p:scale>
          <a:sx n="87" d="100"/>
          <a:sy n="87" d="100"/>
        </p:scale>
        <p:origin x="-1349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3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tags" Target="../tags/tag2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Q图片2016042421534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76400"/>
            <a:ext cx="9144000" cy="2036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QQ图片201604242154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3800"/>
            <a:ext cx="9144000" cy="2339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Text Box 4"/>
          <p:cNvSpPr txBox="1"/>
          <p:nvPr/>
        </p:nvSpPr>
        <p:spPr>
          <a:xfrm>
            <a:off x="1828800" y="762000"/>
            <a:ext cx="77406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Section</a:t>
            </a:r>
            <a:r>
              <a:rPr lang="en-GB" altLang="en-US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4.2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The  Mean Value Theorem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52600"/>
            <a:ext cx="9135110" cy="85471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1752600"/>
            <a:ext cx="906272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zh-CN"/>
              <a:t>Example 5. </a:t>
            </a:r>
            <a:r>
              <a:rPr lang="zh-CN" altLang="en-US" b="0">
                <a:solidFill>
                  <a:schemeClr val="tx1"/>
                </a:solidFill>
              </a:rPr>
              <a:t>Assume the object or body is falling freely from rest with acceleration</a:t>
            </a:r>
            <a:r>
              <a:rPr lang="en-GB" altLang="zh-CN" b="0">
                <a:solidFill>
                  <a:schemeClr val="tx1"/>
                </a:solidFill>
              </a:rPr>
              <a:t> 9.</a:t>
            </a:r>
            <a:r>
              <a:rPr lang="en-US" altLang="en-GB" b="0">
                <a:solidFill>
                  <a:schemeClr val="tx1"/>
                </a:solidFill>
              </a:rPr>
              <a:t>8 m/sec</a:t>
            </a:r>
            <a:r>
              <a:rPr lang="en-US" altLang="en-GB" b="0" baseline="30000">
                <a:solidFill>
                  <a:schemeClr val="tx1"/>
                </a:solidFill>
              </a:rPr>
              <a:t>2</a:t>
            </a:r>
            <a:r>
              <a:rPr lang="en-GB" altLang="zh-CN" b="0" baseline="30000">
                <a:solidFill>
                  <a:schemeClr val="tx1"/>
                </a:solidFill>
              </a:rPr>
              <a:t>  </a:t>
            </a:r>
            <a:r>
              <a:rPr lang="zh-CN" altLang="en-US" b="0">
                <a:solidFill>
                  <a:schemeClr val="tx1"/>
                </a:solidFill>
              </a:rPr>
              <a:t>We assume the position s(t) of the body is measured positive downward from</a:t>
            </a:r>
            <a:r>
              <a:rPr lang="en-GB" altLang="zh-CN" b="0">
                <a:solidFill>
                  <a:schemeClr val="tx1"/>
                </a:solidFill>
              </a:rPr>
              <a:t> </a:t>
            </a:r>
            <a:r>
              <a:rPr lang="zh-CN" altLang="en-US" b="0">
                <a:solidFill>
                  <a:schemeClr val="tx1"/>
                </a:solidFill>
              </a:rPr>
              <a:t>the rest position (so the vertical coordinate line points downward, in the direction of the</a:t>
            </a:r>
            <a:r>
              <a:rPr lang="en-GB" altLang="zh-CN" b="0">
                <a:solidFill>
                  <a:schemeClr val="tx1"/>
                </a:solidFill>
              </a:rPr>
              <a:t> </a:t>
            </a:r>
            <a:r>
              <a:rPr lang="zh-CN" altLang="en-US" b="0">
                <a:solidFill>
                  <a:schemeClr val="tx1"/>
                </a:solidFill>
              </a:rPr>
              <a:t>motion, with the rest position at 0).</a:t>
            </a:r>
            <a:r>
              <a:rPr lang="en-GB" altLang="zh-CN" b="0">
                <a:solidFill>
                  <a:schemeClr val="tx1"/>
                </a:solidFill>
              </a:rPr>
              <a:t> Find the velocity v(t) and position function s(t).</a:t>
            </a:r>
            <a:endParaRPr lang="en-GB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6200" y="1676400"/>
            <a:ext cx="90030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2"/>
                </a:solidFill>
              </a:rPr>
              <a:t>F</a:t>
            </a:r>
            <a:r>
              <a:rPr lang="zh-CN" altLang="en-US">
                <a:solidFill>
                  <a:schemeClr val="tx2"/>
                </a:solidFill>
              </a:rPr>
              <a:t>ind the function with the given derivative whose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graph passes through the point P.</a:t>
            </a:r>
            <a:endParaRPr lang="zh-CN" altLang="en-US">
              <a:solidFill>
                <a:schemeClr val="tx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667000"/>
            <a:ext cx="3397250" cy="642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81200" y="9906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Exercises:</a:t>
            </a:r>
            <a:endParaRPr lang="en-US" altLang="zh-CN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0" y="1676400"/>
            <a:ext cx="79032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2"/>
                </a:solidFill>
              </a:rPr>
              <a:t>Find the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body</a:t>
            </a:r>
            <a:r>
              <a:rPr lang="en-US" altLang="zh-CN">
                <a:solidFill>
                  <a:schemeClr val="tx2"/>
                </a:solidFill>
              </a:rPr>
              <a:t>’</a:t>
            </a:r>
            <a:r>
              <a:rPr lang="zh-CN" altLang="en-US">
                <a:solidFill>
                  <a:schemeClr val="tx2"/>
                </a:solidFill>
              </a:rPr>
              <a:t>s position at time t</a:t>
            </a:r>
            <a:endParaRPr lang="zh-CN" altLang="en-US">
              <a:solidFill>
                <a:schemeClr val="tx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2620645"/>
            <a:ext cx="4419600" cy="46037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11860" y="3026410"/>
            <a:ext cx="3323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zh-CN"/>
              <a:t>Homework: P236: 4, 30 </a:t>
            </a:r>
            <a:endParaRPr lang="en-GB" altLang="zh-CN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35" y="1905635"/>
            <a:ext cx="91249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zh-CN"/>
              <a:t>    </a:t>
            </a:r>
            <a:r>
              <a:rPr lang="zh-CN" altLang="en-US">
                <a:solidFill>
                  <a:schemeClr val="tx1"/>
                </a:solidFill>
              </a:rPr>
              <a:t>The hypotheses of Theorem 3 are essential. If they fail at even one point, the graph</a:t>
            </a:r>
            <a:r>
              <a:rPr lang="en-GB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may not have a horizontal tangent</a:t>
            </a:r>
            <a:r>
              <a:rPr lang="en-GB" altLang="zh-CN">
                <a:solidFill>
                  <a:schemeClr val="tx1"/>
                </a:solidFill>
              </a:rPr>
              <a:t>.</a:t>
            </a:r>
            <a:endParaRPr lang="en-GB" altLang="zh-CN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435" y="3276600"/>
            <a:ext cx="7105650" cy="253555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76400"/>
            <a:ext cx="5685155" cy="147256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Q图片2016042422204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657600"/>
            <a:ext cx="4495800" cy="2979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QQ图片201604242221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733800"/>
            <a:ext cx="4419600" cy="2981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QQ图片201604242219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409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-76200" y="1676400"/>
                <a:ext cx="9199880" cy="21031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/>
                  <a:t>A Physical Interpretation</a:t>
                </a:r>
                <a:endParaRPr lang="zh-CN" altLang="en-US"/>
              </a:p>
              <a:p>
                <a:r>
                  <a:rPr lang="en-GB" altLang="zh-CN">
                    <a:solidFill>
                      <a:schemeClr val="tx1"/>
                    </a:solidFill>
                  </a:rPr>
                  <a:t>     </a:t>
                </a:r>
                <a:r>
                  <a:rPr lang="zh-CN" altLang="en-US">
                    <a:solidFill>
                      <a:schemeClr val="tx1"/>
                    </a:solidFill>
                  </a:rPr>
                  <a:t>We can think of the number </a:t>
                </a:r>
                <a:r>
                  <a:rPr lang="en-GB" altLang="zh-CN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GB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GB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𝒇</m:t>
                        </m:r>
                        <m:r>
                          <a:rPr lang="en-US" altLang="en-GB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en-GB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𝒃</m:t>
                        </m:r>
                        <m:r>
                          <a:rPr lang="en-US" altLang="en-GB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altLang="en-GB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𝒇</m:t>
                        </m:r>
                        <m:r>
                          <a:rPr lang="en-US" altLang="en-GB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en-GB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𝒂</m:t>
                        </m:r>
                        <m:r>
                          <a:rPr lang="en-US" altLang="en-GB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en-GB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𝒃</m:t>
                        </m:r>
                        <m:r>
                          <a:rPr lang="en-US" altLang="en-GB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en-GB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GB" altLang="zh-CN">
                    <a:solidFill>
                      <a:schemeClr val="tx1"/>
                    </a:solidFill>
                  </a:rPr>
                  <a:t>   </a:t>
                </a:r>
                <a:r>
                  <a:rPr lang="zh-CN" altLang="en-US">
                    <a:solidFill>
                      <a:schemeClr val="tx1"/>
                    </a:solidFill>
                  </a:rPr>
                  <a:t>as the average change in ƒ over [a, b]</a:t>
                </a:r>
                <a:r>
                  <a:rPr lang="en-GB" altLang="zh-CN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and</a:t>
                </a:r>
                <a:r>
                  <a:rPr lang="en-GB" altLang="zh-CN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GB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𝒇</m:t>
                    </m:r>
                    <m:r>
                      <a:rPr lang="en-US" altLang="en-GB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’(</m:t>
                    </m:r>
                    <m:r>
                      <a:rPr lang="en-US" altLang="en-GB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𝒄</m:t>
                    </m:r>
                    <m:r>
                      <a:rPr lang="en-US" altLang="en-GB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</a:rPr>
                  <a:t> as an instantaneous change. Then the Mean Value Theorem says that at some interior point the instantaneous change must equal the average change over the entire interval</a:t>
                </a:r>
                <a:r>
                  <a:rPr lang="en-GB" altLang="zh-CN">
                    <a:solidFill>
                      <a:schemeClr val="tx1"/>
                    </a:solidFill>
                  </a:rPr>
                  <a:t>.</a:t>
                </a:r>
                <a:endParaRPr lang="en-GB" altLang="zh-CN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1676400"/>
                <a:ext cx="9199880" cy="21031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752600"/>
            <a:ext cx="9049385" cy="1856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76600" y="3684905"/>
            <a:ext cx="2390775" cy="273367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76400"/>
            <a:ext cx="8866505" cy="1379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124200"/>
            <a:ext cx="2857500" cy="270764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1676400"/>
            <a:ext cx="9080500" cy="1010920"/>
          </a:xfrm>
          <a:prstGeom prst="rect">
            <a:avLst/>
          </a:prstGeom>
        </p:spPr>
      </p:pic>
      <p:pic>
        <p:nvPicPr>
          <p:cNvPr id="7" name="图片 6" descr="QQ图片201604242332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2819400"/>
            <a:ext cx="9144000" cy="3106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52600"/>
            <a:ext cx="9143365" cy="1110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" y="3048000"/>
            <a:ext cx="8866505" cy="18681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" y="5334000"/>
            <a:ext cx="8928100" cy="68326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923,&quot;width&quot;:13856}"/>
</p:tagLst>
</file>

<file path=ppt/tags/tag2.xml><?xml version="1.0" encoding="utf-8"?>
<p:tagLst xmlns:p="http://schemas.openxmlformats.org/presentationml/2006/main">
  <p:tag name="KSO_WM_UNIT_PLACING_PICTURE_USER_VIEWPORT" val="{&quot;height&quot;:4305,&quot;width&quot;:3765}"/>
</p:tagLst>
</file>

<file path=ppt/tags/tag3.xml><?xml version="1.0" encoding="utf-8"?>
<p:tagLst xmlns:p="http://schemas.openxmlformats.org/presentationml/2006/main">
  <p:tag name="KSO_WPP_MARK_KEY" val="bfb1a93d-cca0-4b10-a893-0d1650b7f275"/>
  <p:tag name="COMMONDATA" val="eyJoZGlkIjoiZTQ4ODQwNThiYTg4YTBlNDhkZDRmNGNiNWM5NWE1YzAifQ=="/>
</p:tagLst>
</file>

<file path=ppt/theme/theme1.xml><?xml version="1.0" encoding="utf-8"?>
<a:theme xmlns:a="http://schemas.openxmlformats.org/drawingml/2006/main" name="Section 1.5 Limits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ection 1.5 Limits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 1.5 Limits</Template>
  <TotalTime>0</TotalTime>
  <Words>963</Words>
  <Application>WPS 演示</Application>
  <PresentationFormat>全屏显示(4:3)</PresentationFormat>
  <Paragraphs>17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楷体_GB2312</vt:lpstr>
      <vt:lpstr>新宋体</vt:lpstr>
      <vt:lpstr>Cambria Math</vt:lpstr>
      <vt:lpstr>微软雅黑</vt:lpstr>
      <vt:lpstr>Arial Unicode MS</vt:lpstr>
      <vt:lpstr>Calibri</vt:lpstr>
      <vt:lpstr>Section 1.5 Limits</vt:lpstr>
      <vt:lpstr>1_Section 1.5 Limits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蓝凌软件</dc:creator>
  <cp:lastModifiedBy>夏良辉</cp:lastModifiedBy>
  <cp:revision>71</cp:revision>
  <dcterms:created xsi:type="dcterms:W3CDTF">2016-03-07T02:27:00Z</dcterms:created>
  <dcterms:modified xsi:type="dcterms:W3CDTF">2022-11-15T01:14:29Z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67CF42FEEF234781BB95C70E1437ADBB</vt:lpwstr>
  </property>
</Properties>
</file>