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3" r:id="rId6"/>
    <p:sldId id="264" r:id="rId7"/>
    <p:sldId id="271" r:id="rId8"/>
    <p:sldId id="270" r:id="rId9"/>
    <p:sldId id="274" r:id="rId10"/>
    <p:sldId id="268" r:id="rId11"/>
    <p:sldId id="267" r:id="rId12"/>
    <p:sldId id="275" r:id="rId13"/>
    <p:sldId id="282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5856"/>
    <a:srgbClr val="006666"/>
    <a:srgbClr val="E75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95"/>
  </p:normalViewPr>
  <p:slideViewPr>
    <p:cSldViewPr showGuides="1">
      <p:cViewPr varScale="1">
        <p:scale>
          <a:sx n="80" d="100"/>
          <a:sy n="80" d="100"/>
        </p:scale>
        <p:origin x="-342" y="-84"/>
      </p:cViewPr>
      <p:guideLst>
        <p:guide orient="horz" pos="2157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8132" name="日期占位符 4813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3" name="页脚占位符 4813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4" name="灯片编号占位符 4813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8132" name="日期占位符 4813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3" name="页脚占位符 4813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4" name="灯片编号占位符 4813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67" name="对象 2066"/>
          <p:cNvGraphicFramePr/>
          <p:nvPr/>
        </p:nvGraphicFramePr>
        <p:xfrm>
          <a:off x="1846898" y="2099945"/>
          <a:ext cx="4551045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311400" imgH="457200" progId="Equation.3">
                  <p:embed/>
                </p:oleObj>
              </mc:Choice>
              <mc:Fallback>
                <p:oleObj name="" r:id="rId1" imgW="23114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898" y="2099945"/>
                        <a:ext cx="4551045" cy="108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文本框 2070"/>
          <p:cNvSpPr txBox="1"/>
          <p:nvPr/>
        </p:nvSpPr>
        <p:spPr>
          <a:xfrm>
            <a:off x="0" y="1661795"/>
            <a:ext cx="38868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Rational function: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72" name="对象 2071"/>
          <p:cNvGraphicFramePr/>
          <p:nvPr/>
        </p:nvGraphicFramePr>
        <p:xfrm>
          <a:off x="1074420" y="3225165"/>
          <a:ext cx="8674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94335" imgH="165100" progId="Equation.3">
                  <p:embed/>
                </p:oleObj>
              </mc:Choice>
              <mc:Fallback>
                <p:oleObj name="" r:id="rId3" imgW="394335" imgH="165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420" y="3225165"/>
                        <a:ext cx="867410" cy="47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文本框 2072"/>
          <p:cNvSpPr txBox="1"/>
          <p:nvPr/>
        </p:nvSpPr>
        <p:spPr>
          <a:xfrm>
            <a:off x="29845" y="3202940"/>
            <a:ext cx="2955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when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5" name="文本框 2074"/>
          <p:cNvSpPr txBox="1"/>
          <p:nvPr/>
        </p:nvSpPr>
        <p:spPr>
          <a:xfrm>
            <a:off x="2921000" y="3180715"/>
            <a:ext cx="63004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is called the improper rational functional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7" name="文本框 2076"/>
          <p:cNvSpPr txBox="1"/>
          <p:nvPr/>
        </p:nvSpPr>
        <p:spPr>
          <a:xfrm>
            <a:off x="39370" y="3808730"/>
            <a:ext cx="1179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when      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0" name="文本框 2079"/>
          <p:cNvSpPr txBox="1"/>
          <p:nvPr/>
        </p:nvSpPr>
        <p:spPr>
          <a:xfrm>
            <a:off x="-67310" y="472567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Rational func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81" name="组合 2080"/>
          <p:cNvGrpSpPr/>
          <p:nvPr/>
        </p:nvGrpSpPr>
        <p:grpSpPr>
          <a:xfrm>
            <a:off x="1847215" y="4986020"/>
            <a:ext cx="1822450" cy="519113"/>
            <a:chOff x="1494" y="2112"/>
            <a:chExt cx="1148" cy="327"/>
          </a:xfrm>
        </p:grpSpPr>
        <p:sp>
          <p:nvSpPr>
            <p:cNvPr id="2082" name="直接连接符 2081"/>
            <p:cNvSpPr/>
            <p:nvPr/>
          </p:nvSpPr>
          <p:spPr>
            <a:xfrm>
              <a:off x="1680" y="2112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文本框 2082"/>
            <p:cNvSpPr txBox="1"/>
            <p:nvPr/>
          </p:nvSpPr>
          <p:spPr>
            <a:xfrm>
              <a:off x="1494" y="2149"/>
              <a:ext cx="114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By division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84" name="直接连接符 2083"/>
            <p:cNvSpPr/>
            <p:nvPr/>
          </p:nvSpPr>
          <p:spPr>
            <a:xfrm>
              <a:off x="1680" y="2169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85" name="文本框 2084"/>
          <p:cNvSpPr txBox="1"/>
          <p:nvPr/>
        </p:nvSpPr>
        <p:spPr>
          <a:xfrm>
            <a:off x="3553460" y="4725670"/>
            <a:ext cx="5668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Polynomial+ Proper rational func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6" name="矩形 2085"/>
          <p:cNvSpPr/>
          <p:nvPr/>
        </p:nvSpPr>
        <p:spPr>
          <a:xfrm>
            <a:off x="3374390" y="4757420"/>
            <a:ext cx="5668645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87" name="直接连接符 2086"/>
          <p:cNvSpPr/>
          <p:nvPr/>
        </p:nvSpPr>
        <p:spPr>
          <a:xfrm>
            <a:off x="6724015" y="536702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88" name="文本框 2087"/>
          <p:cNvSpPr txBox="1"/>
          <p:nvPr/>
        </p:nvSpPr>
        <p:spPr>
          <a:xfrm>
            <a:off x="4632960" y="5290820"/>
            <a:ext cx="2707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By decomposition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2" name="矩形 2091"/>
          <p:cNvSpPr/>
          <p:nvPr/>
        </p:nvSpPr>
        <p:spPr>
          <a:xfrm>
            <a:off x="4417060" y="5824220"/>
            <a:ext cx="4625975" cy="609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Sum of some simple fractions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78" name="文本框 49177"/>
          <p:cNvSpPr txBox="1"/>
          <p:nvPr/>
        </p:nvSpPr>
        <p:spPr>
          <a:xfrm>
            <a:off x="1727200" y="636588"/>
            <a:ext cx="74168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5.4 Integration of rational functions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32510" y="3868103"/>
          <a:ext cx="95123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31800" imgH="139700" progId="Equation.3">
                  <p:embed/>
                </p:oleObj>
              </mc:Choice>
              <mc:Fallback>
                <p:oleObj name="" r:id="rId5" imgW="431800" imgH="139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2510" y="3868103"/>
                        <a:ext cx="951230" cy="403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21000" y="3750310"/>
            <a:ext cx="63004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is called the proper rational functional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" y="4330700"/>
            <a:ext cx="1544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Remark: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5830" y="3278505"/>
          <a:ext cx="72517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830" y="3278505"/>
                        <a:ext cx="72517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0600" y="3868420"/>
          <a:ext cx="72517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9" imgW="330200" imgH="203200" progId="Equation.KSEE3">
                  <p:embed/>
                </p:oleObj>
              </mc:Choice>
              <mc:Fallback>
                <p:oleObj name="" r:id="rId9" imgW="3302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0600" y="3868420"/>
                        <a:ext cx="725170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2071" grpId="0"/>
      <p:bldP spid="2073" grpId="0"/>
      <p:bldP spid="2075" grpId="0"/>
      <p:bldP spid="2077" grpId="0"/>
      <p:bldP spid="2080" grpId="0"/>
      <p:bldP spid="2085" grpId="0"/>
      <p:bldP spid="2088" grpId="0"/>
      <p:bldP spid="2092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矩形 74753"/>
          <p:cNvSpPr/>
          <p:nvPr/>
        </p:nvSpPr>
        <p:spPr>
          <a:xfrm>
            <a:off x="433388" y="2154238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1. Find</a:t>
            </a:r>
            <a:endParaRPr lang="en-US" sz="280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1900" y="726440"/>
            <a:ext cx="340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altLang="zh-C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28" y="3347403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2.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2470" y="3347720"/>
          <a:ext cx="184848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17600" imgH="457200" progId="Equation.DSMT4">
                  <p:embed/>
                </p:oleObj>
              </mc:Choice>
              <mc:Fallback>
                <p:oleObj name="" r:id="rId1" imgW="1117600" imgH="457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470" y="3347720"/>
                        <a:ext cx="1848485" cy="75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9260" y="1977390"/>
          <a:ext cx="205486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28700" imgH="482600" progId="Equation.DSMT4">
                  <p:embed/>
                </p:oleObj>
              </mc:Choice>
              <mc:Fallback>
                <p:oleObj name="" r:id="rId3" imgW="1028700" imgH="4826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9260" y="1977390"/>
                        <a:ext cx="205486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1" name="文本框 2070"/>
          <p:cNvSpPr txBox="1"/>
          <p:nvPr/>
        </p:nvSpPr>
        <p:spPr>
          <a:xfrm>
            <a:off x="0" y="1661795"/>
            <a:ext cx="79336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where simple fractions are in the following form: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4110" y="2353945"/>
          <a:ext cx="621792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06165" imgH="495300" progId="Equation.DSMT4">
                  <p:embed/>
                </p:oleObj>
              </mc:Choice>
              <mc:Fallback>
                <p:oleObj name="" r:id="rId1" imgW="3606165" imgH="4953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4110" y="2353945"/>
                        <a:ext cx="621792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2720" y="3543300"/>
            <a:ext cx="89712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For the proper rational function                 , if Q(x) can be factorized in the form     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6405" y="3543300"/>
          <a:ext cx="135572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27100" imgH="482600" progId="Equation.DSMT4">
                  <p:embed/>
                </p:oleObj>
              </mc:Choice>
              <mc:Fallback>
                <p:oleObj name="" r:id="rId3" imgW="927100" imgH="4826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6405" y="3543300"/>
                        <a:ext cx="1355725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对象 60422"/>
          <p:cNvGraphicFramePr/>
          <p:nvPr/>
        </p:nvGraphicFramePr>
        <p:xfrm>
          <a:off x="172720" y="4496435"/>
          <a:ext cx="897064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3834765" imgH="241300" progId="Equation.DSMT4">
                  <p:embed/>
                </p:oleObj>
              </mc:Choice>
              <mc:Fallback>
                <p:oleObj name="" r:id="rId5" imgW="3834765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0" y="4496435"/>
                        <a:ext cx="897064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22" name="对象 60421"/>
          <p:cNvGraphicFramePr/>
          <p:nvPr/>
        </p:nvGraphicFramePr>
        <p:xfrm>
          <a:off x="4443413" y="27622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3413" y="2762250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1" name="组合 60430"/>
          <p:cNvGrpSpPr/>
          <p:nvPr/>
        </p:nvGrpSpPr>
        <p:grpSpPr>
          <a:xfrm>
            <a:off x="158750" y="2590800"/>
            <a:ext cx="8518525" cy="1341438"/>
            <a:chOff x="100" y="1632"/>
            <a:chExt cx="5366" cy="845"/>
          </a:xfrm>
        </p:grpSpPr>
        <p:sp>
          <p:nvSpPr>
            <p:cNvPr id="60424" name="文本框 60423"/>
            <p:cNvSpPr txBox="1"/>
            <p:nvPr/>
          </p:nvSpPr>
          <p:spPr>
            <a:xfrm>
              <a:off x="100" y="1632"/>
              <a:ext cx="6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微软雅黑" panose="020B0503020204020204" charset="-122"/>
                  <a:ea typeface="微软雅黑" panose="020B0503020204020204" charset="-122"/>
                </a:rPr>
                <a:t>then</a:t>
              </a:r>
              <a:endParaRPr lang="en-US" altLang="zh-CN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60425" name="对象 60424"/>
            <p:cNvGraphicFramePr/>
            <p:nvPr/>
          </p:nvGraphicFramePr>
          <p:xfrm>
            <a:off x="204" y="1842"/>
            <a:ext cx="526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2730500" imgH="457200" progId="Equation.DSMT4">
                    <p:embed/>
                  </p:oleObj>
                </mc:Choice>
                <mc:Fallback>
                  <p:oleObj name="" r:id="rId3" imgW="2730500" imgH="4572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" y="1842"/>
                          <a:ext cx="5262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6" name="对象 60425"/>
          <p:cNvGraphicFramePr/>
          <p:nvPr/>
        </p:nvGraphicFramePr>
        <p:xfrm>
          <a:off x="1260475" y="3860800"/>
          <a:ext cx="73834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197100" imgH="457200" progId="Equation.DSMT4">
                  <p:embed/>
                </p:oleObj>
              </mc:Choice>
              <mc:Fallback>
                <p:oleObj name="" r:id="rId5" imgW="2197100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0475" y="3860800"/>
                        <a:ext cx="7383463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对象 60426"/>
          <p:cNvGraphicFramePr/>
          <p:nvPr/>
        </p:nvGraphicFramePr>
        <p:xfrm>
          <a:off x="1258888" y="4868863"/>
          <a:ext cx="76152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3644900" imgH="457200" progId="Equation.DSMT4">
                  <p:embed/>
                </p:oleObj>
              </mc:Choice>
              <mc:Fallback>
                <p:oleObj name="" r:id="rId7" imgW="36449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868863"/>
                        <a:ext cx="761523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对象 60428"/>
          <p:cNvGraphicFramePr/>
          <p:nvPr/>
        </p:nvGraphicFramePr>
        <p:xfrm>
          <a:off x="1331913" y="5849938"/>
          <a:ext cx="7058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378200" imgH="457200" progId="Equation.DSMT4">
                  <p:embed/>
                </p:oleObj>
              </mc:Choice>
              <mc:Fallback>
                <p:oleObj name="" r:id="rId9" imgW="3378200" imgH="457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5849938"/>
                        <a:ext cx="7058025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矩形 53249"/>
          <p:cNvSpPr/>
          <p:nvPr/>
        </p:nvSpPr>
        <p:spPr>
          <a:xfrm>
            <a:off x="1828165" y="595630"/>
            <a:ext cx="7235825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Four types proper rational functions integration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endParaRPr lang="en-US" altLang="zh-CN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3258" name="右大括号 53257"/>
          <p:cNvSpPr/>
          <p:nvPr/>
        </p:nvSpPr>
        <p:spPr>
          <a:xfrm>
            <a:off x="3461068" y="3804285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60" name="文本框 53259"/>
          <p:cNvSpPr txBox="1"/>
          <p:nvPr/>
        </p:nvSpPr>
        <p:spPr>
          <a:xfrm>
            <a:off x="3951923" y="3943033"/>
            <a:ext cx="40055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First rewrite the numerator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63" name="文本框 53262"/>
          <p:cNvSpPr txBox="1"/>
          <p:nvPr/>
        </p:nvSpPr>
        <p:spPr>
          <a:xfrm>
            <a:off x="3951923" y="5331778"/>
            <a:ext cx="21297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 integrate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95" y="1688465"/>
          <a:ext cx="402971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803400" imgH="393700" progId="Equation.KSEE3">
                  <p:embed/>
                </p:oleObj>
              </mc:Choice>
              <mc:Fallback>
                <p:oleObj name="" r:id="rId1" imgW="1803400" imgH="3937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" y="1688465"/>
                        <a:ext cx="4029710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00" y="2651760"/>
          <a:ext cx="5661660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2794000" imgH="419100" progId="Equation.KSEE3">
                  <p:embed/>
                </p:oleObj>
              </mc:Choice>
              <mc:Fallback>
                <p:oleObj name="" r:id="rId3" imgW="2794000" imgH="4191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00" y="2651760"/>
                        <a:ext cx="5661660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35" y="3694430"/>
          <a:ext cx="281813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1193800" imgH="431800" progId="Equation.KSEE3">
                  <p:embed/>
                </p:oleObj>
              </mc:Choice>
              <mc:Fallback>
                <p:oleObj name="" r:id="rId5" imgW="1193800" imgH="4318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35" y="3694430"/>
                        <a:ext cx="281813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35" y="4895850"/>
          <a:ext cx="304419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1371600" imgH="431800" progId="Equation.KSEE3">
                  <p:embed/>
                </p:oleObj>
              </mc:Choice>
              <mc:Fallback>
                <p:oleObj name="" r:id="rId7" imgW="1371600" imgH="4318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35" y="4895850"/>
                        <a:ext cx="304419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3930" y="6111875"/>
          <a:ext cx="182181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9" imgW="1244600" imgH="228600" progId="Equation.KSEE3">
                  <p:embed/>
                </p:oleObj>
              </mc:Choice>
              <mc:Fallback>
                <p:oleObj name="" r:id="rId9" imgW="1244600" imgH="228600" progId="Equation.KSEE3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3930" y="6111875"/>
                        <a:ext cx="1821815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1305" y="4713605"/>
          <a:ext cx="2990850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11" imgW="1257300" imgH="254000" progId="Equation.KSEE3">
                  <p:embed/>
                </p:oleObj>
              </mc:Choice>
              <mc:Fallback>
                <p:oleObj name="" r:id="rId11" imgW="1257300" imgH="254000" progId="Equation.KSEE3">
                  <p:embed/>
                  <p:pic>
                    <p:nvPicPr>
                      <p:cNvPr id="0" name="图片 7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91305" y="4713605"/>
                        <a:ext cx="2990850" cy="60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  <p:bldLst>
      <p:bldP spid="53260" grpId="0" build="p"/>
      <p:bldP spid="532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951990" y="598805"/>
            <a:ext cx="317563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Example 1.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9800" y="439420"/>
          <a:ext cx="2585085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79500" imgH="419100" progId="Equation.KSEE3">
                  <p:embed/>
                </p:oleObj>
              </mc:Choice>
              <mc:Fallback>
                <p:oleObj name="" r:id="rId1" imgW="10795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9800" y="439420"/>
                        <a:ext cx="2585085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951990" y="598805"/>
            <a:ext cx="317563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Example 2.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6150" y="440690"/>
          <a:ext cx="2204720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028700" imgH="393700" progId="Equation.KSEE3">
                  <p:embed/>
                </p:oleObj>
              </mc:Choice>
              <mc:Fallback>
                <p:oleObj name="" r:id="rId1" imgW="1028700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6150" y="440690"/>
                        <a:ext cx="2204720" cy="84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951990" y="598805"/>
            <a:ext cx="317563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Example 3.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85995" y="383540"/>
          <a:ext cx="2641600" cy="9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06500" imgH="444500" progId="Equation.KSEE3">
                  <p:embed/>
                </p:oleObj>
              </mc:Choice>
              <mc:Fallback>
                <p:oleObj name="" r:id="rId1" imgW="12065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5995" y="383540"/>
                        <a:ext cx="2641600" cy="97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814195" y="650240"/>
            <a:ext cx="317563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Example 4.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3595" y="281940"/>
          <a:ext cx="1551940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495300" imgH="393700" progId="Equation.KSEE3">
                  <p:embed/>
                </p:oleObj>
              </mc:Choice>
              <mc:Fallback>
                <p:oleObj name="" r:id="rId1" imgW="495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3595" y="281940"/>
                        <a:ext cx="1551940" cy="123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870075" y="720725"/>
            <a:ext cx="317563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sz="2800" b="1" dirty="0">
                <a:ea typeface="楷体_GB2312" pitchFamily="49" charset="-122"/>
              </a:rPr>
              <a:t>Example 5. Find</a:t>
            </a:r>
            <a:endParaRPr lang="en-US" sz="280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5325" y="480060"/>
          <a:ext cx="1633220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50900" imgH="482600" progId="Equation.DSMT4">
                  <p:embed/>
                </p:oleObj>
              </mc:Choice>
              <mc:Fallback>
                <p:oleObj name="" r:id="rId1" imgW="850900" imgH="482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5325" y="480060"/>
                        <a:ext cx="1633220" cy="92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百年校庆系列模板（PPT）0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百年校庆系列模板（PPT）0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百年校庆系列模板（PPT）06</Template>
  <TotalTime>0</TotalTime>
  <Words>600</Words>
  <Application>WPS 演示</Application>
  <PresentationFormat>在屏幕上显示</PresentationFormat>
  <Paragraphs>52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10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楷体</vt:lpstr>
      <vt:lpstr>微软雅黑</vt:lpstr>
      <vt:lpstr>Arial Unicode MS</vt:lpstr>
      <vt:lpstr>Calibri</vt:lpstr>
      <vt:lpstr>百年校庆系列模板（PPT）06</vt:lpstr>
      <vt:lpstr>1_百年校庆系列模板（PPT）06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</dc:title>
  <dc:creator>a</dc:creator>
  <cp:lastModifiedBy>gyzx</cp:lastModifiedBy>
  <cp:revision>5</cp:revision>
  <dcterms:created xsi:type="dcterms:W3CDTF">2009-11-24T06:02:00Z</dcterms:created>
  <dcterms:modified xsi:type="dcterms:W3CDTF">2021-03-01T17:24:36Z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