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4"/>
  </p:notesMasterIdLst>
  <p:handoutMasterIdLst>
    <p:handoutMasterId r:id="rId85"/>
  </p:handoutMasterIdLst>
  <p:sldIdLst>
    <p:sldId id="404" r:id="rId2"/>
    <p:sldId id="288" r:id="rId3"/>
    <p:sldId id="410" r:id="rId4"/>
    <p:sldId id="359" r:id="rId5"/>
    <p:sldId id="360" r:id="rId6"/>
    <p:sldId id="361" r:id="rId7"/>
    <p:sldId id="362" r:id="rId8"/>
    <p:sldId id="369" r:id="rId9"/>
    <p:sldId id="370" r:id="rId10"/>
    <p:sldId id="371" r:id="rId11"/>
    <p:sldId id="372" r:id="rId12"/>
    <p:sldId id="368" r:id="rId13"/>
    <p:sldId id="373" r:id="rId14"/>
    <p:sldId id="295" r:id="rId15"/>
    <p:sldId id="296" r:id="rId16"/>
    <p:sldId id="297" r:id="rId17"/>
    <p:sldId id="298" r:id="rId18"/>
    <p:sldId id="299" r:id="rId19"/>
    <p:sldId id="376" r:id="rId20"/>
    <p:sldId id="363" r:id="rId21"/>
    <p:sldId id="364" r:id="rId22"/>
    <p:sldId id="365" r:id="rId23"/>
    <p:sldId id="411" r:id="rId24"/>
    <p:sldId id="412" r:id="rId25"/>
    <p:sldId id="366" r:id="rId26"/>
    <p:sldId id="380" r:id="rId27"/>
    <p:sldId id="306" r:id="rId28"/>
    <p:sldId id="307" r:id="rId29"/>
    <p:sldId id="308" r:id="rId30"/>
    <p:sldId id="309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79" r:id="rId39"/>
    <p:sldId id="318" r:id="rId40"/>
    <p:sldId id="319" r:id="rId41"/>
    <p:sldId id="320" r:id="rId42"/>
    <p:sldId id="321" r:id="rId43"/>
    <p:sldId id="377" r:id="rId44"/>
    <p:sldId id="322" r:id="rId45"/>
    <p:sldId id="324" r:id="rId46"/>
    <p:sldId id="399" r:id="rId47"/>
    <p:sldId id="378" r:id="rId48"/>
    <p:sldId id="325" r:id="rId49"/>
    <p:sldId id="326" r:id="rId50"/>
    <p:sldId id="400" r:id="rId51"/>
    <p:sldId id="327" r:id="rId52"/>
    <p:sldId id="385" r:id="rId53"/>
    <p:sldId id="386" r:id="rId54"/>
    <p:sldId id="392" r:id="rId55"/>
    <p:sldId id="393" r:id="rId56"/>
    <p:sldId id="388" r:id="rId57"/>
    <p:sldId id="389" r:id="rId58"/>
    <p:sldId id="390" r:id="rId59"/>
    <p:sldId id="401" r:id="rId60"/>
    <p:sldId id="391" r:id="rId61"/>
    <p:sldId id="394" r:id="rId62"/>
    <p:sldId id="340" r:id="rId63"/>
    <p:sldId id="341" r:id="rId64"/>
    <p:sldId id="342" r:id="rId65"/>
    <p:sldId id="343" r:id="rId66"/>
    <p:sldId id="344" r:id="rId67"/>
    <p:sldId id="345" r:id="rId68"/>
    <p:sldId id="346" r:id="rId69"/>
    <p:sldId id="395" r:id="rId70"/>
    <p:sldId id="402" r:id="rId71"/>
    <p:sldId id="403" r:id="rId72"/>
    <p:sldId id="397" r:id="rId73"/>
    <p:sldId id="398" r:id="rId74"/>
    <p:sldId id="347" r:id="rId75"/>
    <p:sldId id="348" r:id="rId76"/>
    <p:sldId id="349" r:id="rId77"/>
    <p:sldId id="350" r:id="rId78"/>
    <p:sldId id="356" r:id="rId79"/>
    <p:sldId id="357" r:id="rId80"/>
    <p:sldId id="358" r:id="rId81"/>
    <p:sldId id="381" r:id="rId82"/>
    <p:sldId id="384" r:id="rId83"/>
  </p:sldIdLst>
  <p:sldSz cx="9144000" cy="6858000" type="screen4x3"/>
  <p:notesSz cx="10021888" cy="6889750"/>
  <p:custShowLst>
    <p:custShow name="Custom Show 1" id="0">
      <p:sldLst>
        <p:sld r:id="rId35"/>
        <p:sld r:id="rId34"/>
        <p:sld r:id="rId45"/>
        <p:sld r:id="rId16"/>
        <p:sld r:id="rId17"/>
        <p:sld r:id="rId3"/>
        <p:sld r:id="rId32"/>
        <p:sld r:id="rId33"/>
        <p:sld r:id="rId45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00CC"/>
    <a:srgbClr val="9933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30" y="108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2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9374" y="0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45734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9374" y="6545734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66BF2C1A-D91D-4824-8720-D48113D3EA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072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9374" y="0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9300" y="517525"/>
            <a:ext cx="3443288" cy="2582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6859" y="3272867"/>
            <a:ext cx="7348172" cy="3099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45734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9374" y="6545734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E8084BDC-F092-435F-A51C-B72930FB5D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8501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A9265D-DD20-4C71-A6AA-CF9A30AC3D5D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853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05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630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318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59876F-8917-46A2-BE11-A7E089A8F6CD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962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60AEAC-070D-4572-B6C5-C671A4178E66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704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AB5C6-9AE0-4709-94B7-5F35A65AE9D7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94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2F508-DBEE-4E88-9669-0CD203253DB5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474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FB4C2-C7F8-4763-B794-CA6FDAA74718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003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232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BF49E-8ECC-4BD5-A5FF-A888C07041CB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404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A3FCF-DF40-4BE9-A2C0-7BEFF8CA370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520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DC7A09-6B45-46E2-87B9-DC7B451F98F3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614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6F08E3-20C2-4FA4-8CA6-E518984C95A4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172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481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3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1AA9A-997F-4B1A-B185-109B79A5BA16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858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7444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CAE849-38FF-4F5A-A1A2-D395359A90AA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3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F72ED0-A51A-4552-85A6-04CABC56D832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353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2BB65B-7EA4-4D73-8E34-15FE8B49BD42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746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562FB3-F11E-46FD-B57C-04F2B79F93B6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68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ADF846-9EB6-4A2D-A13B-02EB5CE186D3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7339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939FF5-CC1B-4899-B831-0319BFC4D038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7522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55F7A-4909-4B78-900F-9BC9951BC82E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636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9AF1AF-7706-4A00-A34D-29553555A344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9590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845FA-4C63-4325-B021-5FC283FEEC92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998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223050-BC42-4B7B-ABCA-7D3B4790FBFD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7839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556C96-D823-47DC-98F8-B9E95DED9FEB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7441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91CFDC-963F-4E00-8430-950D4BE571A0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4904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9875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C4F97F-7113-4AB3-9166-D5B486AF52E2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9300" y="515938"/>
            <a:ext cx="3443288" cy="2582862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100859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521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7F7F79-8A8E-4250-99DA-8AD29DFA4A5C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9300" y="515938"/>
            <a:ext cx="3443288" cy="2582862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100859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388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E43C3A-2615-481F-9B2F-570CE6C08A8A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757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342446-6672-477C-8B3E-F21F134E6BAF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9300" y="515938"/>
            <a:ext cx="3443288" cy="2582862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100859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1230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91698F-CD99-4F52-AC37-3A384B1B6887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9300" y="515938"/>
            <a:ext cx="3443288" cy="2582862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100859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3036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9295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C8B6EA-F2A6-4848-A715-F407E797DEC8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9300" y="515938"/>
            <a:ext cx="3443288" cy="2582862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100859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6732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181C06-3749-4637-AE29-C0A82E7B776E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9300" y="515938"/>
            <a:ext cx="3443288" cy="2582862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100859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7899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 txBox="1">
            <a:spLocks noGrp="1" noChangeArrowheads="1"/>
          </p:cNvSpPr>
          <p:nvPr/>
        </p:nvSpPr>
        <p:spPr bwMode="auto">
          <a:xfrm>
            <a:off x="5679374" y="6545734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7D663FFA-F46C-4F97-B614-241995FF1C8A}" type="slidenum">
              <a:rPr lang="en-US" altLang="zh-CN" sz="1200"/>
              <a:pPr algn="r" defTabSz="930275"/>
              <a:t>46</a:t>
            </a:fld>
            <a:endParaRPr lang="en-US" altLang="zh-CN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9300" y="515938"/>
            <a:ext cx="3443288" cy="2582862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100859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3120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465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24D06D-1E0C-4B98-B526-C331D261F586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1543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E0DC03-AF15-4263-AEC8-A7BA3450C429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212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 txBox="1">
            <a:spLocks noGrp="1" noChangeArrowheads="1"/>
          </p:cNvSpPr>
          <p:nvPr/>
        </p:nvSpPr>
        <p:spPr bwMode="auto">
          <a:xfrm>
            <a:off x="5679374" y="6545734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E22E87C7-6316-408A-978F-EA86B3C01AA2}" type="slidenum">
              <a:rPr lang="en-US" altLang="zh-CN" sz="1200"/>
              <a:pPr algn="r" defTabSz="930275"/>
              <a:t>50</a:t>
            </a:fld>
            <a:endParaRPr lang="en-US" altLang="zh-CN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691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9A721A-71D2-4D97-8764-9E691D3A3C5A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7840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AEB0C4-B183-4B7D-BB20-9DB9D78A7ADD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6001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405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5679374" y="6545734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80F2F73A-2A39-4194-9095-8C00EBD6AD35}" type="slidenum">
              <a:rPr lang="en-US" altLang="zh-CN" sz="1200"/>
              <a:pPr algn="r" defTabSz="930275"/>
              <a:t>53</a:t>
            </a:fld>
            <a:endParaRPr lang="en-US" altLang="zh-CN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90888" y="517525"/>
            <a:ext cx="3444875" cy="2582863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0081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917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4105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 txBox="1">
            <a:spLocks noGrp="1" noChangeArrowheads="1"/>
          </p:cNvSpPr>
          <p:nvPr/>
        </p:nvSpPr>
        <p:spPr bwMode="auto">
          <a:xfrm>
            <a:off x="5679374" y="6545734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9B388A67-1F62-4BD0-9E53-48E2B02C6501}" type="slidenum">
              <a:rPr lang="en-US" altLang="zh-CN" sz="1200"/>
              <a:pPr algn="r" defTabSz="930275"/>
              <a:t>56</a:t>
            </a:fld>
            <a:endParaRPr lang="en-US" altLang="zh-CN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90888" y="517525"/>
            <a:ext cx="3444875" cy="2582863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1897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5679374" y="6545734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52569C95-C119-47D5-B6DF-A9C881AE4E07}" type="slidenum">
              <a:rPr lang="en-US" altLang="zh-CN" sz="1200"/>
              <a:pPr algn="r" defTabSz="930275"/>
              <a:t>57</a:t>
            </a:fld>
            <a:endParaRPr lang="en-US" altLang="zh-CN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90888" y="517525"/>
            <a:ext cx="3444875" cy="2582863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9902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 txBox="1">
            <a:spLocks noGrp="1" noChangeArrowheads="1"/>
          </p:cNvSpPr>
          <p:nvPr/>
        </p:nvSpPr>
        <p:spPr bwMode="auto">
          <a:xfrm>
            <a:off x="5679374" y="6545734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BF9CBC4E-D8BE-4754-907D-9206A34A2410}" type="slidenum">
              <a:rPr lang="en-US" altLang="zh-CN" sz="1200"/>
              <a:pPr algn="r" defTabSz="930275"/>
              <a:t>58</a:t>
            </a:fld>
            <a:endParaRPr lang="en-US" altLang="zh-CN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90888" y="517525"/>
            <a:ext cx="3444875" cy="2582863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8976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 txBox="1">
            <a:spLocks noGrp="1" noChangeArrowheads="1"/>
          </p:cNvSpPr>
          <p:nvPr/>
        </p:nvSpPr>
        <p:spPr bwMode="auto">
          <a:xfrm>
            <a:off x="5679374" y="6545734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6127FB8D-AF13-4304-8F65-96EC114C1AED}" type="slidenum">
              <a:rPr lang="en-US" altLang="zh-CN" sz="1200"/>
              <a:pPr algn="r" defTabSz="930275"/>
              <a:t>59</a:t>
            </a:fld>
            <a:endParaRPr lang="en-US" altLang="zh-CN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90888" y="517525"/>
            <a:ext cx="3444875" cy="2582863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432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 txBox="1">
            <a:spLocks noGrp="1" noChangeArrowheads="1"/>
          </p:cNvSpPr>
          <p:nvPr/>
        </p:nvSpPr>
        <p:spPr bwMode="auto">
          <a:xfrm>
            <a:off x="5679374" y="6545734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2195A461-4E91-4C26-8088-2A1DD9346049}" type="slidenum">
              <a:rPr lang="en-US" altLang="zh-CN" sz="1200"/>
              <a:pPr algn="r" defTabSz="930275"/>
              <a:t>60</a:t>
            </a:fld>
            <a:endParaRPr lang="en-US" altLang="zh-CN" sz="12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90888" y="517525"/>
            <a:ext cx="3444875" cy="2582863"/>
          </a:xfr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957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E61B6D-57DE-429C-AAC0-F04F0886495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5970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3914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4D3A10-EE41-4150-9F76-DE94A3F4940C}" type="slidenum">
              <a:rPr lang="en-US" altLang="zh-CN" smtClean="0"/>
              <a:pPr/>
              <a:t>62</a:t>
            </a:fld>
            <a:endParaRPr lang="en-US" altLang="zh-CN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90888" y="517525"/>
            <a:ext cx="3444875" cy="2582863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71026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3EDC76-3318-4D32-B9EB-FE17B3C3F06C}" type="slidenum">
              <a:rPr lang="en-US" altLang="zh-CN" smtClean="0"/>
              <a:pPr/>
              <a:t>63</a:t>
            </a:fld>
            <a:endParaRPr lang="en-US" altLang="zh-CN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9266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225A4A-C13B-4221-9FB1-679E07A59111}" type="slidenum">
              <a:rPr lang="en-US" altLang="zh-CN" smtClean="0"/>
              <a:pPr/>
              <a:t>64</a:t>
            </a:fld>
            <a:endParaRPr lang="en-US" altLang="zh-CN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90888" y="517525"/>
            <a:ext cx="3444875" cy="2582863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10081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CF9D1-4AE0-48E4-AC8C-72AD235E80D5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90888" y="517525"/>
            <a:ext cx="3444875" cy="2582863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4104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75F0B1-E0FD-4495-8277-05ED93321109}" type="slidenum">
              <a:rPr lang="en-US" altLang="zh-CN" smtClean="0"/>
              <a:pPr/>
              <a:t>66</a:t>
            </a:fld>
            <a:endParaRPr lang="en-US" altLang="zh-CN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90888" y="517525"/>
            <a:ext cx="3444875" cy="2582863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6664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8C654F-9C6A-4540-BF2D-2612881E06DB}" type="slidenum">
              <a:rPr lang="en-US" altLang="zh-CN" smtClean="0"/>
              <a:pPr/>
              <a:t>67</a:t>
            </a:fld>
            <a:endParaRPr lang="en-US" altLang="zh-CN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90888" y="517525"/>
            <a:ext cx="3444875" cy="2582863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20042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DC0246-FD25-466E-8F4C-B9BEFCCA81E7}" type="slidenum">
              <a:rPr lang="en-US" altLang="zh-CN" smtClean="0"/>
              <a:pPr/>
              <a:t>68</a:t>
            </a:fld>
            <a:endParaRPr lang="en-US" altLang="zh-CN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90888" y="517525"/>
            <a:ext cx="3444875" cy="2582863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9925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5679374" y="6545734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4939BB95-E65A-4DC1-8708-921F4CD4A2AA}" type="slidenum">
              <a:rPr lang="en-US" altLang="zh-CN" sz="1200"/>
              <a:pPr algn="r" defTabSz="930275"/>
              <a:t>69</a:t>
            </a:fld>
            <a:endParaRPr lang="en-US" altLang="zh-CN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90888" y="517525"/>
            <a:ext cx="3444875" cy="2582863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42113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5679374" y="6545734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40C66310-4167-4C62-B001-E880A9D81865}" type="slidenum">
              <a:rPr lang="en-US" altLang="zh-CN" sz="1200"/>
              <a:pPr algn="r" defTabSz="930275"/>
              <a:t>70</a:t>
            </a:fld>
            <a:endParaRPr lang="en-US" altLang="zh-CN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90888" y="517525"/>
            <a:ext cx="3444875" cy="2582863"/>
          </a:xfr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50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0062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5679374" y="6545734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80A6537E-DF1D-41B5-B610-028A1A485763}" type="slidenum">
              <a:rPr lang="en-US" altLang="zh-CN" sz="1200"/>
              <a:pPr algn="r" defTabSz="930275"/>
              <a:t>71</a:t>
            </a:fld>
            <a:endParaRPr lang="en-US" altLang="zh-CN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90888" y="517525"/>
            <a:ext cx="3444875" cy="2582863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74653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5679374" y="6545734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33B713BD-2A5B-4AFC-9446-6168BFCEA2FC}" type="slidenum">
              <a:rPr lang="en-US" altLang="zh-CN" sz="1200"/>
              <a:pPr algn="r" defTabSz="930275"/>
              <a:t>72</a:t>
            </a:fld>
            <a:endParaRPr lang="en-US" altLang="zh-CN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90888" y="517525"/>
            <a:ext cx="3444875" cy="2582863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0039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 txBox="1">
            <a:spLocks noGrp="1" noChangeArrowheads="1"/>
          </p:cNvSpPr>
          <p:nvPr/>
        </p:nvSpPr>
        <p:spPr bwMode="auto">
          <a:xfrm>
            <a:off x="5679374" y="6545734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A092D9D7-9D3B-4747-BE23-1CF20A2DF7ED}" type="slidenum">
              <a:rPr lang="en-US" altLang="zh-CN" sz="1200"/>
              <a:pPr algn="r" defTabSz="930275"/>
              <a:t>73</a:t>
            </a:fld>
            <a:endParaRPr lang="en-US" altLang="zh-CN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90888" y="517525"/>
            <a:ext cx="3444875" cy="2582863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3396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C509DF-F317-4ED1-B75E-2CE892D3CA13}" type="slidenum">
              <a:rPr lang="en-US" altLang="zh-CN" smtClean="0"/>
              <a:pPr/>
              <a:t>74</a:t>
            </a:fld>
            <a:endParaRPr lang="en-US" altLang="zh-CN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90888" y="517525"/>
            <a:ext cx="3444875" cy="2582863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848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AFF5B3-B633-43CE-942C-A0FB97949F47}" type="slidenum">
              <a:rPr lang="en-US" altLang="zh-CN" smtClean="0"/>
              <a:pPr/>
              <a:t>75</a:t>
            </a:fld>
            <a:endParaRPr lang="en-US" altLang="zh-CN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90888" y="517525"/>
            <a:ext cx="3444875" cy="2582863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77014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8B856-C1E9-4B0C-BDFE-02FC73767579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90888" y="517525"/>
            <a:ext cx="3444875" cy="2582863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70492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A8D19-257D-481E-9936-0EB6A0C67798}" type="slidenum">
              <a:rPr lang="en-US" altLang="zh-CN" smtClean="0"/>
              <a:pPr/>
              <a:t>77</a:t>
            </a:fld>
            <a:endParaRPr lang="en-US" altLang="zh-CN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43847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E9039F-A109-4810-AAB7-1A24F852FD56}" type="slidenum">
              <a:rPr lang="en-US" altLang="zh-CN" smtClean="0"/>
              <a:pPr/>
              <a:t>78</a:t>
            </a:fld>
            <a:endParaRPr lang="en-US" altLang="zh-CN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7451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01FFC-A0A1-450B-8211-EB8CC9F0F470}" type="slidenum">
              <a:rPr lang="en-US" altLang="zh-CN" smtClean="0"/>
              <a:pPr/>
              <a:t>79</a:t>
            </a:fld>
            <a:endParaRPr lang="en-US" altLang="zh-CN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0250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2D33A7-1823-442F-8D30-69C6F4C4CBEE}" type="slidenum">
              <a:rPr lang="en-US" altLang="zh-CN" smtClean="0"/>
              <a:pPr/>
              <a:t>80</a:t>
            </a:fld>
            <a:endParaRPr lang="en-US" altLang="zh-CN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393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36843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 txBox="1">
            <a:spLocks noGrp="1" noChangeArrowheads="1"/>
          </p:cNvSpPr>
          <p:nvPr/>
        </p:nvSpPr>
        <p:spPr bwMode="auto">
          <a:xfrm>
            <a:off x="5679374" y="6545734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39379B18-0F2D-4FC8-AB9D-C57493C5F270}" type="slidenum">
              <a:rPr lang="en-US" altLang="zh-CN" sz="1200"/>
              <a:pPr algn="r" defTabSz="930275"/>
              <a:t>81</a:t>
            </a:fld>
            <a:endParaRPr lang="en-US" altLang="zh-CN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15670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 txBox="1">
            <a:spLocks noGrp="1" noChangeArrowheads="1"/>
          </p:cNvSpPr>
          <p:nvPr/>
        </p:nvSpPr>
        <p:spPr bwMode="auto">
          <a:xfrm>
            <a:off x="5679374" y="6545734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838A15F0-C267-4FB8-AB73-E757F188AE0D}" type="slidenum">
              <a:rPr lang="en-US" altLang="zh-CN" sz="1200"/>
              <a:pPr algn="r" defTabSz="930275"/>
              <a:t>82</a:t>
            </a:fld>
            <a:endParaRPr lang="en-US" altLang="zh-CN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2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15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CC3300"/>
                </a:solidFill>
              </a:rPr>
              <a:t>Database System Concepts, 6</a:t>
            </a:r>
            <a:r>
              <a:rPr lang="en-US" altLang="zh-CN" b="1" baseline="30000">
                <a:solidFill>
                  <a:srgbClr val="CC3300"/>
                </a:solidFill>
              </a:rPr>
              <a:t>th</a:t>
            </a:r>
            <a:r>
              <a:rPr lang="en-US" altLang="zh-CN" b="1">
                <a:solidFill>
                  <a:srgbClr val="CC3300"/>
                </a:solidFill>
              </a:rPr>
              <a:t> Ed</a:t>
            </a:r>
            <a:r>
              <a:rPr lang="en-US" altLang="zh-CN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zh-CN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zh-CN" sz="1200" b="1">
                <a:solidFill>
                  <a:srgbClr val="CC3300"/>
                </a:solidFill>
              </a:rPr>
            </a:br>
            <a:r>
              <a:rPr lang="en-US" altLang="zh-CN" sz="1200" b="1">
                <a:solidFill>
                  <a:srgbClr val="CC3300"/>
                </a:solidFill>
              </a:rPr>
              <a:t>See </a:t>
            </a:r>
            <a:r>
              <a:rPr lang="en-US" altLang="zh-CN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altLang="zh-CN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rgbClr val="000099"/>
                </a:solidFill>
              </a:rPr>
              <a:t>©Silberschatz, Korth and Sudarshan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rgbClr val="000099"/>
                </a:solidFill>
              </a:rPr>
              <a:t>5.</a:t>
            </a:r>
            <a:fld id="{125AF2E1-3B5A-47E6-AFCD-45EB5DBE2B40}" type="slidenum">
              <a:rPr lang="en-US" altLang="zh-CN" sz="1000" b="1">
                <a:solidFill>
                  <a:srgbClr val="000099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000" b="1">
              <a:solidFill>
                <a:srgbClr val="000099"/>
              </a:solidFill>
            </a:endParaRPr>
          </a:p>
        </p:txBody>
      </p:sp>
      <p:sp>
        <p:nvSpPr>
          <p:cNvPr id="48538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4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00" b="1">
                <a:solidFill>
                  <a:srgbClr val="000099"/>
                </a:solidFill>
              </a:rPr>
              <a:t>Database System Concepts - 6</a:t>
            </a:r>
            <a:r>
              <a:rPr lang="en-US" altLang="zh-CN" sz="1000" b="1" baseline="30000">
                <a:solidFill>
                  <a:srgbClr val="000099"/>
                </a:solidFill>
              </a:rPr>
              <a:t>th</a:t>
            </a:r>
            <a:r>
              <a:rPr lang="en-US" altLang="zh-CN" sz="1000" b="1">
                <a:solidFill>
                  <a:srgbClr val="000099"/>
                </a:solidFill>
              </a:rPr>
              <a:t> Edition</a:t>
            </a:r>
          </a:p>
        </p:txBody>
      </p:sp>
      <p:sp>
        <p:nvSpPr>
          <p:cNvPr id="1031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59 h 61"/>
              <a:gd name="T2" fmla="*/ 2 w 285"/>
              <a:gd name="T3" fmla="*/ 48 h 61"/>
              <a:gd name="T4" fmla="*/ 9 w 285"/>
              <a:gd name="T5" fmla="*/ 34 h 61"/>
              <a:gd name="T6" fmla="*/ 17 w 285"/>
              <a:gd name="T7" fmla="*/ 25 h 61"/>
              <a:gd name="T8" fmla="*/ 30 w 285"/>
              <a:gd name="T9" fmla="*/ 17 h 61"/>
              <a:gd name="T10" fmla="*/ 45 w 285"/>
              <a:gd name="T11" fmla="*/ 10 h 61"/>
              <a:gd name="T12" fmla="*/ 57 w 285"/>
              <a:gd name="T13" fmla="*/ 6 h 61"/>
              <a:gd name="T14" fmla="*/ 70 w 285"/>
              <a:gd name="T15" fmla="*/ 2 h 61"/>
              <a:gd name="T16" fmla="*/ 85 w 285"/>
              <a:gd name="T17" fmla="*/ 0 h 61"/>
              <a:gd name="T18" fmla="*/ 100 w 285"/>
              <a:gd name="T19" fmla="*/ 0 h 61"/>
              <a:gd name="T20" fmla="*/ 118 w 285"/>
              <a:gd name="T21" fmla="*/ 0 h 61"/>
              <a:gd name="T22" fmla="*/ 137 w 285"/>
              <a:gd name="T23" fmla="*/ 0 h 61"/>
              <a:gd name="T24" fmla="*/ 154 w 285"/>
              <a:gd name="T25" fmla="*/ 2 h 61"/>
              <a:gd name="T26" fmla="*/ 173 w 285"/>
              <a:gd name="T27" fmla="*/ 6 h 61"/>
              <a:gd name="T28" fmla="*/ 192 w 285"/>
              <a:gd name="T29" fmla="*/ 8 h 61"/>
              <a:gd name="T30" fmla="*/ 209 w 285"/>
              <a:gd name="T31" fmla="*/ 12 h 61"/>
              <a:gd name="T32" fmla="*/ 224 w 285"/>
              <a:gd name="T33" fmla="*/ 15 h 61"/>
              <a:gd name="T34" fmla="*/ 239 w 285"/>
              <a:gd name="T35" fmla="*/ 19 h 61"/>
              <a:gd name="T36" fmla="*/ 254 w 285"/>
              <a:gd name="T37" fmla="*/ 23 h 61"/>
              <a:gd name="T38" fmla="*/ 266 w 285"/>
              <a:gd name="T39" fmla="*/ 25 h 61"/>
              <a:gd name="T40" fmla="*/ 273 w 285"/>
              <a:gd name="T41" fmla="*/ 27 h 61"/>
              <a:gd name="T42" fmla="*/ 283 w 285"/>
              <a:gd name="T43" fmla="*/ 31 h 61"/>
              <a:gd name="T44" fmla="*/ 279 w 285"/>
              <a:gd name="T45" fmla="*/ 44 h 61"/>
              <a:gd name="T46" fmla="*/ 273 w 285"/>
              <a:gd name="T47" fmla="*/ 42 h 61"/>
              <a:gd name="T48" fmla="*/ 260 w 285"/>
              <a:gd name="T49" fmla="*/ 40 h 61"/>
              <a:gd name="T50" fmla="*/ 241 w 285"/>
              <a:gd name="T51" fmla="*/ 36 h 61"/>
              <a:gd name="T52" fmla="*/ 230 w 285"/>
              <a:gd name="T53" fmla="*/ 34 h 61"/>
              <a:gd name="T54" fmla="*/ 218 w 285"/>
              <a:gd name="T55" fmla="*/ 32 h 61"/>
              <a:gd name="T56" fmla="*/ 207 w 285"/>
              <a:gd name="T57" fmla="*/ 31 h 61"/>
              <a:gd name="T58" fmla="*/ 196 w 285"/>
              <a:gd name="T59" fmla="*/ 29 h 61"/>
              <a:gd name="T60" fmla="*/ 182 w 285"/>
              <a:gd name="T61" fmla="*/ 27 h 61"/>
              <a:gd name="T62" fmla="*/ 173 w 285"/>
              <a:gd name="T63" fmla="*/ 25 h 61"/>
              <a:gd name="T64" fmla="*/ 163 w 285"/>
              <a:gd name="T65" fmla="*/ 23 h 61"/>
              <a:gd name="T66" fmla="*/ 154 w 285"/>
              <a:gd name="T67" fmla="*/ 21 h 61"/>
              <a:gd name="T68" fmla="*/ 142 w 285"/>
              <a:gd name="T69" fmla="*/ 19 h 61"/>
              <a:gd name="T70" fmla="*/ 110 w 285"/>
              <a:gd name="T71" fmla="*/ 15 h 61"/>
              <a:gd name="T72" fmla="*/ 83 w 285"/>
              <a:gd name="T73" fmla="*/ 21 h 61"/>
              <a:gd name="T74" fmla="*/ 59 w 285"/>
              <a:gd name="T75" fmla="*/ 29 h 61"/>
              <a:gd name="T76" fmla="*/ 53 w 285"/>
              <a:gd name="T77" fmla="*/ 31 h 61"/>
              <a:gd name="T78" fmla="*/ 43 w 285"/>
              <a:gd name="T79" fmla="*/ 34 h 61"/>
              <a:gd name="T80" fmla="*/ 32 w 285"/>
              <a:gd name="T81" fmla="*/ 38 h 61"/>
              <a:gd name="T82" fmla="*/ 23 w 285"/>
              <a:gd name="T83" fmla="*/ 44 h 61"/>
              <a:gd name="T84" fmla="*/ 7 w 285"/>
              <a:gd name="T85" fmla="*/ 55 h 61"/>
              <a:gd name="T86" fmla="*/ 2 w 285"/>
              <a:gd name="T87" fmla="*/ 61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32" name="Picture 9" descr="Cover-6Ed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itchFamily="18" charset="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49" y="327288"/>
            <a:ext cx="8077200" cy="1289050"/>
          </a:xfrm>
        </p:spPr>
        <p:txBody>
          <a:bodyPr/>
          <a:lstStyle/>
          <a:p>
            <a:pPr>
              <a:defRPr/>
            </a:pPr>
            <a:r>
              <a:rPr lang="en-US" altLang="zh-CN" sz="4800" dirty="0"/>
              <a:t>Database Systems</a:t>
            </a:r>
            <a:endParaRPr lang="zh-CN" altLang="en-US" sz="48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64491" y="2281486"/>
            <a:ext cx="7772400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kumimoji="1" lang="en-US" altLang="zh-CN" sz="36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Chapter 5: Advanced SQL</a:t>
            </a:r>
          </a:p>
        </p:txBody>
      </p:sp>
      <p:sp>
        <p:nvSpPr>
          <p:cNvPr id="5" name="Subtitle 2"/>
          <p:cNvSpPr txBox="1">
            <a:spLocks noChangeArrowheads="1"/>
          </p:cNvSpPr>
          <p:nvPr/>
        </p:nvSpPr>
        <p:spPr bwMode="auto">
          <a:xfrm>
            <a:off x="268598" y="3127399"/>
            <a:ext cx="8619108" cy="339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 eaLnBrk="1" hangingPunct="1">
              <a:lnSpc>
                <a:spcPct val="20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zh-CN" altLang="en-US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吴汉瑞 </a:t>
            </a:r>
            <a:r>
              <a:rPr kumimoji="1" lang="en-US" altLang="zh-CN" sz="2400" kern="0" dirty="0" err="1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Hanrui</a:t>
            </a:r>
            <a:r>
              <a:rPr kumimoji="1" lang="en-US" altLang="zh-CN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 Wu, Associated Professor</a:t>
            </a:r>
            <a:endParaRPr kumimoji="1"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Email: </a:t>
            </a:r>
            <a:r>
              <a:rPr kumimoji="1" lang="en-US" altLang="zh-CN" sz="2400" b="1" kern="0" dirty="0">
                <a:solidFill>
                  <a:srgbClr val="C00000"/>
                </a:solidFill>
                <a:latin typeface="Courier New" pitchFamily="49" charset="0"/>
                <a:ea typeface="黑体" pitchFamily="49" charset="-122"/>
              </a:rPr>
              <a:t>wuhanrui@jnu.edu.cn</a:t>
            </a:r>
            <a:r>
              <a:rPr kumimoji="1" lang="en-US" altLang="zh-CN" sz="2400" kern="0" dirty="0">
                <a:solidFill>
                  <a:srgbClr val="898989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endParaRPr kumimoji="1" lang="en-US" altLang="zh-CN" sz="2400" kern="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Research area: </a:t>
            </a:r>
            <a:r>
              <a:rPr kumimoji="1" lang="en-US" altLang="zh-CN" sz="2400" b="1" kern="0" dirty="0">
                <a:solidFill>
                  <a:schemeClr val="tx2"/>
                </a:solidFill>
                <a:latin typeface="Comic Sans MS" pitchFamily="66" charset="0"/>
                <a:ea typeface="黑体" pitchFamily="49" charset="-122"/>
              </a:rPr>
              <a:t>machine learning, artificial intelligence</a:t>
            </a: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endParaRPr kumimoji="1" lang="en-US" altLang="zh-CN" sz="240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dirty="0">
                <a:latin typeface="Arial Unicode MS" pitchFamily="34" charset="-122"/>
                <a:ea typeface="黑体" pitchFamily="49" charset="-122"/>
              </a:rPr>
              <a:t>Contact me if you are interested in research or would like to be my postgraduate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Metadata Features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err="1"/>
              <a:t>ResultSet</a:t>
            </a:r>
            <a:r>
              <a:rPr lang="en-US" altLang="zh-CN" sz="2000" dirty="0"/>
              <a:t> metadata</a:t>
            </a:r>
            <a:endParaRPr lang="en-US" altLang="zh-CN" dirty="0"/>
          </a:p>
          <a:p>
            <a:r>
              <a:rPr lang="en-US" altLang="zh-CN" sz="2000" dirty="0"/>
              <a:t>E.g., after executing query to get a </a:t>
            </a:r>
            <a:r>
              <a:rPr lang="en-US" altLang="zh-CN" sz="2000" dirty="0" err="1"/>
              <a:t>ResultSet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rs</a:t>
            </a:r>
            <a:r>
              <a:rPr lang="en-US" altLang="zh-CN" sz="2000" dirty="0"/>
              <a:t>:</a:t>
            </a:r>
            <a:endParaRPr lang="en-US" altLang="zh-CN" dirty="0"/>
          </a:p>
          <a:p>
            <a:pPr lvl="1">
              <a:buFont typeface="Monotype Sorts" charset="2"/>
              <a:buNone/>
            </a:pPr>
            <a:endParaRPr lang="en-US" altLang="zh-CN" sz="1600" b="1" dirty="0">
              <a:solidFill>
                <a:srgbClr val="99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CN" sz="1600" b="1" dirty="0">
              <a:solidFill>
                <a:srgbClr val="99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CN" sz="1600" b="1" dirty="0">
              <a:solidFill>
                <a:srgbClr val="99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CN" sz="1600" b="1" dirty="0">
              <a:solidFill>
                <a:srgbClr val="99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CN" sz="1600" b="1" dirty="0">
              <a:solidFill>
                <a:srgbClr val="99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CN" sz="1600" b="1" dirty="0">
              <a:solidFill>
                <a:srgbClr val="9933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charset="2"/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3650" y="2235200"/>
            <a:ext cx="6181725" cy="1228725"/>
          </a:xfrm>
          <a:prstGeom prst="rect">
            <a:avLst/>
          </a:prstGeom>
          <a:noFill/>
          <a:ln w="19050">
            <a:solidFill>
              <a:srgbClr val="0066CC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Metadata (Cont)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108075"/>
            <a:ext cx="8421687" cy="4903788"/>
          </a:xfrm>
        </p:spPr>
        <p:txBody>
          <a:bodyPr/>
          <a:lstStyle/>
          <a:p>
            <a:r>
              <a:rPr lang="en-US" altLang="zh-CN" sz="2000" dirty="0"/>
              <a:t>Database metadata</a:t>
            </a:r>
            <a:endParaRPr lang="en-US" altLang="zh-CN" dirty="0"/>
          </a:p>
          <a:p>
            <a:endParaRPr lang="en-US" altLang="zh-CN" sz="1400" b="1" dirty="0">
              <a:solidFill>
                <a:srgbClr val="99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CN" sz="1400" b="1" dirty="0">
              <a:solidFill>
                <a:srgbClr val="99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CN" sz="1400" b="1" dirty="0">
              <a:solidFill>
                <a:srgbClr val="99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CN" sz="1400" b="1" dirty="0">
              <a:solidFill>
                <a:srgbClr val="99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CN" sz="1400" b="1" dirty="0">
              <a:solidFill>
                <a:srgbClr val="99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CN" sz="1400" b="1" dirty="0">
              <a:solidFill>
                <a:srgbClr val="99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CN" sz="1400" b="1" dirty="0">
              <a:solidFill>
                <a:srgbClr val="99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CN" sz="1400" b="1" dirty="0">
              <a:solidFill>
                <a:srgbClr val="99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CN" sz="1400" b="1" dirty="0">
              <a:solidFill>
                <a:srgbClr val="99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CN" sz="1400" b="1" dirty="0">
              <a:solidFill>
                <a:srgbClr val="99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CN" sz="1400" b="1" dirty="0">
              <a:solidFill>
                <a:srgbClr val="9933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438" y="1689100"/>
            <a:ext cx="8086725" cy="2657475"/>
          </a:xfrm>
          <a:prstGeom prst="rect">
            <a:avLst/>
          </a:prstGeom>
          <a:noFill/>
          <a:ln w="19050">
            <a:solidFill>
              <a:srgbClr val="0066CC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Transaction Control in JDBC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62050"/>
            <a:ext cx="7997825" cy="4854575"/>
          </a:xfrm>
        </p:spPr>
        <p:txBody>
          <a:bodyPr/>
          <a:lstStyle/>
          <a:p>
            <a:r>
              <a:rPr lang="en-US" altLang="zh-CN" sz="2000"/>
              <a:t>By default, each SQL statement is treated as a separate transaction that is committed automatically</a:t>
            </a:r>
            <a:endParaRPr lang="en-US" altLang="zh-CN"/>
          </a:p>
          <a:p>
            <a:pPr lvl="1"/>
            <a:r>
              <a:rPr lang="en-US" altLang="zh-CN" sz="2000"/>
              <a:t>bad idea for transactions with multiple updates</a:t>
            </a:r>
            <a:endParaRPr lang="en-US" altLang="zh-CN"/>
          </a:p>
          <a:p>
            <a:r>
              <a:rPr lang="en-US" altLang="zh-CN" sz="2000"/>
              <a:t>Can turn off automatic commit on a connection</a:t>
            </a:r>
            <a:endParaRPr lang="en-US" altLang="zh-CN"/>
          </a:p>
          <a:p>
            <a:pPr lvl="1"/>
            <a:r>
              <a:rPr lang="en-US" altLang="zh-CN" sz="2000"/>
              <a:t>conn.setAutoCommit(false);</a:t>
            </a:r>
            <a:endParaRPr lang="en-US" altLang="zh-CN"/>
          </a:p>
          <a:p>
            <a:r>
              <a:rPr lang="en-US" altLang="zh-CN" sz="2000"/>
              <a:t>Transactions must then be committed or rolled back explicitly</a:t>
            </a:r>
            <a:endParaRPr lang="en-US" altLang="zh-CN"/>
          </a:p>
          <a:p>
            <a:pPr lvl="1"/>
            <a:r>
              <a:rPr lang="en-US" altLang="zh-CN" b="1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conn.commit();</a:t>
            </a:r>
            <a:r>
              <a:rPr lang="en-US" altLang="zh-CN" sz="2000"/>
              <a:t>     or</a:t>
            </a:r>
            <a:endParaRPr lang="en-US" altLang="zh-CN"/>
          </a:p>
          <a:p>
            <a:pPr lvl="1"/>
            <a:r>
              <a:rPr lang="en-US" altLang="zh-CN" b="1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conn.rollback();</a:t>
            </a:r>
          </a:p>
          <a:p>
            <a:r>
              <a:rPr lang="en-US" altLang="zh-CN" b="1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conn.setAutoCommit( true) </a:t>
            </a:r>
            <a:r>
              <a:rPr lang="en-US" altLang="zh-CN" sz="2000"/>
              <a:t>turns on automatic commit.</a:t>
            </a:r>
            <a:endParaRPr lang="en-US" altLang="zh-CN"/>
          </a:p>
          <a:p>
            <a:pPr lvl="2"/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Other JDBC Features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19188"/>
            <a:ext cx="9144000" cy="4903787"/>
          </a:xfrm>
        </p:spPr>
        <p:txBody>
          <a:bodyPr/>
          <a:lstStyle/>
          <a:p>
            <a:r>
              <a:rPr lang="en-US" altLang="zh-CN" sz="2000"/>
              <a:t>Calling functions and procedures</a:t>
            </a:r>
          </a:p>
          <a:p>
            <a:pPr lvl="1">
              <a:buFont typeface="Monotype Sorts" charset="2"/>
              <a:buNone/>
            </a:pPr>
            <a:r>
              <a:rPr lang="en-US" altLang="zh-CN" sz="1400" b="1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CallableStatement cStmt1 = conn.prepareCall( "{? = call some_function(?)}“ );</a:t>
            </a:r>
          </a:p>
          <a:p>
            <a:pPr lvl="1">
              <a:buFont typeface="Monotype Sorts" charset="2"/>
              <a:buNone/>
            </a:pPr>
            <a:r>
              <a:rPr lang="en-US" altLang="zh-CN" sz="1400" b="1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CallableStatement cStmt2 = conn.prepareCall( "{call some_procedure(?,?)}“ );</a:t>
            </a:r>
          </a:p>
          <a:p>
            <a:endParaRPr lang="en-US" altLang="zh-CN" sz="2000"/>
          </a:p>
          <a:p>
            <a:r>
              <a:rPr lang="en-US" altLang="zh-CN" sz="2000"/>
              <a:t>Handling large object types</a:t>
            </a:r>
          </a:p>
          <a:p>
            <a:pPr lvl="1"/>
            <a:r>
              <a:rPr lang="en-US" altLang="zh-CN" sz="1400" b="1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getBlob() </a:t>
            </a:r>
            <a:r>
              <a:rPr lang="en-US" altLang="zh-CN" sz="2000"/>
              <a:t>and </a:t>
            </a:r>
            <a:r>
              <a:rPr lang="en-US" altLang="zh-CN" sz="1400" b="1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getClob() </a:t>
            </a:r>
            <a:r>
              <a:rPr lang="en-US" altLang="zh-CN" sz="2000"/>
              <a:t>that are similar to the </a:t>
            </a:r>
            <a:r>
              <a:rPr lang="en-US" altLang="zh-CN" sz="1400" b="1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getString() </a:t>
            </a:r>
            <a:r>
              <a:rPr lang="en-US" altLang="zh-CN" sz="2000"/>
              <a:t>method, but return objects of type Blob and Clob, respectively</a:t>
            </a:r>
          </a:p>
          <a:p>
            <a:pPr lvl="1"/>
            <a:r>
              <a:rPr lang="en-US" altLang="zh-CN" sz="2000"/>
              <a:t>get data from these objects by </a:t>
            </a:r>
            <a:r>
              <a:rPr lang="en-US" altLang="zh-CN" sz="1400" b="1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getBytes()</a:t>
            </a:r>
          </a:p>
          <a:p>
            <a:pPr lvl="1"/>
            <a:r>
              <a:rPr lang="en-US" altLang="zh-CN" sz="2000"/>
              <a:t>associate an open stream with Java Blob or Clob object to update large objects</a:t>
            </a:r>
          </a:p>
          <a:p>
            <a:pPr lvl="2"/>
            <a:r>
              <a:rPr lang="en-US" altLang="zh-CN">
                <a:solidFill>
                  <a:srgbClr val="993300"/>
                </a:solidFill>
                <a:latin typeface="Consolas" pitchFamily="49" charset="0"/>
                <a:cs typeface="Courier New" pitchFamily="49" charset="0"/>
              </a:rPr>
              <a:t>blob.setBlob(int parameterIndex, InputStream inputStream).</a:t>
            </a:r>
          </a:p>
          <a:p>
            <a:pPr lvl="2"/>
            <a:endParaRPr lang="en-US" altLang="zh-CN" sz="2000"/>
          </a:p>
          <a:p>
            <a:endParaRPr lang="en-US" altLang="zh-CN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" y="1503363"/>
            <a:ext cx="9124950" cy="628650"/>
          </a:xfrm>
          <a:prstGeom prst="rect">
            <a:avLst/>
          </a:prstGeom>
          <a:noFill/>
          <a:ln w="19050">
            <a:solidFill>
              <a:srgbClr val="0066CC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ODBC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848600" cy="4876800"/>
          </a:xfrm>
        </p:spPr>
        <p:txBody>
          <a:bodyPr/>
          <a:lstStyle/>
          <a:p>
            <a:r>
              <a:rPr lang="en-US" altLang="zh-CN" sz="2000"/>
              <a:t>Open DataBase Connectivity(ODBC) standard</a:t>
            </a:r>
            <a:r>
              <a:rPr lang="en-US" altLang="zh-CN"/>
              <a:t> </a:t>
            </a:r>
          </a:p>
          <a:p>
            <a:pPr lvl="1"/>
            <a:r>
              <a:rPr lang="en-US" altLang="zh-CN" sz="2000"/>
              <a:t>standard for application program to communicate with a database server.</a:t>
            </a:r>
            <a:endParaRPr lang="en-US" altLang="zh-CN"/>
          </a:p>
          <a:p>
            <a:pPr lvl="1"/>
            <a:r>
              <a:rPr lang="en-US" altLang="zh-CN" sz="2000"/>
              <a:t>application program interface (API) to</a:t>
            </a:r>
            <a:r>
              <a:rPr lang="en-US" altLang="zh-CN"/>
              <a:t> </a:t>
            </a:r>
          </a:p>
          <a:p>
            <a:pPr lvl="2"/>
            <a:r>
              <a:rPr lang="en-US" altLang="zh-CN" sz="2000"/>
              <a:t>open a connection with a database,</a:t>
            </a:r>
            <a:r>
              <a:rPr lang="en-US" altLang="zh-CN"/>
              <a:t> </a:t>
            </a:r>
          </a:p>
          <a:p>
            <a:pPr lvl="2"/>
            <a:r>
              <a:rPr lang="en-US" altLang="zh-CN" sz="2000"/>
              <a:t>send queries and updates,</a:t>
            </a:r>
            <a:r>
              <a:rPr lang="en-US" altLang="zh-CN"/>
              <a:t> </a:t>
            </a:r>
          </a:p>
          <a:p>
            <a:pPr lvl="2"/>
            <a:r>
              <a:rPr lang="en-US" altLang="zh-CN" sz="2000"/>
              <a:t>get back results.</a:t>
            </a:r>
            <a:endParaRPr lang="en-US" altLang="zh-CN"/>
          </a:p>
          <a:p>
            <a:r>
              <a:rPr lang="en-US" altLang="zh-CN" sz="2000"/>
              <a:t>Applications such as GUI, spreadsheets, etc. can use ODBC</a:t>
            </a:r>
            <a:endParaRPr lang="en-US" altLang="zh-CN"/>
          </a:p>
          <a:p>
            <a:r>
              <a:rPr lang="en-US" altLang="zh-CN" sz="2000"/>
              <a:t>Was defined originally for Basic and C, versions available for many languages.</a:t>
            </a:r>
          </a:p>
          <a:p>
            <a:pPr>
              <a:buFont typeface="Monotype Sorts" charset="2"/>
              <a:buNone/>
            </a:pPr>
            <a:endParaRPr lang="en-US" altLang="zh-CN" sz="2000"/>
          </a:p>
          <a:p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ODBC 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9288" y="1135063"/>
            <a:ext cx="8040687" cy="4876800"/>
          </a:xfrm>
        </p:spPr>
        <p:txBody>
          <a:bodyPr/>
          <a:lstStyle/>
          <a:p>
            <a:r>
              <a:rPr lang="en-US" altLang="zh-CN" sz="2000" dirty="0"/>
              <a:t>Each database system supporting ODBC provides a "driver" library that must be linked with the client program.</a:t>
            </a:r>
          </a:p>
          <a:p>
            <a:r>
              <a:rPr lang="en-US" altLang="zh-CN" sz="2000" dirty="0"/>
              <a:t>When client program makes an ODBC API call, the code in the library communicates with the server to carry out the requested action, and fetch results.</a:t>
            </a:r>
          </a:p>
          <a:p>
            <a:r>
              <a:rPr lang="en-US" altLang="zh-CN" sz="2000" dirty="0"/>
              <a:t>ODBC program first allocates an SQL environment, then a database connection handle.</a:t>
            </a:r>
          </a:p>
          <a:p>
            <a:r>
              <a:rPr lang="en-US" altLang="zh-CN" sz="2000" dirty="0"/>
              <a:t>Opens database connection using </a:t>
            </a:r>
            <a:r>
              <a:rPr lang="en-US" altLang="zh-CN" sz="2000" dirty="0" err="1"/>
              <a:t>SQLConnect</a:t>
            </a:r>
            <a:r>
              <a:rPr lang="en-US" altLang="zh-CN" sz="2000" dirty="0"/>
              <a:t>().  Parameters for </a:t>
            </a:r>
            <a:r>
              <a:rPr lang="en-US" altLang="zh-CN" sz="2000" dirty="0" err="1"/>
              <a:t>SQLConnect</a:t>
            </a:r>
            <a:r>
              <a:rPr lang="en-US" altLang="zh-CN" sz="2000" dirty="0"/>
              <a:t>:</a:t>
            </a:r>
          </a:p>
          <a:p>
            <a:pPr lvl="1"/>
            <a:r>
              <a:rPr lang="en-US" altLang="zh-CN" dirty="0"/>
              <a:t>connection handle,</a:t>
            </a:r>
          </a:p>
          <a:p>
            <a:pPr lvl="1"/>
            <a:r>
              <a:rPr lang="en-US" altLang="zh-CN" dirty="0"/>
              <a:t>the server to which to connect</a:t>
            </a:r>
          </a:p>
          <a:p>
            <a:pPr lvl="1"/>
            <a:r>
              <a:rPr lang="en-US" altLang="zh-CN" dirty="0"/>
              <a:t>the user identifier, </a:t>
            </a:r>
          </a:p>
          <a:p>
            <a:pPr lvl="1"/>
            <a:r>
              <a:rPr lang="en-US" altLang="zh-CN" dirty="0"/>
              <a:t>password </a:t>
            </a:r>
          </a:p>
          <a:p>
            <a:r>
              <a:rPr lang="en-US" altLang="zh-CN" sz="2000" dirty="0"/>
              <a:t>Must also specify types of arguments:</a:t>
            </a:r>
          </a:p>
          <a:p>
            <a:pPr lvl="1"/>
            <a:r>
              <a:rPr lang="en-US" altLang="zh-CN" dirty="0"/>
              <a:t>SQL_NTS denotes previous argument is a null-terminated string.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-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ODBC Code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9125" y="1049338"/>
            <a:ext cx="8267700" cy="53340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b="1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   </a:t>
            </a:r>
            <a:r>
              <a:rPr lang="en-US" altLang="zh-CN" dirty="0" err="1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int</a:t>
            </a:r>
            <a:r>
              <a:rPr lang="en-US" altLang="zh-CN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ODBCexample</a:t>
            </a:r>
            <a:r>
              <a:rPr lang="en-US" altLang="zh-CN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 () {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	   RETCODE error;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  HENV    </a:t>
            </a:r>
            <a:r>
              <a:rPr lang="en-US" altLang="zh-CN" dirty="0" err="1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env</a:t>
            </a:r>
            <a:r>
              <a:rPr lang="en-US" altLang="zh-CN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;     /* environment */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  HDBC    </a:t>
            </a:r>
            <a:r>
              <a:rPr lang="en-US" altLang="zh-CN" dirty="0" err="1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conn</a:t>
            </a:r>
            <a:r>
              <a:rPr lang="en-US" altLang="zh-CN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;    /* database connection */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  </a:t>
            </a:r>
            <a:r>
              <a:rPr lang="en-US" altLang="zh-CN" dirty="0" err="1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SQLAllocEnv</a:t>
            </a:r>
            <a:r>
              <a:rPr lang="en-US" altLang="zh-CN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( &amp;</a:t>
            </a:r>
            <a:r>
              <a:rPr lang="en-US" altLang="zh-CN" dirty="0" err="1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env</a:t>
            </a:r>
            <a:r>
              <a:rPr lang="en-US" altLang="zh-CN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  </a:t>
            </a:r>
            <a:r>
              <a:rPr lang="en-US" altLang="zh-CN" dirty="0" err="1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SQLAllocConnect</a:t>
            </a:r>
            <a:r>
              <a:rPr lang="en-US" altLang="zh-CN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( </a:t>
            </a:r>
            <a:r>
              <a:rPr lang="en-US" altLang="zh-CN" dirty="0" err="1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env</a:t>
            </a:r>
            <a:r>
              <a:rPr lang="en-US" altLang="zh-CN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, &amp;</a:t>
            </a:r>
            <a:r>
              <a:rPr lang="en-US" altLang="zh-CN" dirty="0" err="1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conn</a:t>
            </a:r>
            <a:r>
              <a:rPr lang="en-US" altLang="zh-CN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  </a:t>
            </a:r>
            <a:r>
              <a:rPr lang="en-US" altLang="zh-CN" dirty="0" err="1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SQLConnect</a:t>
            </a:r>
            <a:r>
              <a:rPr lang="en-US" altLang="zh-CN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( </a:t>
            </a:r>
            <a:r>
              <a:rPr lang="en-US" altLang="zh-CN" dirty="0" err="1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conn</a:t>
            </a:r>
            <a:r>
              <a:rPr lang="en-US" altLang="zh-CN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, “db.yale.edu", SQL_NTS, "</a:t>
            </a:r>
            <a:r>
              <a:rPr lang="en-US" altLang="zh-CN" dirty="0" err="1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avi</a:t>
            </a:r>
            <a:r>
              <a:rPr lang="en-US" altLang="zh-CN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",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              SQL_NTS, "</a:t>
            </a:r>
            <a:r>
              <a:rPr lang="en-US" altLang="zh-CN" dirty="0" err="1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avipasswd</a:t>
            </a:r>
            <a:r>
              <a:rPr lang="en-US" altLang="zh-CN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", SQL_NTS);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 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  // …. Do actual work …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endParaRPr lang="en-US" altLang="zh-CN" dirty="0">
              <a:solidFill>
                <a:schemeClr val="accent3">
                  <a:lumMod val="25000"/>
                </a:schemeClr>
              </a:solidFill>
              <a:latin typeface="Consolas" pitchFamily="49" charset="0"/>
              <a:cs typeface="Courier New" pitchFamily="49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  </a:t>
            </a:r>
            <a:r>
              <a:rPr lang="en-US" altLang="zh-CN" dirty="0" err="1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SQLDisconnect</a:t>
            </a:r>
            <a:r>
              <a:rPr lang="en-US" altLang="zh-CN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( </a:t>
            </a:r>
            <a:r>
              <a:rPr lang="en-US" altLang="zh-CN" dirty="0" err="1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conn</a:t>
            </a:r>
            <a:r>
              <a:rPr lang="en-US" altLang="zh-CN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);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  </a:t>
            </a:r>
            <a:r>
              <a:rPr lang="en-US" altLang="zh-CN" dirty="0" err="1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SQLFreeConnect</a:t>
            </a:r>
            <a:r>
              <a:rPr lang="en-US" altLang="zh-CN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( </a:t>
            </a:r>
            <a:r>
              <a:rPr lang="en-US" altLang="zh-CN" dirty="0" err="1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conn</a:t>
            </a:r>
            <a:r>
              <a:rPr lang="en-US" altLang="zh-CN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);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  </a:t>
            </a:r>
            <a:r>
              <a:rPr lang="en-US" altLang="zh-CN" dirty="0" err="1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SQLFreeEnv</a:t>
            </a:r>
            <a:r>
              <a:rPr lang="en-US" altLang="zh-CN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( </a:t>
            </a:r>
            <a:r>
              <a:rPr lang="en-US" altLang="zh-CN" dirty="0" err="1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env</a:t>
            </a:r>
            <a:r>
              <a:rPr lang="en-US" altLang="zh-CN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);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  <a:cs typeface="Courier New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ODBC Code (Cont.)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914400"/>
            <a:ext cx="8626475" cy="576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Program sends SQL commands to database by using SQLExecDirect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Result tuples are fetched using SQLFetch()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SQLBindCol() binds C language variables to attributes of the query result</a:t>
            </a:r>
            <a:r>
              <a:rPr lang="en-US" altLang="zh-CN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When a tuple is fetched, its attribute values are automatically stored in corresponding C variables.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Arguments to SQLBindCol()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ODBC stmt variable, attribute position in query result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The type conversion from SQL to C.  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The address of the variable. 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For variable-length types like character arrays, </a:t>
            </a:r>
          </a:p>
          <a:p>
            <a:pPr lvl="3">
              <a:lnSpc>
                <a:spcPct val="90000"/>
              </a:lnSpc>
            </a:pPr>
            <a:r>
              <a:rPr lang="en-US" altLang="zh-CN"/>
              <a:t>The maximum length of the variable </a:t>
            </a:r>
          </a:p>
          <a:p>
            <a:pPr lvl="3">
              <a:lnSpc>
                <a:spcPct val="90000"/>
              </a:lnSpc>
            </a:pPr>
            <a:r>
              <a:rPr lang="en-US" altLang="zh-CN"/>
              <a:t>Location to store actual length when a tuple is fetched.</a:t>
            </a:r>
          </a:p>
          <a:p>
            <a:pPr lvl="3">
              <a:lnSpc>
                <a:spcPct val="90000"/>
              </a:lnSpc>
            </a:pPr>
            <a:r>
              <a:rPr lang="en-US" altLang="zh-CN"/>
              <a:t>Note: A negative value returned for the length field indicates null value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Good programming requires checking results of every function call for errors; we have omitted most checks for brevity.</a:t>
            </a:r>
          </a:p>
          <a:p>
            <a:pPr>
              <a:lnSpc>
                <a:spcPct val="90000"/>
              </a:lnSpc>
            </a:pPr>
            <a:endParaRPr lang="en-US" altLang="zh-CN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ODBC Code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413" y="793750"/>
            <a:ext cx="9018587" cy="5591175"/>
          </a:xfrm>
        </p:spPr>
        <p:txBody>
          <a:bodyPr/>
          <a:lstStyle/>
          <a:p>
            <a:r>
              <a:rPr lang="en-US" altLang="zh-CN" sz="2000"/>
              <a:t>Main body of program</a:t>
            </a:r>
          </a:p>
          <a:p>
            <a: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  <a:t>char deptname[80];</a:t>
            </a:r>
            <a:b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</a:br>
            <a: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  <a:t>float salary;</a:t>
            </a:r>
            <a:b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</a:br>
            <a: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  <a:t>int lenOut1, lenOut2;</a:t>
            </a:r>
            <a:b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</a:br>
            <a: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  <a:t>HSTMT stmt;</a:t>
            </a:r>
            <a:b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</a:br>
            <a: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  <a:t>char* sqlquery = "select dept_name, sum(salary) from instructor group by dept_name";</a:t>
            </a:r>
            <a:b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</a:br>
            <a: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  <a:t>SQLAllocStmt(conn, &amp;stmt);</a:t>
            </a:r>
            <a:b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</a:br>
            <a: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  <a:t>error = SQLExecDirect( stmt, sqlquery, SQL_NTS);</a:t>
            </a:r>
            <a:b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</a:br>
            <a: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  <a:t>if (error == SQL_SUCCESS) {</a:t>
            </a:r>
            <a:b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</a:br>
            <a: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  <a:t>   SQLBindCol( stmt, 1, SQL_C_CHAR, deptname, 80, &amp;lenOut1);</a:t>
            </a:r>
            <a:b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</a:br>
            <a: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  <a:t>   SQLBindCol( stmt, 2, SQL_C_FLOAT, &amp;salary, 0 , &amp;lenOut2);</a:t>
            </a:r>
            <a:b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</a:br>
            <a: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  <a:t>   while (SQLFetch(stmt) == SQL_SUCCESS) {</a:t>
            </a:r>
            <a:b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</a:br>
            <a: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  <a:t>      printf( " %s %g\n", deptname, salary);</a:t>
            </a:r>
            <a:b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</a:br>
            <a: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  <a:t>   }</a:t>
            </a:r>
            <a:b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</a:br>
            <a: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  <a:t>}</a:t>
            </a:r>
            <a:b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</a:br>
            <a: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  <a:t>SQLFreeStmt( stmt, SQL_DROP);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ffectLst/>
              </a:rPr>
              <a:t>ODBC Prepared Statements</a:t>
            </a:r>
            <a:endParaRPr lang="en-IN" altLang="zh-CN">
              <a:effectLst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1093788"/>
            <a:ext cx="8631238" cy="4903787"/>
          </a:xfrm>
        </p:spPr>
        <p:txBody>
          <a:bodyPr/>
          <a:lstStyle/>
          <a:p>
            <a:r>
              <a:rPr lang="en-US" altLang="zh-CN" sz="2000" b="1">
                <a:solidFill>
                  <a:srgbClr val="000099"/>
                </a:solidFill>
              </a:rPr>
              <a:t>Prepared Statement</a:t>
            </a:r>
          </a:p>
          <a:p>
            <a:pPr lvl="1"/>
            <a:r>
              <a:rPr lang="en-US" altLang="zh-CN" sz="2000"/>
              <a:t>SQL statement prepared: compiled at the database</a:t>
            </a:r>
          </a:p>
          <a:p>
            <a:pPr lvl="1"/>
            <a:r>
              <a:rPr lang="en-US" altLang="zh-CN" sz="2000"/>
              <a:t>Can have placeholders:  E.g.  insert into account values(?,?,?)</a:t>
            </a:r>
          </a:p>
          <a:p>
            <a:pPr lvl="1"/>
            <a:r>
              <a:rPr lang="en-US" altLang="zh-CN" sz="2000"/>
              <a:t>Repeatedly executed with actual values for the placeholders</a:t>
            </a:r>
          </a:p>
          <a:p>
            <a:r>
              <a:rPr lang="en-US" altLang="zh-CN" sz="2000"/>
              <a:t>To prepare a statement</a:t>
            </a:r>
            <a:br>
              <a:rPr lang="en-US" altLang="zh-CN" sz="2000"/>
            </a:br>
            <a:r>
              <a:rPr lang="en-US" altLang="zh-CN" sz="2000"/>
              <a:t>    </a:t>
            </a:r>
            <a:r>
              <a:rPr lang="en-US" altLang="zh-CN" sz="2000">
                <a:solidFill>
                  <a:srgbClr val="993300"/>
                </a:solidFill>
                <a:latin typeface="Consolas" pitchFamily="49" charset="0"/>
              </a:rPr>
              <a:t>SQLPrepare(stmt, &lt;SQL String&gt;);</a:t>
            </a:r>
          </a:p>
          <a:p>
            <a:r>
              <a:rPr lang="en-US" altLang="zh-CN" sz="2000"/>
              <a:t>To bind parameters </a:t>
            </a:r>
            <a:br>
              <a:rPr lang="en-US" altLang="zh-CN" sz="2000"/>
            </a:br>
            <a:r>
              <a:rPr lang="en-US" altLang="zh-CN" sz="2000"/>
              <a:t>   </a:t>
            </a:r>
            <a:r>
              <a:rPr lang="en-US" altLang="zh-CN" sz="2000">
                <a:solidFill>
                  <a:srgbClr val="993300"/>
                </a:solidFill>
                <a:latin typeface="Consolas" pitchFamily="49" charset="0"/>
              </a:rPr>
              <a:t>SQLBindParameter(stmt, &lt;parameter#&gt;, </a:t>
            </a:r>
            <a:br>
              <a:rPr lang="en-US" altLang="zh-CN" sz="2000">
                <a:solidFill>
                  <a:srgbClr val="993300"/>
                </a:solidFill>
                <a:latin typeface="Consolas" pitchFamily="49" charset="0"/>
              </a:rPr>
            </a:br>
            <a:r>
              <a:rPr lang="en-US" altLang="zh-CN" sz="2000">
                <a:solidFill>
                  <a:srgbClr val="993300"/>
                </a:solidFill>
                <a:latin typeface="Consolas" pitchFamily="49" charset="0"/>
              </a:rPr>
              <a:t>  … type information and value omitted for simplicity..)</a:t>
            </a:r>
          </a:p>
          <a:p>
            <a:r>
              <a:rPr lang="en-US" altLang="zh-CN" sz="2000"/>
              <a:t> To execute the statement</a:t>
            </a:r>
            <a:br>
              <a:rPr lang="en-US" altLang="zh-CN" sz="2000"/>
            </a:br>
            <a:r>
              <a:rPr lang="en-US" altLang="zh-CN" sz="2000">
                <a:latin typeface="Consolas" pitchFamily="49" charset="0"/>
              </a:rPr>
              <a:t>   </a:t>
            </a:r>
            <a:r>
              <a:rPr lang="en-IN" altLang="zh-CN" sz="2000">
                <a:solidFill>
                  <a:srgbClr val="993300"/>
                </a:solidFill>
                <a:latin typeface="Consolas" pitchFamily="49" charset="0"/>
              </a:rPr>
              <a:t>retcode = SQLExecute( stmt); </a:t>
            </a:r>
          </a:p>
          <a:p>
            <a:r>
              <a:rPr lang="en-US" altLang="zh-CN" sz="2000">
                <a:solidFill>
                  <a:schemeClr val="tx2"/>
                </a:solidFill>
              </a:rPr>
              <a:t>To avoid SQL injection security risk, do not create SQL strings directly using user input; instead use prepared statements to bind user inputs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Chapter 5:  Advanced SQL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6843713" cy="4887912"/>
          </a:xfrm>
        </p:spPr>
        <p:txBody>
          <a:bodyPr/>
          <a:lstStyle/>
          <a:p>
            <a:r>
              <a:rPr lang="en-US" altLang="zh-CN" sz="2400">
                <a:latin typeface="Calibri" pitchFamily="34" charset="0"/>
              </a:rPr>
              <a:t>Accessing </a:t>
            </a:r>
            <a:r>
              <a:rPr lang="en-US" altLang="zh-CN" sz="2400" dirty="0">
                <a:latin typeface="Calibri" pitchFamily="34" charset="0"/>
              </a:rPr>
              <a:t>SQL From a Programming Language </a:t>
            </a:r>
          </a:p>
          <a:p>
            <a:pPr lvl="1"/>
            <a:r>
              <a:rPr lang="en-US" altLang="zh-CN" sz="2400" dirty="0">
                <a:latin typeface="Calibri" pitchFamily="34" charset="0"/>
              </a:rPr>
              <a:t>Dynamic SQL</a:t>
            </a:r>
          </a:p>
          <a:p>
            <a:pPr lvl="2"/>
            <a:r>
              <a:rPr lang="en-US" altLang="zh-CN" sz="2400" dirty="0">
                <a:latin typeface="Calibri" pitchFamily="34" charset="0"/>
              </a:rPr>
              <a:t>JDBC and ODBC</a:t>
            </a:r>
          </a:p>
          <a:p>
            <a:pPr lvl="1"/>
            <a:r>
              <a:rPr lang="en-US" altLang="zh-CN" sz="2400" dirty="0">
                <a:latin typeface="Calibri" pitchFamily="34" charset="0"/>
              </a:rPr>
              <a:t>Embedded SQL</a:t>
            </a:r>
          </a:p>
          <a:p>
            <a:r>
              <a:rPr lang="en-US" altLang="zh-CN" sz="2400" dirty="0">
                <a:latin typeface="Calibri" pitchFamily="34" charset="0"/>
              </a:rPr>
              <a:t>SQL Data Types and Schemas</a:t>
            </a:r>
          </a:p>
          <a:p>
            <a:r>
              <a:rPr lang="en-US" altLang="zh-CN" sz="2400" dirty="0">
                <a:latin typeface="Calibri" pitchFamily="34" charset="0"/>
              </a:rPr>
              <a:t>Functions and Procedural Constructs</a:t>
            </a:r>
          </a:p>
          <a:p>
            <a:r>
              <a:rPr lang="en-US" altLang="zh-CN" sz="2400" dirty="0">
                <a:latin typeface="Calibri" pitchFamily="34" charset="0"/>
              </a:rPr>
              <a:t>Triggers</a:t>
            </a:r>
          </a:p>
          <a:p>
            <a:r>
              <a:rPr lang="en-US" altLang="zh-CN" sz="2400" dirty="0">
                <a:latin typeface="Calibri" pitchFamily="34" charset="0"/>
              </a:rPr>
              <a:t> Advanced Aggregation Features</a:t>
            </a:r>
          </a:p>
          <a:p>
            <a:r>
              <a:rPr lang="en-US" altLang="zh-CN" sz="2400" dirty="0">
                <a:latin typeface="Calibri" pitchFamily="34" charset="0"/>
              </a:rPr>
              <a:t>OLAP</a:t>
            </a:r>
          </a:p>
          <a:p>
            <a:endParaRPr lang="en-US" altLang="zh-CN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IN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Embedded SQL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135063"/>
            <a:ext cx="7954962" cy="487680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zh-CN" sz="2000"/>
              <a:t>The SQL standard defines embeddings of SQL in a variety of programming languages such as C, Java, and Cobol.</a:t>
            </a:r>
            <a:endParaRPr lang="en-US" altLang="zh-CN"/>
          </a:p>
          <a:p>
            <a:pPr>
              <a:tabLst>
                <a:tab pos="744538" algn="l"/>
              </a:tabLst>
            </a:pPr>
            <a:r>
              <a:rPr lang="en-US" altLang="zh-CN" sz="2000"/>
              <a:t>A language to which SQL queries are embedded is referred to as a </a:t>
            </a:r>
            <a:r>
              <a:rPr lang="en-US" altLang="zh-CN" sz="2000" b="1">
                <a:solidFill>
                  <a:srgbClr val="000099"/>
                </a:solidFill>
              </a:rPr>
              <a:t>host language</a:t>
            </a:r>
            <a:r>
              <a:rPr lang="en-US" altLang="zh-CN" sz="2000"/>
              <a:t>, and the SQL structures permitted in the host language comprise </a:t>
            </a:r>
            <a:r>
              <a:rPr lang="en-US" altLang="zh-CN" sz="2000" i="1"/>
              <a:t>embedded </a:t>
            </a:r>
            <a:r>
              <a:rPr lang="en-US" altLang="zh-CN" sz="2000"/>
              <a:t>SQL.</a:t>
            </a:r>
            <a:endParaRPr lang="en-US" altLang="zh-CN"/>
          </a:p>
          <a:p>
            <a:pPr>
              <a:tabLst>
                <a:tab pos="744538" algn="l"/>
              </a:tabLst>
            </a:pPr>
            <a:r>
              <a:rPr lang="en-US" altLang="zh-CN" sz="2000"/>
              <a:t>The basic form of these languages follows that of the System R embedding of SQL into PL/I.</a:t>
            </a:r>
            <a:endParaRPr lang="en-US" altLang="zh-CN"/>
          </a:p>
          <a:p>
            <a:pPr>
              <a:tabLst>
                <a:tab pos="744538" algn="l"/>
              </a:tabLst>
            </a:pPr>
            <a:r>
              <a:rPr lang="en-US" altLang="zh-CN" sz="2000" b="1">
                <a:solidFill>
                  <a:srgbClr val="000099"/>
                </a:solidFill>
              </a:rPr>
              <a:t>EXEC SQL</a:t>
            </a:r>
            <a:r>
              <a:rPr lang="en-US" altLang="zh-CN" sz="2000"/>
              <a:t> statement is used to identify embedded SQL request to the preprocessor</a:t>
            </a:r>
            <a:endParaRPr lang="en-US" altLang="zh-CN"/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zh-CN"/>
              <a:t>		</a:t>
            </a:r>
            <a:r>
              <a:rPr lang="en-US" altLang="zh-CN" sz="2000"/>
              <a:t>EXEC SQL &lt;embedded SQL statement &gt; END_EXEC</a:t>
            </a:r>
            <a:endParaRPr lang="en-US" altLang="zh-CN"/>
          </a:p>
          <a:p>
            <a:pPr>
              <a:buFont typeface="Monotype Sorts" charset="2"/>
              <a:buNone/>
              <a:tabLst>
                <a:tab pos="744538" algn="l"/>
              </a:tabLst>
            </a:pPr>
            <a:endParaRPr lang="en-US" altLang="zh-CN"/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zh-CN"/>
              <a:t>	</a:t>
            </a:r>
            <a:r>
              <a:rPr lang="en-US" altLang="zh-CN" sz="2000"/>
              <a:t>Note: this varies by language (for example, the Java embedding uses    # SQL { …. }; )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Query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2233613"/>
            <a:ext cx="7970838" cy="3335337"/>
          </a:xfrm>
        </p:spPr>
        <p:txBody>
          <a:bodyPr/>
          <a:lstStyle/>
          <a:p>
            <a:pPr>
              <a:tabLst>
                <a:tab pos="966788" algn="l"/>
              </a:tabLst>
            </a:pPr>
            <a:r>
              <a:rPr lang="en-US" altLang="zh-CN" sz="2000"/>
              <a:t>Specify the query in SQL and declare a </a:t>
            </a:r>
            <a:r>
              <a:rPr lang="en-US" altLang="zh-CN" sz="2000" i="1"/>
              <a:t>cursor</a:t>
            </a:r>
            <a:r>
              <a:rPr lang="en-US" altLang="zh-CN" sz="2000"/>
              <a:t> for it</a:t>
            </a:r>
          </a:p>
          <a:p>
            <a:pPr>
              <a:buFont typeface="Monotype Sorts" charset="2"/>
              <a:buNone/>
              <a:tabLst>
                <a:tab pos="966788" algn="l"/>
              </a:tabLst>
            </a:pPr>
            <a:r>
              <a:rPr lang="en-US" altLang="zh-CN" sz="2000"/>
              <a:t>       </a:t>
            </a:r>
            <a:r>
              <a:rPr lang="en-US" altLang="zh-CN" sz="2000">
                <a:solidFill>
                  <a:srgbClr val="993300"/>
                </a:solidFill>
                <a:latin typeface="Consolas" pitchFamily="49" charset="0"/>
              </a:rPr>
              <a:t>EXEC SQL</a:t>
            </a:r>
          </a:p>
          <a:p>
            <a:pPr>
              <a:buFont typeface="Monotype Sorts" charset="2"/>
              <a:buNone/>
              <a:tabLst>
                <a:tab pos="966788" algn="l"/>
              </a:tabLst>
            </a:pPr>
            <a:r>
              <a:rPr lang="en-US" altLang="zh-CN" sz="2000">
                <a:solidFill>
                  <a:srgbClr val="993300"/>
                </a:solidFill>
                <a:latin typeface="Consolas" pitchFamily="49" charset="0"/>
              </a:rPr>
              <a:t>	    </a:t>
            </a:r>
            <a:r>
              <a:rPr lang="en-US" altLang="zh-CN" sz="2000" b="1">
                <a:solidFill>
                  <a:srgbClr val="993300"/>
                </a:solidFill>
                <a:latin typeface="Consolas" pitchFamily="49" charset="0"/>
              </a:rPr>
              <a:t>declare </a:t>
            </a:r>
            <a:r>
              <a:rPr lang="en-US" altLang="zh-CN" sz="2000" i="1">
                <a:solidFill>
                  <a:srgbClr val="993300"/>
                </a:solidFill>
                <a:latin typeface="Consolas" pitchFamily="49" charset="0"/>
              </a:rPr>
              <a:t>c</a:t>
            </a:r>
            <a:r>
              <a:rPr lang="en-US" altLang="zh-CN" sz="2000" b="1">
                <a:solidFill>
                  <a:srgbClr val="993300"/>
                </a:solidFill>
                <a:latin typeface="Consolas" pitchFamily="49" charset="0"/>
              </a:rPr>
              <a:t> cursor for </a:t>
            </a:r>
            <a:br>
              <a:rPr lang="en-US" altLang="zh-CN" sz="2000" b="1">
                <a:solidFill>
                  <a:srgbClr val="993300"/>
                </a:solidFill>
                <a:latin typeface="Consolas" pitchFamily="49" charset="0"/>
              </a:rPr>
            </a:br>
            <a:r>
              <a:rPr lang="en-US" altLang="zh-CN" sz="2000" b="1">
                <a:solidFill>
                  <a:srgbClr val="993300"/>
                </a:solidFill>
                <a:latin typeface="Consolas" pitchFamily="49" charset="0"/>
              </a:rPr>
              <a:t>    select </a:t>
            </a:r>
            <a:r>
              <a:rPr lang="en-US" altLang="zh-CN" sz="2000" i="1">
                <a:solidFill>
                  <a:srgbClr val="993300"/>
                </a:solidFill>
                <a:latin typeface="Consolas" pitchFamily="49" charset="0"/>
              </a:rPr>
              <a:t>ID, name</a:t>
            </a:r>
            <a:br>
              <a:rPr lang="en-US" altLang="zh-CN" sz="2000" i="1">
                <a:solidFill>
                  <a:srgbClr val="993300"/>
                </a:solidFill>
                <a:latin typeface="Consolas" pitchFamily="49" charset="0"/>
              </a:rPr>
            </a:br>
            <a:r>
              <a:rPr lang="en-US" altLang="zh-CN" sz="2000" i="1">
                <a:solidFill>
                  <a:srgbClr val="993300"/>
                </a:solidFill>
                <a:latin typeface="Consolas" pitchFamily="49" charset="0"/>
              </a:rPr>
              <a:t>    </a:t>
            </a:r>
            <a:r>
              <a:rPr lang="en-US" altLang="zh-CN" sz="2000" b="1">
                <a:solidFill>
                  <a:srgbClr val="993300"/>
                </a:solidFill>
                <a:latin typeface="Consolas" pitchFamily="49" charset="0"/>
              </a:rPr>
              <a:t>from </a:t>
            </a:r>
            <a:r>
              <a:rPr lang="en-US" altLang="zh-CN" sz="2000" i="1">
                <a:solidFill>
                  <a:srgbClr val="993300"/>
                </a:solidFill>
                <a:latin typeface="Consolas" pitchFamily="49" charset="0"/>
              </a:rPr>
              <a:t>student</a:t>
            </a:r>
            <a:br>
              <a:rPr lang="en-US" altLang="zh-CN" sz="2000" i="1">
                <a:solidFill>
                  <a:srgbClr val="993300"/>
                </a:solidFill>
                <a:latin typeface="Consolas" pitchFamily="49" charset="0"/>
              </a:rPr>
            </a:br>
            <a:r>
              <a:rPr lang="en-US" altLang="zh-CN" sz="2000" i="1">
                <a:solidFill>
                  <a:srgbClr val="993300"/>
                </a:solidFill>
                <a:latin typeface="Consolas" pitchFamily="49" charset="0"/>
              </a:rPr>
              <a:t>    </a:t>
            </a:r>
            <a:r>
              <a:rPr lang="en-US" altLang="zh-CN" sz="2000" b="1">
                <a:solidFill>
                  <a:srgbClr val="993300"/>
                </a:solidFill>
                <a:latin typeface="Consolas" pitchFamily="49" charset="0"/>
              </a:rPr>
              <a:t>where tot_cred</a:t>
            </a:r>
            <a:r>
              <a:rPr lang="en-US" altLang="zh-CN" sz="2000" i="1">
                <a:solidFill>
                  <a:srgbClr val="993300"/>
                </a:solidFill>
                <a:latin typeface="Consolas" pitchFamily="49" charset="0"/>
              </a:rPr>
              <a:t> &gt; :credit_amount</a:t>
            </a:r>
          </a:p>
          <a:p>
            <a:pPr>
              <a:buFont typeface="Monotype Sorts" charset="2"/>
              <a:buNone/>
              <a:tabLst>
                <a:tab pos="966788" algn="l"/>
              </a:tabLst>
            </a:pPr>
            <a:r>
              <a:rPr lang="en-US" altLang="zh-CN" sz="2000">
                <a:solidFill>
                  <a:srgbClr val="993300"/>
                </a:solidFill>
                <a:latin typeface="Consolas" pitchFamily="49" charset="0"/>
              </a:rPr>
              <a:t>   END_EXEC</a:t>
            </a:r>
          </a:p>
          <a:p>
            <a:pPr>
              <a:buFont typeface="Monotype Sorts" charset="2"/>
              <a:buNone/>
              <a:tabLst>
                <a:tab pos="966788" algn="l"/>
              </a:tabLst>
            </a:pPr>
            <a:endParaRPr lang="en-US" altLang="zh-CN" sz="2000">
              <a:solidFill>
                <a:srgbClr val="993300"/>
              </a:solidFill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841375" y="1135063"/>
            <a:ext cx="7239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966788" algn="l"/>
              </a:tabLst>
            </a:pPr>
            <a:r>
              <a:rPr kumimoji="1" lang="en-US" altLang="zh-CN" sz="2000"/>
              <a:t>From within a host language, find the ID and name of students who have completed more than the number of credits stored in variable </a:t>
            </a:r>
            <a:r>
              <a:rPr kumimoji="1" lang="en-US" altLang="zh-CN" sz="2000">
                <a:solidFill>
                  <a:srgbClr val="993300"/>
                </a:solidFill>
              </a:rPr>
              <a:t>credit_amount</a:t>
            </a:r>
            <a:r>
              <a:rPr kumimoji="1" lang="en-US" altLang="zh-CN" sz="200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Embedded SQL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288" y="1135063"/>
            <a:ext cx="7853362" cy="4903787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 altLang="zh-CN" sz="2000"/>
              <a:t>The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 b="1">
                <a:solidFill>
                  <a:srgbClr val="000099"/>
                </a:solidFill>
              </a:rPr>
              <a:t>open</a:t>
            </a:r>
            <a:r>
              <a:rPr lang="en-US" altLang="zh-CN" sz="2000"/>
              <a:t> statement causes the query to be evaluated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zh-CN" sz="2000"/>
              <a:t>		</a:t>
            </a:r>
            <a:r>
              <a:rPr lang="en-US" altLang="zh-CN" sz="2000">
                <a:solidFill>
                  <a:srgbClr val="993300"/>
                </a:solidFill>
              </a:rPr>
              <a:t>EXEC SQL </a:t>
            </a:r>
            <a:r>
              <a:rPr lang="en-US" altLang="zh-CN" sz="2000" b="1">
                <a:solidFill>
                  <a:srgbClr val="993300"/>
                </a:solidFill>
              </a:rPr>
              <a:t>open</a:t>
            </a:r>
            <a:r>
              <a:rPr lang="en-US" altLang="zh-CN" sz="2000">
                <a:solidFill>
                  <a:srgbClr val="993300"/>
                </a:solidFill>
              </a:rPr>
              <a:t> </a:t>
            </a:r>
            <a:r>
              <a:rPr lang="en-US" altLang="zh-CN" sz="2000" i="1">
                <a:solidFill>
                  <a:srgbClr val="993300"/>
                </a:solidFill>
              </a:rPr>
              <a:t>c</a:t>
            </a:r>
            <a:r>
              <a:rPr lang="en-US" altLang="zh-CN" sz="2000" b="1" i="1">
                <a:solidFill>
                  <a:srgbClr val="993300"/>
                </a:solidFill>
              </a:rPr>
              <a:t> </a:t>
            </a:r>
            <a:r>
              <a:rPr lang="en-US" altLang="zh-CN" sz="2000">
                <a:solidFill>
                  <a:srgbClr val="993300"/>
                </a:solidFill>
              </a:rPr>
              <a:t>END_EXEC</a:t>
            </a:r>
          </a:p>
          <a:p>
            <a:pPr>
              <a:tabLst>
                <a:tab pos="3140075" algn="ctr"/>
              </a:tabLst>
            </a:pPr>
            <a:r>
              <a:rPr lang="en-US" altLang="zh-CN" sz="2000"/>
              <a:t>The </a:t>
            </a:r>
            <a:r>
              <a:rPr lang="en-US" altLang="zh-CN" sz="2000" b="1">
                <a:solidFill>
                  <a:srgbClr val="000099"/>
                </a:solidFill>
              </a:rPr>
              <a:t>fetch</a:t>
            </a:r>
            <a:r>
              <a:rPr lang="en-US" altLang="zh-CN" sz="2000" b="1"/>
              <a:t> </a:t>
            </a:r>
            <a:r>
              <a:rPr lang="en-US" altLang="zh-CN" sz="2000"/>
              <a:t>statement causes the values of one tuple in the query result to be placed on host language variables.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zh-CN" sz="2000"/>
              <a:t>		</a:t>
            </a:r>
            <a:r>
              <a:rPr lang="en-US" altLang="zh-CN" sz="2000">
                <a:solidFill>
                  <a:srgbClr val="993300"/>
                </a:solidFill>
              </a:rPr>
              <a:t>EXEC SQL</a:t>
            </a:r>
            <a:r>
              <a:rPr lang="en-US" altLang="zh-CN" sz="2000" b="1">
                <a:solidFill>
                  <a:srgbClr val="993300"/>
                </a:solidFill>
              </a:rPr>
              <a:t> fetch </a:t>
            </a:r>
            <a:r>
              <a:rPr lang="en-US" altLang="zh-CN" sz="2000" i="1">
                <a:solidFill>
                  <a:srgbClr val="993300"/>
                </a:solidFill>
              </a:rPr>
              <a:t>c </a:t>
            </a:r>
            <a:r>
              <a:rPr lang="en-US" altLang="zh-CN" sz="2000" b="1">
                <a:solidFill>
                  <a:srgbClr val="993300"/>
                </a:solidFill>
              </a:rPr>
              <a:t>into </a:t>
            </a:r>
            <a:r>
              <a:rPr lang="en-US" altLang="zh-CN" sz="2000">
                <a:solidFill>
                  <a:srgbClr val="993300"/>
                </a:solidFill>
              </a:rPr>
              <a:t>:</a:t>
            </a:r>
            <a:r>
              <a:rPr lang="en-US" altLang="zh-CN" sz="2000" i="1">
                <a:solidFill>
                  <a:srgbClr val="993300"/>
                </a:solidFill>
              </a:rPr>
              <a:t>si, :sn</a:t>
            </a:r>
            <a:r>
              <a:rPr lang="en-US" altLang="zh-CN" sz="2000">
                <a:solidFill>
                  <a:srgbClr val="993300"/>
                </a:solidFill>
              </a:rPr>
              <a:t> END_EXEC</a:t>
            </a:r>
            <a:br>
              <a:rPr lang="en-US" altLang="zh-CN" sz="2000">
                <a:solidFill>
                  <a:srgbClr val="993300"/>
                </a:solidFill>
              </a:rPr>
            </a:br>
            <a:r>
              <a:rPr lang="en-US" altLang="zh-CN" sz="2000"/>
              <a:t>Repeated calls to </a:t>
            </a:r>
            <a:r>
              <a:rPr lang="en-US" altLang="zh-CN" sz="2000" b="1"/>
              <a:t>fetch</a:t>
            </a:r>
            <a:r>
              <a:rPr lang="en-US" altLang="zh-CN" sz="2000"/>
              <a:t> get successive tuples in the query result</a:t>
            </a:r>
          </a:p>
          <a:p>
            <a:pPr>
              <a:tabLst>
                <a:tab pos="3140075" algn="ctr"/>
              </a:tabLst>
            </a:pPr>
            <a:r>
              <a:rPr lang="en-US" altLang="zh-CN" sz="2000"/>
              <a:t>A variable called SQLSTATE in the SQL communication area (SQLCA) gets set to ‘02000’ to indicate no more data is available</a:t>
            </a:r>
          </a:p>
          <a:p>
            <a:pPr>
              <a:tabLst>
                <a:tab pos="3140075" algn="ctr"/>
              </a:tabLst>
            </a:pPr>
            <a:r>
              <a:rPr lang="en-US" altLang="zh-CN" sz="2000"/>
              <a:t>The </a:t>
            </a:r>
            <a:r>
              <a:rPr lang="en-US" altLang="zh-CN" sz="2000" b="1">
                <a:solidFill>
                  <a:srgbClr val="000099"/>
                </a:solidFill>
              </a:rPr>
              <a:t>close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/>
              <a:t>statement causes the database system to delete the temporary relation that holds the result of the query.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zh-CN" sz="2000"/>
              <a:t>		</a:t>
            </a:r>
            <a:r>
              <a:rPr lang="en-US" altLang="zh-CN" sz="2000">
                <a:solidFill>
                  <a:srgbClr val="993300"/>
                </a:solidFill>
              </a:rPr>
              <a:t>EXEC SQL </a:t>
            </a:r>
            <a:r>
              <a:rPr lang="en-US" altLang="zh-CN" sz="2000" b="1">
                <a:solidFill>
                  <a:srgbClr val="993300"/>
                </a:solidFill>
              </a:rPr>
              <a:t>close</a:t>
            </a:r>
            <a:r>
              <a:rPr lang="en-US" altLang="zh-CN" sz="2000">
                <a:solidFill>
                  <a:srgbClr val="993300"/>
                </a:solidFill>
              </a:rPr>
              <a:t> </a:t>
            </a:r>
            <a:r>
              <a:rPr lang="en-US" altLang="zh-CN" sz="2000" i="1">
                <a:solidFill>
                  <a:srgbClr val="993300"/>
                </a:solidFill>
              </a:rPr>
              <a:t>c</a:t>
            </a:r>
            <a:r>
              <a:rPr lang="en-US" altLang="zh-CN" sz="2000">
                <a:solidFill>
                  <a:srgbClr val="993300"/>
                </a:solidFill>
              </a:rPr>
              <a:t> END_EXEC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zh-CN" sz="2000"/>
              <a:t>     Note: above details vary with language.  For example, the Java              embedding defines Java iterators to step through result tuples.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461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" pitchFamily="34" charset="0"/>
              </a:rPr>
              <a:t>Cursor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2130804"/>
            <a:ext cx="8172450" cy="41250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A variable that refers to a single tuple from the results of a query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Used to loop over results, one tuple at a time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B0F0"/>
                </a:solidFill>
                <a:latin typeface="Consolas" pitchFamily="49" charset="0"/>
                <a:ea typeface="Courier New" charset="0"/>
                <a:cs typeface="Courier New" charset="0"/>
              </a:rPr>
              <a:t>declare</a:t>
            </a:r>
            <a:r>
              <a:rPr lang="en-US" sz="2800" dirty="0">
                <a:latin typeface="Calibri" pitchFamily="34" charset="0"/>
              </a:rPr>
              <a:t>d first, then </a:t>
            </a:r>
            <a:r>
              <a:rPr lang="en-US" sz="2800" dirty="0">
                <a:solidFill>
                  <a:srgbClr val="00B0F0"/>
                </a:solidFill>
                <a:latin typeface="Consolas" pitchFamily="49" charset="0"/>
                <a:ea typeface="Courier New" charset="0"/>
                <a:cs typeface="Courier New" charset="0"/>
              </a:rPr>
              <a:t>open</a:t>
            </a:r>
            <a:r>
              <a:rPr lang="en-US" sz="2800" dirty="0">
                <a:latin typeface="Calibri" pitchFamily="34" charset="0"/>
              </a:rPr>
              <a:t>ed, repeatedly </a:t>
            </a:r>
            <a:r>
              <a:rPr lang="en-US" sz="2800" dirty="0">
                <a:solidFill>
                  <a:srgbClr val="00B0F0"/>
                </a:solidFill>
                <a:latin typeface="Consolas" pitchFamily="49" charset="0"/>
                <a:ea typeface="Courier New" charset="0"/>
                <a:cs typeface="Courier New" charset="0"/>
              </a:rPr>
              <a:t>fetch</a:t>
            </a:r>
            <a:r>
              <a:rPr lang="en-US" sz="2800" dirty="0">
                <a:latin typeface="Calibri" pitchFamily="34" charset="0"/>
              </a:rPr>
              <a:t>ed, and finally </a:t>
            </a:r>
            <a:r>
              <a:rPr lang="en-US" sz="2800" dirty="0">
                <a:solidFill>
                  <a:srgbClr val="00B0F0"/>
                </a:solidFill>
                <a:latin typeface="Consolas" pitchFamily="49" charset="0"/>
                <a:ea typeface="Courier New" charset="0"/>
                <a:cs typeface="Courier New" charset="0"/>
              </a:rPr>
              <a:t>close</a:t>
            </a:r>
            <a:r>
              <a:rPr lang="en-US" sz="2800" dirty="0">
                <a:latin typeface="Calibri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5792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3"/>
            <a:ext cx="7886700" cy="898584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" pitchFamily="34" charset="0"/>
              </a:rPr>
              <a:t>Cursor (Cont.)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53817" y="1560352"/>
            <a:ext cx="7886700" cy="49159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Example (PostgreSQL)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2471903"/>
            <a:ext cx="73963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urier New" pitchFamily="49" charset="0"/>
              </a:rPr>
              <a:t>DECLARE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 </a:t>
            </a:r>
          </a:p>
          <a:p>
            <a:pPr>
              <a:buClr>
                <a:srgbClr val="92D050"/>
              </a:buClr>
            </a:pPr>
            <a:r>
              <a:rPr lang="en-US" dirty="0">
                <a:latin typeface="Consolas" pitchFamily="49" charset="0"/>
                <a:cs typeface="Courier New" pitchFamily="49" charset="0"/>
              </a:rPr>
              <a:t>  curs1 </a:t>
            </a:r>
            <a:r>
              <a:rPr lang="en-US" dirty="0" err="1">
                <a:latin typeface="Consolas" pitchFamily="49" charset="0"/>
                <a:cs typeface="Courier New" pitchFamily="49" charset="0"/>
              </a:rPr>
              <a:t>refcursor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; </a:t>
            </a:r>
          </a:p>
          <a:p>
            <a:pPr>
              <a:buClr>
                <a:srgbClr val="92D050"/>
              </a:buClr>
            </a:pPr>
            <a:r>
              <a:rPr lang="en-US" dirty="0">
                <a:latin typeface="Consolas" pitchFamily="49" charset="0"/>
                <a:cs typeface="Courier New" pitchFamily="49" charset="0"/>
              </a:rPr>
              <a:t>  curs2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urier New" pitchFamily="49" charset="0"/>
              </a:rPr>
              <a:t>CURSOR FOR SELECT * FROM 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tenk1; </a:t>
            </a:r>
          </a:p>
          <a:p>
            <a:pPr>
              <a:buClr>
                <a:srgbClr val="92D050"/>
              </a:buClr>
            </a:pPr>
            <a:r>
              <a:rPr lang="en-US" dirty="0">
                <a:latin typeface="Consolas" pitchFamily="49" charset="0"/>
                <a:cs typeface="Courier New" pitchFamily="49" charset="0"/>
              </a:rPr>
              <a:t>  curs3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urier New" pitchFamily="49" charset="0"/>
              </a:rPr>
              <a:t>CURSOR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 (key integer)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 </a:t>
            </a:r>
          </a:p>
          <a:p>
            <a:pPr>
              <a:buClr>
                <a:srgbClr val="92D050"/>
              </a:buClr>
            </a:pPr>
            <a:r>
              <a:rPr lang="en-US" dirty="0">
                <a:latin typeface="Consolas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urier New" pitchFamily="49" charset="0"/>
              </a:rPr>
              <a:t>SELECT * FROM 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tenk1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urier New" pitchFamily="49" charset="0"/>
              </a:rPr>
              <a:t>WHERE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 unique1 = key;</a:t>
            </a:r>
          </a:p>
        </p:txBody>
      </p:sp>
      <p:sp>
        <p:nvSpPr>
          <p:cNvPr id="6" name="Rectangle 5"/>
          <p:cNvSpPr/>
          <p:nvPr/>
        </p:nvSpPr>
        <p:spPr>
          <a:xfrm>
            <a:off x="779567" y="3651860"/>
            <a:ext cx="3660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400" dirty="0"/>
              <a:t>…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28649" y="4049748"/>
            <a:ext cx="73963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urier New" pitchFamily="49" charset="0"/>
              </a:rPr>
              <a:t>OPEN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 curs1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urier New" pitchFamily="49" charset="0"/>
              </a:rPr>
              <a:t>FOR SELECT * FROM 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foo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urier New" pitchFamily="49" charset="0"/>
              </a:rPr>
              <a:t>WHERE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 key = </a:t>
            </a:r>
            <a:r>
              <a:rPr lang="en-US" dirty="0" err="1">
                <a:latin typeface="Consolas" pitchFamily="49" charset="0"/>
                <a:cs typeface="Courier New" pitchFamily="49" charset="0"/>
              </a:rPr>
              <a:t>mykey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9567" y="4188247"/>
            <a:ext cx="3660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400" dirty="0"/>
              <a:t>…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28649" y="4574789"/>
            <a:ext cx="73963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urier New" pitchFamily="49" charset="0"/>
              </a:rPr>
              <a:t>FETCH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 curs2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urier New" pitchFamily="49" charset="0"/>
              </a:rPr>
              <a:t>INTO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 foo, bar, </a:t>
            </a:r>
            <a:r>
              <a:rPr lang="en-US" dirty="0" err="1">
                <a:latin typeface="Consolas" pitchFamily="49" charset="0"/>
                <a:cs typeface="Courier New" pitchFamily="49" charset="0"/>
              </a:rPr>
              <a:t>baz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9567" y="4701990"/>
            <a:ext cx="3660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400" dirty="0"/>
              <a:t>…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28648" y="5095761"/>
            <a:ext cx="73963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urier New" pitchFamily="49" charset="0"/>
              </a:rPr>
              <a:t>MOVE FORWARD 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2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urier New" pitchFamily="49" charset="0"/>
              </a:rPr>
              <a:t>FROM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 curs3;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9566" y="5269128"/>
            <a:ext cx="3660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400" dirty="0"/>
              <a:t>…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628648" y="5675797"/>
            <a:ext cx="73963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urier New" pitchFamily="49" charset="0"/>
              </a:rPr>
              <a:t>CLOSE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 curs1;</a:t>
            </a:r>
          </a:p>
        </p:txBody>
      </p:sp>
    </p:spTree>
    <p:extLst>
      <p:ext uri="{BB962C8B-B14F-4D97-AF65-F5344CB8AC3E}">
        <p14:creationId xmlns:p14="http://schemas.microsoft.com/office/powerpoint/2010/main" val="6360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Updates Through Cursors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841375" y="1135063"/>
            <a:ext cx="7848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0075" algn="ctr"/>
              </a:tabLst>
              <a:defRPr/>
            </a:pPr>
            <a:r>
              <a:rPr kumimoji="1" lang="en-US" altLang="zh-CN" sz="2000" dirty="0"/>
              <a:t>Can update </a:t>
            </a:r>
            <a:r>
              <a:rPr kumimoji="1" lang="en-US" altLang="zh-CN" sz="2000" dirty="0" err="1"/>
              <a:t>tuples</a:t>
            </a:r>
            <a:r>
              <a:rPr kumimoji="1" lang="en-US" altLang="zh-CN" sz="2000" dirty="0"/>
              <a:t> fetched by cursor by declaring that the cursor is for update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  <a:tabLst>
                <a:tab pos="3140075" algn="ctr"/>
              </a:tabLst>
              <a:defRPr/>
            </a:pPr>
            <a:r>
              <a:rPr kumimoji="1"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   declare </a:t>
            </a:r>
            <a:r>
              <a:rPr kumimoji="1"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c </a:t>
            </a:r>
            <a:r>
              <a:rPr kumimoji="1"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cursor for</a:t>
            </a:r>
            <a:br>
              <a:rPr kumimoji="1"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kumimoji="1"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   select 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*</a:t>
            </a:r>
            <a:b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   </a:t>
            </a:r>
            <a:r>
              <a:rPr kumimoji="1"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from </a:t>
            </a:r>
            <a:r>
              <a:rPr kumimoji="1"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instructor</a:t>
            </a:r>
            <a:br>
              <a:rPr kumimoji="1"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kumimoji="1"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   </a:t>
            </a:r>
            <a:r>
              <a:rPr kumimoji="1"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where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kumimoji="1"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dept_name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= ‘Music’</a:t>
            </a:r>
            <a:b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</a:t>
            </a:r>
            <a:r>
              <a:rPr kumimoji="1"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for update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0075" algn="ctr"/>
              </a:tabLst>
              <a:defRPr/>
            </a:pPr>
            <a:r>
              <a:rPr kumimoji="1" lang="en-US" altLang="zh-CN" sz="2000" dirty="0"/>
              <a:t>To update </a:t>
            </a:r>
            <a:r>
              <a:rPr kumimoji="1" lang="en-US" altLang="zh-CN" sz="2000" dirty="0" err="1"/>
              <a:t>tuple</a:t>
            </a:r>
            <a:r>
              <a:rPr kumimoji="1" lang="en-US" altLang="zh-CN" sz="2000" dirty="0"/>
              <a:t> at the current location of </a:t>
            </a:r>
            <a:r>
              <a:rPr kumimoji="1" lang="en-US" altLang="zh-CN" sz="2000" dirty="0">
                <a:solidFill>
                  <a:srgbClr val="C00000"/>
                </a:solidFill>
              </a:rPr>
              <a:t>cursor </a:t>
            </a:r>
            <a:r>
              <a:rPr kumimoji="1" lang="en-US" altLang="zh-CN" sz="2000" i="1" dirty="0">
                <a:solidFill>
                  <a:srgbClr val="C00000"/>
                </a:solidFill>
              </a:rPr>
              <a:t>c</a:t>
            </a:r>
            <a:endParaRPr kumimoji="1" lang="en-US" altLang="zh-CN" sz="2000" b="1" dirty="0">
              <a:solidFill>
                <a:srgbClr val="C00000"/>
              </a:solidFill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  <a:tabLst>
                <a:tab pos="3140075" algn="ctr"/>
              </a:tabLst>
              <a:defRPr/>
            </a:pPr>
            <a:r>
              <a:rPr kumimoji="1" lang="en-US" altLang="zh-CN" sz="2000" b="1" dirty="0"/>
              <a:t>             </a:t>
            </a:r>
            <a:r>
              <a:rPr kumimoji="1" lang="en-US" altLang="zh-CN" sz="2000" b="1" dirty="0">
                <a:solidFill>
                  <a:srgbClr val="C00000"/>
                </a:solidFill>
                <a:latin typeface="Consolas" pitchFamily="49" charset="0"/>
              </a:rPr>
              <a:t>update </a:t>
            </a:r>
            <a:r>
              <a:rPr kumimoji="1" lang="en-US" altLang="zh-CN" sz="2000" i="1" dirty="0">
                <a:solidFill>
                  <a:srgbClr val="C00000"/>
                </a:solidFill>
                <a:latin typeface="Consolas" pitchFamily="49" charset="0"/>
              </a:rPr>
              <a:t>instructor</a:t>
            </a:r>
            <a:br>
              <a:rPr kumimoji="1" lang="en-US" altLang="zh-CN" sz="2000" i="1" dirty="0">
                <a:solidFill>
                  <a:srgbClr val="C00000"/>
                </a:solidFill>
                <a:latin typeface="Consolas" pitchFamily="49" charset="0"/>
              </a:rPr>
            </a:br>
            <a:r>
              <a:rPr kumimoji="1" lang="en-US" altLang="zh-CN" sz="2000" i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kumimoji="1" lang="en-US" altLang="zh-CN" sz="2000" b="1" dirty="0">
                <a:solidFill>
                  <a:srgbClr val="C00000"/>
                </a:solidFill>
                <a:latin typeface="Consolas" pitchFamily="49" charset="0"/>
              </a:rPr>
              <a:t>set</a:t>
            </a:r>
            <a:r>
              <a:rPr kumimoji="1" lang="en-US" altLang="zh-CN" sz="2000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kumimoji="1" lang="en-US" altLang="zh-CN" sz="2000" i="1" dirty="0">
                <a:solidFill>
                  <a:srgbClr val="C00000"/>
                </a:solidFill>
                <a:latin typeface="Consolas" pitchFamily="49" charset="0"/>
              </a:rPr>
              <a:t>salary = salary</a:t>
            </a:r>
            <a:r>
              <a:rPr kumimoji="1" lang="en-US" altLang="zh-CN" sz="2000" dirty="0">
                <a:solidFill>
                  <a:srgbClr val="C00000"/>
                </a:solidFill>
                <a:latin typeface="Consolas" pitchFamily="49" charset="0"/>
              </a:rPr>
              <a:t> + 100</a:t>
            </a:r>
            <a:br>
              <a:rPr kumimoji="1" lang="en-US" altLang="zh-CN" sz="2000" dirty="0">
                <a:solidFill>
                  <a:srgbClr val="C00000"/>
                </a:solidFill>
                <a:latin typeface="Consolas" pitchFamily="49" charset="0"/>
              </a:rPr>
            </a:br>
            <a:r>
              <a:rPr kumimoji="1" lang="en-US" altLang="zh-CN" sz="2000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kumimoji="1" lang="en-US" altLang="zh-CN" sz="2000" b="1" dirty="0">
                <a:solidFill>
                  <a:srgbClr val="C00000"/>
                </a:solidFill>
                <a:latin typeface="Consolas" pitchFamily="49" charset="0"/>
              </a:rPr>
              <a:t>where current of </a:t>
            </a:r>
            <a:r>
              <a:rPr kumimoji="1" lang="en-US" altLang="zh-CN" sz="2000" i="1" dirty="0">
                <a:solidFill>
                  <a:srgbClr val="C00000"/>
                </a:solidFill>
                <a:latin typeface="Consolas" pitchFamily="49" charset="0"/>
              </a:rPr>
              <a:t>c</a:t>
            </a:r>
          </a:p>
          <a:p>
            <a:pPr marL="342900" indent="-342900">
              <a:lnSpc>
                <a:spcPct val="7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  <a:tabLst>
                <a:tab pos="3140075" algn="ctr"/>
              </a:tabLst>
              <a:defRPr/>
            </a:pPr>
            <a:endParaRPr kumimoji="1" lang="en-US" altLang="zh-CN" sz="2000" dirty="0">
              <a:solidFill>
                <a:srgbClr val="9933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zh-CN">
                <a:effectLst/>
              </a:rPr>
              <a:t>Procedural Constructs in SQL</a:t>
            </a:r>
            <a:endParaRPr lang="en-IN" altLang="zh-CN">
              <a:effectLst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0207" y="-142263"/>
            <a:ext cx="8077200" cy="1057275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Procedural Extensions and Stored Procedures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484851"/>
            <a:ext cx="7921625" cy="4471332"/>
          </a:xfrm>
        </p:spPr>
        <p:txBody>
          <a:bodyPr/>
          <a:lstStyle/>
          <a:p>
            <a:r>
              <a:rPr lang="en-US" altLang="zh-CN" sz="2000" dirty="0"/>
              <a:t>SQL provides a </a:t>
            </a:r>
            <a:r>
              <a:rPr lang="en-US" altLang="zh-CN" sz="2000" b="1" dirty="0"/>
              <a:t>module</a:t>
            </a:r>
            <a:r>
              <a:rPr lang="en-US" altLang="zh-CN" sz="2000" dirty="0"/>
              <a:t> language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sz="2000" dirty="0"/>
              <a:t>Permits definition of procedures in SQL, with if-then-else statements, for and while loops, etc.</a:t>
            </a:r>
            <a:endParaRPr lang="en-US" altLang="zh-CN" dirty="0"/>
          </a:p>
          <a:p>
            <a:r>
              <a:rPr lang="en-US" altLang="zh-CN" sz="2000" dirty="0"/>
              <a:t>Stored Procedures</a:t>
            </a:r>
            <a:endParaRPr lang="en-US" altLang="zh-CN" dirty="0"/>
          </a:p>
          <a:p>
            <a:pPr lvl="1"/>
            <a:r>
              <a:rPr lang="en-US" altLang="zh-CN" sz="2000" dirty="0"/>
              <a:t>Can store procedures in the database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sz="2000" dirty="0"/>
              <a:t>then execute them using the </a:t>
            </a:r>
            <a:r>
              <a:rPr lang="en-US" altLang="zh-CN" sz="2000" b="1" dirty="0"/>
              <a:t>call</a:t>
            </a:r>
            <a:r>
              <a:rPr lang="en-US" altLang="zh-CN" sz="2000" dirty="0"/>
              <a:t> statement</a:t>
            </a:r>
            <a:endParaRPr lang="en-US" altLang="zh-CN" dirty="0"/>
          </a:p>
          <a:p>
            <a:pPr lvl="1"/>
            <a:r>
              <a:rPr lang="en-US" altLang="zh-CN" sz="2000" dirty="0"/>
              <a:t>permit external applications to operate on the database without knowing about internal details</a:t>
            </a:r>
            <a:endParaRPr lang="en-US" altLang="zh-CN" dirty="0"/>
          </a:p>
          <a:p>
            <a:r>
              <a:rPr lang="en-US" altLang="zh-CN" sz="2000" dirty="0"/>
              <a:t>Object-oriented aspects of these features are covered in Chapter 22 (Object Based Databases)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Functions and Procedures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1135063"/>
            <a:ext cx="8302625" cy="4876800"/>
          </a:xfrm>
        </p:spPr>
        <p:txBody>
          <a:bodyPr/>
          <a:lstStyle/>
          <a:p>
            <a:r>
              <a:rPr lang="en-US" altLang="zh-CN" sz="2000"/>
              <a:t>SQL:1999 supports functions and procedures</a:t>
            </a:r>
          </a:p>
          <a:p>
            <a:pPr lvl="1"/>
            <a:r>
              <a:rPr lang="en-US" altLang="zh-CN" sz="2000"/>
              <a:t>Functions/procedures can be written in SQL itself, or in an external programming language.</a:t>
            </a:r>
          </a:p>
          <a:p>
            <a:pPr lvl="1"/>
            <a:r>
              <a:rPr lang="en-US" altLang="zh-CN" sz="2000"/>
              <a:t>Functions are particularly useful with specialized data types such as images and geometric objects.</a:t>
            </a:r>
          </a:p>
          <a:p>
            <a:pPr lvl="2"/>
            <a:r>
              <a:rPr lang="en-US" altLang="zh-CN" sz="2000"/>
              <a:t>Example: functions to check if polygons overlap, or to compare images for similarity.</a:t>
            </a:r>
          </a:p>
          <a:p>
            <a:pPr lvl="1"/>
            <a:r>
              <a:rPr lang="en-US" altLang="zh-CN" sz="2000"/>
              <a:t>Some database systems support </a:t>
            </a:r>
            <a:r>
              <a:rPr lang="en-US" altLang="zh-CN" sz="2000" b="1">
                <a:solidFill>
                  <a:srgbClr val="000099"/>
                </a:solidFill>
              </a:rPr>
              <a:t>table-valued functions</a:t>
            </a:r>
            <a:r>
              <a:rPr lang="en-US" altLang="zh-CN" sz="2000"/>
              <a:t>, which can return a relation as a result.</a:t>
            </a:r>
          </a:p>
          <a:p>
            <a:r>
              <a:rPr lang="en-US" altLang="zh-CN" sz="2000"/>
              <a:t>SQL:1999 also supports a rich set of imperative constructs, including</a:t>
            </a:r>
          </a:p>
          <a:p>
            <a:pPr lvl="1"/>
            <a:r>
              <a:rPr lang="en-US" altLang="zh-CN" sz="2000"/>
              <a:t>Loops, if-then-else, assignment</a:t>
            </a:r>
          </a:p>
          <a:p>
            <a:r>
              <a:rPr lang="en-US" altLang="zh-CN" sz="2000"/>
              <a:t>Many databases have proprietary procedural extensions to SQL that differ from SQL:1999.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SQL Functions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135063"/>
            <a:ext cx="8007350" cy="5424487"/>
          </a:xfrm>
        </p:spPr>
        <p:txBody>
          <a:bodyPr/>
          <a:lstStyle/>
          <a:p>
            <a:pPr>
              <a:tabLst>
                <a:tab pos="803275" algn="l"/>
                <a:tab pos="1370013" algn="l"/>
                <a:tab pos="2112963" algn="l"/>
              </a:tabLst>
              <a:defRPr/>
            </a:pPr>
            <a:r>
              <a:rPr lang="en-US" altLang="zh-CN" sz="2000" dirty="0"/>
              <a:t>Define a function that, given the name of a department, returns the count of the number of instructors in that department.</a:t>
            </a:r>
            <a:endParaRPr lang="en-US" altLang="zh-CN" dirty="0"/>
          </a:p>
          <a:p>
            <a:pPr>
              <a:buFont typeface="Monotype Sorts" charset="2"/>
              <a:buNone/>
              <a:tabLst>
                <a:tab pos="803275" algn="l"/>
                <a:tab pos="1370013" algn="l"/>
                <a:tab pos="2112963" algn="l"/>
              </a:tabLst>
              <a:defRPr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create function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dept_count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dept_name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varchar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(20))</a:t>
            </a:r>
            <a:b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returns integer</a:t>
            </a:r>
            <a:b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begin</a:t>
            </a:r>
            <a:b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declare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d_count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integer;</a:t>
            </a:r>
            <a:b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select count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*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into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d_count</a:t>
            </a:r>
            <a:b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from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instructor</a:t>
            </a:r>
            <a:b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where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instructor.dept_name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=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dept_name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;</a:t>
            </a:r>
            <a:b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return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d_count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;</a:t>
            </a:r>
            <a:b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end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pPr>
              <a:tabLst>
                <a:tab pos="803275" algn="l"/>
                <a:tab pos="1370013" algn="l"/>
                <a:tab pos="2112963" algn="l"/>
              </a:tabLst>
              <a:defRPr/>
            </a:pPr>
            <a:r>
              <a:rPr lang="en-US" altLang="zh-CN" sz="2000" dirty="0"/>
              <a:t>Find the department name and budget of all departments with more that 12 instructors.</a:t>
            </a:r>
            <a:endParaRPr lang="en-US" altLang="zh-CN" dirty="0"/>
          </a:p>
          <a:p>
            <a:pPr>
              <a:buFont typeface="Monotype Sorts" charset="2"/>
              <a:buNone/>
              <a:tabLst>
                <a:tab pos="803275" algn="l"/>
                <a:tab pos="1370013" algn="l"/>
                <a:tab pos="2112963" algn="l"/>
              </a:tabLst>
              <a:defRPr/>
            </a:pPr>
            <a:r>
              <a:rPr lang="en-US" altLang="zh-CN" dirty="0"/>
              <a:t>		</a:t>
            </a:r>
            <a:r>
              <a:rPr lang="en-US" altLang="zh-CN" sz="2000" b="1" dirty="0">
                <a:solidFill>
                  <a:srgbClr val="002060"/>
                </a:solidFill>
                <a:latin typeface="Consolas" pitchFamily="49" charset="0"/>
              </a:rPr>
              <a:t>select </a:t>
            </a:r>
            <a:r>
              <a:rPr lang="en-US" altLang="zh-CN" sz="2000" i="1" dirty="0" err="1">
                <a:solidFill>
                  <a:srgbClr val="002060"/>
                </a:solidFill>
                <a:latin typeface="Consolas" pitchFamily="49" charset="0"/>
              </a:rPr>
              <a:t>dept_name</a:t>
            </a:r>
            <a:r>
              <a:rPr lang="en-US" altLang="zh-CN" sz="2000" i="1" dirty="0">
                <a:solidFill>
                  <a:srgbClr val="002060"/>
                </a:solidFill>
                <a:latin typeface="Consolas" pitchFamily="49" charset="0"/>
              </a:rPr>
              <a:t>, budget</a:t>
            </a:r>
            <a:br>
              <a:rPr lang="en-US" altLang="zh-CN" sz="2000" i="1" dirty="0">
                <a:solidFill>
                  <a:srgbClr val="002060"/>
                </a:solidFill>
                <a:latin typeface="Consolas" pitchFamily="49" charset="0"/>
              </a:rPr>
            </a:br>
            <a:r>
              <a:rPr lang="en-US" altLang="zh-CN" sz="2000" i="1" dirty="0">
                <a:solidFill>
                  <a:srgbClr val="002060"/>
                </a:solidFill>
                <a:latin typeface="Consolas" pitchFamily="49" charset="0"/>
              </a:rPr>
              <a:t>	</a:t>
            </a:r>
            <a:r>
              <a:rPr lang="en-US" altLang="zh-CN" sz="2000" b="1" dirty="0">
                <a:solidFill>
                  <a:srgbClr val="002060"/>
                </a:solidFill>
                <a:latin typeface="Consolas" pitchFamily="49" charset="0"/>
              </a:rPr>
              <a:t>from</a:t>
            </a:r>
            <a:r>
              <a:rPr lang="en-US" altLang="zh-CN" sz="2000" i="1" dirty="0">
                <a:solidFill>
                  <a:srgbClr val="002060"/>
                </a:solidFill>
                <a:latin typeface="Consolas" pitchFamily="49" charset="0"/>
              </a:rPr>
              <a:t> department</a:t>
            </a:r>
            <a:br>
              <a:rPr lang="en-US" altLang="zh-CN" sz="2000" i="1" dirty="0">
                <a:solidFill>
                  <a:srgbClr val="002060"/>
                </a:solidFill>
                <a:latin typeface="Consolas" pitchFamily="49" charset="0"/>
              </a:rPr>
            </a:br>
            <a:r>
              <a:rPr lang="en-US" altLang="zh-CN" sz="2000" i="1" dirty="0">
                <a:solidFill>
                  <a:srgbClr val="002060"/>
                </a:solidFill>
                <a:latin typeface="Consolas" pitchFamily="49" charset="0"/>
              </a:rPr>
              <a:t>	</a:t>
            </a:r>
            <a:r>
              <a:rPr lang="en-US" altLang="zh-CN" sz="2000" b="1" dirty="0">
                <a:solidFill>
                  <a:srgbClr val="002060"/>
                </a:solidFill>
                <a:latin typeface="Consolas" pitchFamily="49" charset="0"/>
              </a:rPr>
              <a:t>where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dept_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count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dept_name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</a:t>
            </a:r>
            <a:r>
              <a:rPr lang="en-US" altLang="zh-CN" sz="2000" dirty="0">
                <a:solidFill>
                  <a:srgbClr val="002060"/>
                </a:solidFill>
                <a:latin typeface="Consolas" pitchFamily="49" charset="0"/>
              </a:rPr>
              <a:t> &gt; 12</a:t>
            </a:r>
            <a:endParaRPr lang="en-US" altLang="zh-CN" i="1" dirty="0">
              <a:solidFill>
                <a:srgbClr val="00206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91513" y="184586"/>
            <a:ext cx="8077200" cy="746591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Calibri" pitchFamily="34" charset="0"/>
                <a:ea typeface="+mj-ea"/>
              </a:rPr>
              <a:t>JDBC and ODBC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219" y="1350627"/>
            <a:ext cx="8069553" cy="5041783"/>
          </a:xfrm>
        </p:spPr>
        <p:txBody>
          <a:bodyPr/>
          <a:lstStyle/>
          <a:p>
            <a:r>
              <a:rPr lang="en-US" altLang="zh-CN" sz="2400" dirty="0">
                <a:latin typeface="Calibri" pitchFamily="34" charset="0"/>
              </a:rPr>
              <a:t>API (application-program interface) for a program to interact with a database server</a:t>
            </a:r>
          </a:p>
          <a:p>
            <a:r>
              <a:rPr lang="en-US" altLang="zh-CN" sz="2400" dirty="0">
                <a:latin typeface="Calibri" pitchFamily="34" charset="0"/>
              </a:rPr>
              <a:t>Application makes calls to</a:t>
            </a:r>
          </a:p>
          <a:p>
            <a:pPr lvl="1"/>
            <a:r>
              <a:rPr lang="en-US" altLang="zh-CN" sz="2400" dirty="0">
                <a:latin typeface="Calibri" pitchFamily="34" charset="0"/>
              </a:rPr>
              <a:t>Connect with the database server</a:t>
            </a:r>
          </a:p>
          <a:p>
            <a:pPr lvl="1"/>
            <a:r>
              <a:rPr lang="en-US" altLang="zh-CN" sz="2400" dirty="0">
                <a:latin typeface="Calibri" pitchFamily="34" charset="0"/>
              </a:rPr>
              <a:t>Send SQL commands to the database server</a:t>
            </a:r>
          </a:p>
          <a:p>
            <a:pPr lvl="1"/>
            <a:r>
              <a:rPr lang="en-US" altLang="zh-CN" sz="2400" dirty="0">
                <a:latin typeface="Calibri" pitchFamily="34" charset="0"/>
              </a:rPr>
              <a:t>Fetch </a:t>
            </a:r>
            <a:r>
              <a:rPr lang="en-US" altLang="zh-CN" sz="2400" dirty="0" err="1">
                <a:latin typeface="Calibri" pitchFamily="34" charset="0"/>
              </a:rPr>
              <a:t>tuples</a:t>
            </a:r>
            <a:r>
              <a:rPr lang="en-US" altLang="zh-CN" sz="2400" dirty="0">
                <a:latin typeface="Calibri" pitchFamily="34" charset="0"/>
              </a:rPr>
              <a:t> of result one-by-one into program variables</a:t>
            </a:r>
          </a:p>
          <a:p>
            <a:r>
              <a:rPr lang="en-US" altLang="zh-CN" sz="2400" dirty="0">
                <a:latin typeface="Calibri" pitchFamily="34" charset="0"/>
              </a:rPr>
              <a:t>ODBC (Open Database Connectivity) works with C, C++, C#, and Visual Basic</a:t>
            </a:r>
          </a:p>
          <a:p>
            <a:pPr lvl="1"/>
            <a:r>
              <a:rPr lang="en-US" altLang="zh-CN" sz="2400" dirty="0">
                <a:latin typeface="Calibri" pitchFamily="34" charset="0"/>
              </a:rPr>
              <a:t>Other API’s such as ADO.NET sit on top of ODBC</a:t>
            </a:r>
          </a:p>
          <a:p>
            <a:r>
              <a:rPr lang="en-US" altLang="zh-CN" sz="2400" dirty="0">
                <a:latin typeface="Calibri" pitchFamily="34" charset="0"/>
              </a:rPr>
              <a:t>JDBC (Java Database Connectivity) works with Java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99902" y="10069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Table Functions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842963"/>
            <a:ext cx="8950325" cy="5508625"/>
          </a:xfrm>
        </p:spPr>
        <p:txBody>
          <a:bodyPr/>
          <a:lstStyle/>
          <a:p>
            <a:pPr>
              <a:defRPr/>
            </a:pPr>
            <a:r>
              <a:rPr lang="en-US" altLang="zh-CN" sz="2000" dirty="0"/>
              <a:t>SQL:2003 added functions that return a relation as a result</a:t>
            </a:r>
            <a:endParaRPr lang="en-US" altLang="zh-CN" dirty="0"/>
          </a:p>
          <a:p>
            <a:pPr>
              <a:defRPr/>
            </a:pPr>
            <a:r>
              <a:rPr lang="en-US" altLang="zh-CN" sz="2000" dirty="0"/>
              <a:t>Example: Return all accounts owned by a given customer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	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create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function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instructors_of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(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dept_name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char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(20))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	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returns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table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(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ID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varchar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(5),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		   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name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varchar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(20),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          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dept_name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varchar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(20),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		   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salary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numeric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(8,2))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	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return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table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	(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select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ID, name,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dept_name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salary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	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from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instructor</a:t>
            </a:r>
            <a:b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	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where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instructor.dept_name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=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instructors_of.dept_name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altLang="zh-CN" sz="2000" dirty="0"/>
              <a:t>Usage</a:t>
            </a:r>
            <a:endParaRPr lang="en-US" altLang="zh-CN" dirty="0"/>
          </a:p>
          <a:p>
            <a:pPr>
              <a:buFont typeface="Monotype Sorts" charset="2"/>
              <a:buNone/>
              <a:defRPr/>
            </a:pPr>
            <a:r>
              <a:rPr lang="en-US" altLang="zh-CN" dirty="0"/>
              <a:t>		</a:t>
            </a:r>
            <a:r>
              <a:rPr lang="en-US" altLang="zh-CN" sz="2000" b="1" dirty="0">
                <a:solidFill>
                  <a:srgbClr val="00B050"/>
                </a:solidFill>
                <a:latin typeface="Consolas" pitchFamily="49" charset="0"/>
              </a:rPr>
              <a:t>select *</a:t>
            </a:r>
            <a:br>
              <a:rPr lang="en-US" altLang="zh-CN" sz="2000" b="1" dirty="0">
                <a:solidFill>
                  <a:srgbClr val="00B050"/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rgbClr val="00B050"/>
                </a:solidFill>
                <a:latin typeface="Consolas" pitchFamily="49" charset="0"/>
              </a:rPr>
              <a:t>	from table </a:t>
            </a: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  <a:t>(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instructors_of</a:t>
            </a: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  <a:t>(‘Music’))</a:t>
            </a:r>
            <a:endParaRPr lang="en-US" altLang="zh-CN" dirty="0">
              <a:solidFill>
                <a:srgbClr val="00B05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SQL Procedures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3675" y="973138"/>
            <a:ext cx="8824913" cy="52816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The </a:t>
            </a:r>
            <a:r>
              <a:rPr lang="en-US" altLang="zh-CN" sz="2000" i="1"/>
              <a:t>dept_count </a:t>
            </a:r>
            <a:r>
              <a:rPr lang="en-US" altLang="zh-CN" sz="2000"/>
              <a:t>function could instead be written as procedure:</a:t>
            </a:r>
            <a:endParaRPr lang="en-US" altLang="zh-CN"/>
          </a:p>
          <a:p>
            <a:pPr>
              <a:lnSpc>
                <a:spcPct val="11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zh-CN" b="1"/>
              <a:t>	</a:t>
            </a:r>
            <a:r>
              <a:rPr lang="en-US" altLang="zh-CN" sz="2000" b="1">
                <a:solidFill>
                  <a:srgbClr val="0070C0"/>
                </a:solidFill>
                <a:latin typeface="Consolas" pitchFamily="49" charset="0"/>
              </a:rPr>
              <a:t>create procedure </a:t>
            </a:r>
            <a:r>
              <a:rPr lang="en-US" altLang="zh-CN" sz="2000" i="1">
                <a:solidFill>
                  <a:srgbClr val="00B050"/>
                </a:solidFill>
                <a:latin typeface="Consolas" pitchFamily="49" charset="0"/>
              </a:rPr>
              <a:t>dept_count_proc</a:t>
            </a:r>
            <a:r>
              <a:rPr lang="en-US" altLang="zh-CN" sz="2000" i="1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en-US" altLang="zh-CN" sz="2000">
                <a:solidFill>
                  <a:srgbClr val="0070C0"/>
                </a:solidFill>
                <a:latin typeface="Consolas" pitchFamily="49" charset="0"/>
              </a:rPr>
              <a:t>(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zh-CN" sz="2000" b="1">
                <a:solidFill>
                  <a:srgbClr val="0070C0"/>
                </a:solidFill>
                <a:latin typeface="Consolas" pitchFamily="49" charset="0"/>
              </a:rPr>
              <a:t>     in </a:t>
            </a:r>
            <a:r>
              <a:rPr lang="en-US" altLang="zh-CN" sz="2000" i="1">
                <a:solidFill>
                  <a:srgbClr val="7030A0"/>
                </a:solidFill>
                <a:latin typeface="Consolas" pitchFamily="49" charset="0"/>
              </a:rPr>
              <a:t>dept_name</a:t>
            </a:r>
            <a:r>
              <a:rPr lang="en-US" altLang="zh-CN" sz="2000" i="1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en-US" altLang="zh-CN" sz="2000" b="1">
                <a:solidFill>
                  <a:srgbClr val="0070C0"/>
                </a:solidFill>
                <a:latin typeface="Consolas" pitchFamily="49" charset="0"/>
              </a:rPr>
              <a:t>varchar</a:t>
            </a:r>
            <a:r>
              <a:rPr lang="en-US" altLang="zh-CN" sz="2000">
                <a:solidFill>
                  <a:srgbClr val="0070C0"/>
                </a:solidFill>
                <a:latin typeface="Consolas" pitchFamily="49" charset="0"/>
              </a:rPr>
              <a:t>(20), </a:t>
            </a:r>
            <a:r>
              <a:rPr lang="en-US" altLang="zh-CN" sz="2000" b="1">
                <a:solidFill>
                  <a:srgbClr val="0070C0"/>
                </a:solidFill>
                <a:latin typeface="Consolas" pitchFamily="49" charset="0"/>
              </a:rPr>
              <a:t>out </a:t>
            </a:r>
            <a:r>
              <a:rPr lang="en-US" altLang="zh-CN" sz="2000" i="1">
                <a:solidFill>
                  <a:srgbClr val="0070C0"/>
                </a:solidFill>
                <a:latin typeface="Consolas" pitchFamily="49" charset="0"/>
              </a:rPr>
              <a:t>d_count </a:t>
            </a:r>
            <a:r>
              <a:rPr lang="en-US" altLang="zh-CN" sz="2000" b="1">
                <a:solidFill>
                  <a:srgbClr val="0070C0"/>
                </a:solidFill>
                <a:latin typeface="Consolas" pitchFamily="49" charset="0"/>
              </a:rPr>
              <a:t>integer)</a:t>
            </a:r>
            <a:br>
              <a:rPr lang="en-US" altLang="zh-CN" sz="2000" b="1">
                <a:solidFill>
                  <a:srgbClr val="0070C0"/>
                </a:solidFill>
                <a:latin typeface="Consolas" pitchFamily="49" charset="0"/>
              </a:rPr>
            </a:br>
            <a:r>
              <a:rPr lang="en-US" altLang="zh-CN" sz="2000" b="1">
                <a:solidFill>
                  <a:srgbClr val="0070C0"/>
                </a:solidFill>
                <a:latin typeface="Consolas" pitchFamily="49" charset="0"/>
              </a:rPr>
              <a:t>begin</a:t>
            </a:r>
            <a:endParaRPr lang="en-US" altLang="zh-CN" b="1">
              <a:solidFill>
                <a:srgbClr val="0070C0"/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zh-CN" b="1">
                <a:solidFill>
                  <a:srgbClr val="0070C0"/>
                </a:solidFill>
                <a:latin typeface="Consolas" pitchFamily="49" charset="0"/>
              </a:rPr>
              <a:t>	  </a:t>
            </a:r>
            <a:r>
              <a:rPr lang="en-US" altLang="zh-CN" sz="2000" b="1">
                <a:solidFill>
                  <a:srgbClr val="0070C0"/>
                </a:solidFill>
                <a:latin typeface="Consolas" pitchFamily="49" charset="0"/>
              </a:rPr>
              <a:t>select count</a:t>
            </a:r>
            <a:r>
              <a:rPr lang="en-US" altLang="zh-CN" sz="2000">
                <a:solidFill>
                  <a:srgbClr val="0070C0"/>
                </a:solidFill>
                <a:latin typeface="Consolas" pitchFamily="49" charset="0"/>
              </a:rPr>
              <a:t>(</a:t>
            </a:r>
            <a:r>
              <a:rPr lang="en-US" altLang="zh-CN" sz="2000" i="1">
                <a:solidFill>
                  <a:srgbClr val="0070C0"/>
                </a:solidFill>
                <a:latin typeface="Consolas" pitchFamily="49" charset="0"/>
              </a:rPr>
              <a:t>*</a:t>
            </a:r>
            <a:r>
              <a:rPr lang="en-US" altLang="zh-CN" sz="2000">
                <a:solidFill>
                  <a:srgbClr val="0070C0"/>
                </a:solidFill>
                <a:latin typeface="Consolas" pitchFamily="49" charset="0"/>
              </a:rPr>
              <a:t>) </a:t>
            </a:r>
            <a:r>
              <a:rPr lang="en-US" altLang="zh-CN" sz="2000" b="1">
                <a:solidFill>
                  <a:srgbClr val="0070C0"/>
                </a:solidFill>
                <a:latin typeface="Consolas" pitchFamily="49" charset="0"/>
              </a:rPr>
              <a:t>into </a:t>
            </a:r>
            <a:r>
              <a:rPr lang="en-US" altLang="zh-CN" sz="2000" i="1">
                <a:solidFill>
                  <a:srgbClr val="0070C0"/>
                </a:solidFill>
                <a:latin typeface="Consolas" pitchFamily="49" charset="0"/>
              </a:rPr>
              <a:t>d_count</a:t>
            </a:r>
            <a:br>
              <a:rPr lang="en-US" altLang="zh-CN" sz="2000" i="1">
                <a:solidFill>
                  <a:srgbClr val="0070C0"/>
                </a:solidFill>
                <a:latin typeface="Consolas" pitchFamily="49" charset="0"/>
              </a:rPr>
            </a:br>
            <a:r>
              <a:rPr lang="en-US" altLang="zh-CN" sz="2000" i="1">
                <a:solidFill>
                  <a:srgbClr val="0070C0"/>
                </a:solidFill>
                <a:latin typeface="Consolas" pitchFamily="49" charset="0"/>
              </a:rPr>
              <a:t>  </a:t>
            </a:r>
            <a:r>
              <a:rPr lang="en-US" altLang="zh-CN" sz="2000" b="1">
                <a:solidFill>
                  <a:srgbClr val="0070C0"/>
                </a:solidFill>
                <a:latin typeface="Consolas" pitchFamily="49" charset="0"/>
              </a:rPr>
              <a:t>from </a:t>
            </a:r>
            <a:r>
              <a:rPr lang="en-US" altLang="zh-CN" sz="2000" i="1">
                <a:solidFill>
                  <a:srgbClr val="0070C0"/>
                </a:solidFill>
                <a:latin typeface="Consolas" pitchFamily="49" charset="0"/>
              </a:rPr>
              <a:t>instructor</a:t>
            </a:r>
            <a:br>
              <a:rPr lang="en-US" altLang="zh-CN" sz="2000" i="1">
                <a:solidFill>
                  <a:srgbClr val="0070C0"/>
                </a:solidFill>
                <a:latin typeface="Consolas" pitchFamily="49" charset="0"/>
              </a:rPr>
            </a:br>
            <a:r>
              <a:rPr lang="en-US" altLang="zh-CN" sz="2000" i="1">
                <a:solidFill>
                  <a:srgbClr val="0070C0"/>
                </a:solidFill>
                <a:latin typeface="Consolas" pitchFamily="49" charset="0"/>
              </a:rPr>
              <a:t>  </a:t>
            </a:r>
            <a:r>
              <a:rPr lang="en-US" altLang="zh-CN" sz="2000" b="1">
                <a:solidFill>
                  <a:srgbClr val="0070C0"/>
                </a:solidFill>
                <a:latin typeface="Consolas" pitchFamily="49" charset="0"/>
              </a:rPr>
              <a:t>where </a:t>
            </a:r>
            <a:r>
              <a:rPr lang="en-US" altLang="zh-CN" sz="2000" i="1">
                <a:solidFill>
                  <a:srgbClr val="0070C0"/>
                </a:solidFill>
                <a:latin typeface="Consolas" pitchFamily="49" charset="0"/>
              </a:rPr>
              <a:t>instructor.dept_name = </a:t>
            </a:r>
            <a:r>
              <a:rPr lang="en-US" altLang="zh-CN" sz="2000" i="1">
                <a:solidFill>
                  <a:srgbClr val="00B050"/>
                </a:solidFill>
                <a:latin typeface="Consolas" pitchFamily="49" charset="0"/>
              </a:rPr>
              <a:t>dept_count_proc</a:t>
            </a:r>
            <a:r>
              <a:rPr lang="en-US" altLang="zh-CN" sz="2000" i="1">
                <a:solidFill>
                  <a:srgbClr val="0070C0"/>
                </a:solidFill>
                <a:latin typeface="Consolas" pitchFamily="49" charset="0"/>
              </a:rPr>
              <a:t>.</a:t>
            </a:r>
            <a:r>
              <a:rPr lang="en-US" altLang="zh-CN" sz="2000" i="1">
                <a:solidFill>
                  <a:srgbClr val="7030A0"/>
                </a:solidFill>
                <a:latin typeface="Consolas" pitchFamily="49" charset="0"/>
              </a:rPr>
              <a:t>dept_name</a:t>
            </a:r>
            <a:endParaRPr lang="en-US" altLang="zh-CN" i="1">
              <a:solidFill>
                <a:srgbClr val="7030A0"/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nsolas" pitchFamily="49" charset="0"/>
              </a:rPr>
              <a:t>   </a:t>
            </a:r>
            <a:r>
              <a:rPr lang="en-US" altLang="zh-CN" sz="2000" b="1">
                <a:solidFill>
                  <a:srgbClr val="0070C0"/>
                </a:solidFill>
                <a:latin typeface="Consolas" pitchFamily="49" charset="0"/>
              </a:rPr>
              <a:t>end</a:t>
            </a:r>
            <a:endParaRPr lang="en-US" altLang="zh-CN" b="1">
              <a:solidFill>
                <a:srgbClr val="0070C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/>
              <a:t>Procedures can be invoked either from an SQL procedure or from embedded SQL, using the </a:t>
            </a:r>
            <a:r>
              <a:rPr lang="en-US" altLang="zh-CN" sz="2000" b="1"/>
              <a:t>call</a:t>
            </a:r>
            <a:r>
              <a:rPr lang="en-US" altLang="zh-CN" sz="2000"/>
              <a:t> statement.</a:t>
            </a:r>
            <a:endParaRPr lang="en-US" altLang="zh-CN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b="1"/>
              <a:t>		</a:t>
            </a:r>
            <a:r>
              <a:rPr lang="en-US" altLang="zh-CN" sz="2000" b="1">
                <a:solidFill>
                  <a:schemeClr val="tx2"/>
                </a:solidFill>
                <a:latin typeface="Consolas" pitchFamily="49" charset="0"/>
              </a:rPr>
              <a:t>declare </a:t>
            </a:r>
            <a:r>
              <a:rPr lang="en-US" altLang="zh-CN" sz="2000" i="1">
                <a:solidFill>
                  <a:schemeClr val="tx2"/>
                </a:solidFill>
                <a:latin typeface="Consolas" pitchFamily="49" charset="0"/>
              </a:rPr>
              <a:t>d_count </a:t>
            </a:r>
            <a:r>
              <a:rPr lang="en-US" altLang="zh-CN" sz="2000" b="1">
                <a:solidFill>
                  <a:schemeClr val="tx2"/>
                </a:solidFill>
                <a:latin typeface="Consolas" pitchFamily="49" charset="0"/>
              </a:rPr>
              <a:t>integer</a:t>
            </a:r>
            <a:r>
              <a:rPr lang="en-US" altLang="zh-CN" sz="2000">
                <a:solidFill>
                  <a:schemeClr val="tx2"/>
                </a:solidFill>
                <a:latin typeface="Consolas" pitchFamily="49" charset="0"/>
              </a:rPr>
              <a:t>;</a:t>
            </a:r>
            <a:br>
              <a:rPr lang="en-US" altLang="zh-CN" sz="2000">
                <a:solidFill>
                  <a:schemeClr val="tx2"/>
                </a:solidFill>
                <a:latin typeface="Consolas" pitchFamily="49" charset="0"/>
              </a:rPr>
            </a:br>
            <a:r>
              <a:rPr lang="en-US" altLang="zh-CN" sz="2000">
                <a:solidFill>
                  <a:schemeClr val="tx2"/>
                </a:solidFill>
                <a:latin typeface="Consolas" pitchFamily="49" charset="0"/>
              </a:rPr>
              <a:t>	</a:t>
            </a:r>
            <a:r>
              <a:rPr lang="en-US" altLang="zh-CN" sz="2000" b="1">
                <a:solidFill>
                  <a:schemeClr val="tx2"/>
                </a:solidFill>
                <a:latin typeface="Consolas" pitchFamily="49" charset="0"/>
              </a:rPr>
              <a:t>call </a:t>
            </a:r>
            <a:r>
              <a:rPr lang="en-US" altLang="zh-CN" sz="2000" i="1">
                <a:solidFill>
                  <a:schemeClr val="tx2"/>
                </a:solidFill>
                <a:latin typeface="Consolas" pitchFamily="49" charset="0"/>
              </a:rPr>
              <a:t>dept_count_proc</a:t>
            </a:r>
            <a:r>
              <a:rPr lang="en-US" altLang="zh-CN" sz="2000">
                <a:solidFill>
                  <a:schemeClr val="tx2"/>
                </a:solidFill>
                <a:latin typeface="Consolas" pitchFamily="49" charset="0"/>
              </a:rPr>
              <a:t>( ‘Physics’, </a:t>
            </a:r>
            <a:r>
              <a:rPr lang="en-US" altLang="zh-CN" sz="2000" i="1">
                <a:solidFill>
                  <a:schemeClr val="tx2"/>
                </a:solidFill>
                <a:latin typeface="Consolas" pitchFamily="49" charset="0"/>
              </a:rPr>
              <a:t>d_count</a:t>
            </a:r>
            <a:r>
              <a:rPr lang="en-US" altLang="zh-CN" sz="2000">
                <a:solidFill>
                  <a:schemeClr val="tx2"/>
                </a:solidFill>
                <a:latin typeface="Consolas" pitchFamily="49" charset="0"/>
              </a:rPr>
              <a:t>);</a:t>
            </a:r>
            <a:endParaRPr lang="en-US" altLang="zh-CN">
              <a:solidFill>
                <a:schemeClr val="tx2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/>
              <a:t>	</a:t>
            </a:r>
            <a:r>
              <a:rPr lang="en-US" altLang="zh-CN" sz="2000"/>
              <a:t>Procedures and functions can be invoked also from dynamic SQL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 sz="2000"/>
              <a:t>SQL:1999 allows more than one function/procedure of the same name (called name </a:t>
            </a:r>
            <a:r>
              <a:rPr lang="en-US" altLang="zh-CN" sz="2000" b="1">
                <a:solidFill>
                  <a:srgbClr val="000099"/>
                </a:solidFill>
              </a:rPr>
              <a:t>overloading</a:t>
            </a:r>
            <a:r>
              <a:rPr lang="en-US" altLang="zh-CN" sz="2000"/>
              <a:t>), as long as the number of </a:t>
            </a:r>
            <a:br>
              <a:rPr lang="en-US" altLang="zh-CN" sz="2000"/>
            </a:br>
            <a:r>
              <a:rPr lang="en-US" altLang="zh-CN" sz="2000"/>
              <a:t>arguments differ, or at least the types of the arguments differ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46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Procedural Constructs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966075" cy="5302250"/>
          </a:xfrm>
        </p:spPr>
        <p:txBody>
          <a:bodyPr/>
          <a:lstStyle/>
          <a:p>
            <a:r>
              <a:rPr lang="en-US" altLang="zh-CN">
                <a:latin typeface="Tahoma" pitchFamily="34" charset="0"/>
              </a:rPr>
              <a:t>Warning: most database systems implement their own variant of the standard syntax below</a:t>
            </a:r>
          </a:p>
          <a:p>
            <a:pPr lvl="1"/>
            <a:r>
              <a:rPr lang="en-US" altLang="zh-CN">
                <a:latin typeface="Tahoma" pitchFamily="34" charset="0"/>
              </a:rPr>
              <a:t>read your system manual to see what works on your system</a:t>
            </a:r>
          </a:p>
          <a:p>
            <a:r>
              <a:rPr lang="en-US" altLang="zh-CN">
                <a:latin typeface="Tahoma" pitchFamily="34" charset="0"/>
              </a:rPr>
              <a:t>Compound statement: </a:t>
            </a:r>
            <a:r>
              <a:rPr lang="en-US" altLang="zh-CN" b="1">
                <a:latin typeface="Tahoma" pitchFamily="34" charset="0"/>
              </a:rPr>
              <a:t>begin … end</a:t>
            </a:r>
            <a:r>
              <a:rPr lang="en-US" altLang="zh-CN">
                <a:latin typeface="Tahoma" pitchFamily="34" charset="0"/>
              </a:rPr>
              <a:t>, </a:t>
            </a:r>
          </a:p>
          <a:p>
            <a:pPr lvl="1"/>
            <a:r>
              <a:rPr lang="en-US" altLang="zh-CN">
                <a:latin typeface="Tahoma" pitchFamily="34" charset="0"/>
              </a:rPr>
              <a:t>May contain multiple SQL statements between </a:t>
            </a:r>
            <a:r>
              <a:rPr lang="en-US" altLang="zh-CN" b="1">
                <a:latin typeface="Tahoma" pitchFamily="34" charset="0"/>
              </a:rPr>
              <a:t>begin </a:t>
            </a:r>
            <a:r>
              <a:rPr lang="en-US" altLang="zh-CN">
                <a:latin typeface="Tahoma" pitchFamily="34" charset="0"/>
              </a:rPr>
              <a:t>and </a:t>
            </a:r>
            <a:r>
              <a:rPr lang="en-US" altLang="zh-CN" b="1">
                <a:latin typeface="Tahoma" pitchFamily="34" charset="0"/>
              </a:rPr>
              <a:t>end</a:t>
            </a:r>
            <a:r>
              <a:rPr lang="en-US" altLang="zh-CN">
                <a:latin typeface="Tahoma" pitchFamily="34" charset="0"/>
              </a:rPr>
              <a:t>.</a:t>
            </a:r>
          </a:p>
          <a:p>
            <a:pPr lvl="1"/>
            <a:r>
              <a:rPr lang="en-US" altLang="zh-CN">
                <a:latin typeface="Tahoma" pitchFamily="34" charset="0"/>
              </a:rPr>
              <a:t>Local variables can be declared within a compound statements</a:t>
            </a:r>
          </a:p>
          <a:p>
            <a:r>
              <a:rPr lang="en-US" altLang="zh-CN" b="1">
                <a:latin typeface="Tahoma" pitchFamily="34" charset="0"/>
              </a:rPr>
              <a:t>While </a:t>
            </a:r>
            <a:r>
              <a:rPr lang="en-US" altLang="zh-CN">
                <a:latin typeface="Tahoma" pitchFamily="34" charset="0"/>
              </a:rPr>
              <a:t>and</a:t>
            </a:r>
            <a:r>
              <a:rPr lang="en-US" altLang="zh-CN" sz="2000" b="1">
                <a:latin typeface="Tahoma" pitchFamily="34" charset="0"/>
              </a:rPr>
              <a:t> </a:t>
            </a:r>
            <a:r>
              <a:rPr lang="en-US" altLang="zh-CN" b="1">
                <a:latin typeface="Tahoma" pitchFamily="34" charset="0"/>
              </a:rPr>
              <a:t>repeat</a:t>
            </a:r>
            <a:r>
              <a:rPr lang="en-US" altLang="zh-CN">
                <a:latin typeface="Tahoma" pitchFamily="34" charset="0"/>
              </a:rPr>
              <a:t> statements :</a:t>
            </a:r>
            <a:endParaRPr lang="en-US" altLang="zh-CN" b="1">
              <a:latin typeface="Tahoma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zh-CN" b="1">
                <a:latin typeface="Tahoma" pitchFamily="34" charset="0"/>
              </a:rPr>
              <a:t>		</a:t>
            </a:r>
            <a:r>
              <a:rPr lang="en-US" altLang="zh-CN" b="1">
                <a:solidFill>
                  <a:srgbClr val="002060"/>
                </a:solidFill>
                <a:latin typeface="Consolas" pitchFamily="49" charset="0"/>
              </a:rPr>
              <a:t>declare </a:t>
            </a:r>
            <a:r>
              <a:rPr lang="en-US" altLang="zh-CN" i="1">
                <a:solidFill>
                  <a:srgbClr val="002060"/>
                </a:solidFill>
                <a:latin typeface="Consolas" pitchFamily="49" charset="0"/>
              </a:rPr>
              <a:t>n </a:t>
            </a:r>
            <a:r>
              <a:rPr lang="en-US" altLang="zh-CN" b="1">
                <a:solidFill>
                  <a:srgbClr val="002060"/>
                </a:solidFill>
                <a:latin typeface="Consolas" pitchFamily="49" charset="0"/>
              </a:rPr>
              <a:t>integer default </a:t>
            </a:r>
            <a:r>
              <a:rPr lang="en-US" altLang="zh-CN">
                <a:solidFill>
                  <a:srgbClr val="002060"/>
                </a:solidFill>
                <a:latin typeface="Consolas" pitchFamily="49" charset="0"/>
              </a:rPr>
              <a:t>0;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zh-CN" b="1">
                <a:solidFill>
                  <a:srgbClr val="002060"/>
                </a:solidFill>
                <a:latin typeface="Consolas" pitchFamily="49" charset="0"/>
              </a:rPr>
              <a:t>		while </a:t>
            </a:r>
            <a:r>
              <a:rPr lang="en-US" altLang="zh-CN" i="1">
                <a:solidFill>
                  <a:srgbClr val="002060"/>
                </a:solidFill>
                <a:latin typeface="Consolas" pitchFamily="49" charset="0"/>
              </a:rPr>
              <a:t>n </a:t>
            </a:r>
            <a:r>
              <a:rPr lang="en-US" altLang="zh-CN">
                <a:solidFill>
                  <a:srgbClr val="002060"/>
                </a:solidFill>
                <a:latin typeface="Consolas" pitchFamily="49" charset="0"/>
              </a:rPr>
              <a:t>&lt; 10 </a:t>
            </a:r>
            <a:r>
              <a:rPr lang="en-US" altLang="zh-CN" b="1">
                <a:solidFill>
                  <a:srgbClr val="002060"/>
                </a:solidFill>
                <a:latin typeface="Consolas" pitchFamily="49" charset="0"/>
              </a:rPr>
              <a:t>do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zh-CN" b="1">
                <a:solidFill>
                  <a:srgbClr val="002060"/>
                </a:solidFill>
                <a:latin typeface="Consolas" pitchFamily="49" charset="0"/>
              </a:rPr>
              <a:t>		    set </a:t>
            </a:r>
            <a:r>
              <a:rPr lang="en-US" altLang="zh-CN" i="1">
                <a:solidFill>
                  <a:srgbClr val="002060"/>
                </a:solidFill>
                <a:latin typeface="Consolas" pitchFamily="49" charset="0"/>
              </a:rPr>
              <a:t>n </a:t>
            </a:r>
            <a:r>
              <a:rPr lang="en-US" altLang="zh-CN">
                <a:solidFill>
                  <a:srgbClr val="002060"/>
                </a:solidFill>
                <a:latin typeface="Consolas" pitchFamily="49" charset="0"/>
              </a:rPr>
              <a:t>= </a:t>
            </a:r>
            <a:r>
              <a:rPr lang="en-US" altLang="zh-CN" i="1">
                <a:solidFill>
                  <a:srgbClr val="002060"/>
                </a:solidFill>
                <a:latin typeface="Consolas" pitchFamily="49" charset="0"/>
              </a:rPr>
              <a:t>n </a:t>
            </a:r>
            <a:r>
              <a:rPr lang="en-US" altLang="zh-CN">
                <a:solidFill>
                  <a:srgbClr val="002060"/>
                </a:solidFill>
                <a:latin typeface="Consolas" pitchFamily="49" charset="0"/>
              </a:rPr>
              <a:t>+ 1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zh-CN" b="1">
                <a:solidFill>
                  <a:srgbClr val="002060"/>
                </a:solidFill>
                <a:latin typeface="Consolas" pitchFamily="49" charset="0"/>
              </a:rPr>
              <a:t>		end while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zh-CN" b="1">
                <a:solidFill>
                  <a:srgbClr val="002060"/>
                </a:solidFill>
                <a:latin typeface="Consolas" pitchFamily="49" charset="0"/>
              </a:rPr>
              <a:t>		repeat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zh-CN" b="1">
                <a:solidFill>
                  <a:srgbClr val="002060"/>
                </a:solidFill>
                <a:latin typeface="Consolas" pitchFamily="49" charset="0"/>
              </a:rPr>
              <a:t>        set </a:t>
            </a:r>
            <a:r>
              <a:rPr lang="en-US" altLang="zh-CN" i="1">
                <a:solidFill>
                  <a:srgbClr val="002060"/>
                </a:solidFill>
                <a:latin typeface="Consolas" pitchFamily="49" charset="0"/>
              </a:rPr>
              <a:t>n </a:t>
            </a:r>
            <a:r>
              <a:rPr lang="en-US" altLang="zh-CN">
                <a:solidFill>
                  <a:srgbClr val="002060"/>
                </a:solidFill>
                <a:latin typeface="Consolas" pitchFamily="49" charset="0"/>
              </a:rPr>
              <a:t>= </a:t>
            </a:r>
            <a:r>
              <a:rPr lang="en-US" altLang="zh-CN" i="1">
                <a:solidFill>
                  <a:srgbClr val="002060"/>
                </a:solidFill>
                <a:latin typeface="Consolas" pitchFamily="49" charset="0"/>
              </a:rPr>
              <a:t>n  </a:t>
            </a:r>
            <a:r>
              <a:rPr lang="en-US" altLang="zh-CN">
                <a:solidFill>
                  <a:srgbClr val="002060"/>
                </a:solidFill>
                <a:latin typeface="Consolas" pitchFamily="49" charset="0"/>
              </a:rPr>
              <a:t>– 1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zh-CN" b="1">
                <a:solidFill>
                  <a:srgbClr val="002060"/>
                </a:solidFill>
                <a:latin typeface="Consolas" pitchFamily="49" charset="0"/>
              </a:rPr>
              <a:t>            until </a:t>
            </a:r>
            <a:r>
              <a:rPr lang="en-US" altLang="zh-CN" i="1">
                <a:solidFill>
                  <a:srgbClr val="002060"/>
                </a:solidFill>
                <a:latin typeface="Consolas" pitchFamily="49" charset="0"/>
              </a:rPr>
              <a:t>n</a:t>
            </a:r>
            <a:r>
              <a:rPr lang="en-US" altLang="zh-CN">
                <a:solidFill>
                  <a:srgbClr val="002060"/>
                </a:solidFill>
                <a:latin typeface="Consolas" pitchFamily="49" charset="0"/>
              </a:rPr>
              <a:t> = 0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zh-CN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altLang="zh-CN" b="1">
                <a:solidFill>
                  <a:srgbClr val="002060"/>
                </a:solidFill>
                <a:latin typeface="Consolas" pitchFamily="49" charset="0"/>
              </a:rPr>
              <a:t>		end repeat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Procedural Constructs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zh-CN" sz="2000" b="1" dirty="0">
                <a:latin typeface="Tahoma" pitchFamily="34" charset="0"/>
              </a:rPr>
              <a:t>For</a:t>
            </a:r>
            <a:r>
              <a:rPr lang="en-US" altLang="zh-CN" sz="2000" dirty="0">
                <a:latin typeface="Tahoma" pitchFamily="34" charset="0"/>
              </a:rPr>
              <a:t> loop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000" dirty="0">
                <a:latin typeface="Tahoma" pitchFamily="34" charset="0"/>
              </a:rPr>
              <a:t>Permits iteration over all results of a query</a:t>
            </a:r>
          </a:p>
          <a:p>
            <a:pPr lvl="1">
              <a:defRPr/>
            </a:pPr>
            <a:r>
              <a:rPr lang="en-US" altLang="zh-CN" sz="2000" dirty="0">
                <a:latin typeface="Tahoma" pitchFamily="34" charset="0"/>
              </a:rPr>
              <a:t>Example: </a:t>
            </a:r>
            <a:br>
              <a:rPr lang="en-US" altLang="zh-CN" sz="2000" dirty="0">
                <a:latin typeface="Tahoma" pitchFamily="34" charset="0"/>
              </a:rPr>
            </a:br>
            <a:br>
              <a:rPr lang="en-US" altLang="zh-CN" sz="2000" dirty="0">
                <a:latin typeface="Tahoma" pitchFamily="34" charset="0"/>
              </a:rPr>
            </a:br>
            <a:r>
              <a:rPr lang="en-US" altLang="zh-CN" sz="2000" dirty="0">
                <a:latin typeface="Tahoma" pitchFamily="34" charset="0"/>
              </a:rPr>
              <a:t>   </a:t>
            </a:r>
            <a:r>
              <a:rPr lang="en-US" altLang="zh-CN" sz="2000" b="1" dirty="0"/>
              <a:t>declare </a:t>
            </a:r>
            <a:r>
              <a:rPr lang="en-US" altLang="zh-CN" sz="2000" i="1" dirty="0"/>
              <a:t>n  </a:t>
            </a:r>
            <a:r>
              <a:rPr lang="en-US" altLang="zh-CN" sz="2000" b="1" dirty="0"/>
              <a:t>integer default </a:t>
            </a:r>
            <a:r>
              <a:rPr lang="en-US" altLang="zh-CN" sz="2000" dirty="0"/>
              <a:t>0;</a:t>
            </a:r>
            <a:br>
              <a:rPr lang="en-US" altLang="zh-CN" sz="2000" dirty="0"/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for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r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as</a:t>
            </a:r>
            <a:b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   select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budget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from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department</a:t>
            </a:r>
            <a:b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where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dept_name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= ‘Music’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do</a:t>
            </a:r>
            <a:b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	      set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n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=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n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-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r.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budget</a:t>
            </a:r>
            <a:b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end for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Procedural Constructs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013" y="1135063"/>
            <a:ext cx="8789987" cy="5435600"/>
          </a:xfrm>
        </p:spPr>
        <p:txBody>
          <a:bodyPr/>
          <a:lstStyle/>
          <a:p>
            <a:pPr>
              <a:defRPr/>
            </a:pPr>
            <a:r>
              <a:rPr lang="en-US" altLang="zh-CN" sz="2000" dirty="0"/>
              <a:t>Conditional statements  (</a:t>
            </a:r>
            <a:r>
              <a:rPr lang="en-US" altLang="zh-CN" sz="2000" b="1" dirty="0"/>
              <a:t>if-then-else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en-US" altLang="zh-CN" sz="2000" dirty="0"/>
              <a:t>SQL:1999 also supports a </a:t>
            </a:r>
            <a:r>
              <a:rPr lang="en-US" altLang="zh-CN" sz="2000" b="1" dirty="0"/>
              <a:t>case</a:t>
            </a:r>
            <a:r>
              <a:rPr lang="en-US" altLang="zh-CN" sz="2000" dirty="0"/>
              <a:t> statement similar to C case statement</a:t>
            </a:r>
          </a:p>
          <a:p>
            <a:pPr>
              <a:defRPr/>
            </a:pPr>
            <a:r>
              <a:rPr lang="en-US" altLang="zh-CN" sz="2000" dirty="0"/>
              <a:t>Example procedure: registers student after ensuring classroom capacity is not exceeded</a:t>
            </a:r>
          </a:p>
          <a:p>
            <a:pPr lvl="1">
              <a:defRPr/>
            </a:pPr>
            <a:r>
              <a:rPr lang="en-US" altLang="zh-CN" sz="2000" dirty="0"/>
              <a:t>Returns 0 on success and -1 if capacity is exceeded</a:t>
            </a:r>
          </a:p>
          <a:p>
            <a:pPr lvl="1">
              <a:defRPr/>
            </a:pPr>
            <a:r>
              <a:rPr lang="en-US" altLang="zh-CN" sz="2000" dirty="0"/>
              <a:t>See book for details</a:t>
            </a:r>
            <a:endParaRPr lang="en-IN" altLang="zh-CN" sz="2000" dirty="0"/>
          </a:p>
          <a:p>
            <a:pPr>
              <a:defRPr/>
            </a:pPr>
            <a:r>
              <a:rPr lang="en-US" altLang="zh-CN" sz="2000" dirty="0"/>
              <a:t>Signaling of exception conditions, and declaring handlers for exceptions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	declare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out_of_classroom_seats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condition</a:t>
            </a:r>
            <a:b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	declare exit handler for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out_of_classroom_seats</a:t>
            </a:r>
            <a:b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	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begin</a:t>
            </a:r>
            <a:b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	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…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     ..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signal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out_of_classroom_seats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	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end</a:t>
            </a:r>
          </a:p>
          <a:p>
            <a:pPr lvl="1">
              <a:defRPr/>
            </a:pPr>
            <a:r>
              <a:rPr lang="en-US" altLang="zh-CN" sz="2000" dirty="0"/>
              <a:t>The handler here is </a:t>
            </a:r>
            <a:r>
              <a:rPr lang="en-US" altLang="zh-CN" sz="2000" b="1" dirty="0"/>
              <a:t>exit </a:t>
            </a:r>
            <a:r>
              <a:rPr lang="en-US" altLang="zh-CN" sz="2000" dirty="0"/>
              <a:t>-- causes enclosing </a:t>
            </a:r>
            <a:r>
              <a:rPr lang="en-US" altLang="zh-CN" sz="2000" b="1" dirty="0"/>
              <a:t>begin..end</a:t>
            </a:r>
            <a:r>
              <a:rPr lang="en-US" altLang="zh-CN" sz="2000" dirty="0"/>
              <a:t> to be exited</a:t>
            </a:r>
          </a:p>
          <a:p>
            <a:pPr lvl="1">
              <a:defRPr/>
            </a:pPr>
            <a:r>
              <a:rPr lang="en-US" altLang="zh-CN" sz="2000" dirty="0"/>
              <a:t>Other actions possible on exception</a:t>
            </a:r>
          </a:p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External Language Functions/Procedures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135063"/>
            <a:ext cx="8394700" cy="4862512"/>
          </a:xfrm>
        </p:spPr>
        <p:txBody>
          <a:bodyPr/>
          <a:lstStyle/>
          <a:p>
            <a:pPr>
              <a:defRPr/>
            </a:pPr>
            <a:r>
              <a:rPr kumimoji="0" lang="en-US" altLang="zh-CN" sz="2000" dirty="0"/>
              <a:t>SQL:1999 permits the use of functions and procedures written in other languages such as C or C++</a:t>
            </a:r>
            <a:r>
              <a:rPr lang="en-US" altLang="zh-CN" sz="2000" dirty="0"/>
              <a:t> </a:t>
            </a:r>
          </a:p>
          <a:p>
            <a:pPr>
              <a:defRPr/>
            </a:pPr>
            <a:r>
              <a:rPr lang="en-US" altLang="zh-CN" sz="2000" dirty="0"/>
              <a:t>Declaring external language procedures and functions</a:t>
            </a:r>
            <a:br>
              <a:rPr lang="en-US" altLang="zh-CN" sz="2000" dirty="0"/>
            </a:br>
            <a:endParaRPr lang="en-US" altLang="zh-CN" sz="20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sz="2000" dirty="0"/>
              <a:t>	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create procedure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dept_count_proc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(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in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dept_name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varchar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(20), out count integer)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language C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external name ’/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usr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avi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/bin/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dept_count_proc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’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create function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dept_count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(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dept_name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varchar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(20))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returns integer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language C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external name ‘/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usr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avi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/bin/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dept_count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’</a:t>
            </a:r>
          </a:p>
          <a:p>
            <a:pPr>
              <a:buFont typeface="Monotype Sorts" charset="2"/>
              <a:buNone/>
              <a:defRPr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External Language Routines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937500" cy="5486400"/>
          </a:xfrm>
        </p:spPr>
        <p:txBody>
          <a:bodyPr/>
          <a:lstStyle/>
          <a:p>
            <a:r>
              <a:rPr lang="en-US" altLang="zh-CN" sz="2000"/>
              <a:t>Benefits of external language functions/procedures:  </a:t>
            </a:r>
          </a:p>
          <a:p>
            <a:pPr lvl="1"/>
            <a:r>
              <a:rPr lang="en-US" altLang="zh-CN" sz="2000"/>
              <a:t>more efficient for many operations, and more expressive power.</a:t>
            </a:r>
          </a:p>
          <a:p>
            <a:r>
              <a:rPr lang="en-US" altLang="zh-CN" sz="2000"/>
              <a:t>Drawbacks</a:t>
            </a:r>
          </a:p>
          <a:p>
            <a:pPr lvl="1"/>
            <a:r>
              <a:rPr lang="en-US" altLang="zh-CN" sz="2000"/>
              <a:t>Code to implement function may need to be loaded into database system and executed in the database system’s address space.</a:t>
            </a:r>
          </a:p>
          <a:p>
            <a:pPr lvl="2"/>
            <a:r>
              <a:rPr lang="en-US" altLang="zh-CN" sz="2000"/>
              <a:t>risk of accidental corruption of database structures</a:t>
            </a:r>
          </a:p>
          <a:p>
            <a:pPr lvl="2"/>
            <a:r>
              <a:rPr lang="en-US" altLang="zh-CN" sz="2000"/>
              <a:t>security risk, allowing users access to unauthorized data</a:t>
            </a:r>
          </a:p>
          <a:p>
            <a:pPr lvl="1"/>
            <a:r>
              <a:rPr lang="en-US" altLang="zh-CN" sz="2000"/>
              <a:t>There are alternatives, which give good security at the cost of potentially worse performance.</a:t>
            </a:r>
          </a:p>
          <a:p>
            <a:pPr lvl="1"/>
            <a:r>
              <a:rPr lang="en-US" altLang="zh-CN" sz="2000"/>
              <a:t>Direct execution in the database system’s space is used when efficiency is more important than security.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Security with External Language Routines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r>
              <a:rPr lang="en-US" altLang="zh-CN" sz="2000"/>
              <a:t>To deal with security problems</a:t>
            </a:r>
          </a:p>
          <a:p>
            <a:pPr lvl="1"/>
            <a:r>
              <a:rPr lang="en-US" altLang="zh-CN" sz="2000"/>
              <a:t>Use </a:t>
            </a:r>
            <a:r>
              <a:rPr lang="en-US" altLang="zh-CN" sz="2000" b="1">
                <a:solidFill>
                  <a:srgbClr val="000099"/>
                </a:solidFill>
              </a:rPr>
              <a:t>sandbox</a:t>
            </a:r>
            <a:r>
              <a:rPr lang="en-US" altLang="zh-CN" sz="2000"/>
              <a:t> techniques</a:t>
            </a:r>
          </a:p>
          <a:p>
            <a:pPr lvl="2"/>
            <a:r>
              <a:rPr lang="en-US" altLang="zh-CN" sz="2000"/>
              <a:t>that is use a safe language like Java, which cannot be used to    access/damage other parts of the database code.</a:t>
            </a:r>
          </a:p>
          <a:p>
            <a:pPr lvl="1"/>
            <a:r>
              <a:rPr lang="en-US" altLang="zh-CN" sz="2000"/>
              <a:t>Or, run external language functions/procedures in a separate process, with no access to the database process’ memory.</a:t>
            </a:r>
          </a:p>
          <a:p>
            <a:pPr lvl="2"/>
            <a:r>
              <a:rPr lang="en-US" altLang="zh-CN" sz="2000"/>
              <a:t>Parameters and results communicated via inter-process communication</a:t>
            </a:r>
          </a:p>
          <a:p>
            <a:r>
              <a:rPr lang="en-US" altLang="zh-CN" sz="2000"/>
              <a:t>Both have performance overheads</a:t>
            </a:r>
          </a:p>
          <a:p>
            <a:r>
              <a:rPr lang="en-US" altLang="zh-CN" sz="2000"/>
              <a:t>Many database systems support both above approaches as well as direct executing in database system address space.</a:t>
            </a:r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zh-CN">
                <a:effectLst/>
              </a:rPr>
              <a:t>Triggers</a:t>
            </a:r>
            <a:endParaRPr lang="en-IN" altLang="zh-CN">
              <a:effectLst/>
            </a:endParaRP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Triggers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7275" y="1208088"/>
            <a:ext cx="7010400" cy="4833937"/>
          </a:xfrm>
        </p:spPr>
        <p:txBody>
          <a:bodyPr/>
          <a:lstStyle/>
          <a:p>
            <a:r>
              <a:rPr lang="en-US" altLang="zh-CN" sz="2000"/>
              <a:t>A </a:t>
            </a:r>
            <a:r>
              <a:rPr lang="en-US" altLang="zh-CN" sz="2000" b="1">
                <a:solidFill>
                  <a:srgbClr val="000099"/>
                </a:solidFill>
              </a:rPr>
              <a:t>trigger</a:t>
            </a:r>
            <a:r>
              <a:rPr lang="en-US" altLang="zh-CN" sz="2000"/>
              <a:t> is a statement that is executed automatically by the system as a side effect of a modification to the database.</a:t>
            </a:r>
            <a:endParaRPr lang="en-US" altLang="zh-CN"/>
          </a:p>
          <a:p>
            <a:r>
              <a:rPr lang="en-US" altLang="zh-CN" sz="2000"/>
              <a:t>To design a trigger mechanism, we must:</a:t>
            </a:r>
            <a:endParaRPr lang="en-US" altLang="zh-CN"/>
          </a:p>
          <a:p>
            <a:pPr lvl="1"/>
            <a:r>
              <a:rPr lang="en-US" altLang="zh-CN" sz="2000"/>
              <a:t>Specify the conditions under which the trigger is to be executed.</a:t>
            </a:r>
            <a:endParaRPr lang="en-US" altLang="zh-CN"/>
          </a:p>
          <a:p>
            <a:pPr lvl="1"/>
            <a:r>
              <a:rPr lang="en-US" altLang="zh-CN" sz="2000"/>
              <a:t>Specify the actions to be taken when the trigger executes.</a:t>
            </a:r>
            <a:endParaRPr lang="en-US" altLang="zh-CN"/>
          </a:p>
          <a:p>
            <a:r>
              <a:rPr lang="en-US" altLang="zh-CN" sz="2000"/>
              <a:t>Triggers introduced to SQL standard in SQL:1999, but supported even earlier using non-standard syntax by most databases.</a:t>
            </a:r>
            <a:r>
              <a:rPr lang="en-US" altLang="zh-CN"/>
              <a:t>		</a:t>
            </a:r>
          </a:p>
          <a:p>
            <a:pPr lvl="1"/>
            <a:r>
              <a:rPr lang="en-US" altLang="zh-CN" sz="2000">
                <a:solidFill>
                  <a:srgbClr val="993300"/>
                </a:solidFill>
              </a:rPr>
              <a:t>Syntax illustrated here may not work exactly on your database system; check the system manuals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JDBC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848600" cy="4876800"/>
          </a:xfrm>
        </p:spPr>
        <p:txBody>
          <a:bodyPr/>
          <a:lstStyle/>
          <a:p>
            <a:r>
              <a:rPr lang="en-US" altLang="zh-CN" sz="2000" b="1">
                <a:solidFill>
                  <a:srgbClr val="000099"/>
                </a:solidFill>
              </a:rPr>
              <a:t>JDBC</a:t>
            </a:r>
            <a:r>
              <a:rPr lang="en-US" altLang="zh-CN" sz="2000"/>
              <a:t> is a Java API for communicating with database systems supporting SQL.</a:t>
            </a:r>
            <a:endParaRPr lang="en-US" altLang="zh-CN"/>
          </a:p>
          <a:p>
            <a:r>
              <a:rPr lang="en-US" altLang="zh-CN" sz="2000"/>
              <a:t>JDBC supports a variety of features for querying and updating data, and for retrieving query results.</a:t>
            </a:r>
            <a:endParaRPr lang="en-US" altLang="zh-CN"/>
          </a:p>
          <a:p>
            <a:r>
              <a:rPr lang="en-US" altLang="zh-CN" sz="2000"/>
              <a:t>JDBC also supports metadata retrieval, such as querying about relations present in the database and the names and types of relation attributes.</a:t>
            </a:r>
            <a:endParaRPr lang="en-US" altLang="zh-CN"/>
          </a:p>
          <a:p>
            <a:r>
              <a:rPr lang="en-US" altLang="zh-CN" sz="2000"/>
              <a:t>Model for communicating with the database:</a:t>
            </a:r>
            <a:endParaRPr lang="en-US" altLang="zh-CN"/>
          </a:p>
          <a:p>
            <a:pPr lvl="1"/>
            <a:r>
              <a:rPr lang="en-US" altLang="zh-CN" sz="2000"/>
              <a:t>Open a connection</a:t>
            </a:r>
            <a:endParaRPr lang="en-US" altLang="zh-CN"/>
          </a:p>
          <a:p>
            <a:pPr lvl="1"/>
            <a:r>
              <a:rPr lang="en-US" altLang="zh-CN" sz="2000"/>
              <a:t>Create a “statement” object</a:t>
            </a:r>
            <a:endParaRPr lang="en-US" altLang="zh-CN"/>
          </a:p>
          <a:p>
            <a:pPr lvl="1"/>
            <a:r>
              <a:rPr lang="en-US" altLang="zh-CN" sz="2000"/>
              <a:t>Execute queries using the Statement object to send queries and fetch results</a:t>
            </a:r>
            <a:endParaRPr lang="en-US" altLang="zh-CN"/>
          </a:p>
          <a:p>
            <a:pPr lvl="1"/>
            <a:r>
              <a:rPr lang="en-US" altLang="zh-CN" sz="2000"/>
              <a:t>Exception mechanism to handle errors</a:t>
            </a:r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Trigger Example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1279525"/>
            <a:ext cx="8148637" cy="4903788"/>
          </a:xfrm>
        </p:spPr>
        <p:txBody>
          <a:bodyPr/>
          <a:lstStyle/>
          <a:p>
            <a:r>
              <a:rPr lang="en-US" altLang="zh-CN" sz="2000"/>
              <a:t>E.g. </a:t>
            </a:r>
            <a:r>
              <a:rPr lang="en-US" altLang="zh-CN" sz="2000" i="1"/>
              <a:t>time_slot_id</a:t>
            </a:r>
            <a:r>
              <a:rPr lang="en-US" altLang="zh-CN" sz="2000"/>
              <a:t> is not a primary key of </a:t>
            </a:r>
            <a:r>
              <a:rPr lang="en-US" altLang="zh-CN" sz="2000" i="1"/>
              <a:t>timeslot, </a:t>
            </a:r>
            <a:r>
              <a:rPr lang="en-US" altLang="zh-CN" sz="2000"/>
              <a:t>so we cannot create a foreign key constraint from </a:t>
            </a:r>
            <a:r>
              <a:rPr lang="en-US" altLang="zh-CN" sz="2000" i="1"/>
              <a:t>section</a:t>
            </a:r>
            <a:r>
              <a:rPr lang="en-US" altLang="zh-CN" sz="2000"/>
              <a:t> to </a:t>
            </a:r>
            <a:r>
              <a:rPr lang="en-US" altLang="zh-CN" sz="2000" i="1"/>
              <a:t>timeslot.</a:t>
            </a:r>
            <a:endParaRPr lang="en-US" altLang="zh-CN" i="1"/>
          </a:p>
          <a:p>
            <a:r>
              <a:rPr lang="en-US" altLang="zh-CN" sz="2000"/>
              <a:t>Alternative: use triggers on </a:t>
            </a:r>
            <a:r>
              <a:rPr lang="en-US" altLang="zh-CN" sz="2000" i="1"/>
              <a:t>section</a:t>
            </a:r>
            <a:r>
              <a:rPr lang="en-US" altLang="zh-CN" sz="2000"/>
              <a:t> and </a:t>
            </a:r>
            <a:r>
              <a:rPr lang="en-US" altLang="zh-CN" sz="2000" i="1"/>
              <a:t>timeslot</a:t>
            </a:r>
            <a:r>
              <a:rPr lang="en-US" altLang="zh-CN" sz="2000"/>
              <a:t> to enforce integrity constraints</a:t>
            </a:r>
            <a:endParaRPr lang="en-US" altLang="zh-CN"/>
          </a:p>
          <a:p>
            <a:pPr>
              <a:buFont typeface="Monotype Sorts" charset="2"/>
              <a:buNone/>
            </a:pPr>
            <a:r>
              <a:rPr lang="en-US" altLang="zh-CN" b="1"/>
              <a:t>     </a:t>
            </a:r>
            <a:r>
              <a:rPr lang="en-US" altLang="zh-CN" sz="2000" b="1"/>
              <a:t>create trigger </a:t>
            </a:r>
            <a:r>
              <a:rPr lang="en-US" altLang="zh-CN" sz="2000" i="1"/>
              <a:t>timeslot_check1 </a:t>
            </a:r>
            <a:r>
              <a:rPr lang="en-US" altLang="zh-CN" sz="2000" b="1"/>
              <a:t>after insert on </a:t>
            </a:r>
            <a:r>
              <a:rPr lang="en-US" altLang="zh-CN" sz="2000" i="1"/>
              <a:t>section</a:t>
            </a:r>
            <a:br>
              <a:rPr lang="en-US" altLang="zh-CN" sz="2000" i="1"/>
            </a:br>
            <a:r>
              <a:rPr lang="en-US" altLang="zh-CN" sz="2000" b="1"/>
              <a:t>referencing new row as </a:t>
            </a:r>
            <a:r>
              <a:rPr lang="en-US" altLang="zh-CN" sz="2000" i="1"/>
              <a:t>nrow</a:t>
            </a:r>
            <a:br>
              <a:rPr lang="en-US" altLang="zh-CN" sz="2000" i="1"/>
            </a:br>
            <a:r>
              <a:rPr lang="en-US" altLang="zh-CN" sz="2000" b="1"/>
              <a:t>for each row</a:t>
            </a:r>
            <a:br>
              <a:rPr lang="en-US" altLang="zh-CN" sz="2000" b="1"/>
            </a:br>
            <a:r>
              <a:rPr lang="en-US" altLang="zh-CN" sz="2000" b="1"/>
              <a:t>when </a:t>
            </a:r>
            <a:r>
              <a:rPr lang="en-US" altLang="zh-CN" sz="2000"/>
              <a:t>(</a:t>
            </a:r>
            <a:r>
              <a:rPr lang="en-US" altLang="zh-CN" sz="2000" i="1"/>
              <a:t>nrow.time_slot_id </a:t>
            </a:r>
            <a:r>
              <a:rPr lang="en-US" altLang="zh-CN" sz="2000" b="1"/>
              <a:t>not in </a:t>
            </a:r>
            <a:r>
              <a:rPr lang="en-US" altLang="zh-CN" sz="2000"/>
              <a:t>(</a:t>
            </a:r>
            <a:br>
              <a:rPr lang="en-US" altLang="zh-CN" sz="2000"/>
            </a:br>
            <a:r>
              <a:rPr lang="en-US" altLang="zh-CN" sz="2000"/>
              <a:t>                 </a:t>
            </a:r>
            <a:r>
              <a:rPr lang="en-US" altLang="zh-CN" sz="2000" b="1"/>
              <a:t>select </a:t>
            </a:r>
            <a:r>
              <a:rPr lang="en-US" altLang="zh-CN" sz="2000" i="1"/>
              <a:t>time_slot_id</a:t>
            </a:r>
            <a:br>
              <a:rPr lang="en-US" altLang="zh-CN" sz="2000" i="1"/>
            </a:br>
            <a:r>
              <a:rPr lang="en-US" altLang="zh-CN" sz="2000" i="1"/>
              <a:t>                 </a:t>
            </a:r>
            <a:r>
              <a:rPr lang="en-US" altLang="zh-CN" sz="2000" b="1"/>
              <a:t>from </a:t>
            </a:r>
            <a:r>
              <a:rPr lang="en-US" altLang="zh-CN" sz="2000" i="1"/>
              <a:t>time_slot</a:t>
            </a:r>
            <a:r>
              <a:rPr lang="en-US" altLang="zh-CN" sz="2000"/>
              <a:t>)) /* </a:t>
            </a:r>
            <a:r>
              <a:rPr lang="en-US" altLang="zh-CN" sz="2000" i="1"/>
              <a:t>time_slot_id </a:t>
            </a:r>
            <a:r>
              <a:rPr lang="en-US" altLang="zh-CN" sz="2000"/>
              <a:t>not present in </a:t>
            </a:r>
            <a:r>
              <a:rPr lang="en-US" altLang="zh-CN" sz="2000" i="1"/>
              <a:t>time_slot </a:t>
            </a:r>
            <a:r>
              <a:rPr lang="en-US" altLang="zh-CN" sz="2000"/>
              <a:t>*/</a:t>
            </a:r>
            <a:br>
              <a:rPr lang="en-US" altLang="zh-CN" sz="2000"/>
            </a:br>
            <a:r>
              <a:rPr lang="en-US" altLang="zh-CN" sz="2000" b="1"/>
              <a:t>begin</a:t>
            </a:r>
            <a:br>
              <a:rPr lang="en-US" altLang="zh-CN" sz="2000" b="1"/>
            </a:br>
            <a:r>
              <a:rPr lang="en-US" altLang="zh-CN" sz="2000" b="1"/>
              <a:t>     rollback</a:t>
            </a:r>
            <a:br>
              <a:rPr lang="en-US" altLang="zh-CN" sz="2000" b="1"/>
            </a:br>
            <a:r>
              <a:rPr lang="en-US" altLang="zh-CN" sz="2000" b="1"/>
              <a:t>end</a:t>
            </a:r>
            <a:r>
              <a:rPr lang="en-US" altLang="zh-CN" sz="2000"/>
              <a:t>;</a:t>
            </a:r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Trigger Example Cont.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43025"/>
            <a:ext cx="8348663" cy="4487863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tabLst>
                <a:tab pos="908050" algn="l"/>
                <a:tab pos="1146175" algn="l"/>
              </a:tabLst>
              <a:defRPr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create trigger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timeslot_check2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after delete on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time_slot</a:t>
            </a:r>
            <a:b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referencing old row as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orow</a:t>
            </a:r>
            <a:b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for each row</a:t>
            </a:r>
            <a:b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when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orow.time_slot_id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not in </a:t>
            </a:r>
            <a:b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      (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select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time_slot_id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from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time_slot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b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      </a:t>
            </a:r>
            <a:r>
              <a:rPr lang="en-US" altLang="zh-CN" sz="2000" dirty="0">
                <a:solidFill>
                  <a:srgbClr val="00B050"/>
                </a:solidFill>
                <a:latin typeface="Calibri" pitchFamily="34" charset="0"/>
              </a:rPr>
              <a:t>/* last tuple for </a:t>
            </a:r>
            <a:r>
              <a:rPr lang="en-US" altLang="zh-CN" sz="2000" i="1" dirty="0">
                <a:solidFill>
                  <a:srgbClr val="00B050"/>
                </a:solidFill>
                <a:latin typeface="Calibri" pitchFamily="34" charset="0"/>
              </a:rPr>
              <a:t>time slot id </a:t>
            </a:r>
            <a:r>
              <a:rPr lang="en-US" altLang="zh-CN" sz="2000" dirty="0">
                <a:solidFill>
                  <a:srgbClr val="00B050"/>
                </a:solidFill>
                <a:latin typeface="Calibri" pitchFamily="34" charset="0"/>
              </a:rPr>
              <a:t>deleted from </a:t>
            </a:r>
            <a:r>
              <a:rPr lang="en-US" altLang="zh-CN" sz="2000" i="1" dirty="0">
                <a:solidFill>
                  <a:srgbClr val="00B050"/>
                </a:solidFill>
                <a:latin typeface="Calibri" pitchFamily="34" charset="0"/>
              </a:rPr>
              <a:t>time slot </a:t>
            </a:r>
            <a:r>
              <a:rPr lang="en-US" altLang="zh-CN" sz="2000" dirty="0">
                <a:solidFill>
                  <a:srgbClr val="00B050"/>
                </a:solidFill>
                <a:latin typeface="Calibri" pitchFamily="34" charset="0"/>
              </a:rPr>
              <a:t>*/</a:t>
            </a:r>
            <a:b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and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orow.time_slot_id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in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tabLst>
                <a:tab pos="908050" algn="l"/>
                <a:tab pos="1146175" algn="l"/>
              </a:tabLst>
              <a:defRPr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     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select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time_slot_id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from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section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 ) </a:t>
            </a:r>
            <a:b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      </a:t>
            </a:r>
            <a:r>
              <a:rPr lang="en-US" altLang="zh-CN" sz="2000" dirty="0">
                <a:solidFill>
                  <a:srgbClr val="00B050"/>
                </a:solidFill>
                <a:latin typeface="Calibri" pitchFamily="34" charset="0"/>
              </a:rPr>
              <a:t>/* and </a:t>
            </a:r>
            <a:r>
              <a:rPr lang="en-US" altLang="zh-CN" sz="2000" dirty="0" err="1">
                <a:solidFill>
                  <a:srgbClr val="00B050"/>
                </a:solidFill>
                <a:latin typeface="Calibri" pitchFamily="34" charset="0"/>
              </a:rPr>
              <a:t>time_slot_id</a:t>
            </a:r>
            <a:r>
              <a:rPr lang="en-US" altLang="zh-CN" sz="2000" dirty="0">
                <a:solidFill>
                  <a:srgbClr val="00B050"/>
                </a:solidFill>
                <a:latin typeface="Calibri" pitchFamily="34" charset="0"/>
              </a:rPr>
              <a:t> still referenced from section*/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begin</a:t>
            </a:r>
            <a:b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rollback</a:t>
            </a:r>
            <a:b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end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;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Triggering Events and Actions in SQL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0363" y="1171575"/>
            <a:ext cx="8153400" cy="508635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000" dirty="0"/>
              <a:t>Triggering event can be </a:t>
            </a:r>
            <a:r>
              <a:rPr lang="en-US" altLang="zh-CN" sz="2000" b="1" dirty="0"/>
              <a:t>insert</a:t>
            </a:r>
            <a:r>
              <a:rPr lang="en-US" altLang="zh-CN" sz="2000" dirty="0"/>
              <a:t>, </a:t>
            </a:r>
            <a:r>
              <a:rPr lang="en-US" altLang="zh-CN" sz="2000" b="1" dirty="0"/>
              <a:t>delete</a:t>
            </a:r>
            <a:r>
              <a:rPr lang="en-US" altLang="zh-CN" sz="2000" dirty="0"/>
              <a:t> or </a:t>
            </a:r>
            <a:r>
              <a:rPr lang="en-US" altLang="zh-CN" sz="2000" b="1" dirty="0"/>
              <a:t>update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dirty="0"/>
              <a:t>Triggers on update can be restricted to specific attributes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b="1" dirty="0"/>
              <a:t>E.g., after update of </a:t>
            </a:r>
            <a:r>
              <a:rPr lang="en-US" altLang="zh-CN" sz="2000" i="1" dirty="0"/>
              <a:t> takes </a:t>
            </a:r>
            <a:r>
              <a:rPr lang="en-US" altLang="zh-CN" sz="2000" b="1" dirty="0"/>
              <a:t>on</a:t>
            </a:r>
            <a:r>
              <a:rPr lang="en-US" altLang="zh-CN" sz="2000" i="1" dirty="0"/>
              <a:t> grade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dirty="0"/>
              <a:t>Values of attributes before and after an update can be referenced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b="1" dirty="0"/>
              <a:t>referencing old row as</a:t>
            </a:r>
            <a:r>
              <a:rPr lang="en-US" altLang="zh-CN" sz="2000" dirty="0"/>
              <a:t>   </a:t>
            </a:r>
            <a:r>
              <a:rPr lang="en-US" altLang="zh-CN" sz="2000" b="1" dirty="0"/>
              <a:t>: </a:t>
            </a:r>
            <a:r>
              <a:rPr lang="en-US" altLang="zh-CN" sz="2000" dirty="0"/>
              <a:t> for deletes and updates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b="1" dirty="0"/>
              <a:t>referencing new row as  : </a:t>
            </a:r>
            <a:r>
              <a:rPr lang="en-US" altLang="zh-CN" sz="2000" dirty="0"/>
              <a:t>for inserts and updates</a:t>
            </a:r>
            <a:endParaRPr lang="en-US" altLang="zh-CN" sz="2000" b="1" dirty="0"/>
          </a:p>
          <a:p>
            <a:pPr>
              <a:lnSpc>
                <a:spcPct val="90000"/>
              </a:lnSpc>
              <a:defRPr/>
            </a:pPr>
            <a:r>
              <a:rPr lang="en-US" altLang="zh-CN" sz="2000" dirty="0"/>
              <a:t>Triggers can be activated before an event, which can serve as extra constraints.  E.g. convert blank grades to null.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create trigger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setnull_trigger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before update of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takes</a:t>
            </a:r>
            <a:b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referencing new row as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nrow</a:t>
            </a:r>
            <a:b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for each row</a:t>
            </a:r>
            <a:b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when (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nrow.grade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= ‘ ‘)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begin atomic</a:t>
            </a:r>
            <a:b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set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nrow.grade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=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null;</a:t>
            </a:r>
            <a:b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end;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 b="1" dirty="0"/>
              <a:t> </a:t>
            </a:r>
            <a:endParaRPr lang="en-US" altLang="zh-CN" sz="2000" dirty="0"/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dirty="0"/>
              <a:t> 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ffectLst/>
              </a:rPr>
              <a:t>Trigger to Maintain credits_earned value</a:t>
            </a:r>
            <a:endParaRPr lang="en-IN" altLang="zh-CN">
              <a:effectLst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25413" y="1093788"/>
            <a:ext cx="9269413" cy="4903787"/>
          </a:xfrm>
        </p:spPr>
        <p:txBody>
          <a:bodyPr/>
          <a:lstStyle/>
          <a:p>
            <a:pPr>
              <a:defRPr/>
            </a:pPr>
            <a:r>
              <a:rPr lang="en-IN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create trigger </a:t>
            </a:r>
            <a:r>
              <a:rPr lang="en-IN" altLang="zh-CN" sz="2000" i="1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credits_earned</a:t>
            </a:r>
            <a:r>
              <a:rPr lang="en-IN" altLang="zh-CN" sz="2000" i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 </a:t>
            </a:r>
            <a:r>
              <a:rPr lang="en-IN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after update of </a:t>
            </a:r>
            <a:r>
              <a:rPr lang="en-IN" altLang="zh-CN" sz="2000" i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takes </a:t>
            </a:r>
            <a:r>
              <a:rPr lang="en-IN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on</a:t>
            </a:r>
            <a:r>
              <a:rPr lang="en-IN" altLang="zh-CN" sz="2000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 (</a:t>
            </a:r>
            <a:r>
              <a:rPr lang="en-IN" altLang="zh-CN" sz="2000" i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grade</a:t>
            </a:r>
            <a:r>
              <a:rPr lang="en-IN" altLang="zh-CN" sz="2000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)</a:t>
            </a:r>
            <a:r>
              <a:rPr lang="en-IN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 </a:t>
            </a:r>
            <a:br>
              <a:rPr lang="en-IN" altLang="zh-CN" sz="2000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</a:br>
            <a:r>
              <a:rPr lang="en-IN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referencing new row as </a:t>
            </a:r>
            <a:r>
              <a:rPr lang="en-IN" altLang="zh-CN" sz="2000" i="1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nrow</a:t>
            </a:r>
            <a:br>
              <a:rPr lang="en-IN" altLang="zh-CN" sz="2000" i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</a:br>
            <a:r>
              <a:rPr lang="en-IN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referencing old row as </a:t>
            </a:r>
            <a:r>
              <a:rPr lang="en-IN" altLang="zh-CN" sz="2000" i="1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orow</a:t>
            </a:r>
            <a:br>
              <a:rPr lang="en-IN" altLang="zh-CN" sz="2000" i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</a:br>
            <a:r>
              <a:rPr lang="en-IN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for each row</a:t>
            </a:r>
            <a:br>
              <a:rPr lang="en-IN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</a:br>
            <a:r>
              <a:rPr lang="en-IN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when </a:t>
            </a:r>
            <a:r>
              <a:rPr lang="en-IN" altLang="zh-CN" sz="2000" i="1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nrow.grade</a:t>
            </a:r>
            <a:r>
              <a:rPr lang="en-IN" altLang="zh-CN" sz="2000" i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 </a:t>
            </a:r>
            <a:r>
              <a:rPr lang="en-IN" altLang="zh-CN" sz="2000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&lt;&gt; ’F’ </a:t>
            </a:r>
            <a:r>
              <a:rPr lang="en-IN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and </a:t>
            </a:r>
            <a:r>
              <a:rPr lang="en-IN" altLang="zh-CN" sz="2000" i="1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nrow.grade</a:t>
            </a:r>
            <a:r>
              <a:rPr lang="en-IN" altLang="zh-CN" sz="2000" i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 </a:t>
            </a:r>
            <a:r>
              <a:rPr lang="en-IN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is not null</a:t>
            </a:r>
            <a:br>
              <a:rPr lang="en-IN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</a:br>
            <a:r>
              <a:rPr lang="en-IN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    and </a:t>
            </a:r>
            <a:r>
              <a:rPr lang="en-IN" altLang="zh-CN" sz="2000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(</a:t>
            </a:r>
            <a:r>
              <a:rPr lang="en-IN" altLang="zh-CN" sz="2000" i="1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orow.grade</a:t>
            </a:r>
            <a:r>
              <a:rPr lang="en-IN" altLang="zh-CN" sz="2000" i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 </a:t>
            </a:r>
            <a:r>
              <a:rPr lang="en-IN" altLang="zh-CN" sz="2000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= ’F’ </a:t>
            </a:r>
            <a:r>
              <a:rPr lang="en-IN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or </a:t>
            </a:r>
            <a:r>
              <a:rPr lang="en-IN" altLang="zh-CN" sz="2000" i="1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orow.grade</a:t>
            </a:r>
            <a:r>
              <a:rPr lang="en-IN" altLang="zh-CN" sz="2000" i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 </a:t>
            </a:r>
            <a:r>
              <a:rPr lang="en-IN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is null</a:t>
            </a:r>
            <a:r>
              <a:rPr lang="en-IN" altLang="zh-CN" sz="2000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)</a:t>
            </a:r>
            <a:br>
              <a:rPr lang="en-IN" altLang="zh-CN" sz="2000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</a:br>
            <a:r>
              <a:rPr lang="en-IN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begin atomic</a:t>
            </a:r>
            <a:br>
              <a:rPr lang="en-IN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</a:br>
            <a:r>
              <a:rPr lang="en-IN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    update </a:t>
            </a:r>
            <a:r>
              <a:rPr lang="en-IN" altLang="zh-CN" sz="2000" i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student</a:t>
            </a:r>
            <a:br>
              <a:rPr lang="en-IN" altLang="zh-CN" sz="2000" i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</a:br>
            <a:r>
              <a:rPr lang="en-IN" altLang="zh-CN" sz="2000" i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    </a:t>
            </a:r>
            <a:r>
              <a:rPr lang="en-IN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set </a:t>
            </a:r>
            <a:r>
              <a:rPr lang="en-IN" altLang="zh-CN" sz="2000" i="1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tot_cred</a:t>
            </a:r>
            <a:r>
              <a:rPr lang="en-IN" altLang="zh-CN" sz="2000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= </a:t>
            </a:r>
            <a:r>
              <a:rPr lang="en-IN" altLang="zh-CN" sz="2000" i="1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tot_cred</a:t>
            </a:r>
            <a:r>
              <a:rPr lang="en-IN" altLang="zh-CN" sz="2000" i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 </a:t>
            </a:r>
            <a:r>
              <a:rPr lang="en-IN" altLang="zh-CN" sz="2000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+ </a:t>
            </a:r>
            <a:br>
              <a:rPr lang="en-IN" altLang="zh-CN" sz="2000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</a:br>
            <a:r>
              <a:rPr lang="en-IN" altLang="zh-CN" sz="2000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        (</a:t>
            </a:r>
            <a:r>
              <a:rPr lang="en-IN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select </a:t>
            </a:r>
            <a:r>
              <a:rPr lang="en-IN" altLang="zh-CN" sz="2000" i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credits</a:t>
            </a:r>
            <a:br>
              <a:rPr lang="en-IN" altLang="zh-CN" sz="2000" i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</a:br>
            <a:r>
              <a:rPr lang="en-IN" altLang="zh-CN" sz="2000" i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         </a:t>
            </a:r>
            <a:r>
              <a:rPr lang="en-IN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from </a:t>
            </a:r>
            <a:r>
              <a:rPr lang="en-IN" altLang="zh-CN" sz="2000" i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course</a:t>
            </a:r>
            <a:br>
              <a:rPr lang="en-IN" altLang="zh-CN" sz="2000" i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</a:br>
            <a:r>
              <a:rPr lang="en-IN" altLang="zh-CN" sz="2000" i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         </a:t>
            </a:r>
            <a:r>
              <a:rPr lang="en-IN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where </a:t>
            </a:r>
            <a:r>
              <a:rPr lang="en-IN" altLang="zh-CN" sz="2000" i="1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course</a:t>
            </a:r>
            <a:r>
              <a:rPr lang="en-IN" altLang="zh-CN" sz="2000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.</a:t>
            </a:r>
            <a:r>
              <a:rPr lang="en-IN" altLang="zh-CN" sz="2000" i="1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course_id</a:t>
            </a:r>
            <a:r>
              <a:rPr lang="en-IN" altLang="zh-CN" sz="2000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= </a:t>
            </a:r>
            <a:r>
              <a:rPr lang="en-IN" altLang="zh-CN" sz="2000" i="1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nrow.course_id</a:t>
            </a:r>
            <a:r>
              <a:rPr lang="en-IN" altLang="zh-CN" sz="2000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)</a:t>
            </a:r>
            <a:br>
              <a:rPr lang="en-IN" altLang="zh-CN" sz="2000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</a:br>
            <a:r>
              <a:rPr lang="en-IN" altLang="zh-CN" sz="2000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    </a:t>
            </a:r>
            <a:r>
              <a:rPr lang="en-IN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where </a:t>
            </a:r>
            <a:r>
              <a:rPr lang="en-IN" altLang="zh-CN" sz="2000" i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student.id </a:t>
            </a:r>
            <a:r>
              <a:rPr lang="en-IN" altLang="zh-CN" sz="2000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= </a:t>
            </a:r>
            <a:r>
              <a:rPr lang="en-IN" altLang="zh-CN" sz="2000" i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nrow.id</a:t>
            </a:r>
            <a:r>
              <a:rPr lang="en-IN" altLang="zh-CN" sz="2000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;</a:t>
            </a:r>
            <a:br>
              <a:rPr lang="en-IN" altLang="zh-CN" sz="2000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</a:br>
            <a:r>
              <a:rPr lang="en-IN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end</a:t>
            </a:r>
            <a:r>
              <a:rPr lang="en-IN" altLang="zh-CN" sz="2000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;</a:t>
            </a:r>
            <a:endParaRPr lang="en-IN" altLang="zh-CN" dirty="0">
              <a:solidFill>
                <a:schemeClr val="bg1">
                  <a:lumMod val="25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Statement Level Triggers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93800"/>
            <a:ext cx="7300912" cy="4903788"/>
          </a:xfrm>
        </p:spPr>
        <p:txBody>
          <a:bodyPr/>
          <a:lstStyle/>
          <a:p>
            <a:r>
              <a:rPr lang="en-US" altLang="zh-CN" sz="2000"/>
              <a:t>Instead of executing a separate action for each affected row, a single action can be executed for all rows affected by a transaction</a:t>
            </a:r>
          </a:p>
          <a:p>
            <a:pPr lvl="1"/>
            <a:r>
              <a:rPr lang="en-US" altLang="zh-CN" sz="2000"/>
              <a:t>Use     </a:t>
            </a:r>
            <a:r>
              <a:rPr lang="en-US" altLang="zh-CN" sz="2000" b="1"/>
              <a:t>for each statement      </a:t>
            </a:r>
            <a:r>
              <a:rPr lang="en-US" altLang="zh-CN" sz="2000"/>
              <a:t>instead of    </a:t>
            </a:r>
            <a:r>
              <a:rPr lang="en-US" altLang="zh-CN" sz="2000" b="1"/>
              <a:t>for each row</a:t>
            </a:r>
          </a:p>
          <a:p>
            <a:pPr lvl="1"/>
            <a:r>
              <a:rPr lang="en-US" altLang="zh-CN" sz="2000"/>
              <a:t>Use     </a:t>
            </a:r>
            <a:r>
              <a:rPr lang="en-US" altLang="zh-CN" sz="2000" b="1"/>
              <a:t>referencing old table</a:t>
            </a:r>
            <a:r>
              <a:rPr lang="en-US" altLang="zh-CN" sz="2000"/>
              <a:t>   or   </a:t>
            </a:r>
            <a:r>
              <a:rPr lang="en-US" altLang="zh-CN" sz="2000" b="1"/>
              <a:t>referencing new table</a:t>
            </a:r>
            <a:r>
              <a:rPr lang="en-US" altLang="zh-CN" sz="2000"/>
              <a:t>   to refer to temporary tables  (called </a:t>
            </a:r>
            <a:r>
              <a:rPr lang="en-US" altLang="zh-CN" sz="2000" b="1" i="1">
                <a:solidFill>
                  <a:srgbClr val="000099"/>
                </a:solidFill>
              </a:rPr>
              <a:t>transition tables</a:t>
            </a:r>
            <a:r>
              <a:rPr lang="en-US" altLang="zh-CN" sz="2000"/>
              <a:t>) containing the affected rows</a:t>
            </a:r>
          </a:p>
          <a:p>
            <a:pPr lvl="1"/>
            <a:r>
              <a:rPr lang="en-US" altLang="zh-CN" sz="2000"/>
              <a:t>Can be more efficient when dealing with SQL statements that update a large number of rows</a:t>
            </a:r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When Not To Use Triggers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1143000"/>
            <a:ext cx="8440737" cy="5289550"/>
          </a:xfrm>
        </p:spPr>
        <p:txBody>
          <a:bodyPr/>
          <a:lstStyle/>
          <a:p>
            <a:r>
              <a:rPr lang="en-US" altLang="zh-CN" sz="2000"/>
              <a:t>Triggers were used earlier for tasks such as </a:t>
            </a:r>
          </a:p>
          <a:p>
            <a:pPr lvl="1"/>
            <a:r>
              <a:rPr lang="en-US" altLang="zh-CN" sz="2000"/>
              <a:t>maintaining summary data (e.g., total salary of each department)</a:t>
            </a:r>
          </a:p>
          <a:p>
            <a:pPr lvl="1"/>
            <a:r>
              <a:rPr lang="en-US" altLang="zh-CN" sz="2000"/>
              <a:t>Replicating databases by recording changes to special relations (called </a:t>
            </a:r>
            <a:r>
              <a:rPr lang="en-US" altLang="zh-CN" sz="2000" b="1">
                <a:solidFill>
                  <a:srgbClr val="000099"/>
                </a:solidFill>
              </a:rPr>
              <a:t>change</a:t>
            </a:r>
            <a:r>
              <a:rPr lang="en-US" altLang="zh-CN" sz="2000"/>
              <a:t> or </a:t>
            </a:r>
            <a:r>
              <a:rPr lang="en-US" altLang="zh-CN" sz="2000" b="1">
                <a:solidFill>
                  <a:srgbClr val="000099"/>
                </a:solidFill>
              </a:rPr>
              <a:t>delta</a:t>
            </a:r>
            <a:r>
              <a:rPr lang="en-US" altLang="zh-CN" sz="2000"/>
              <a:t> relations) and having a separate process that applies the changes over to a replica </a:t>
            </a:r>
          </a:p>
          <a:p>
            <a:r>
              <a:rPr lang="en-US" altLang="zh-CN" sz="2000"/>
              <a:t>There are better ways of doing these now:</a:t>
            </a:r>
          </a:p>
          <a:p>
            <a:pPr lvl="1"/>
            <a:r>
              <a:rPr lang="en-US" altLang="zh-CN" sz="2000"/>
              <a:t>Databases today provide built in materialized view facilities to maintain summary data</a:t>
            </a:r>
          </a:p>
          <a:p>
            <a:pPr lvl="1"/>
            <a:r>
              <a:rPr lang="en-US" altLang="zh-CN" sz="2000"/>
              <a:t>Databases provide built-in support for replication</a:t>
            </a:r>
          </a:p>
          <a:p>
            <a:r>
              <a:rPr lang="en-US" altLang="zh-CN" sz="2000"/>
              <a:t>Encapsulation facilities can be used instead of triggers in many cases</a:t>
            </a:r>
          </a:p>
          <a:p>
            <a:pPr lvl="1"/>
            <a:r>
              <a:rPr lang="en-US" altLang="zh-CN" sz="2000"/>
              <a:t>Define methods to update fields</a:t>
            </a:r>
          </a:p>
          <a:p>
            <a:pPr lvl="1"/>
            <a:r>
              <a:rPr lang="en-US" altLang="zh-CN" sz="2000"/>
              <a:t>Carry out actions as part of the update methods instead of </a:t>
            </a:r>
            <a:br>
              <a:rPr lang="en-US" altLang="zh-CN" sz="2000"/>
            </a:br>
            <a:r>
              <a:rPr lang="en-US" altLang="zh-CN" sz="2000"/>
              <a:t>through a trigger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When Not To Use Triggers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1513" y="1143000"/>
            <a:ext cx="7894637" cy="5289550"/>
          </a:xfrm>
        </p:spPr>
        <p:txBody>
          <a:bodyPr/>
          <a:lstStyle/>
          <a:p>
            <a:r>
              <a:rPr lang="en-US" altLang="zh-CN" sz="2000"/>
              <a:t>Risk of unintended execution of triggers, for example, when</a:t>
            </a:r>
          </a:p>
          <a:p>
            <a:pPr lvl="1"/>
            <a:r>
              <a:rPr lang="en-US" altLang="zh-CN" sz="2000"/>
              <a:t>loading data from a backup copy</a:t>
            </a:r>
          </a:p>
          <a:p>
            <a:pPr lvl="1"/>
            <a:r>
              <a:rPr lang="en-US" altLang="zh-CN" sz="2000"/>
              <a:t>replicating updates at a remote site</a:t>
            </a:r>
          </a:p>
          <a:p>
            <a:pPr lvl="1"/>
            <a:r>
              <a:rPr lang="en-US" altLang="zh-CN" sz="2000"/>
              <a:t>Trigger execution can be disabled before such actions.</a:t>
            </a:r>
          </a:p>
          <a:p>
            <a:r>
              <a:rPr lang="en-US" altLang="zh-CN" sz="2000"/>
              <a:t>Other risks with triggers:</a:t>
            </a:r>
          </a:p>
          <a:p>
            <a:pPr lvl="1"/>
            <a:r>
              <a:rPr lang="en-US" altLang="zh-CN" sz="2000"/>
              <a:t>Error leading to failure of critical transactions that set off the trigger</a:t>
            </a:r>
          </a:p>
          <a:p>
            <a:pPr lvl="1"/>
            <a:r>
              <a:rPr lang="en-US" altLang="zh-CN" sz="2000"/>
              <a:t>Cascading execution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zh-CN">
                <a:effectLst/>
              </a:rPr>
              <a:t>Recursive Queries</a:t>
            </a:r>
            <a:endParaRPr lang="en-IN" altLang="zh-CN">
              <a:effectLst/>
            </a:endParaRPr>
          </a:p>
        </p:txBody>
      </p:sp>
      <p:sp>
        <p:nvSpPr>
          <p:cNvPr id="5222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Recursion in SQL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900113"/>
            <a:ext cx="8139112" cy="4903787"/>
          </a:xfrm>
        </p:spPr>
        <p:txBody>
          <a:bodyPr/>
          <a:lstStyle/>
          <a:p>
            <a:pPr>
              <a:defRPr/>
            </a:pPr>
            <a:r>
              <a:rPr lang="en-US" altLang="zh-CN" sz="2000" dirty="0"/>
              <a:t>SQL:1999 permits recursive view definition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2000" dirty="0"/>
              <a:t>Example: find which courses are a prerequisite, whether directly or indirectly, for a specific course </a:t>
            </a:r>
            <a:br>
              <a:rPr lang="en-US" altLang="zh-CN" sz="2000" dirty="0"/>
            </a:b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with recursive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rec_prereq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course_id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prereq_id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as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select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course_id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prereq_id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from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prereq</a:t>
            </a:r>
            <a:b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union</a:t>
            </a:r>
            <a:b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select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rec_prereq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.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course_id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prereq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.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prereq_id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</a:t>
            </a:r>
            <a:b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from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rec_rereq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prereq</a:t>
            </a:r>
            <a:b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where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rec_prereq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.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prereq_id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=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prereq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.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course_id</a:t>
            </a:r>
            <a:b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select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∗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from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rec_prereq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;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 sz="2000" i="1" dirty="0"/>
              <a:t>	</a:t>
            </a:r>
            <a:r>
              <a:rPr lang="en-US" altLang="zh-CN" sz="2000" dirty="0"/>
              <a:t>This example view, </a:t>
            </a:r>
            <a:r>
              <a:rPr lang="en-US" altLang="zh-CN" sz="2000" i="1" dirty="0" err="1"/>
              <a:t>rec_prereq</a:t>
            </a:r>
            <a:r>
              <a:rPr lang="en-US" altLang="zh-CN" sz="2000" i="1" dirty="0"/>
              <a:t>,</a:t>
            </a:r>
            <a:r>
              <a:rPr lang="en-US" altLang="zh-CN" sz="2000" dirty="0"/>
              <a:t> is called the </a:t>
            </a:r>
            <a:r>
              <a:rPr lang="en-US" altLang="zh-CN" sz="2000" i="1" dirty="0"/>
              <a:t>transitive closure</a:t>
            </a:r>
            <a:r>
              <a:rPr lang="en-US" altLang="zh-CN" sz="2000" dirty="0"/>
              <a:t> of the </a:t>
            </a:r>
            <a:r>
              <a:rPr lang="en-US" altLang="zh-CN" sz="2000" i="1" dirty="0" err="1"/>
              <a:t>prereq</a:t>
            </a:r>
            <a:r>
              <a:rPr lang="en-US" altLang="zh-CN" sz="2000" i="1" dirty="0"/>
              <a:t> </a:t>
            </a:r>
            <a:r>
              <a:rPr lang="en-US" altLang="zh-CN" sz="2000" dirty="0"/>
              <a:t>relation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409700" y="5935663"/>
            <a:ext cx="6691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chemeClr val="tx2"/>
                </a:solidFill>
              </a:rPr>
              <a:t>Note: 1</a:t>
            </a:r>
            <a:r>
              <a:rPr lang="en-US" altLang="zh-CN" sz="1800" baseline="30000">
                <a:solidFill>
                  <a:schemeClr val="tx2"/>
                </a:solidFill>
              </a:rPr>
              <a:t>st</a:t>
            </a:r>
            <a:r>
              <a:rPr lang="en-US" altLang="zh-CN" sz="1800">
                <a:solidFill>
                  <a:schemeClr val="tx2"/>
                </a:solidFill>
              </a:rPr>
              <a:t> printing of 6</a:t>
            </a:r>
            <a:r>
              <a:rPr lang="en-US" altLang="zh-CN" sz="1800" baseline="30000">
                <a:solidFill>
                  <a:schemeClr val="tx2"/>
                </a:solidFill>
              </a:rPr>
              <a:t>th</a:t>
            </a:r>
            <a:r>
              <a:rPr lang="en-US" altLang="zh-CN" sz="1800">
                <a:solidFill>
                  <a:schemeClr val="tx2"/>
                </a:solidFill>
              </a:rPr>
              <a:t> ed erroneously used c_prereq in place of </a:t>
            </a:r>
            <a:br>
              <a:rPr lang="en-US" altLang="zh-CN" sz="1800">
                <a:solidFill>
                  <a:schemeClr val="tx2"/>
                </a:solidFill>
              </a:rPr>
            </a:br>
            <a:r>
              <a:rPr lang="en-US" altLang="zh-CN" sz="1800">
                <a:solidFill>
                  <a:schemeClr val="tx2"/>
                </a:solidFill>
              </a:rPr>
              <a:t>rec_prereq in some places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The Power of Recursion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165225"/>
            <a:ext cx="8040688" cy="5237163"/>
          </a:xfrm>
        </p:spPr>
        <p:txBody>
          <a:bodyPr/>
          <a:lstStyle/>
          <a:p>
            <a:r>
              <a:rPr lang="en-US" altLang="zh-CN" sz="2000"/>
              <a:t>Recursive views make it possible to write queries, such as transitive closure queries, that cannot be written without recursion or iteration.</a:t>
            </a:r>
          </a:p>
          <a:p>
            <a:pPr lvl="1"/>
            <a:r>
              <a:rPr lang="en-US" altLang="zh-CN" sz="2000"/>
              <a:t>Intuition:  Without recursion, a non-recursive non-iterative program can perform only a fixed number of joins of </a:t>
            </a:r>
            <a:r>
              <a:rPr lang="en-US" altLang="zh-CN" sz="2000" i="1"/>
              <a:t>prereq</a:t>
            </a:r>
            <a:r>
              <a:rPr lang="en-US" altLang="zh-CN" sz="2000"/>
              <a:t> with itself</a:t>
            </a:r>
          </a:p>
          <a:p>
            <a:pPr lvl="2"/>
            <a:r>
              <a:rPr lang="en-US" altLang="zh-CN" sz="2000"/>
              <a:t>This can give only a fixed number of levels of managers</a:t>
            </a:r>
          </a:p>
          <a:p>
            <a:pPr lvl="2"/>
            <a:r>
              <a:rPr lang="en-US" altLang="zh-CN" sz="2000"/>
              <a:t>Given a fixed non-recursive query, we can construct a database with a greater number of levels of prerequisites on which the query will not work</a:t>
            </a:r>
          </a:p>
          <a:p>
            <a:pPr lvl="2"/>
            <a:r>
              <a:rPr lang="en-US" altLang="zh-CN" sz="2000"/>
              <a:t>Alternative: write a procedure to iterate as many times as required</a:t>
            </a:r>
          </a:p>
          <a:p>
            <a:pPr lvl="3"/>
            <a:r>
              <a:rPr lang="en-US" altLang="zh-CN" sz="2000"/>
              <a:t>See procedure </a:t>
            </a:r>
            <a:r>
              <a:rPr lang="en-US" altLang="zh-CN" sz="2000" i="1"/>
              <a:t>findAllPrereqs</a:t>
            </a:r>
            <a:r>
              <a:rPr lang="en-US" altLang="zh-CN" sz="2000"/>
              <a:t> in book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JDBC Code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76350"/>
            <a:ext cx="9144000" cy="4305300"/>
          </a:xfrm>
          <a:prstGeom prst="rect">
            <a:avLst/>
          </a:prstGeom>
          <a:noFill/>
          <a:ln w="19050">
            <a:solidFill>
              <a:srgbClr val="0066CC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The Power of Recursion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2950" y="1165225"/>
            <a:ext cx="8040688" cy="5237163"/>
          </a:xfrm>
        </p:spPr>
        <p:txBody>
          <a:bodyPr/>
          <a:lstStyle/>
          <a:p>
            <a:r>
              <a:rPr lang="en-US" altLang="zh-CN" sz="2000" dirty="0"/>
              <a:t>Computing transitive closure using iteration, adding successive </a:t>
            </a:r>
            <a:r>
              <a:rPr lang="en-US" altLang="zh-CN" sz="2000" dirty="0" err="1"/>
              <a:t>tuples</a:t>
            </a:r>
            <a:r>
              <a:rPr lang="en-US" altLang="zh-CN" sz="2000" dirty="0"/>
              <a:t> to </a:t>
            </a:r>
            <a:r>
              <a:rPr lang="en-US" altLang="zh-CN" sz="2000" i="1" dirty="0" err="1"/>
              <a:t>rec_prereq</a:t>
            </a:r>
            <a:endParaRPr lang="en-US" altLang="zh-CN" sz="2000" i="1" dirty="0"/>
          </a:p>
          <a:p>
            <a:pPr lvl="1"/>
            <a:r>
              <a:rPr lang="en-US" altLang="zh-CN" sz="2000" dirty="0"/>
              <a:t>The next slide shows a </a:t>
            </a:r>
            <a:r>
              <a:rPr lang="en-US" altLang="zh-CN" sz="2000" i="1" dirty="0" err="1"/>
              <a:t>prereq</a:t>
            </a:r>
            <a:r>
              <a:rPr lang="en-US" altLang="zh-CN" sz="2000" dirty="0"/>
              <a:t> relation</a:t>
            </a:r>
          </a:p>
          <a:p>
            <a:pPr lvl="1"/>
            <a:r>
              <a:rPr lang="en-US" altLang="zh-CN" sz="2000" dirty="0"/>
              <a:t>Each step of the iterative process constructs an extended version of </a:t>
            </a:r>
            <a:r>
              <a:rPr lang="en-US" altLang="zh-CN" sz="2000" i="1" dirty="0" err="1"/>
              <a:t>rec_prereq</a:t>
            </a:r>
            <a:r>
              <a:rPr lang="en-US" altLang="zh-CN" sz="2000" i="1" dirty="0"/>
              <a:t> </a:t>
            </a:r>
            <a:r>
              <a:rPr lang="en-US" altLang="zh-CN" sz="2000" dirty="0"/>
              <a:t>from its recursive definition.  </a:t>
            </a:r>
          </a:p>
          <a:p>
            <a:pPr lvl="1"/>
            <a:r>
              <a:rPr lang="en-US" altLang="zh-CN" sz="2000" dirty="0"/>
              <a:t>The final result is called the </a:t>
            </a:r>
            <a:r>
              <a:rPr lang="en-US" altLang="zh-CN" sz="2000" i="1" dirty="0"/>
              <a:t>fixed point </a:t>
            </a:r>
            <a:r>
              <a:rPr lang="en-US" altLang="zh-CN" sz="2000" dirty="0"/>
              <a:t> of the recursive view definition.</a:t>
            </a:r>
          </a:p>
          <a:p>
            <a:r>
              <a:rPr lang="en-US" altLang="zh-CN" sz="2000" dirty="0"/>
              <a:t>Recursive views are required to be </a:t>
            </a:r>
            <a:r>
              <a:rPr lang="en-US" altLang="zh-CN" sz="2000" b="1" dirty="0">
                <a:solidFill>
                  <a:srgbClr val="0000CC"/>
                </a:solidFill>
              </a:rPr>
              <a:t>monotonic</a:t>
            </a:r>
            <a:r>
              <a:rPr lang="en-US" altLang="zh-CN" sz="2000" i="1" dirty="0"/>
              <a:t>.  </a:t>
            </a:r>
            <a:r>
              <a:rPr lang="en-US" altLang="zh-CN" sz="2000" dirty="0"/>
              <a:t>That is, if we add </a:t>
            </a:r>
            <a:r>
              <a:rPr lang="en-US" altLang="zh-CN" sz="2000" dirty="0" err="1"/>
              <a:t>tuples</a:t>
            </a:r>
            <a:r>
              <a:rPr lang="en-US" altLang="zh-CN" sz="2000" dirty="0"/>
              <a:t> to </a:t>
            </a:r>
            <a:r>
              <a:rPr lang="en-US" altLang="zh-CN" sz="2000" i="1" dirty="0" err="1"/>
              <a:t>prereq</a:t>
            </a:r>
            <a:r>
              <a:rPr lang="en-US" altLang="zh-CN" sz="2000" dirty="0"/>
              <a:t> the view </a:t>
            </a:r>
            <a:r>
              <a:rPr lang="en-US" altLang="zh-CN" sz="2000" i="1" dirty="0" err="1"/>
              <a:t>rec_prereq</a:t>
            </a:r>
            <a:r>
              <a:rPr lang="en-US" altLang="zh-CN" sz="2000" i="1" dirty="0"/>
              <a:t> </a:t>
            </a:r>
            <a:r>
              <a:rPr lang="en-US" altLang="zh-CN" sz="2000" dirty="0"/>
              <a:t>contains all of the </a:t>
            </a:r>
            <a:r>
              <a:rPr lang="en-US" altLang="zh-CN" sz="2000" dirty="0" err="1"/>
              <a:t>tuples</a:t>
            </a:r>
            <a:r>
              <a:rPr lang="en-US" altLang="zh-CN" sz="2000" dirty="0"/>
              <a:t> it contained before, plus possibly more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61357" y="17369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of Fixed-Point Computation</a:t>
            </a:r>
          </a:p>
        </p:txBody>
      </p:sp>
      <p:pic>
        <p:nvPicPr>
          <p:cNvPr id="56323" name="Picture 3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1563" y="1193800"/>
            <a:ext cx="1920875" cy="187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4" descr="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3638" y="3603625"/>
            <a:ext cx="4275137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zh-CN">
                <a:effectLst/>
              </a:rPr>
              <a:t>Advanced Aggregation Features</a:t>
            </a:r>
            <a:endParaRPr lang="en-IN" altLang="zh-CN">
              <a:effectLst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5925" y="881063"/>
            <a:ext cx="8374063" cy="5578475"/>
          </a:xfrm>
        </p:spPr>
        <p:txBody>
          <a:bodyPr/>
          <a:lstStyle/>
          <a:p>
            <a:pPr>
              <a:defRPr/>
            </a:pPr>
            <a:r>
              <a:rPr lang="en-US" altLang="zh-CN" sz="2000" dirty="0"/>
              <a:t>Ranking is done in conjunction with an order by specification.</a:t>
            </a:r>
            <a:r>
              <a:rPr lang="en-US" altLang="zh-CN" dirty="0"/>
              <a:t> </a:t>
            </a:r>
          </a:p>
          <a:p>
            <a:pPr>
              <a:defRPr/>
            </a:pPr>
            <a:r>
              <a:rPr lang="en-US" altLang="zh-CN" sz="2000" dirty="0"/>
              <a:t>Suppose we are given a relation </a:t>
            </a:r>
            <a:br>
              <a:rPr lang="en-US" altLang="zh-CN" sz="2000" dirty="0"/>
            </a:br>
            <a:r>
              <a:rPr lang="en-US" altLang="zh-CN" sz="2000" dirty="0"/>
              <a:t>       </a:t>
            </a:r>
            <a:r>
              <a:rPr lang="en-US" altLang="zh-CN" sz="2000" i="1" dirty="0" err="1">
                <a:solidFill>
                  <a:srgbClr val="7030A0"/>
                </a:solidFill>
                <a:latin typeface="Consolas" pitchFamily="49" charset="0"/>
              </a:rPr>
              <a:t>student_grades</a:t>
            </a:r>
            <a:r>
              <a:rPr lang="en-US" altLang="zh-CN" sz="2000" i="1" dirty="0">
                <a:solidFill>
                  <a:srgbClr val="7030A0"/>
                </a:solidFill>
                <a:latin typeface="Consolas" pitchFamily="49" charset="0"/>
              </a:rPr>
              <a:t>(ID, GPA) </a:t>
            </a:r>
            <a:br>
              <a:rPr lang="en-US" altLang="zh-CN" sz="2000" i="1" dirty="0"/>
            </a:br>
            <a:r>
              <a:rPr lang="en-US" altLang="zh-CN" sz="2000" dirty="0"/>
              <a:t>giving the grade-point average of each student</a:t>
            </a:r>
            <a:endParaRPr lang="en-US" altLang="zh-CN" dirty="0"/>
          </a:p>
          <a:p>
            <a:pPr>
              <a:defRPr/>
            </a:pPr>
            <a:r>
              <a:rPr lang="en-US" altLang="zh-CN" sz="2000" dirty="0"/>
              <a:t>Find the rank of each student.</a:t>
            </a:r>
            <a:endParaRPr lang="en-US" altLang="zh-CN" dirty="0"/>
          </a:p>
          <a:p>
            <a:pPr>
              <a:buFont typeface="Monotype Sorts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select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ID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rank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()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over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order by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GPA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desc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 as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s_rank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from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student_grades</a:t>
            </a:r>
            <a:endParaRPr lang="en-US" altLang="zh-CN" i="1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altLang="zh-CN" sz="2000" dirty="0"/>
              <a:t>An extra </a:t>
            </a:r>
            <a:r>
              <a:rPr lang="en-US" altLang="zh-CN" sz="2000" b="1" dirty="0"/>
              <a:t>order by </a:t>
            </a:r>
            <a:r>
              <a:rPr lang="en-US" altLang="zh-CN" sz="2000" dirty="0"/>
              <a:t>clause is needed to get them in sorted order</a:t>
            </a:r>
            <a:endParaRPr lang="en-US" altLang="zh-CN" dirty="0"/>
          </a:p>
          <a:p>
            <a:pPr>
              <a:buFont typeface="Monotype Sorts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sz="2000" b="1" dirty="0">
                <a:solidFill>
                  <a:srgbClr val="00B050"/>
                </a:solidFill>
                <a:latin typeface="Consolas" pitchFamily="49" charset="0"/>
              </a:rPr>
              <a:t>select </a:t>
            </a:r>
            <a:r>
              <a:rPr lang="en-US" altLang="zh-CN" sz="2000" i="1" dirty="0">
                <a:solidFill>
                  <a:srgbClr val="00B050"/>
                </a:solidFill>
                <a:latin typeface="Consolas" pitchFamily="49" charset="0"/>
              </a:rPr>
              <a:t>ID</a:t>
            </a: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  <a:t>, </a:t>
            </a:r>
            <a:r>
              <a:rPr lang="en-US" altLang="zh-CN" sz="2000" b="1" dirty="0">
                <a:solidFill>
                  <a:srgbClr val="00B050"/>
                </a:solidFill>
                <a:latin typeface="Consolas" pitchFamily="49" charset="0"/>
              </a:rPr>
              <a:t>rank</a:t>
            </a: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  <a:t>() </a:t>
            </a:r>
            <a:r>
              <a:rPr lang="en-US" altLang="zh-CN" sz="2000" b="1" dirty="0">
                <a:solidFill>
                  <a:srgbClr val="00B050"/>
                </a:solidFill>
                <a:latin typeface="Consolas" pitchFamily="49" charset="0"/>
              </a:rPr>
              <a:t>over </a:t>
            </a: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  <a:t>(</a:t>
            </a:r>
            <a:r>
              <a:rPr lang="en-US" altLang="zh-CN" sz="2000" b="1" dirty="0">
                <a:solidFill>
                  <a:srgbClr val="00B050"/>
                </a:solidFill>
                <a:latin typeface="Consolas" pitchFamily="49" charset="0"/>
              </a:rPr>
              <a:t>order by </a:t>
            </a:r>
            <a:r>
              <a:rPr lang="en-US" altLang="zh-CN" sz="2000" i="1" dirty="0">
                <a:solidFill>
                  <a:srgbClr val="00B050"/>
                </a:solidFill>
                <a:latin typeface="Consolas" pitchFamily="49" charset="0"/>
              </a:rPr>
              <a:t>GPA</a:t>
            </a: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altLang="zh-CN" sz="2000" b="1" dirty="0" err="1">
                <a:solidFill>
                  <a:srgbClr val="00B050"/>
                </a:solidFill>
                <a:latin typeface="Consolas" pitchFamily="49" charset="0"/>
              </a:rPr>
              <a:t>desc</a:t>
            </a:r>
            <a:r>
              <a:rPr lang="en-US" altLang="zh-CN" sz="2000" b="1" dirty="0">
                <a:solidFill>
                  <a:srgbClr val="00B050"/>
                </a:solidFill>
                <a:latin typeface="Consolas" pitchFamily="49" charset="0"/>
              </a:rPr>
              <a:t>) as </a:t>
            </a:r>
            <a:r>
              <a:rPr lang="en-US" altLang="zh-CN" sz="2000" i="1" dirty="0" err="1">
                <a:solidFill>
                  <a:srgbClr val="00B050"/>
                </a:solidFill>
                <a:latin typeface="Consolas" pitchFamily="49" charset="0"/>
              </a:rPr>
              <a:t>s_rank</a:t>
            </a:r>
            <a:b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rgbClr val="00B050"/>
                </a:solidFill>
                <a:latin typeface="Consolas" pitchFamily="49" charset="0"/>
              </a:rPr>
              <a:t>from </a:t>
            </a:r>
            <a:r>
              <a:rPr lang="en-US" altLang="zh-CN" sz="2000" i="1" dirty="0" err="1">
                <a:solidFill>
                  <a:srgbClr val="00B050"/>
                </a:solidFill>
                <a:latin typeface="Consolas" pitchFamily="49" charset="0"/>
              </a:rPr>
              <a:t>student_grades</a:t>
            </a:r>
            <a:r>
              <a:rPr lang="en-US" altLang="zh-CN" sz="2000" i="1" dirty="0">
                <a:solidFill>
                  <a:srgbClr val="00B050"/>
                </a:solidFill>
                <a:latin typeface="Consolas" pitchFamily="49" charset="0"/>
              </a:rPr>
              <a:t> </a:t>
            </a:r>
            <a:br>
              <a:rPr lang="en-US" altLang="zh-CN" sz="2000" i="1" dirty="0">
                <a:solidFill>
                  <a:srgbClr val="00B050"/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rgbClr val="00B050"/>
                </a:solidFill>
                <a:latin typeface="Consolas" pitchFamily="49" charset="0"/>
              </a:rPr>
              <a:t>order by </a:t>
            </a:r>
            <a:r>
              <a:rPr lang="en-US" altLang="zh-CN" sz="2000" i="1" dirty="0" err="1">
                <a:solidFill>
                  <a:srgbClr val="00B050"/>
                </a:solidFill>
                <a:latin typeface="Consolas" pitchFamily="49" charset="0"/>
              </a:rPr>
              <a:t>s_rank</a:t>
            </a:r>
            <a:endParaRPr lang="en-US" altLang="zh-CN" i="1" dirty="0">
              <a:solidFill>
                <a:srgbClr val="00B050"/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altLang="zh-CN" sz="2000" dirty="0"/>
              <a:t>Ranking may leave gaps: e.g. if 2 students have the same top GPA, both have rank 1, and the next rank is 3</a:t>
            </a:r>
            <a:endParaRPr lang="en-US" altLang="zh-CN" dirty="0"/>
          </a:p>
          <a:p>
            <a:pPr lvl="1">
              <a:defRPr/>
            </a:pPr>
            <a:r>
              <a:rPr lang="en-US" altLang="zh-CN" sz="2000" b="1" dirty="0" err="1"/>
              <a:t>dense_rank</a:t>
            </a:r>
            <a:r>
              <a:rPr lang="en-US" altLang="zh-CN" sz="2000" b="1" dirty="0"/>
              <a:t> </a:t>
            </a:r>
            <a:r>
              <a:rPr lang="en-US" altLang="zh-CN" sz="2000" dirty="0"/>
              <a:t>does not leave gaps, so next dense rank would be 2</a:t>
            </a:r>
            <a:endParaRPr lang="en-US" altLang="zh-CN" b="1" dirty="0"/>
          </a:p>
          <a:p>
            <a:pPr>
              <a:buFont typeface="Monotype Sorts" charset="2"/>
              <a:buNone/>
              <a:defRPr/>
            </a:pPr>
            <a:endParaRPr lang="en-US" altLang="zh-CN" i="1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ffectLst/>
              </a:rPr>
              <a:t>Ranking</a:t>
            </a:r>
            <a:endParaRPr lang="en-IN" altLang="zh-CN">
              <a:effectLst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1076325"/>
            <a:ext cx="7910513" cy="4903788"/>
          </a:xfrm>
        </p:spPr>
        <p:txBody>
          <a:bodyPr/>
          <a:lstStyle/>
          <a:p>
            <a:pPr>
              <a:defRPr/>
            </a:pPr>
            <a:r>
              <a:rPr lang="en-US" altLang="zh-CN" sz="2000" dirty="0"/>
              <a:t>Ranking can be done using basic SQL aggregation, but resultant query is very inefficient</a:t>
            </a:r>
            <a:endParaRPr lang="en-US" altLang="zh-CN" dirty="0"/>
          </a:p>
          <a:p>
            <a:pPr lvl="1"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IN" altLang="zh-CN" b="1" dirty="0"/>
              <a:t>   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IN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select </a:t>
            </a:r>
            <a:r>
              <a:rPr lang="en-IN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ID</a:t>
            </a:r>
            <a:r>
              <a:rPr lang="en-IN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IN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     (1 + (</a:t>
            </a:r>
            <a:r>
              <a:rPr lang="en-IN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select count</a:t>
            </a:r>
            <a:r>
              <a:rPr lang="en-IN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(*)</a:t>
            </a:r>
            <a:br>
              <a:rPr lang="en-IN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IN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         </a:t>
            </a:r>
            <a:r>
              <a:rPr lang="en-IN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from </a:t>
            </a:r>
            <a:r>
              <a:rPr lang="en-IN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student_grades</a:t>
            </a:r>
            <a:r>
              <a:rPr lang="en-IN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B</a:t>
            </a:r>
            <a:br>
              <a:rPr lang="en-IN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IN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         </a:t>
            </a:r>
            <a:r>
              <a:rPr lang="en-IN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where </a:t>
            </a:r>
            <a:r>
              <a:rPr lang="en-IN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B</a:t>
            </a:r>
            <a:r>
              <a:rPr lang="en-IN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.</a:t>
            </a:r>
            <a:r>
              <a:rPr lang="en-IN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GPA </a:t>
            </a:r>
            <a:r>
              <a:rPr lang="en-IN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&gt; </a:t>
            </a:r>
            <a:r>
              <a:rPr lang="en-IN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A</a:t>
            </a:r>
            <a:r>
              <a:rPr lang="en-IN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.</a:t>
            </a:r>
            <a:r>
              <a:rPr lang="en-IN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GPA</a:t>
            </a:r>
            <a:r>
              <a:rPr lang="en-IN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)) </a:t>
            </a:r>
            <a:r>
              <a:rPr lang="en-IN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as </a:t>
            </a:r>
            <a:r>
              <a:rPr lang="en-IN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s_rank</a:t>
            </a:r>
            <a:br>
              <a:rPr lang="en-IN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IN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from </a:t>
            </a:r>
            <a:r>
              <a:rPr lang="en-IN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student_grades</a:t>
            </a:r>
            <a:r>
              <a:rPr lang="en-IN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A</a:t>
            </a:r>
            <a:br>
              <a:rPr lang="en-IN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IN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order by </a:t>
            </a:r>
            <a:r>
              <a:rPr lang="en-IN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s_rank</a:t>
            </a:r>
            <a:r>
              <a:rPr lang="en-IN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;</a:t>
            </a:r>
            <a:endParaRPr lang="en-IN" altLang="zh-CN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Ranking (Cont.)</a:t>
            </a:r>
            <a:endParaRPr lang="en-I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93788"/>
            <a:ext cx="9144000" cy="4903787"/>
          </a:xfrm>
        </p:spPr>
        <p:txBody>
          <a:bodyPr/>
          <a:lstStyle/>
          <a:p>
            <a:pPr>
              <a:defRPr/>
            </a:pPr>
            <a:r>
              <a:rPr lang="en-US" altLang="zh-CN" sz="2000" dirty="0"/>
              <a:t>Ranking can be done within partition of the data.</a:t>
            </a:r>
            <a:endParaRPr lang="en-US" altLang="zh-CN" dirty="0"/>
          </a:p>
          <a:p>
            <a:pPr>
              <a:defRPr/>
            </a:pPr>
            <a:r>
              <a:rPr lang="en-US" altLang="zh-CN" sz="2000" dirty="0"/>
              <a:t>“Find the rank of students within each department.”</a:t>
            </a:r>
            <a:endParaRPr lang="en-US" altLang="zh-CN" dirty="0"/>
          </a:p>
          <a:p>
            <a:pPr>
              <a:buFont typeface="Monotype Sorts" charset="2"/>
              <a:buNone/>
              <a:defRPr/>
            </a:pPr>
            <a:r>
              <a:rPr lang="en-US" altLang="zh-CN" b="1" dirty="0"/>
              <a:t>  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select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ID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dept_name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rank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()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over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partition by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dept_name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order by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GPA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desc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 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as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dept_rank</a:t>
            </a:r>
            <a:b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from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dept_grades</a:t>
            </a:r>
            <a:b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order by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dept_name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dept_rank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;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altLang="zh-CN" sz="2000" dirty="0"/>
              <a:t>Multiple </a:t>
            </a:r>
            <a:r>
              <a:rPr lang="en-US" altLang="zh-CN" sz="2000" b="1" dirty="0"/>
              <a:t>rank</a:t>
            </a:r>
            <a:r>
              <a:rPr lang="en-US" altLang="zh-CN" sz="2000" dirty="0"/>
              <a:t> clauses can occur in a single </a:t>
            </a:r>
            <a:r>
              <a:rPr lang="en-US" altLang="zh-CN" sz="2000" b="1" dirty="0"/>
              <a:t>select</a:t>
            </a:r>
            <a:r>
              <a:rPr lang="en-US" altLang="zh-CN" sz="2000" dirty="0"/>
              <a:t> clause.</a:t>
            </a:r>
            <a:endParaRPr lang="en-US" altLang="zh-CN" dirty="0"/>
          </a:p>
          <a:p>
            <a:pPr>
              <a:defRPr/>
            </a:pPr>
            <a:r>
              <a:rPr lang="en-US" altLang="zh-CN" sz="2000" dirty="0"/>
              <a:t>Ranking is done </a:t>
            </a:r>
            <a:r>
              <a:rPr lang="en-US" altLang="zh-CN" sz="2000" i="1" dirty="0"/>
              <a:t>after</a:t>
            </a:r>
            <a:r>
              <a:rPr lang="en-US" altLang="zh-CN" sz="2000" dirty="0"/>
              <a:t> applying </a:t>
            </a:r>
            <a:r>
              <a:rPr lang="en-US" altLang="zh-CN" sz="2000" b="1" dirty="0"/>
              <a:t>group by</a:t>
            </a:r>
            <a:r>
              <a:rPr lang="en-US" altLang="zh-CN" sz="2000" dirty="0"/>
              <a:t> clause/aggregation</a:t>
            </a:r>
            <a:endParaRPr lang="en-US" altLang="zh-CN" dirty="0"/>
          </a:p>
          <a:p>
            <a:pPr>
              <a:defRPr/>
            </a:pPr>
            <a:r>
              <a:rPr lang="en-US" altLang="zh-CN" sz="2000" dirty="0"/>
              <a:t>Can be used to find top-n results</a:t>
            </a:r>
            <a:endParaRPr lang="en-US" altLang="zh-CN" dirty="0"/>
          </a:p>
          <a:p>
            <a:pPr lvl="1">
              <a:defRPr/>
            </a:pPr>
            <a:r>
              <a:rPr lang="en-US" altLang="zh-CN" sz="2000" dirty="0"/>
              <a:t>More general than the </a:t>
            </a:r>
            <a:r>
              <a:rPr lang="en-US" altLang="zh-CN" sz="2000" b="1" dirty="0"/>
              <a:t>limit</a:t>
            </a:r>
            <a:r>
              <a:rPr lang="en-US" altLang="zh-CN" sz="2000" dirty="0"/>
              <a:t> </a:t>
            </a:r>
            <a:r>
              <a:rPr lang="en-US" altLang="zh-CN" sz="2000" i="1" dirty="0"/>
              <a:t>n</a:t>
            </a:r>
            <a:r>
              <a:rPr lang="en-US" altLang="zh-CN" sz="2000" dirty="0"/>
              <a:t> clause supported by many databases, since it allows top-n within each partition</a:t>
            </a:r>
            <a:endParaRPr lang="en-IN" altLang="zh-CN" sz="20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/>
              <a:t>Other ranking functions:  </a:t>
            </a:r>
          </a:p>
          <a:p>
            <a:pPr lvl="1"/>
            <a:r>
              <a:rPr lang="en-US" altLang="zh-CN" sz="2000" b="1"/>
              <a:t>percent_rank </a:t>
            </a:r>
            <a:r>
              <a:rPr lang="en-US" altLang="zh-CN" sz="2000"/>
              <a:t>(within partition, if partitioning is done)</a:t>
            </a:r>
            <a:endParaRPr lang="en-US" altLang="zh-CN" sz="2000" b="1"/>
          </a:p>
          <a:p>
            <a:pPr lvl="1"/>
            <a:r>
              <a:rPr lang="en-US" altLang="zh-CN" sz="2000" b="1"/>
              <a:t>cume_dist</a:t>
            </a:r>
            <a:r>
              <a:rPr lang="en-US" altLang="zh-CN" sz="2000"/>
              <a:t> (cumulative distribution)</a:t>
            </a:r>
          </a:p>
          <a:p>
            <a:pPr lvl="2"/>
            <a:r>
              <a:rPr lang="en-US" altLang="zh-CN" sz="2000"/>
              <a:t> fraction of tuples with preceding values</a:t>
            </a:r>
          </a:p>
          <a:p>
            <a:pPr lvl="1"/>
            <a:r>
              <a:rPr lang="en-US" altLang="zh-CN" sz="2000" b="1"/>
              <a:t>row_number </a:t>
            </a:r>
            <a:r>
              <a:rPr lang="en-US" altLang="zh-CN" sz="2000"/>
              <a:t>(non-deterministic in presence of duplicates)</a:t>
            </a:r>
          </a:p>
          <a:p>
            <a:r>
              <a:rPr lang="en-US" altLang="zh-CN" sz="2000"/>
              <a:t>SQL:1999 permits the user to specify </a:t>
            </a:r>
            <a:r>
              <a:rPr lang="en-US" altLang="zh-CN" sz="2000" b="1"/>
              <a:t>nulls first</a:t>
            </a:r>
            <a:r>
              <a:rPr lang="en-US" altLang="zh-CN" sz="2000"/>
              <a:t> or </a:t>
            </a:r>
            <a:r>
              <a:rPr lang="en-US" altLang="zh-CN" sz="2000" b="1"/>
              <a:t>nulls last</a:t>
            </a:r>
          </a:p>
          <a:p>
            <a:pPr>
              <a:buFont typeface="Monotype Sorts" charset="2"/>
              <a:buNone/>
            </a:pPr>
            <a:r>
              <a:rPr lang="en-US" altLang="zh-CN" sz="2000" b="1"/>
              <a:t>     select </a:t>
            </a:r>
            <a:r>
              <a:rPr lang="en-US" altLang="zh-CN" sz="2000" i="1"/>
              <a:t>ID</a:t>
            </a:r>
            <a:r>
              <a:rPr lang="en-US" altLang="zh-CN" sz="2000"/>
              <a:t>, </a:t>
            </a:r>
            <a:br>
              <a:rPr lang="en-US" altLang="zh-CN" sz="2000"/>
            </a:br>
            <a:r>
              <a:rPr lang="en-US" altLang="zh-CN" sz="2000"/>
              <a:t>           </a:t>
            </a:r>
            <a:r>
              <a:rPr lang="en-US" altLang="zh-CN" sz="2000" b="1"/>
              <a:t>rank </a:t>
            </a:r>
            <a:r>
              <a:rPr lang="en-US" altLang="zh-CN" sz="2000"/>
              <a:t>( ) </a:t>
            </a:r>
            <a:r>
              <a:rPr lang="en-US" altLang="zh-CN" sz="2000" b="1"/>
              <a:t>over </a:t>
            </a:r>
            <a:r>
              <a:rPr lang="en-US" altLang="zh-CN" sz="2000"/>
              <a:t>(</a:t>
            </a:r>
            <a:r>
              <a:rPr lang="en-US" altLang="zh-CN" sz="2000" b="1"/>
              <a:t>order by </a:t>
            </a:r>
            <a:r>
              <a:rPr lang="en-US" altLang="zh-CN" sz="2000" i="1"/>
              <a:t>GPA </a:t>
            </a:r>
            <a:r>
              <a:rPr lang="en-US" altLang="zh-CN" sz="2000" b="1"/>
              <a:t>desc nulls last</a:t>
            </a:r>
            <a:r>
              <a:rPr lang="en-US" altLang="zh-CN" sz="2000"/>
              <a:t>) </a:t>
            </a:r>
            <a:r>
              <a:rPr lang="en-US" altLang="zh-CN" sz="2000" b="1"/>
              <a:t>as </a:t>
            </a:r>
            <a:r>
              <a:rPr lang="en-US" altLang="zh-CN" sz="2000" i="1"/>
              <a:t>s_rank</a:t>
            </a:r>
            <a:br>
              <a:rPr lang="en-US" altLang="zh-CN" sz="2000"/>
            </a:br>
            <a:r>
              <a:rPr lang="en-US" altLang="zh-CN" sz="2000" b="1"/>
              <a:t>from </a:t>
            </a:r>
            <a:r>
              <a:rPr lang="en-US" altLang="zh-CN" sz="2000" i="1"/>
              <a:t>student_grades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2425" y="1093788"/>
            <a:ext cx="8456613" cy="4903787"/>
          </a:xfrm>
        </p:spPr>
        <p:txBody>
          <a:bodyPr/>
          <a:lstStyle/>
          <a:p>
            <a:pPr>
              <a:defRPr/>
            </a:pPr>
            <a:r>
              <a:rPr lang="en-US" altLang="zh-CN" sz="2000" dirty="0"/>
              <a:t>For a given constant </a:t>
            </a:r>
            <a:r>
              <a:rPr lang="en-US" altLang="zh-CN" sz="2000" i="1" dirty="0"/>
              <a:t>n</a:t>
            </a:r>
            <a:r>
              <a:rPr lang="en-US" altLang="zh-CN" sz="2000" dirty="0"/>
              <a:t>, the ranking the function </a:t>
            </a:r>
            <a:r>
              <a:rPr lang="en-US" altLang="zh-CN" sz="2000" i="1" dirty="0" err="1"/>
              <a:t>ntile</a:t>
            </a:r>
            <a:r>
              <a:rPr lang="en-US" altLang="zh-CN" sz="2000" dirty="0"/>
              <a:t>(</a:t>
            </a:r>
            <a:r>
              <a:rPr lang="en-US" altLang="zh-CN" sz="2000" i="1" dirty="0"/>
              <a:t>n</a:t>
            </a:r>
            <a:r>
              <a:rPr lang="en-US" altLang="zh-CN" sz="2000" dirty="0"/>
              <a:t>) takes the </a:t>
            </a:r>
            <a:r>
              <a:rPr lang="en-US" altLang="zh-CN" sz="2000" dirty="0" err="1"/>
              <a:t>tuples</a:t>
            </a:r>
            <a:r>
              <a:rPr lang="en-US" altLang="zh-CN" sz="2000" dirty="0"/>
              <a:t> in each partition in the specified order, and divides them into </a:t>
            </a:r>
            <a:r>
              <a:rPr lang="en-US" altLang="zh-CN" sz="2000" i="1" dirty="0"/>
              <a:t>n</a:t>
            </a:r>
            <a:r>
              <a:rPr lang="en-US" altLang="zh-CN" sz="2000" dirty="0"/>
              <a:t> buckets with equal numbers of </a:t>
            </a:r>
            <a:r>
              <a:rPr lang="en-US" altLang="zh-CN" sz="2000" dirty="0" err="1"/>
              <a:t>tuples</a:t>
            </a:r>
            <a:r>
              <a:rPr lang="en-US" altLang="zh-CN" sz="2000" dirty="0"/>
              <a:t>.</a:t>
            </a:r>
          </a:p>
          <a:p>
            <a:pPr>
              <a:defRPr/>
            </a:pPr>
            <a:r>
              <a:rPr lang="en-US" altLang="zh-CN" sz="2000" dirty="0"/>
              <a:t>E.g.,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select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ID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ntile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(4)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over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order by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GPA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desc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as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quartile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from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student_grades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1150" y="1114425"/>
            <a:ext cx="8832850" cy="4927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000" dirty="0"/>
              <a:t>Used to smooth out random variations.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dirty="0"/>
              <a:t>E.g., </a:t>
            </a:r>
            <a:r>
              <a:rPr lang="en-US" altLang="zh-CN" sz="2000" b="1" dirty="0">
                <a:solidFill>
                  <a:srgbClr val="000099"/>
                </a:solidFill>
              </a:rPr>
              <a:t>moving average</a:t>
            </a:r>
            <a:r>
              <a:rPr lang="en-US" altLang="zh-CN" sz="2000" dirty="0"/>
              <a:t>: “Given sales values for each date, calculate for each date the average of the sales on that day, the previous day, and the next day”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 dirty="0">
                <a:solidFill>
                  <a:srgbClr val="000099"/>
                </a:solidFill>
              </a:rPr>
              <a:t>Window specification</a:t>
            </a:r>
            <a:r>
              <a:rPr lang="en-US" altLang="zh-CN" sz="2000" dirty="0"/>
              <a:t> in SQL: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/>
              <a:t>Given relation </a:t>
            </a:r>
            <a:r>
              <a:rPr lang="en-US" altLang="zh-CN" sz="2000" i="1" dirty="0"/>
              <a:t>sales(date, value)</a:t>
            </a:r>
          </a:p>
          <a:p>
            <a:pPr lvl="1">
              <a:lnSpc>
                <a:spcPct val="90000"/>
              </a:lnSpc>
              <a:defRPr/>
            </a:pPr>
            <a:endParaRPr lang="en-US" altLang="zh-CN" sz="2000" i="1" dirty="0"/>
          </a:p>
          <a:p>
            <a:pPr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select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date,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sz="2000" b="1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sum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value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over </a:t>
            </a:r>
            <a:b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order by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date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between rows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1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preceding and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1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following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from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sales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8475" y="1114425"/>
            <a:ext cx="8099425" cy="492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Examples of other window specifications: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/>
              <a:t>between rows unbounded preceding and current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/>
              <a:t>rows unbounded preceding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/>
              <a:t>range  between </a:t>
            </a:r>
            <a:r>
              <a:rPr lang="en-US" altLang="zh-CN" sz="2000"/>
              <a:t>10</a:t>
            </a:r>
            <a:r>
              <a:rPr lang="en-US" altLang="zh-CN" sz="2000" b="1"/>
              <a:t> preceding and current row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All rows with values between current row value –10 to current value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/>
              <a:t>range interval </a:t>
            </a:r>
            <a:r>
              <a:rPr lang="en-US" altLang="zh-CN" sz="2000"/>
              <a:t>10</a:t>
            </a:r>
            <a:r>
              <a:rPr lang="en-US" altLang="zh-CN" sz="2000" b="1"/>
              <a:t> day preceding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Not including current row</a:t>
            </a:r>
            <a:endParaRPr lang="en-US" altLang="zh-CN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JDBC Code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1135063"/>
            <a:ext cx="9007475" cy="2959100"/>
          </a:xfrm>
        </p:spPr>
        <p:txBody>
          <a:bodyPr/>
          <a:lstStyle/>
          <a:p>
            <a:r>
              <a:rPr lang="en-US" altLang="zh-CN"/>
              <a:t>Update to database</a:t>
            </a:r>
            <a:br>
              <a:rPr lang="en-US" altLang="zh-CN"/>
            </a:b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Execute query and fetch and print results</a:t>
            </a:r>
          </a:p>
          <a:p>
            <a:pPr>
              <a:buFont typeface="Monotype Sorts" charset="2"/>
              <a:buNone/>
            </a:pPr>
            <a:r>
              <a:rPr kumimoji="0" lang="en-US" altLang="zh-CN" sz="1400" b="1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   </a:t>
            </a:r>
            <a:endParaRPr lang="en-US" altLang="zh-CN" b="1">
              <a:solidFill>
                <a:srgbClr val="993300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" y="1603375"/>
            <a:ext cx="8820150" cy="1638300"/>
          </a:xfrm>
          <a:prstGeom prst="rect">
            <a:avLst/>
          </a:prstGeom>
          <a:noFill/>
          <a:ln w="19050">
            <a:solidFill>
              <a:srgbClr val="0066CC"/>
            </a:solidFill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338" y="4159250"/>
            <a:ext cx="8705850" cy="1962150"/>
          </a:xfrm>
          <a:prstGeom prst="rect">
            <a:avLst/>
          </a:prstGeom>
          <a:noFill/>
          <a:ln w="19050">
            <a:solidFill>
              <a:srgbClr val="0066CC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 (Cont.)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93788"/>
            <a:ext cx="9144000" cy="4903787"/>
          </a:xfrm>
        </p:spPr>
        <p:txBody>
          <a:bodyPr/>
          <a:lstStyle/>
          <a:p>
            <a:r>
              <a:rPr lang="en-US" altLang="zh-CN" sz="2000"/>
              <a:t>Can do windowing within partitions</a:t>
            </a:r>
          </a:p>
          <a:p>
            <a:r>
              <a:rPr lang="en-US" altLang="zh-CN" sz="2000"/>
              <a:t>E.g., Given a relation </a:t>
            </a:r>
            <a:r>
              <a:rPr lang="en-US" altLang="zh-CN" sz="2000" i="1"/>
              <a:t>transaction </a:t>
            </a:r>
            <a:r>
              <a:rPr lang="en-US" altLang="zh-CN" sz="2000"/>
              <a:t>(</a:t>
            </a:r>
            <a:r>
              <a:rPr lang="en-US" altLang="zh-CN" sz="2000" i="1"/>
              <a:t>account_number, date_time, value</a:t>
            </a:r>
            <a:r>
              <a:rPr lang="en-US" altLang="zh-CN" sz="2000"/>
              <a:t>), where value is positive for a deposit and negative for a withdrawal</a:t>
            </a:r>
          </a:p>
          <a:p>
            <a:pPr lvl="1">
              <a:buFont typeface="Monotype Sorts" charset="2"/>
              <a:buNone/>
            </a:pPr>
            <a:r>
              <a:rPr lang="en-US" altLang="zh-CN" sz="2000"/>
              <a:t>“Find total balance of each account after each transaction on the account”</a:t>
            </a:r>
          </a:p>
          <a:p>
            <a:pPr lvl="1">
              <a:lnSpc>
                <a:spcPct val="105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zh-CN" sz="2000"/>
              <a:t>	</a:t>
            </a:r>
          </a:p>
          <a:p>
            <a:pPr lvl="1">
              <a:lnSpc>
                <a:spcPct val="105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zh-CN" sz="2000" b="1">
                <a:solidFill>
                  <a:srgbClr val="002060"/>
                </a:solidFill>
                <a:latin typeface="Consolas" pitchFamily="49" charset="0"/>
              </a:rPr>
              <a:t>  select </a:t>
            </a:r>
            <a:r>
              <a:rPr lang="en-US" altLang="zh-CN" sz="2000" i="1">
                <a:solidFill>
                  <a:srgbClr val="002060"/>
                </a:solidFill>
                <a:latin typeface="Consolas" pitchFamily="49" charset="0"/>
              </a:rPr>
              <a:t>account_number, date_time</a:t>
            </a:r>
            <a: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  <a:t>,</a:t>
            </a:r>
            <a:b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</a:br>
            <a: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  <a:t>       </a:t>
            </a:r>
            <a:r>
              <a:rPr lang="en-US" altLang="zh-CN" sz="2000" b="1">
                <a:solidFill>
                  <a:srgbClr val="002060"/>
                </a:solidFill>
                <a:latin typeface="Consolas" pitchFamily="49" charset="0"/>
              </a:rPr>
              <a:t>sum</a:t>
            </a:r>
            <a: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  <a:t>(</a:t>
            </a:r>
            <a:r>
              <a:rPr lang="en-US" altLang="zh-CN" sz="2000" i="1">
                <a:solidFill>
                  <a:srgbClr val="002060"/>
                </a:solidFill>
                <a:latin typeface="Consolas" pitchFamily="49" charset="0"/>
              </a:rPr>
              <a:t>value</a:t>
            </a:r>
            <a: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  <a:t>) </a:t>
            </a:r>
            <a:r>
              <a:rPr lang="en-US" altLang="zh-CN" sz="2000" b="1">
                <a:solidFill>
                  <a:srgbClr val="002060"/>
                </a:solidFill>
                <a:latin typeface="Consolas" pitchFamily="49" charset="0"/>
              </a:rPr>
              <a:t>over</a:t>
            </a:r>
            <a:b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</a:br>
            <a: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  <a:t>		   (</a:t>
            </a:r>
            <a:r>
              <a:rPr lang="en-US" altLang="zh-CN" sz="2000" b="1">
                <a:solidFill>
                  <a:srgbClr val="002060"/>
                </a:solidFill>
                <a:latin typeface="Consolas" pitchFamily="49" charset="0"/>
              </a:rPr>
              <a:t>partition by </a:t>
            </a:r>
            <a:r>
              <a:rPr lang="en-US" altLang="zh-CN" sz="2000" i="1">
                <a:solidFill>
                  <a:srgbClr val="002060"/>
                </a:solidFill>
                <a:latin typeface="Consolas" pitchFamily="49" charset="0"/>
              </a:rPr>
              <a:t>account_number </a:t>
            </a:r>
            <a:b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</a:br>
            <a: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  <a:t>		    </a:t>
            </a:r>
            <a:r>
              <a:rPr lang="en-US" altLang="zh-CN" sz="2000" b="1">
                <a:solidFill>
                  <a:srgbClr val="002060"/>
                </a:solidFill>
                <a:latin typeface="Consolas" pitchFamily="49" charset="0"/>
              </a:rPr>
              <a:t>order by </a:t>
            </a:r>
            <a:r>
              <a:rPr lang="en-US" altLang="zh-CN" sz="2000" i="1">
                <a:solidFill>
                  <a:srgbClr val="002060"/>
                </a:solidFill>
                <a:latin typeface="Consolas" pitchFamily="49" charset="0"/>
              </a:rPr>
              <a:t>date_time</a:t>
            </a:r>
            <a:b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</a:br>
            <a: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  <a:t>		    </a:t>
            </a:r>
            <a:r>
              <a:rPr lang="en-US" altLang="zh-CN" sz="2000" b="1">
                <a:solidFill>
                  <a:srgbClr val="002060"/>
                </a:solidFill>
                <a:latin typeface="Consolas" pitchFamily="49" charset="0"/>
              </a:rPr>
              <a:t>rows unbounded preceding</a:t>
            </a:r>
            <a: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  <a:t>)</a:t>
            </a:r>
            <a:b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</a:br>
            <a: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  <a:t>       </a:t>
            </a:r>
            <a:r>
              <a:rPr lang="en-US" altLang="zh-CN" sz="2000" b="1">
                <a:solidFill>
                  <a:srgbClr val="002060"/>
                </a:solidFill>
                <a:latin typeface="Consolas" pitchFamily="49" charset="0"/>
              </a:rPr>
              <a:t>as </a:t>
            </a:r>
            <a:r>
              <a:rPr lang="en-US" altLang="zh-CN" sz="2000" i="1">
                <a:solidFill>
                  <a:srgbClr val="002060"/>
                </a:solidFill>
                <a:latin typeface="Consolas" pitchFamily="49" charset="0"/>
              </a:rPr>
              <a:t>balance</a:t>
            </a:r>
            <a:b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</a:br>
            <a:r>
              <a:rPr lang="en-US" altLang="zh-CN" sz="2000" b="1">
                <a:solidFill>
                  <a:srgbClr val="002060"/>
                </a:solidFill>
                <a:latin typeface="Consolas" pitchFamily="49" charset="0"/>
              </a:rPr>
              <a:t>from </a:t>
            </a:r>
            <a:r>
              <a:rPr lang="en-US" altLang="zh-CN" sz="2000" i="1">
                <a:solidFill>
                  <a:srgbClr val="002060"/>
                </a:solidFill>
                <a:latin typeface="Consolas" pitchFamily="49" charset="0"/>
              </a:rPr>
              <a:t>transaction</a:t>
            </a:r>
            <a:br>
              <a:rPr lang="en-US" altLang="zh-CN" sz="2000">
                <a:solidFill>
                  <a:srgbClr val="002060"/>
                </a:solidFill>
                <a:latin typeface="Consolas" pitchFamily="49" charset="0"/>
              </a:rPr>
            </a:br>
            <a:r>
              <a:rPr lang="en-US" altLang="zh-CN" sz="2000" b="1">
                <a:solidFill>
                  <a:srgbClr val="002060"/>
                </a:solidFill>
                <a:latin typeface="Consolas" pitchFamily="49" charset="0"/>
              </a:rPr>
              <a:t>order by </a:t>
            </a:r>
            <a:r>
              <a:rPr lang="en-US" altLang="zh-CN" sz="2000" i="1">
                <a:solidFill>
                  <a:srgbClr val="002060"/>
                </a:solidFill>
                <a:latin typeface="Consolas" pitchFamily="49" charset="0"/>
              </a:rPr>
              <a:t>account_number, date_time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zh-CN">
                <a:effectLst/>
              </a:rPr>
              <a:t>OLAP**</a:t>
            </a:r>
            <a:endParaRPr lang="en-IN" altLang="zh-CN">
              <a:effectLst/>
            </a:endParaRPr>
          </a:p>
        </p:txBody>
      </p:sp>
      <p:sp>
        <p:nvSpPr>
          <p:cNvPr id="6656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Analysis and OLAP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3225" y="1093788"/>
            <a:ext cx="8331200" cy="4903787"/>
          </a:xfrm>
        </p:spPr>
        <p:txBody>
          <a:bodyPr/>
          <a:lstStyle/>
          <a:p>
            <a:r>
              <a:rPr lang="en-US" altLang="zh-CN" sz="2000" b="1">
                <a:solidFill>
                  <a:srgbClr val="000099"/>
                </a:solidFill>
              </a:rPr>
              <a:t>Online Analytical Processing (OLAP)</a:t>
            </a:r>
            <a:endParaRPr lang="en-US" altLang="zh-CN" b="1">
              <a:solidFill>
                <a:srgbClr val="000099"/>
              </a:solidFill>
            </a:endParaRPr>
          </a:p>
          <a:p>
            <a:pPr lvl="1"/>
            <a:r>
              <a:rPr lang="en-US" altLang="zh-CN" sz="2000"/>
              <a:t>Interactive analysis of data, allowing data to be summarized and viewed in different ways in an online fashion (with negligible delay)</a:t>
            </a:r>
            <a:endParaRPr lang="en-US" altLang="zh-CN"/>
          </a:p>
          <a:p>
            <a:r>
              <a:rPr lang="en-US" altLang="zh-CN" sz="2000"/>
              <a:t>Data that can be modeled as dimension attributes and measure attributes are called </a:t>
            </a:r>
            <a:r>
              <a:rPr lang="en-US" altLang="zh-CN" sz="2000" b="1">
                <a:solidFill>
                  <a:srgbClr val="000099"/>
                </a:solidFill>
              </a:rPr>
              <a:t>multidimensional data</a:t>
            </a:r>
            <a:r>
              <a:rPr lang="en-US" altLang="zh-CN" sz="2000"/>
              <a:t>.</a:t>
            </a:r>
            <a:endParaRPr lang="en-US" altLang="zh-CN"/>
          </a:p>
          <a:p>
            <a:pPr lvl="1"/>
            <a:r>
              <a:rPr lang="en-US" altLang="zh-CN" sz="2000" b="1">
                <a:solidFill>
                  <a:srgbClr val="000099"/>
                </a:solidFill>
              </a:rPr>
              <a:t>Measure attributes</a:t>
            </a:r>
            <a:r>
              <a:rPr lang="en-US" altLang="zh-CN"/>
              <a:t> </a:t>
            </a:r>
          </a:p>
          <a:p>
            <a:pPr lvl="2"/>
            <a:r>
              <a:rPr lang="en-US" altLang="zh-CN" sz="2000"/>
              <a:t>measure some value</a:t>
            </a:r>
            <a:endParaRPr lang="en-US" altLang="zh-CN"/>
          </a:p>
          <a:p>
            <a:pPr lvl="2"/>
            <a:r>
              <a:rPr lang="en-US" altLang="zh-CN" sz="2000"/>
              <a:t>can be aggregated upon</a:t>
            </a:r>
            <a:endParaRPr lang="en-US" altLang="zh-CN"/>
          </a:p>
          <a:p>
            <a:pPr lvl="2"/>
            <a:r>
              <a:rPr lang="en-US" altLang="zh-CN" sz="2000"/>
              <a:t>e.g., the attribute </a:t>
            </a:r>
            <a:r>
              <a:rPr lang="en-US" altLang="zh-CN" sz="2000" i="1"/>
              <a:t>number </a:t>
            </a:r>
            <a:r>
              <a:rPr lang="en-US" altLang="zh-CN" sz="2000"/>
              <a:t>of the </a:t>
            </a:r>
            <a:r>
              <a:rPr lang="en-US" altLang="zh-CN" sz="2000" i="1"/>
              <a:t>sales </a:t>
            </a:r>
            <a:r>
              <a:rPr lang="en-US" altLang="zh-CN" sz="2000"/>
              <a:t>relation</a:t>
            </a:r>
            <a:endParaRPr lang="en-US" altLang="zh-CN"/>
          </a:p>
          <a:p>
            <a:pPr lvl="1"/>
            <a:r>
              <a:rPr lang="en-US" altLang="zh-CN" sz="2000" b="1">
                <a:solidFill>
                  <a:srgbClr val="000099"/>
                </a:solidFill>
              </a:rPr>
              <a:t>Dimension attributes</a:t>
            </a:r>
            <a:endParaRPr lang="en-US" altLang="zh-CN">
              <a:solidFill>
                <a:srgbClr val="000099"/>
              </a:solidFill>
            </a:endParaRPr>
          </a:p>
          <a:p>
            <a:pPr lvl="2"/>
            <a:r>
              <a:rPr lang="en-US" altLang="zh-CN" sz="2000"/>
              <a:t>define the dimensions on which measure attributes (or aggregates thereof) are viewed</a:t>
            </a:r>
            <a:endParaRPr lang="en-US" altLang="zh-CN"/>
          </a:p>
          <a:p>
            <a:pPr lvl="2"/>
            <a:r>
              <a:rPr lang="en-US" altLang="zh-CN" sz="2000"/>
              <a:t>e.g.,</a:t>
            </a:r>
            <a:r>
              <a:rPr lang="en-US" altLang="zh-CN"/>
              <a:t> </a:t>
            </a:r>
            <a:r>
              <a:rPr lang="en-US" altLang="zh-CN" sz="2000"/>
              <a:t>attributes </a:t>
            </a:r>
            <a:r>
              <a:rPr lang="en-US" altLang="zh-CN" sz="2000" i="1"/>
              <a:t>item_name, color, </a:t>
            </a:r>
            <a:r>
              <a:rPr lang="en-US" altLang="zh-CN" sz="2000"/>
              <a:t>and</a:t>
            </a:r>
            <a:r>
              <a:rPr lang="en-US" altLang="zh-CN" sz="2000" i="1"/>
              <a:t> size </a:t>
            </a:r>
            <a:r>
              <a:rPr lang="en-US" altLang="zh-CN" sz="2000"/>
              <a:t>of the </a:t>
            </a:r>
            <a:r>
              <a:rPr lang="en-US" altLang="zh-CN" sz="2000" i="1"/>
              <a:t>sales </a:t>
            </a:r>
            <a:r>
              <a:rPr lang="en-US" altLang="zh-CN" sz="2000"/>
              <a:t>relation</a:t>
            </a:r>
            <a:endParaRPr lang="en-US" altLang="zh-C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Example sales relation </a:t>
            </a:r>
          </a:p>
        </p:txBody>
      </p:sp>
      <p:pic>
        <p:nvPicPr>
          <p:cNvPr id="68611" name="Picture 3" descr="5"/>
          <p:cNvPicPr>
            <a:picLocks noChangeAspect="1" noChangeArrowheads="1"/>
          </p:cNvPicPr>
          <p:nvPr/>
        </p:nvPicPr>
        <p:blipFill>
          <a:blip r:embed="rId3"/>
          <a:srcRect b="43846"/>
          <a:stretch>
            <a:fillRect/>
          </a:stretch>
        </p:blipFill>
        <p:spPr bwMode="auto">
          <a:xfrm>
            <a:off x="2374900" y="884238"/>
            <a:ext cx="4046538" cy="535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727325" y="6276975"/>
            <a:ext cx="355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...</a:t>
            </a:r>
          </a:p>
          <a:p>
            <a:r>
              <a:rPr lang="en-US" altLang="zh-CN"/>
              <a:t>...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3687763" y="6276975"/>
            <a:ext cx="355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...</a:t>
            </a:r>
          </a:p>
          <a:p>
            <a:r>
              <a:rPr lang="en-US" altLang="zh-CN"/>
              <a:t>...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4602163" y="6276975"/>
            <a:ext cx="355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...</a:t>
            </a:r>
          </a:p>
          <a:p>
            <a:r>
              <a:rPr lang="en-US" altLang="zh-CN"/>
              <a:t>...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5913438" y="6276975"/>
            <a:ext cx="355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...</a:t>
            </a:r>
          </a:p>
          <a:p>
            <a:r>
              <a:rPr lang="en-US" altLang="zh-CN"/>
              <a:t>...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1663" y="52388"/>
            <a:ext cx="860425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Cross Tabulation of </a:t>
            </a:r>
            <a:r>
              <a:rPr lang="en-US" altLang="zh-CN" sz="2800" b="0" i="1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by </a:t>
            </a:r>
            <a:r>
              <a:rPr lang="en-US" altLang="zh-CN" sz="2800" b="0" i="1">
                <a:effectLst>
                  <a:outerShdw blurRad="38100" dist="38100" dir="2700000" algn="tl">
                    <a:srgbClr val="C0C0C0"/>
                  </a:outerShdw>
                </a:effectLst>
              </a:rPr>
              <a:t>item_name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altLang="zh-CN" sz="2800" b="0" i="1">
                <a:effectLst>
                  <a:outerShdw blurRad="38100" dist="38100" dir="2700000" algn="tl">
                    <a:srgbClr val="C0C0C0"/>
                  </a:outerShdw>
                </a:effectLst>
              </a:rPr>
              <a:t>color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1475" y="3959225"/>
            <a:ext cx="8289925" cy="2674938"/>
          </a:xfrm>
        </p:spPr>
        <p:txBody>
          <a:bodyPr/>
          <a:lstStyle/>
          <a:p>
            <a:r>
              <a:rPr lang="en-US" altLang="zh-CN" sz="2000"/>
              <a:t>The table above is an example of a </a:t>
            </a:r>
            <a:r>
              <a:rPr lang="en-US" altLang="zh-CN" sz="2000" b="1">
                <a:solidFill>
                  <a:srgbClr val="000099"/>
                </a:solidFill>
              </a:rPr>
              <a:t>cross-tabulation</a:t>
            </a:r>
            <a:r>
              <a:rPr lang="en-US" altLang="zh-CN" sz="2000">
                <a:solidFill>
                  <a:srgbClr val="000099"/>
                </a:solidFill>
              </a:rPr>
              <a:t> </a:t>
            </a:r>
            <a:r>
              <a:rPr lang="en-US" altLang="zh-CN" sz="2000"/>
              <a:t>(</a:t>
            </a:r>
            <a:r>
              <a:rPr lang="en-US" altLang="zh-CN" sz="2000" b="1">
                <a:solidFill>
                  <a:srgbClr val="000099"/>
                </a:solidFill>
              </a:rPr>
              <a:t>cross-tab</a:t>
            </a:r>
            <a:r>
              <a:rPr lang="en-US" altLang="zh-CN" sz="2000"/>
              <a:t>), also referred to as a </a:t>
            </a:r>
            <a:r>
              <a:rPr lang="en-US" altLang="zh-CN" sz="2000" b="1">
                <a:solidFill>
                  <a:srgbClr val="000099"/>
                </a:solidFill>
              </a:rPr>
              <a:t>pivot-table</a:t>
            </a:r>
            <a:r>
              <a:rPr lang="en-US" altLang="zh-CN" sz="2000"/>
              <a:t>.</a:t>
            </a:r>
          </a:p>
          <a:p>
            <a:pPr lvl="1"/>
            <a:r>
              <a:rPr lang="en-US" altLang="zh-CN" sz="2000"/>
              <a:t>Values for one of the dimension attributes form the row headers</a:t>
            </a:r>
          </a:p>
          <a:p>
            <a:pPr lvl="1"/>
            <a:r>
              <a:rPr lang="en-US" altLang="zh-CN" sz="2000"/>
              <a:t>Values for another dimension attribute form the column headers</a:t>
            </a:r>
          </a:p>
          <a:p>
            <a:pPr lvl="1"/>
            <a:r>
              <a:rPr lang="en-US" altLang="zh-CN" sz="2000"/>
              <a:t>Other dimension attributes are listed on top</a:t>
            </a:r>
          </a:p>
          <a:p>
            <a:pPr lvl="1"/>
            <a:r>
              <a:rPr lang="en-US" altLang="zh-CN" sz="2000"/>
              <a:t>Values in individual cells are (aggregates of) the values of the </a:t>
            </a:r>
            <a:br>
              <a:rPr lang="en-US" altLang="zh-CN" sz="2000"/>
            </a:br>
            <a:r>
              <a:rPr lang="en-US" altLang="zh-CN" sz="2000"/>
              <a:t>dimension attributes that specify the cell.</a:t>
            </a:r>
          </a:p>
        </p:txBody>
      </p:sp>
      <p:pic>
        <p:nvPicPr>
          <p:cNvPr id="6963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0750" y="685800"/>
            <a:ext cx="70961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Cube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419100" y="5059363"/>
            <a:ext cx="8181975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IN" altLang="zh-CN" sz="2000" b="1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889000" y="939800"/>
            <a:ext cx="7896225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zh-CN" sz="2000"/>
              <a:t>A </a:t>
            </a:r>
            <a:r>
              <a:rPr kumimoji="1" lang="en-US" altLang="zh-CN" sz="2000" b="1">
                <a:solidFill>
                  <a:srgbClr val="000099"/>
                </a:solidFill>
              </a:rPr>
              <a:t>data cube</a:t>
            </a:r>
            <a:r>
              <a:rPr kumimoji="1" lang="en-US" altLang="zh-CN" sz="2000"/>
              <a:t> is a multidimensional generalization of a cross-tab</a:t>
            </a:r>
          </a:p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zh-CN" sz="2000"/>
              <a:t>Can have </a:t>
            </a:r>
            <a:r>
              <a:rPr kumimoji="1" lang="en-US" altLang="zh-CN" sz="2000" i="1"/>
              <a:t>n </a:t>
            </a:r>
            <a:r>
              <a:rPr kumimoji="1" lang="en-US" altLang="zh-CN" sz="2000"/>
              <a:t> dimensions; we show 3 below </a:t>
            </a:r>
          </a:p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zh-CN" sz="2000"/>
              <a:t>Cross-tabs can be used as views on a data cube</a:t>
            </a:r>
          </a:p>
        </p:txBody>
      </p:sp>
      <p:pic>
        <p:nvPicPr>
          <p:cNvPr id="70661" name="Picture 7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8863" y="2503488"/>
            <a:ext cx="4538662" cy="307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Hierarchies on Dimensions</a:t>
            </a: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/>
          <a:srcRect l="1065" t="9091" r="3195" b="10228"/>
          <a:stretch>
            <a:fillRect/>
          </a:stretch>
        </p:blipFill>
        <p:spPr bwMode="auto">
          <a:xfrm>
            <a:off x="1600200" y="2565400"/>
            <a:ext cx="5969000" cy="3771900"/>
          </a:xfrm>
          <a:prstGeom prst="rect">
            <a:avLst/>
          </a:prstGeom>
          <a:noFill/>
          <a:ln w="76200" cmpd="tri">
            <a:noFill/>
            <a:miter lim="800000"/>
            <a:headEnd/>
            <a:tailEnd/>
          </a:ln>
        </p:spPr>
      </p:pic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635000" y="936625"/>
            <a:ext cx="78994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zh-CN" sz="2000" b="1">
                <a:solidFill>
                  <a:srgbClr val="000099"/>
                </a:solidFill>
              </a:rPr>
              <a:t>Hierarchy</a:t>
            </a:r>
            <a:r>
              <a:rPr kumimoji="1" lang="en-US" altLang="zh-CN" sz="2000"/>
              <a:t> on dimension attributes: lets dimensions to be viewed at different levels of detail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105000"/>
              <a:buFont typeface="Monotype Sorts" charset="2"/>
              <a:buChar char="H"/>
            </a:pPr>
            <a:r>
              <a:rPr kumimoji="1" lang="en-US" altLang="zh-CN" sz="1800"/>
              <a:t>E.g., the dimension DateTime can be used to aggregate by hour of day, date, day of week, month, quarter or year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2850" y="161925"/>
            <a:ext cx="76327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Cross Tabulation With Hierarchy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660400" y="1165225"/>
            <a:ext cx="78994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zh-CN" sz="2000"/>
              <a:t>Cross-tabs can be easily extended to deal with hierarchies</a:t>
            </a:r>
          </a:p>
          <a:p>
            <a:pPr marL="742950" lvl="1" indent="-285750">
              <a:spcBef>
                <a:spcPct val="35000"/>
              </a:spcBef>
              <a:buClr>
                <a:schemeClr val="folHlink"/>
              </a:buClr>
              <a:buSzPct val="80000"/>
              <a:buFont typeface="Wingdings" pitchFamily="2" charset="2"/>
              <a:buChar char="l"/>
            </a:pPr>
            <a:r>
              <a:rPr kumimoji="1" lang="en-US" altLang="zh-CN" sz="1800"/>
              <a:t>Can drill down or roll up on a hierarchy</a:t>
            </a:r>
            <a:endParaRPr kumimoji="1" lang="en-US" altLang="zh-CN" sz="2000"/>
          </a:p>
        </p:txBody>
      </p:sp>
      <p:pic>
        <p:nvPicPr>
          <p:cNvPr id="72708" name="Picture 3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988" y="2484438"/>
            <a:ext cx="7793037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18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Relational Representation of Cross-tabs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371475" y="1143000"/>
            <a:ext cx="4149725" cy="452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zh-CN" sz="2000"/>
              <a:t>Cross-tabs can be represented as relations</a:t>
            </a:r>
          </a:p>
          <a:p>
            <a:pPr marL="742950" lvl="1" indent="-285750">
              <a:lnSpc>
                <a:spcPct val="90000"/>
              </a:lnSpc>
              <a:spcBef>
                <a:spcPct val="35000"/>
              </a:spcBef>
              <a:buClr>
                <a:schemeClr val="folHlink"/>
              </a:buClr>
              <a:buSzPct val="80000"/>
              <a:buFont typeface="Wingdings" pitchFamily="2" charset="2"/>
              <a:buChar char="l"/>
            </a:pPr>
            <a:r>
              <a:rPr kumimoji="1" lang="en-US" altLang="zh-CN" sz="2000"/>
              <a:t>We use the value </a:t>
            </a:r>
            <a:r>
              <a:rPr kumimoji="1" lang="en-US" altLang="zh-CN" sz="2000" b="1"/>
              <a:t>all</a:t>
            </a:r>
            <a:r>
              <a:rPr kumimoji="1" lang="en-US" altLang="zh-CN" sz="2000"/>
              <a:t> is used to represent aggregates.</a:t>
            </a:r>
            <a:endParaRPr kumimoji="1" lang="en-US" altLang="zh-CN" sz="1800"/>
          </a:p>
          <a:p>
            <a:pPr marL="742950" lvl="1" indent="-285750">
              <a:lnSpc>
                <a:spcPct val="90000"/>
              </a:lnSpc>
              <a:spcBef>
                <a:spcPct val="35000"/>
              </a:spcBef>
              <a:buClr>
                <a:schemeClr val="folHlink"/>
              </a:buClr>
              <a:buSzPct val="80000"/>
              <a:buFont typeface="Wingdings" pitchFamily="2" charset="2"/>
              <a:buChar char="l"/>
            </a:pPr>
            <a:r>
              <a:rPr kumimoji="1" lang="en-US" altLang="zh-CN" sz="2000"/>
              <a:t>The SQL standard actually uses null values in place of </a:t>
            </a:r>
            <a:r>
              <a:rPr kumimoji="1" lang="en-US" altLang="zh-CN" sz="2000" b="1"/>
              <a:t>all</a:t>
            </a:r>
            <a:r>
              <a:rPr kumimoji="1" lang="en-US" altLang="zh-CN" sz="2000"/>
              <a:t> despite confusion with regular null values.</a:t>
            </a:r>
            <a:endParaRPr kumimoji="1" lang="en-US" altLang="zh-CN" sz="1800"/>
          </a:p>
        </p:txBody>
      </p:sp>
      <p:pic>
        <p:nvPicPr>
          <p:cNvPr id="73732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3925" y="1017588"/>
            <a:ext cx="3860800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Extended Aggregation to Support OLAP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188" y="962025"/>
            <a:ext cx="8391525" cy="56149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The </a:t>
            </a:r>
            <a:r>
              <a:rPr lang="en-US" altLang="zh-CN" b="1" dirty="0"/>
              <a:t>cube</a:t>
            </a:r>
            <a:r>
              <a:rPr lang="en-US" altLang="zh-CN" dirty="0"/>
              <a:t> operation computes union of </a:t>
            </a:r>
            <a:r>
              <a:rPr lang="en-US" altLang="zh-CN" b="1" dirty="0"/>
              <a:t>group by</a:t>
            </a:r>
            <a:r>
              <a:rPr lang="en-US" altLang="zh-CN" dirty="0"/>
              <a:t>’s on every subset of the specified attributes</a:t>
            </a:r>
          </a:p>
          <a:p>
            <a:pPr>
              <a:defRPr/>
            </a:pPr>
            <a:r>
              <a:rPr lang="en-US" altLang="zh-CN" dirty="0"/>
              <a:t>Example relation for this section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i="1" dirty="0"/>
              <a:t>sales</a:t>
            </a:r>
            <a:r>
              <a:rPr lang="en-US" altLang="zh-CN" dirty="0"/>
              <a:t>(</a:t>
            </a:r>
            <a:r>
              <a:rPr lang="en-US" altLang="zh-CN" i="1" dirty="0" err="1"/>
              <a:t>item_name</a:t>
            </a:r>
            <a:r>
              <a:rPr lang="en-US" altLang="zh-CN" i="1" dirty="0"/>
              <a:t>, color, </a:t>
            </a:r>
            <a:r>
              <a:rPr lang="en-US" altLang="zh-CN" i="1" dirty="0" err="1"/>
              <a:t>clothes_size</a:t>
            </a:r>
            <a:r>
              <a:rPr lang="en-US" altLang="zh-CN" i="1" dirty="0"/>
              <a:t>, quantity</a:t>
            </a:r>
            <a:r>
              <a:rPr lang="en-US" altLang="zh-CN" dirty="0"/>
              <a:t>)</a:t>
            </a:r>
          </a:p>
          <a:p>
            <a:pPr>
              <a:defRPr/>
            </a:pPr>
            <a:r>
              <a:rPr lang="en-US" altLang="zh-CN" dirty="0"/>
              <a:t>E.g. consider the query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 b="1" dirty="0"/>
              <a:t>		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select 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item_name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color, size,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sum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number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</a:t>
            </a:r>
            <a:b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	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from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sales</a:t>
            </a:r>
            <a:b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	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group by cube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item_name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color, size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 dirty="0"/>
              <a:t>      This computes the union of eight different groupings of the </a:t>
            </a:r>
            <a:r>
              <a:rPr lang="en-US" altLang="zh-CN" i="1" dirty="0"/>
              <a:t>sales </a:t>
            </a:r>
            <a:r>
              <a:rPr lang="en-US" altLang="zh-CN" dirty="0"/>
              <a:t>relation: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 dirty="0">
                <a:solidFill>
                  <a:srgbClr val="7030A0"/>
                </a:solidFill>
                <a:latin typeface="Consolas" pitchFamily="49" charset="0"/>
              </a:rPr>
              <a:t>	   { (</a:t>
            </a:r>
            <a:r>
              <a:rPr lang="en-US" altLang="zh-CN" i="1" dirty="0" err="1">
                <a:solidFill>
                  <a:srgbClr val="7030A0"/>
                </a:solidFill>
                <a:latin typeface="Consolas" pitchFamily="49" charset="0"/>
              </a:rPr>
              <a:t>item_name</a:t>
            </a:r>
            <a:r>
              <a:rPr lang="en-US" altLang="zh-CN" i="1" dirty="0">
                <a:solidFill>
                  <a:srgbClr val="7030A0"/>
                </a:solidFill>
                <a:latin typeface="Consolas" pitchFamily="49" charset="0"/>
              </a:rPr>
              <a:t>, color, size</a:t>
            </a:r>
            <a:r>
              <a:rPr lang="en-US" altLang="zh-CN" dirty="0">
                <a:solidFill>
                  <a:srgbClr val="7030A0"/>
                </a:solidFill>
                <a:latin typeface="Consolas" pitchFamily="49" charset="0"/>
              </a:rPr>
              <a:t>),  (</a:t>
            </a:r>
            <a:r>
              <a:rPr lang="en-US" altLang="zh-CN" i="1" dirty="0" err="1">
                <a:solidFill>
                  <a:srgbClr val="7030A0"/>
                </a:solidFill>
                <a:latin typeface="Consolas" pitchFamily="49" charset="0"/>
              </a:rPr>
              <a:t>item_name</a:t>
            </a:r>
            <a:r>
              <a:rPr lang="en-US" altLang="zh-CN" i="1" dirty="0">
                <a:solidFill>
                  <a:srgbClr val="7030A0"/>
                </a:solidFill>
                <a:latin typeface="Consolas" pitchFamily="49" charset="0"/>
              </a:rPr>
              <a:t>, color</a:t>
            </a:r>
            <a:r>
              <a:rPr lang="en-US" altLang="zh-CN" dirty="0">
                <a:solidFill>
                  <a:srgbClr val="7030A0"/>
                </a:solidFill>
                <a:latin typeface="Consolas" pitchFamily="49" charset="0"/>
              </a:rPr>
              <a:t>), </a:t>
            </a:r>
            <a:br>
              <a:rPr lang="en-US" altLang="zh-CN" dirty="0">
                <a:solidFill>
                  <a:srgbClr val="7030A0"/>
                </a:solidFill>
                <a:latin typeface="Consolas" pitchFamily="49" charset="0"/>
              </a:rPr>
            </a:br>
            <a:r>
              <a:rPr lang="en-US" altLang="zh-CN" dirty="0">
                <a:solidFill>
                  <a:srgbClr val="7030A0"/>
                </a:solidFill>
                <a:latin typeface="Consolas" pitchFamily="49" charset="0"/>
              </a:rPr>
              <a:t>     (</a:t>
            </a:r>
            <a:r>
              <a:rPr lang="en-US" altLang="zh-CN" i="1" dirty="0" err="1">
                <a:solidFill>
                  <a:srgbClr val="7030A0"/>
                </a:solidFill>
                <a:latin typeface="Consolas" pitchFamily="49" charset="0"/>
              </a:rPr>
              <a:t>item_name</a:t>
            </a:r>
            <a:r>
              <a:rPr lang="en-US" altLang="zh-CN" i="1" dirty="0">
                <a:solidFill>
                  <a:srgbClr val="7030A0"/>
                </a:solidFill>
                <a:latin typeface="Consolas" pitchFamily="49" charset="0"/>
              </a:rPr>
              <a:t>, size</a:t>
            </a:r>
            <a:r>
              <a:rPr lang="en-US" altLang="zh-CN" dirty="0">
                <a:solidFill>
                  <a:srgbClr val="7030A0"/>
                </a:solidFill>
                <a:latin typeface="Consolas" pitchFamily="49" charset="0"/>
              </a:rPr>
              <a:t>),         (</a:t>
            </a:r>
            <a:r>
              <a:rPr lang="en-US" altLang="zh-CN" i="1" dirty="0">
                <a:solidFill>
                  <a:srgbClr val="7030A0"/>
                </a:solidFill>
                <a:latin typeface="Consolas" pitchFamily="49" charset="0"/>
              </a:rPr>
              <a:t>color, size</a:t>
            </a:r>
            <a:r>
              <a:rPr lang="en-US" altLang="zh-CN" dirty="0">
                <a:solidFill>
                  <a:srgbClr val="7030A0"/>
                </a:solidFill>
                <a:latin typeface="Consolas" pitchFamily="49" charset="0"/>
              </a:rPr>
              <a:t>), </a:t>
            </a:r>
            <a:br>
              <a:rPr lang="en-US" altLang="zh-CN" dirty="0">
                <a:solidFill>
                  <a:srgbClr val="7030A0"/>
                </a:solidFill>
                <a:latin typeface="Consolas" pitchFamily="49" charset="0"/>
              </a:rPr>
            </a:br>
            <a:r>
              <a:rPr lang="en-US" altLang="zh-CN" dirty="0">
                <a:solidFill>
                  <a:srgbClr val="7030A0"/>
                </a:solidFill>
                <a:latin typeface="Consolas" pitchFamily="49" charset="0"/>
              </a:rPr>
              <a:t>     (</a:t>
            </a:r>
            <a:r>
              <a:rPr lang="en-US" altLang="zh-CN" i="1" dirty="0" err="1">
                <a:solidFill>
                  <a:srgbClr val="7030A0"/>
                </a:solidFill>
                <a:latin typeface="Consolas" pitchFamily="49" charset="0"/>
              </a:rPr>
              <a:t>item_name</a:t>
            </a:r>
            <a:r>
              <a:rPr lang="en-US" altLang="zh-CN" dirty="0">
                <a:solidFill>
                  <a:srgbClr val="7030A0"/>
                </a:solidFill>
                <a:latin typeface="Consolas" pitchFamily="49" charset="0"/>
              </a:rPr>
              <a:t>),               (</a:t>
            </a:r>
            <a:r>
              <a:rPr lang="en-US" altLang="zh-CN" i="1" dirty="0">
                <a:solidFill>
                  <a:srgbClr val="7030A0"/>
                </a:solidFill>
                <a:latin typeface="Consolas" pitchFamily="49" charset="0"/>
              </a:rPr>
              <a:t>color</a:t>
            </a:r>
            <a:r>
              <a:rPr lang="en-US" altLang="zh-CN" dirty="0">
                <a:solidFill>
                  <a:srgbClr val="7030A0"/>
                </a:solidFill>
                <a:latin typeface="Consolas" pitchFamily="49" charset="0"/>
              </a:rPr>
              <a:t>), </a:t>
            </a:r>
            <a:br>
              <a:rPr lang="en-US" altLang="zh-CN" dirty="0">
                <a:solidFill>
                  <a:srgbClr val="7030A0"/>
                </a:solidFill>
                <a:latin typeface="Consolas" pitchFamily="49" charset="0"/>
              </a:rPr>
            </a:br>
            <a:r>
              <a:rPr lang="en-US" altLang="zh-CN" dirty="0">
                <a:solidFill>
                  <a:srgbClr val="7030A0"/>
                </a:solidFill>
                <a:latin typeface="Consolas" pitchFamily="49" charset="0"/>
              </a:rPr>
              <a:t>     (</a:t>
            </a:r>
            <a:r>
              <a:rPr lang="en-US" altLang="zh-CN" i="1" dirty="0">
                <a:solidFill>
                  <a:srgbClr val="7030A0"/>
                </a:solidFill>
                <a:latin typeface="Consolas" pitchFamily="49" charset="0"/>
              </a:rPr>
              <a:t>size</a:t>
            </a:r>
            <a:r>
              <a:rPr lang="en-US" altLang="zh-CN" dirty="0">
                <a:solidFill>
                  <a:srgbClr val="7030A0"/>
                </a:solidFill>
                <a:latin typeface="Consolas" pitchFamily="49" charset="0"/>
              </a:rPr>
              <a:t>),                    ( ) }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 dirty="0"/>
              <a:t>      where ( ) denotes an empty </a:t>
            </a:r>
            <a:r>
              <a:rPr lang="en-US" altLang="zh-CN" b="1" dirty="0"/>
              <a:t>group by </a:t>
            </a:r>
            <a:r>
              <a:rPr lang="en-US" altLang="zh-CN" dirty="0"/>
              <a:t>list.</a:t>
            </a:r>
          </a:p>
          <a:p>
            <a:pPr>
              <a:defRPr/>
            </a:pPr>
            <a:r>
              <a:rPr lang="en-US" altLang="zh-CN" dirty="0"/>
              <a:t>For each grouping, the result contains the null value </a:t>
            </a:r>
            <a:br>
              <a:rPr lang="en-US" altLang="zh-CN" dirty="0"/>
            </a:br>
            <a:r>
              <a:rPr lang="en-US" altLang="zh-CN" dirty="0"/>
              <a:t>for attributes not present in the grouping.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JDBC Code Details      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135063"/>
            <a:ext cx="8596313" cy="4903787"/>
          </a:xfrm>
        </p:spPr>
        <p:txBody>
          <a:bodyPr/>
          <a:lstStyle/>
          <a:p>
            <a:r>
              <a:rPr lang="en-US" altLang="zh-CN" sz="2000"/>
              <a:t>Getting result fields:</a:t>
            </a:r>
            <a:endParaRPr lang="en-US" altLang="zh-CN"/>
          </a:p>
          <a:p>
            <a:pPr lvl="1"/>
            <a:r>
              <a:rPr lang="en-US" altLang="zh-CN" sz="1600" b="1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rs.getString( “dept_name” )</a:t>
            </a:r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/>
              <a:t>and </a:t>
            </a:r>
            <a:r>
              <a:rPr lang="en-US" altLang="zh-CN" sz="1600" b="1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rs.getString(1)</a:t>
            </a:r>
            <a:r>
              <a:rPr lang="en-US" altLang="zh-CN" sz="2000" b="1"/>
              <a:t> equivalent if dept_name is the first argument of select result.</a:t>
            </a:r>
            <a:endParaRPr lang="en-US" altLang="zh-CN" b="1"/>
          </a:p>
          <a:p>
            <a:r>
              <a:rPr lang="en-US" altLang="zh-CN" sz="2000"/>
              <a:t>Dealing with Null values</a:t>
            </a:r>
            <a:endParaRPr lang="en-US" altLang="zh-CN"/>
          </a:p>
          <a:p>
            <a:pPr lvl="1"/>
            <a:r>
              <a:rPr lang="en-US" altLang="zh-CN" sz="1600" b="1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int a = rs.getInt( “a” );</a:t>
            </a:r>
          </a:p>
          <a:p>
            <a:pPr lvl="1">
              <a:buFont typeface="Monotype Sorts" charset="2"/>
              <a:buNone/>
            </a:pPr>
            <a:r>
              <a:rPr lang="en-US" altLang="zh-CN" sz="1600" b="1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  if (rs.wasNull()) Systems.out.println( “Got null value” );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9900" y="936625"/>
            <a:ext cx="8216900" cy="4876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000" dirty="0"/>
              <a:t>Relational representation of cross-tab that we saw earlier, but with </a:t>
            </a:r>
            <a:r>
              <a:rPr lang="en-US" altLang="zh-CN" sz="2000" i="1" dirty="0"/>
              <a:t>null </a:t>
            </a:r>
            <a:r>
              <a:rPr lang="en-US" altLang="zh-CN" sz="2000" dirty="0"/>
              <a:t>in place of </a:t>
            </a:r>
            <a:r>
              <a:rPr lang="en-US" altLang="zh-CN" sz="2000" b="1" dirty="0"/>
              <a:t>all</a:t>
            </a:r>
            <a:r>
              <a:rPr lang="en-US" altLang="zh-CN" sz="2000" dirty="0"/>
              <a:t>, can be computed by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 dirty="0"/>
              <a:t>		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select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item_name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color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sum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number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	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from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sales</a:t>
            </a:r>
            <a:b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	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group by cube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item_name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color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dirty="0"/>
              <a:t>The function </a:t>
            </a:r>
            <a:r>
              <a:rPr lang="en-US" altLang="zh-CN" sz="2000" b="1" dirty="0"/>
              <a:t>grouping()</a:t>
            </a:r>
            <a:r>
              <a:rPr lang="en-US" altLang="zh-CN" sz="2000" dirty="0"/>
              <a:t> can be applied on an attribute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/>
              <a:t>Returns 1 if the value is a null value representing all, and returns 0 in all other cases. 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select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item_name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color, size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sum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number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),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	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grouping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item_name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as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item_name_flag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	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grouping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color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as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color_flag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	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grouping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size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as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size_flag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from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sales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group by cube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item_name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color, size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9900" y="936625"/>
            <a:ext cx="8216900" cy="4876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000" dirty="0"/>
              <a:t>Can use the function </a:t>
            </a:r>
            <a:r>
              <a:rPr lang="en-US" altLang="zh-CN" sz="2000" b="1" dirty="0"/>
              <a:t>decode()</a:t>
            </a:r>
            <a:r>
              <a:rPr lang="en-US" altLang="zh-CN" sz="2000" dirty="0"/>
              <a:t> in the </a:t>
            </a:r>
            <a:r>
              <a:rPr lang="en-US" altLang="zh-CN" sz="2000" b="1" dirty="0"/>
              <a:t>select</a:t>
            </a:r>
            <a:r>
              <a:rPr lang="en-US" altLang="zh-CN" sz="2000" dirty="0"/>
              <a:t> clause to replace </a:t>
            </a:r>
            <a:br>
              <a:rPr lang="en-US" altLang="zh-CN" sz="2000" dirty="0"/>
            </a:br>
            <a:r>
              <a:rPr lang="en-US" altLang="zh-CN" sz="2000" dirty="0"/>
              <a:t>such nulls by a value such as </a:t>
            </a:r>
            <a:r>
              <a:rPr lang="en-US" altLang="zh-CN" sz="2000" b="1" dirty="0"/>
              <a:t>all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sz="2000" dirty="0"/>
              <a:t>E.g., replace </a:t>
            </a:r>
            <a:r>
              <a:rPr lang="en-US" altLang="zh-CN" sz="2000" i="1" dirty="0" err="1"/>
              <a:t>item_name</a:t>
            </a:r>
            <a:r>
              <a:rPr lang="en-US" altLang="zh-CN" sz="2000" i="1" dirty="0"/>
              <a:t> </a:t>
            </a:r>
            <a:r>
              <a:rPr lang="en-US" altLang="zh-CN" sz="2000" dirty="0"/>
              <a:t> in first query by </a:t>
            </a:r>
            <a:br>
              <a:rPr lang="en-US" altLang="zh-CN" sz="2000" dirty="0"/>
            </a:br>
            <a:r>
              <a:rPr lang="en-US" altLang="zh-CN" sz="2000" dirty="0"/>
              <a:t>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decode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grouping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item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_name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), 1, ‘all’,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item_name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Extended Aggregation (Cont.)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87425"/>
            <a:ext cx="9001125" cy="5207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000" dirty="0"/>
              <a:t>The </a:t>
            </a:r>
            <a:r>
              <a:rPr lang="en-US" altLang="zh-CN" sz="2000" b="1" dirty="0"/>
              <a:t>rollup</a:t>
            </a:r>
            <a:r>
              <a:rPr lang="en-US" altLang="zh-CN" sz="2000" dirty="0"/>
              <a:t> construct generates union on every prefix of specified list of attributes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dirty="0"/>
              <a:t>E.g., 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	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select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item_name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color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size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sum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number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	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from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sales</a:t>
            </a:r>
            <a:b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	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group by rollup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item_name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color, size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 dirty="0"/>
              <a:t>Generates union of four groupings: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Consolas" pitchFamily="49" charset="0"/>
              </a:rPr>
              <a:t>{ (</a:t>
            </a:r>
            <a:r>
              <a:rPr lang="en-US" altLang="zh-CN" i="1" dirty="0" err="1">
                <a:solidFill>
                  <a:srgbClr val="7030A0"/>
                </a:solidFill>
                <a:latin typeface="Consolas" pitchFamily="49" charset="0"/>
              </a:rPr>
              <a:t>item_name</a:t>
            </a:r>
            <a:r>
              <a:rPr lang="en-US" altLang="zh-CN" i="1" dirty="0">
                <a:solidFill>
                  <a:srgbClr val="7030A0"/>
                </a:solidFill>
                <a:latin typeface="Consolas" pitchFamily="49" charset="0"/>
              </a:rPr>
              <a:t>, color, size</a:t>
            </a:r>
            <a:r>
              <a:rPr lang="en-US" altLang="zh-CN" dirty="0">
                <a:solidFill>
                  <a:srgbClr val="7030A0"/>
                </a:solidFill>
                <a:latin typeface="Consolas" pitchFamily="49" charset="0"/>
              </a:rPr>
              <a:t>), (</a:t>
            </a:r>
            <a:r>
              <a:rPr lang="en-US" altLang="zh-CN" i="1" dirty="0" err="1">
                <a:solidFill>
                  <a:srgbClr val="7030A0"/>
                </a:solidFill>
                <a:latin typeface="Consolas" pitchFamily="49" charset="0"/>
              </a:rPr>
              <a:t>item_name</a:t>
            </a:r>
            <a:r>
              <a:rPr lang="en-US" altLang="zh-CN" i="1" dirty="0">
                <a:solidFill>
                  <a:srgbClr val="7030A0"/>
                </a:solidFill>
                <a:latin typeface="Consolas" pitchFamily="49" charset="0"/>
              </a:rPr>
              <a:t>, color</a:t>
            </a:r>
            <a:r>
              <a:rPr lang="en-US" altLang="zh-CN" dirty="0">
                <a:solidFill>
                  <a:srgbClr val="7030A0"/>
                </a:solidFill>
                <a:latin typeface="Consolas" pitchFamily="49" charset="0"/>
              </a:rPr>
              <a:t>), (</a:t>
            </a:r>
            <a:r>
              <a:rPr lang="en-US" altLang="zh-CN" i="1" dirty="0" err="1">
                <a:solidFill>
                  <a:srgbClr val="7030A0"/>
                </a:solidFill>
                <a:latin typeface="Consolas" pitchFamily="49" charset="0"/>
              </a:rPr>
              <a:t>item_name</a:t>
            </a:r>
            <a:r>
              <a:rPr lang="en-US" altLang="zh-CN" dirty="0">
                <a:solidFill>
                  <a:srgbClr val="7030A0"/>
                </a:solidFill>
                <a:latin typeface="Consolas" pitchFamily="49" charset="0"/>
              </a:rPr>
              <a:t>), ( ) }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dirty="0"/>
              <a:t>Rollup can be used to generate aggregates at multiple levels of a</a:t>
            </a:r>
            <a:br>
              <a:rPr lang="en-US" altLang="zh-CN" sz="2000" dirty="0"/>
            </a:br>
            <a:r>
              <a:rPr lang="en-US" altLang="zh-CN" sz="2000" dirty="0"/>
              <a:t>hierarchy.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dirty="0"/>
              <a:t>E.g., suppose table 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itchFamily="49" charset="0"/>
              </a:rPr>
              <a:t>itemcategory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itchFamily="49" charset="0"/>
              </a:rPr>
              <a:t>item_name</a:t>
            </a:r>
            <a:r>
              <a:rPr lang="en-US" altLang="zh-CN" sz="2000" i="1" dirty="0">
                <a:solidFill>
                  <a:srgbClr val="C00000"/>
                </a:solidFill>
                <a:latin typeface="Consolas" pitchFamily="49" charset="0"/>
              </a:rPr>
              <a:t>, category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</a:rPr>
              <a:t>) </a:t>
            </a:r>
            <a:r>
              <a:rPr lang="en-US" altLang="zh-CN" sz="2000" dirty="0"/>
              <a:t>gives the category of each item. Then  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select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category,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item_name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sum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number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from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sales,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itemcategory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where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sales.item_name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=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itemcategory.item_name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group by rollup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category,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item_name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CN" sz="2000" dirty="0"/>
              <a:t>	would give a hierarchical summary by </a:t>
            </a:r>
            <a:r>
              <a:rPr lang="en-US" altLang="zh-CN" sz="2000" i="1" dirty="0" err="1"/>
              <a:t>item_name</a:t>
            </a:r>
            <a:r>
              <a:rPr lang="en-US" altLang="zh-CN" sz="2000" i="1" dirty="0"/>
              <a:t> </a:t>
            </a:r>
            <a:r>
              <a:rPr lang="en-US" altLang="zh-CN" sz="2000" dirty="0"/>
              <a:t>and by </a:t>
            </a:r>
            <a:r>
              <a:rPr lang="en-US" altLang="zh-CN" sz="2000" i="1" dirty="0"/>
              <a:t>category.</a:t>
            </a:r>
            <a:endParaRPr lang="en-US" altLang="zh-CN" i="1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Extended Aggregation (Cont.)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4975" y="1114425"/>
            <a:ext cx="8334375" cy="5284788"/>
          </a:xfrm>
        </p:spPr>
        <p:txBody>
          <a:bodyPr/>
          <a:lstStyle/>
          <a:p>
            <a:pPr>
              <a:defRPr/>
            </a:pPr>
            <a:r>
              <a:rPr lang="en-US" altLang="zh-CN" sz="2000" dirty="0"/>
              <a:t>Multiple rollups and cubes can be used in a single group by clause</a:t>
            </a:r>
          </a:p>
          <a:p>
            <a:pPr lvl="1">
              <a:defRPr/>
            </a:pPr>
            <a:r>
              <a:rPr lang="en-US" altLang="zh-CN" sz="2000" dirty="0"/>
              <a:t>Each generates set of group by lists, cross product of sets gives overall set of group by lists</a:t>
            </a:r>
          </a:p>
          <a:p>
            <a:pPr>
              <a:defRPr/>
            </a:pPr>
            <a:r>
              <a:rPr lang="en-US" altLang="zh-CN" sz="2000" dirty="0"/>
              <a:t>E.g., 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select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item_name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color, size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sum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number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from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sales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group by rollup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item_name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),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rollup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color, size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 sz="2000" dirty="0"/>
              <a:t>     generates the groupings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</a:rPr>
              <a:t>	{</a:t>
            </a:r>
            <a:r>
              <a:rPr lang="en-US" altLang="zh-CN" sz="2000" i="1" dirty="0" err="1">
                <a:solidFill>
                  <a:srgbClr val="7030A0"/>
                </a:solidFill>
                <a:latin typeface="Consolas" pitchFamily="49" charset="0"/>
              </a:rPr>
              <a:t>item_name</a:t>
            </a:r>
            <a:r>
              <a:rPr lang="en-US" altLang="zh-CN" sz="2000" i="1" dirty="0">
                <a:solidFill>
                  <a:srgbClr val="7030A0"/>
                </a:solidFill>
                <a:latin typeface="Consolas" pitchFamily="49" charset="0"/>
              </a:rPr>
              <a:t>, ()} X {(color, size), (color), ()} =</a:t>
            </a:r>
            <a:endParaRPr lang="en-US" altLang="zh-CN" sz="2000" dirty="0">
              <a:solidFill>
                <a:srgbClr val="7030A0"/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</a:rPr>
              <a:t>	</a:t>
            </a: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  <a:t>{ (</a:t>
            </a:r>
            <a:r>
              <a:rPr lang="en-US" altLang="zh-CN" sz="2000" i="1" dirty="0" err="1">
                <a:solidFill>
                  <a:srgbClr val="00B050"/>
                </a:solidFill>
                <a:latin typeface="Consolas" pitchFamily="49" charset="0"/>
              </a:rPr>
              <a:t>item_name</a:t>
            </a:r>
            <a:r>
              <a:rPr lang="en-US" altLang="zh-CN" sz="2000" i="1" dirty="0">
                <a:solidFill>
                  <a:srgbClr val="00B050"/>
                </a:solidFill>
                <a:latin typeface="Consolas" pitchFamily="49" charset="0"/>
              </a:rPr>
              <a:t>, color, size</a:t>
            </a: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  <a:t>), </a:t>
            </a:r>
          </a:p>
          <a:p>
            <a:pPr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  <a:t>    (</a:t>
            </a:r>
            <a:r>
              <a:rPr lang="en-US" altLang="zh-CN" sz="2000" i="1" dirty="0" err="1">
                <a:solidFill>
                  <a:srgbClr val="00B050"/>
                </a:solidFill>
                <a:latin typeface="Consolas" pitchFamily="49" charset="0"/>
              </a:rPr>
              <a:t>item_name</a:t>
            </a:r>
            <a:r>
              <a:rPr lang="en-US" altLang="zh-CN" sz="2000" i="1" dirty="0">
                <a:solidFill>
                  <a:srgbClr val="00B050"/>
                </a:solidFill>
                <a:latin typeface="Consolas" pitchFamily="49" charset="0"/>
              </a:rPr>
              <a:t>, color</a:t>
            </a: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  <a:t>), </a:t>
            </a:r>
          </a:p>
          <a:p>
            <a:pPr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  <a:t>    (</a:t>
            </a:r>
            <a:r>
              <a:rPr lang="en-US" altLang="zh-CN" sz="2000" i="1" dirty="0" err="1">
                <a:solidFill>
                  <a:srgbClr val="00B050"/>
                </a:solidFill>
                <a:latin typeface="Consolas" pitchFamily="49" charset="0"/>
              </a:rPr>
              <a:t>item_name</a:t>
            </a: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  <a:t>), </a:t>
            </a:r>
            <a:b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  <a:t>  (</a:t>
            </a:r>
            <a:r>
              <a:rPr lang="en-US" altLang="zh-CN" sz="2000" i="1" dirty="0">
                <a:solidFill>
                  <a:srgbClr val="00B050"/>
                </a:solidFill>
                <a:latin typeface="Consolas" pitchFamily="49" charset="0"/>
              </a:rPr>
              <a:t>color, size</a:t>
            </a: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  <a:t>), </a:t>
            </a:r>
          </a:p>
          <a:p>
            <a:pPr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  <a:t>    (</a:t>
            </a:r>
            <a:r>
              <a:rPr lang="en-US" altLang="zh-CN" sz="2000" i="1" dirty="0">
                <a:solidFill>
                  <a:srgbClr val="00B050"/>
                </a:solidFill>
                <a:latin typeface="Consolas" pitchFamily="49" charset="0"/>
              </a:rPr>
              <a:t>color</a:t>
            </a: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  <a:t>), </a:t>
            </a:r>
          </a:p>
          <a:p>
            <a:pPr>
              <a:spcBef>
                <a:spcPts val="0"/>
              </a:spcBef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  <a:t>    ( ) }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114425"/>
            <a:ext cx="7874000" cy="4978400"/>
          </a:xfrm>
        </p:spPr>
        <p:txBody>
          <a:bodyPr/>
          <a:lstStyle/>
          <a:p>
            <a:r>
              <a:rPr lang="en-US" altLang="zh-CN" sz="2000" b="1">
                <a:solidFill>
                  <a:srgbClr val="000099"/>
                </a:solidFill>
              </a:rPr>
              <a:t>Pivoting:</a:t>
            </a:r>
            <a:r>
              <a:rPr lang="en-US" altLang="zh-CN" sz="2000">
                <a:solidFill>
                  <a:schemeClr val="tx2"/>
                </a:solidFill>
              </a:rPr>
              <a:t> </a:t>
            </a:r>
            <a:r>
              <a:rPr lang="en-US" altLang="zh-CN" sz="2000"/>
              <a:t>changing the dimensions used in a cross-tab is called </a:t>
            </a:r>
          </a:p>
          <a:p>
            <a:r>
              <a:rPr lang="en-US" altLang="zh-CN" sz="2000" b="1">
                <a:solidFill>
                  <a:srgbClr val="000099"/>
                </a:solidFill>
              </a:rPr>
              <a:t>Slicing:</a:t>
            </a:r>
            <a:r>
              <a:rPr lang="en-US" altLang="zh-CN" sz="2000"/>
              <a:t> creating a cross-tab for fixed values only</a:t>
            </a:r>
            <a:endParaRPr lang="en-US" altLang="zh-CN" sz="2000" b="1"/>
          </a:p>
          <a:p>
            <a:pPr lvl="1"/>
            <a:r>
              <a:rPr lang="en-US" altLang="zh-CN" sz="2000"/>
              <a:t>Sometimes called </a:t>
            </a:r>
            <a:r>
              <a:rPr lang="en-US" altLang="zh-CN" sz="2000" b="1">
                <a:solidFill>
                  <a:srgbClr val="000099"/>
                </a:solidFill>
              </a:rPr>
              <a:t>dicing</a:t>
            </a:r>
            <a:r>
              <a:rPr lang="en-US" altLang="zh-CN" sz="2000"/>
              <a:t>, particularly when values for multiple dimensions are fixed.</a:t>
            </a:r>
            <a:endParaRPr lang="en-US" altLang="zh-CN" sz="2000" b="1"/>
          </a:p>
          <a:p>
            <a:r>
              <a:rPr lang="en-US" altLang="zh-CN" sz="2000" b="1">
                <a:solidFill>
                  <a:srgbClr val="000099"/>
                </a:solidFill>
              </a:rPr>
              <a:t>Rollup:</a:t>
            </a:r>
            <a:r>
              <a:rPr lang="en-US" altLang="zh-CN" sz="2000"/>
              <a:t> moving from finer-granularity data to a coarser granularity </a:t>
            </a:r>
          </a:p>
          <a:p>
            <a:r>
              <a:rPr lang="en-US" altLang="zh-CN" sz="2000" b="1">
                <a:solidFill>
                  <a:srgbClr val="000099"/>
                </a:solidFill>
              </a:rPr>
              <a:t>Drill down:</a:t>
            </a:r>
            <a:r>
              <a:rPr lang="en-US" altLang="zh-CN" sz="2000"/>
              <a:t> The opposite operation -  that of moving from coarser-granularity data to finer-granularity data</a:t>
            </a:r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OLAP Implementation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114425"/>
            <a:ext cx="8013700" cy="5207000"/>
          </a:xfrm>
        </p:spPr>
        <p:txBody>
          <a:bodyPr/>
          <a:lstStyle/>
          <a:p>
            <a:r>
              <a:rPr lang="en-US" altLang="zh-CN" sz="2000"/>
              <a:t>The earliest OLAP systems used multidimensional arrays in memory to store data cubes, and are referred to as </a:t>
            </a:r>
            <a:r>
              <a:rPr lang="en-US" altLang="zh-CN" sz="2000" b="1">
                <a:solidFill>
                  <a:srgbClr val="000099"/>
                </a:solidFill>
              </a:rPr>
              <a:t>multidimensional OLAP (MOLAP)</a:t>
            </a:r>
            <a:r>
              <a:rPr lang="en-US" altLang="zh-CN" sz="2000"/>
              <a:t> systems.</a:t>
            </a:r>
          </a:p>
          <a:p>
            <a:r>
              <a:rPr lang="en-US" altLang="zh-CN" sz="2000"/>
              <a:t>OLAP implementations using only relational database features are called </a:t>
            </a:r>
            <a:r>
              <a:rPr lang="en-US" altLang="zh-CN" sz="2000" b="1">
                <a:solidFill>
                  <a:srgbClr val="000099"/>
                </a:solidFill>
              </a:rPr>
              <a:t>relational OLAP (ROLAP)</a:t>
            </a:r>
            <a:r>
              <a:rPr lang="en-US" altLang="zh-CN" sz="2000"/>
              <a:t> systems</a:t>
            </a:r>
          </a:p>
          <a:p>
            <a:r>
              <a:rPr lang="en-US" altLang="zh-CN" sz="2000"/>
              <a:t>Hybrid systems, which store some summaries in memory and store the base data and other summaries in a relational database, are called </a:t>
            </a:r>
            <a:r>
              <a:rPr lang="en-US" altLang="zh-CN" sz="2000" b="1">
                <a:solidFill>
                  <a:srgbClr val="000099"/>
                </a:solidFill>
              </a:rPr>
              <a:t>hybrid OLAP (HOLAP)</a:t>
            </a:r>
            <a:r>
              <a:rPr lang="en-US" altLang="zh-CN" sz="2000" b="1"/>
              <a:t> </a:t>
            </a:r>
            <a:r>
              <a:rPr lang="en-US" altLang="zh-CN" sz="2000"/>
              <a:t>systems.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OLAP Implementation (Cont.)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050925"/>
            <a:ext cx="8601075" cy="535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Early OLAP systems precomputed </a:t>
            </a:r>
            <a:r>
              <a:rPr lang="en-US" altLang="zh-CN" sz="2000" i="1"/>
              <a:t>all</a:t>
            </a:r>
            <a:r>
              <a:rPr lang="en-US" altLang="zh-CN" sz="2000"/>
              <a:t> possible aggregates in order to provide online response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Space and time requirements for doing so can be very high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2</a:t>
            </a:r>
            <a:r>
              <a:rPr lang="en-US" altLang="zh-CN" sz="2800" baseline="30000"/>
              <a:t>n</a:t>
            </a:r>
            <a:r>
              <a:rPr lang="en-US" altLang="zh-CN" sz="2000"/>
              <a:t> combinations of </a:t>
            </a:r>
            <a:r>
              <a:rPr lang="en-US" altLang="zh-CN" sz="2000" b="1"/>
              <a:t>group by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It suffices to precompute some aggregates, and compute others on demand from one of the precomputed aggregates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Can compute aggregate on (</a:t>
            </a:r>
            <a:r>
              <a:rPr lang="en-US" altLang="zh-CN" sz="2000" i="1"/>
              <a:t>item_name, color</a:t>
            </a:r>
            <a:r>
              <a:rPr lang="en-US" altLang="zh-CN" sz="2000"/>
              <a:t>) from an aggregate on (</a:t>
            </a:r>
            <a:r>
              <a:rPr lang="en-US" altLang="zh-CN" sz="2000" i="1"/>
              <a:t>item_name, color, size</a:t>
            </a:r>
            <a:r>
              <a:rPr lang="en-US" altLang="zh-CN" sz="2000"/>
              <a:t>) </a:t>
            </a:r>
          </a:p>
          <a:p>
            <a:pPr lvl="3">
              <a:lnSpc>
                <a:spcPct val="90000"/>
              </a:lnSpc>
            </a:pPr>
            <a:r>
              <a:rPr lang="en-US" altLang="zh-CN"/>
              <a:t>For all but a few “non-decomposable” aggregates such as </a:t>
            </a:r>
            <a:r>
              <a:rPr lang="en-US" altLang="zh-CN" i="1"/>
              <a:t>median</a:t>
            </a:r>
            <a:endParaRPr lang="en-US" altLang="zh-CN"/>
          </a:p>
          <a:p>
            <a:pPr lvl="3">
              <a:lnSpc>
                <a:spcPct val="90000"/>
              </a:lnSpc>
            </a:pPr>
            <a:r>
              <a:rPr lang="en-US" altLang="zh-CN" sz="2000"/>
              <a:t>is cheaper than computing it from scratch </a:t>
            </a:r>
            <a:endParaRPr lang="en-US" altLang="zh-CN" sz="2000" i="1"/>
          </a:p>
          <a:p>
            <a:pPr>
              <a:lnSpc>
                <a:spcPct val="90000"/>
              </a:lnSpc>
            </a:pPr>
            <a:r>
              <a:rPr lang="en-US" altLang="zh-CN" sz="2000"/>
              <a:t>Several optimizations available for computing multiple aggregates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Can compute aggregate on (</a:t>
            </a:r>
            <a:r>
              <a:rPr lang="en-US" altLang="zh-CN" sz="2000" i="1"/>
              <a:t>item_name, color</a:t>
            </a:r>
            <a:r>
              <a:rPr lang="en-US" altLang="zh-CN" sz="2000"/>
              <a:t>) from an aggregate on (</a:t>
            </a:r>
            <a:r>
              <a:rPr lang="en-US" altLang="zh-CN" sz="2000" i="1"/>
              <a:t>item_name, color, size</a:t>
            </a:r>
            <a:r>
              <a:rPr lang="en-US" altLang="zh-CN" sz="20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Can compute aggregates on (</a:t>
            </a:r>
            <a:r>
              <a:rPr lang="en-US" altLang="zh-CN" sz="2000" i="1"/>
              <a:t>item_name, color, size</a:t>
            </a:r>
            <a:r>
              <a:rPr lang="en-US" altLang="zh-CN" sz="2000"/>
              <a:t>), </a:t>
            </a:r>
            <a:br>
              <a:rPr lang="en-US" altLang="zh-CN" sz="2000"/>
            </a:br>
            <a:r>
              <a:rPr lang="en-US" altLang="zh-CN" sz="2000"/>
              <a:t>(</a:t>
            </a:r>
            <a:r>
              <a:rPr lang="en-US" altLang="zh-CN" sz="2000" i="1"/>
              <a:t>item_name, color</a:t>
            </a:r>
            <a:r>
              <a:rPr lang="en-US" altLang="zh-CN" sz="2000"/>
              <a:t>) and (</a:t>
            </a:r>
            <a:r>
              <a:rPr lang="en-US" altLang="zh-CN" sz="2000" i="1"/>
              <a:t>item_name</a:t>
            </a:r>
            <a:r>
              <a:rPr lang="en-US" altLang="zh-CN" sz="2000"/>
              <a:t>) using a single sorting </a:t>
            </a:r>
            <a:br>
              <a:rPr lang="en-US" altLang="zh-CN" sz="2000"/>
            </a:br>
            <a:r>
              <a:rPr lang="en-US" altLang="zh-CN" sz="2000"/>
              <a:t>of the base data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5.22</a:t>
            </a:r>
          </a:p>
        </p:txBody>
      </p:sp>
      <p:pic>
        <p:nvPicPr>
          <p:cNvPr id="83971" name="Picture 3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5088" y="1984375"/>
            <a:ext cx="3573462" cy="292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5.23</a:t>
            </a:r>
          </a:p>
        </p:txBody>
      </p:sp>
      <p:pic>
        <p:nvPicPr>
          <p:cNvPr id="84995" name="Picture 3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3400" y="2443163"/>
            <a:ext cx="2530475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Prepared Statement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3716338"/>
            <a:ext cx="8162925" cy="2990850"/>
          </a:xfrm>
        </p:spPr>
        <p:txBody>
          <a:bodyPr/>
          <a:lstStyle/>
          <a:p>
            <a:r>
              <a:rPr lang="en-US" altLang="zh-CN" sz="2000">
                <a:latin typeface="Arial" charset="0"/>
                <a:cs typeface="Arial" charset="0"/>
              </a:rPr>
              <a:t>For queries, use </a:t>
            </a:r>
            <a:r>
              <a:rPr lang="en-US" altLang="zh-CN" sz="1600" b="1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pStmt.executeQuery()</a:t>
            </a:r>
            <a:r>
              <a:rPr lang="en-US" altLang="zh-CN" sz="2000">
                <a:latin typeface="Arial" charset="0"/>
                <a:cs typeface="Arial" charset="0"/>
              </a:rPr>
              <a:t>, which returns a ResultSet</a:t>
            </a:r>
            <a:r>
              <a:rPr lang="en-US" altLang="zh-CN">
                <a:solidFill>
                  <a:srgbClr val="993300"/>
                </a:solidFill>
                <a:latin typeface="Arial" charset="0"/>
                <a:cs typeface="Arial" charset="0"/>
              </a:rPr>
              <a:t> </a:t>
            </a:r>
          </a:p>
          <a:p>
            <a:r>
              <a:rPr lang="en-US" altLang="zh-CN" sz="2000"/>
              <a:t>WARNING: always use prepared statements when taking an input from the user and adding it to a query</a:t>
            </a:r>
            <a:endParaRPr lang="en-US" altLang="zh-CN"/>
          </a:p>
          <a:p>
            <a:pPr lvl="1"/>
            <a:r>
              <a:rPr lang="en-US" altLang="zh-CN" sz="2000" b="1">
                <a:solidFill>
                  <a:srgbClr val="CC0000"/>
                </a:solidFill>
              </a:rPr>
              <a:t>NEVER create a query by concatenating strings which you get as inputs</a:t>
            </a:r>
            <a:endParaRPr lang="en-US" altLang="zh-CN"/>
          </a:p>
          <a:p>
            <a:pPr lvl="2">
              <a:buFont typeface="Webdings" pitchFamily="18" charset="2"/>
              <a:buNone/>
            </a:pPr>
            <a:r>
              <a:rPr lang="en-US" altLang="zh-CN" sz="1600" b="1">
                <a:solidFill>
                  <a:srgbClr val="7030A0"/>
                </a:solidFill>
                <a:latin typeface="Consolas" pitchFamily="49" charset="0"/>
                <a:cs typeface="Courier New" pitchFamily="49" charset="0"/>
              </a:rPr>
              <a:t>"insert into </a:t>
            </a:r>
            <a:r>
              <a:rPr lang="en-US" altLang="zh-CN" sz="1600" i="1">
                <a:solidFill>
                  <a:srgbClr val="7030A0"/>
                </a:solidFill>
                <a:latin typeface="Consolas" pitchFamily="49" charset="0"/>
                <a:cs typeface="Courier New" pitchFamily="49" charset="0"/>
              </a:rPr>
              <a:t>instructor</a:t>
            </a:r>
            <a:r>
              <a:rPr lang="en-US" altLang="zh-CN" sz="1600" b="1">
                <a:solidFill>
                  <a:srgbClr val="7030A0"/>
                </a:solidFill>
                <a:latin typeface="Consolas" pitchFamily="49" charset="0"/>
                <a:cs typeface="Courier New" pitchFamily="49" charset="0"/>
              </a:rPr>
              <a:t> values ( ’" + ID + "’, ’" + </a:t>
            </a:r>
          </a:p>
          <a:p>
            <a:pPr lvl="2">
              <a:buFont typeface="Webdings" pitchFamily="18" charset="2"/>
              <a:buNone/>
            </a:pPr>
            <a:r>
              <a:rPr lang="en-US" altLang="zh-CN" sz="1600" b="1">
                <a:solidFill>
                  <a:srgbClr val="7030A0"/>
                </a:solidFill>
                <a:latin typeface="Consolas" pitchFamily="49" charset="0"/>
                <a:cs typeface="Courier New" pitchFamily="49" charset="0"/>
              </a:rPr>
              <a:t>   name + "’, ’" + dept_name + "’, ’" + balance + ") "</a:t>
            </a:r>
          </a:p>
          <a:p>
            <a:pPr lvl="1"/>
            <a:r>
              <a:rPr lang="en-US" altLang="zh-CN" sz="2000">
                <a:latin typeface="Arial" charset="0"/>
                <a:cs typeface="Arial" charset="0"/>
              </a:rPr>
              <a:t>What if name is “D’Souza”?</a:t>
            </a:r>
            <a:endParaRPr lang="en-US" altLang="zh-CN">
              <a:latin typeface="Arial" charset="0"/>
              <a:cs typeface="Arial" charset="0"/>
            </a:endParaRPr>
          </a:p>
          <a:p>
            <a:pPr lvl="1"/>
            <a:endParaRPr lang="en-US" altLang="zh-CN">
              <a:latin typeface="Arial" charset="0"/>
              <a:cs typeface="Arial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850" y="844550"/>
            <a:ext cx="5905500" cy="2619375"/>
          </a:xfrm>
          <a:prstGeom prst="rect">
            <a:avLst/>
          </a:prstGeom>
          <a:noFill/>
          <a:ln w="19050">
            <a:solidFill>
              <a:srgbClr val="0066CC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5.24</a:t>
            </a:r>
          </a:p>
        </p:txBody>
      </p:sp>
      <p:pic>
        <p:nvPicPr>
          <p:cNvPr id="86019" name="Picture 3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0563" y="1806575"/>
            <a:ext cx="2624137" cy="331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Another Recursion Example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1538" y="1165225"/>
            <a:ext cx="7661275" cy="49037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Given relation </a:t>
            </a:r>
            <a:br>
              <a:rPr lang="en-US" altLang="zh-CN" dirty="0"/>
            </a:br>
            <a:r>
              <a:rPr lang="en-US" altLang="zh-CN" dirty="0"/>
              <a:t>     </a:t>
            </a:r>
            <a:r>
              <a:rPr lang="en-US" altLang="zh-CN" i="1" dirty="0"/>
              <a:t>manager</a:t>
            </a:r>
            <a:r>
              <a:rPr lang="en-US" altLang="zh-CN" dirty="0"/>
              <a:t>(</a:t>
            </a:r>
            <a:r>
              <a:rPr lang="en-US" altLang="zh-CN" i="1" dirty="0" err="1"/>
              <a:t>employee_name</a:t>
            </a:r>
            <a:r>
              <a:rPr lang="en-US" altLang="zh-CN" i="1" dirty="0"/>
              <a:t>, </a:t>
            </a:r>
            <a:r>
              <a:rPr lang="en-US" altLang="zh-CN" i="1" dirty="0" err="1"/>
              <a:t>manager_name</a:t>
            </a:r>
            <a:r>
              <a:rPr lang="en-US" altLang="zh-CN" dirty="0"/>
              <a:t>)</a:t>
            </a:r>
          </a:p>
          <a:p>
            <a:pPr>
              <a:defRPr/>
            </a:pPr>
            <a:r>
              <a:rPr lang="en-US" altLang="zh-CN" dirty="0"/>
              <a:t>Find all employee-manager pairs, where the employee reports to the manager directly or indirectly (that is manager’s manager, manager’s </a:t>
            </a:r>
            <a:r>
              <a:rPr lang="en-US" altLang="zh-CN" dirty="0" err="1"/>
              <a:t>manager’s</a:t>
            </a:r>
            <a:r>
              <a:rPr lang="en-US" altLang="zh-CN" dirty="0"/>
              <a:t> manager, etc.)</a:t>
            </a:r>
          </a:p>
          <a:p>
            <a:pPr>
              <a:buFont typeface="Monotype Sorts" charset="2"/>
              <a:buNone/>
              <a:defRPr/>
            </a:pPr>
            <a:br>
              <a:rPr lang="en-US" altLang="zh-CN" dirty="0"/>
            </a:b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with recursive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empl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(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employee_name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manager_name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as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(</a:t>
            </a:r>
            <a:b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select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employee_name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manager_name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b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from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manager</a:t>
            </a:r>
            <a:b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union</a:t>
            </a:r>
            <a:b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select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manager.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employee_name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empl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.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manager_name</a:t>
            </a:r>
            <a:b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from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manager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empl</a:t>
            </a:r>
            <a:b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where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manager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.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manager_name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= 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empl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.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emp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loye_name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</a:t>
            </a:r>
            <a:b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select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* </a:t>
            </a:r>
            <a:b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from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empl</a:t>
            </a:r>
            <a:endParaRPr lang="en-US" altLang="zh-CN" i="1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	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This example view, </a:t>
            </a:r>
            <a:r>
              <a:rPr lang="en-US" altLang="zh-CN" i="1" dirty="0" err="1">
                <a:solidFill>
                  <a:srgbClr val="C00000"/>
                </a:solidFill>
                <a:latin typeface="Calibri" pitchFamily="34" charset="0"/>
              </a:rPr>
              <a:t>empl</a:t>
            </a:r>
            <a:r>
              <a:rPr lang="en-US" altLang="zh-CN" i="1" dirty="0">
                <a:latin typeface="Calibri" pitchFamily="34" charset="0"/>
              </a:rPr>
              <a:t>,</a:t>
            </a:r>
            <a:r>
              <a:rPr lang="en-US" altLang="zh-CN" dirty="0">
                <a:latin typeface="Calibri" pitchFamily="34" charset="0"/>
              </a:rPr>
              <a:t> is the </a:t>
            </a:r>
            <a:r>
              <a:rPr lang="en-US" altLang="zh-CN" i="1" dirty="0">
                <a:latin typeface="Calibri" pitchFamily="34" charset="0"/>
              </a:rPr>
              <a:t>transitive closure</a:t>
            </a:r>
            <a:r>
              <a:rPr lang="en-US" altLang="zh-CN" dirty="0">
                <a:latin typeface="Calibri" pitchFamily="34" charset="0"/>
              </a:rPr>
              <a:t> of the </a:t>
            </a:r>
            <a:r>
              <a:rPr lang="en-US" altLang="zh-CN" i="1" dirty="0">
                <a:latin typeface="Calibri" pitchFamily="34" charset="0"/>
              </a:rPr>
              <a:t>manager </a:t>
            </a:r>
            <a:r>
              <a:rPr lang="en-US" altLang="zh-CN" dirty="0">
                <a:latin typeface="Calibri" pitchFamily="34" charset="0"/>
              </a:rPr>
              <a:t>relation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Merge statement (now in Chapter 24)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Merge construct allows batch processing of updates.</a:t>
            </a:r>
          </a:p>
          <a:p>
            <a:pPr>
              <a:defRPr/>
            </a:pPr>
            <a:r>
              <a:rPr lang="en-US" altLang="zh-CN" dirty="0"/>
              <a:t>Example: relation </a:t>
            </a:r>
            <a:r>
              <a:rPr lang="en-US" altLang="zh-CN" i="1" dirty="0" err="1"/>
              <a:t>funds_received</a:t>
            </a:r>
            <a:r>
              <a:rPr lang="en-US" altLang="zh-CN" dirty="0"/>
              <a:t> (</a:t>
            </a:r>
            <a:r>
              <a:rPr lang="en-US" altLang="zh-CN" i="1" dirty="0" err="1"/>
              <a:t>account_number</a:t>
            </a:r>
            <a:r>
              <a:rPr lang="en-US" altLang="zh-CN" i="1" dirty="0"/>
              <a:t>, amount </a:t>
            </a:r>
            <a:r>
              <a:rPr lang="en-US" altLang="zh-CN" dirty="0"/>
              <a:t>) has batch of deposits to be added to the proper account in the </a:t>
            </a:r>
            <a:r>
              <a:rPr lang="en-US" altLang="zh-CN" i="1" dirty="0"/>
              <a:t>account </a:t>
            </a:r>
            <a:r>
              <a:rPr lang="en-US" altLang="zh-CN" dirty="0"/>
              <a:t> relation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merge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into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account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as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A</a:t>
            </a:r>
            <a:b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using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(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select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*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from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funds_received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as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</a:t>
            </a:r>
            <a:b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on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(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A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.account_number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=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F.account_number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</a:t>
            </a:r>
            <a:b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when matched then</a:t>
            </a:r>
            <a:b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update set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balance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=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balance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+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F.amount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pPr>
              <a:buFont typeface="Monotype Sorts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SQL Injection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93788"/>
            <a:ext cx="9144000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Suppose query is constructed using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 sz="1600" b="1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"select * from instructor where name = ’" + name + "’"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Suppose the user, instead of entering a name, enters: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 sz="20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X’ or ’Y’ = ’Y</a:t>
            </a:r>
            <a:endParaRPr lang="en-US" altLang="zh-CN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/>
              <a:t>then the resulting statement becomes: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 sz="1600" b="1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"select * from instructor where name = ’" + "X’ or ’Y’ = ’Y" + "’"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which is:</a:t>
            </a:r>
            <a:endParaRPr lang="en-US" altLang="zh-CN"/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CN" sz="1600" b="1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select * from instructor where name = ’X’ or ’Y’ = ’Y’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User could have even used</a:t>
            </a:r>
            <a:endParaRPr lang="en-US" altLang="zh-CN"/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CN" sz="1600" b="1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X’; update instructor set salary = salary + 10000; --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Prepared statement internally uses:</a:t>
            </a:r>
            <a:br>
              <a:rPr lang="en-US" altLang="zh-CN" sz="2000"/>
            </a:br>
            <a:r>
              <a:rPr lang="en-US" altLang="zh-CN" sz="2000"/>
              <a:t>      </a:t>
            </a:r>
            <a:r>
              <a:rPr lang="en-US" altLang="zh-CN" sz="1600" b="1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select * from instructor where name = ’X\’ or \’Y\’ = \’Y’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>
                <a:solidFill>
                  <a:srgbClr val="000099"/>
                </a:solidFill>
              </a:rPr>
              <a:t>Always use prepared statements, with user inputs as parameters</a:t>
            </a:r>
            <a:endParaRPr lang="en-US" altLang="zh-CN" b="1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55229</TotalTime>
  <Words>6679</Words>
  <Application>Microsoft Office PowerPoint</Application>
  <PresentationFormat>全屏显示(4:3)</PresentationFormat>
  <Paragraphs>629</Paragraphs>
  <Slides>82</Slides>
  <Notes>81</Notes>
  <HiddenSlides>1</HiddenSlides>
  <MMClips>0</MMClips>
  <ScaleCrop>false</ScaleCrop>
  <HeadingPairs>
    <vt:vector size="10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82</vt:i4>
      </vt:variant>
      <vt:variant>
        <vt:lpstr>自定义放映</vt:lpstr>
      </vt:variant>
      <vt:variant>
        <vt:i4>1</vt:i4>
      </vt:variant>
    </vt:vector>
  </HeadingPairs>
  <TitlesOfParts>
    <vt:vector size="97" baseType="lpstr">
      <vt:lpstr>Arial Unicode MS</vt:lpstr>
      <vt:lpstr>Monotype Sorts</vt:lpstr>
      <vt:lpstr>Arial</vt:lpstr>
      <vt:lpstr>Calibri</vt:lpstr>
      <vt:lpstr>Comic Sans MS</vt:lpstr>
      <vt:lpstr>Consolas</vt:lpstr>
      <vt:lpstr>Courier New</vt:lpstr>
      <vt:lpstr>Helvetica</vt:lpstr>
      <vt:lpstr>Tahoma</vt:lpstr>
      <vt:lpstr>Times New Roman</vt:lpstr>
      <vt:lpstr>Webdings</vt:lpstr>
      <vt:lpstr>Wingdings</vt:lpstr>
      <vt:lpstr>2_db-5-grey</vt:lpstr>
      <vt:lpstr>Clip</vt:lpstr>
      <vt:lpstr>Database Systems</vt:lpstr>
      <vt:lpstr>Chapter 5:  Advanced SQL</vt:lpstr>
      <vt:lpstr>JDBC and ODBC</vt:lpstr>
      <vt:lpstr>JDBC</vt:lpstr>
      <vt:lpstr>JDBC Code</vt:lpstr>
      <vt:lpstr>JDBC Code (Cont.)</vt:lpstr>
      <vt:lpstr>JDBC Code Details       </vt:lpstr>
      <vt:lpstr>Prepared Statement</vt:lpstr>
      <vt:lpstr>SQL Injection</vt:lpstr>
      <vt:lpstr>Metadata Features</vt:lpstr>
      <vt:lpstr>Metadata (Cont)</vt:lpstr>
      <vt:lpstr>Transaction Control in JDBC</vt:lpstr>
      <vt:lpstr>Other JDBC Features</vt:lpstr>
      <vt:lpstr>ODBC</vt:lpstr>
      <vt:lpstr>ODBC  (Cont.)</vt:lpstr>
      <vt:lpstr>ODBC Code</vt:lpstr>
      <vt:lpstr>ODBC Code (Cont.)</vt:lpstr>
      <vt:lpstr>ODBC Code (Cont.)</vt:lpstr>
      <vt:lpstr>ODBC Prepared Statements</vt:lpstr>
      <vt:lpstr>Embedded SQL</vt:lpstr>
      <vt:lpstr>Example Query</vt:lpstr>
      <vt:lpstr>Embedded SQL (Cont.)</vt:lpstr>
      <vt:lpstr>Cursor</vt:lpstr>
      <vt:lpstr>Cursor (Cont.)</vt:lpstr>
      <vt:lpstr>Updates Through Cursors</vt:lpstr>
      <vt:lpstr>Procedural Constructs in SQL</vt:lpstr>
      <vt:lpstr>Procedural Extensions and Stored Procedures</vt:lpstr>
      <vt:lpstr>Functions and Procedures</vt:lpstr>
      <vt:lpstr>SQL Functions</vt:lpstr>
      <vt:lpstr>Table Functions</vt:lpstr>
      <vt:lpstr>SQL Procedures</vt:lpstr>
      <vt:lpstr>Procedural Constructs</vt:lpstr>
      <vt:lpstr>Procedural Constructs (Cont.)</vt:lpstr>
      <vt:lpstr>Procedural Constructs (cont.)</vt:lpstr>
      <vt:lpstr>External Language Functions/Procedures</vt:lpstr>
      <vt:lpstr>External Language Routines (Cont.)</vt:lpstr>
      <vt:lpstr>Security with External Language Routines</vt:lpstr>
      <vt:lpstr>Triggers</vt:lpstr>
      <vt:lpstr>Triggers</vt:lpstr>
      <vt:lpstr>Trigger Example </vt:lpstr>
      <vt:lpstr>Trigger Example Cont.</vt:lpstr>
      <vt:lpstr>Triggering Events and Actions in SQL</vt:lpstr>
      <vt:lpstr>Trigger to Maintain credits_earned value</vt:lpstr>
      <vt:lpstr>Statement Level Triggers</vt:lpstr>
      <vt:lpstr>When Not To Use Triggers</vt:lpstr>
      <vt:lpstr>When Not To Use Triggers</vt:lpstr>
      <vt:lpstr>Recursive Queries</vt:lpstr>
      <vt:lpstr>Recursion in SQL</vt:lpstr>
      <vt:lpstr>The Power of Recursion</vt:lpstr>
      <vt:lpstr>The Power of Recursion</vt:lpstr>
      <vt:lpstr>Example of Fixed-Point Computation</vt:lpstr>
      <vt:lpstr>Advanced Aggregation Features</vt:lpstr>
      <vt:lpstr>Ranking</vt:lpstr>
      <vt:lpstr>Ranking</vt:lpstr>
      <vt:lpstr>Ranking (Cont.)</vt:lpstr>
      <vt:lpstr>Ranking (Cont.)</vt:lpstr>
      <vt:lpstr>Ranking (Cont.)</vt:lpstr>
      <vt:lpstr>Windowing</vt:lpstr>
      <vt:lpstr>Windowing</vt:lpstr>
      <vt:lpstr>Windowing (Cont.)</vt:lpstr>
      <vt:lpstr>OLAP**</vt:lpstr>
      <vt:lpstr>Data Analysis and OLAP</vt:lpstr>
      <vt:lpstr>Example sales relation </vt:lpstr>
      <vt:lpstr>Cross Tabulation of sales by item_name and color</vt:lpstr>
      <vt:lpstr>Data Cube</vt:lpstr>
      <vt:lpstr>Hierarchies on Dimensions</vt:lpstr>
      <vt:lpstr>Cross Tabulation With Hierarchy</vt:lpstr>
      <vt:lpstr>Relational Representation of Cross-tabs</vt:lpstr>
      <vt:lpstr>Extended Aggregation to Support OLAP</vt:lpstr>
      <vt:lpstr>Online Analytical Processing Operations</vt:lpstr>
      <vt:lpstr>Online Analytical Processing Operations</vt:lpstr>
      <vt:lpstr>Extended Aggregation (Cont.)</vt:lpstr>
      <vt:lpstr>Extended Aggregation (Cont.)</vt:lpstr>
      <vt:lpstr>Online Analytical Processing Operations</vt:lpstr>
      <vt:lpstr>OLAP Implementation</vt:lpstr>
      <vt:lpstr>OLAP Implementation (Cont.)</vt:lpstr>
      <vt:lpstr>End of Chapter</vt:lpstr>
      <vt:lpstr>Figure 5.22</vt:lpstr>
      <vt:lpstr>Figure 5.23</vt:lpstr>
      <vt:lpstr>Figure 5.24</vt:lpstr>
      <vt:lpstr>Another Recursion Example</vt:lpstr>
      <vt:lpstr>Merge statement (now in Chapter 24)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Hanrui Wu</cp:lastModifiedBy>
  <cp:revision>406</cp:revision>
  <cp:lastPrinted>2023-10-16T07:24:24Z</cp:lastPrinted>
  <dcterms:created xsi:type="dcterms:W3CDTF">1999-11-04T20:50:09Z</dcterms:created>
  <dcterms:modified xsi:type="dcterms:W3CDTF">2023-10-16T10:01:01Z</dcterms:modified>
</cp:coreProperties>
</file>