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9"/>
  </p:notesMasterIdLst>
  <p:sldIdLst>
    <p:sldId id="344" r:id="rId2"/>
    <p:sldId id="269" r:id="rId3"/>
    <p:sldId id="341" r:id="rId4"/>
    <p:sldId id="257" r:id="rId5"/>
    <p:sldId id="301" r:id="rId6"/>
    <p:sldId id="340" r:id="rId7"/>
    <p:sldId id="302" r:id="rId8"/>
    <p:sldId id="308" r:id="rId9"/>
    <p:sldId id="303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2" r:id="rId27"/>
    <p:sldId id="323" r:id="rId28"/>
    <p:sldId id="324" r:id="rId29"/>
    <p:sldId id="325" r:id="rId30"/>
    <p:sldId id="330" r:id="rId31"/>
    <p:sldId id="326" r:id="rId32"/>
    <p:sldId id="342" r:id="rId33"/>
    <p:sldId id="343" r:id="rId34"/>
    <p:sldId id="327" r:id="rId35"/>
    <p:sldId id="329" r:id="rId36"/>
    <p:sldId id="331" r:id="rId37"/>
    <p:sldId id="321" r:id="rId38"/>
    <p:sldId id="332" r:id="rId39"/>
    <p:sldId id="333" r:id="rId40"/>
    <p:sldId id="334" r:id="rId41"/>
    <p:sldId id="268" r:id="rId42"/>
    <p:sldId id="300" r:id="rId43"/>
    <p:sldId id="335" r:id="rId44"/>
    <p:sldId id="336" r:id="rId45"/>
    <p:sldId id="338" r:id="rId46"/>
    <p:sldId id="339" r:id="rId47"/>
    <p:sldId id="27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" id="{B03D0D13-5FFE-A84D-9439-5934219D1B86}">
          <p14:sldIdLst>
            <p14:sldId id="344"/>
          </p14:sldIdLst>
        </p14:section>
        <p14:section name="Lecture 2 &gt; ER Model" id="{142615CA-BD94-7447-BECB-5A43967E34AA}">
          <p14:sldIdLst>
            <p14:sldId id="269"/>
            <p14:sldId id="341"/>
            <p14:sldId id="257"/>
            <p14:sldId id="301"/>
            <p14:sldId id="340"/>
            <p14:sldId id="302"/>
            <p14:sldId id="308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30"/>
            <p14:sldId id="326"/>
            <p14:sldId id="342"/>
            <p14:sldId id="343"/>
            <p14:sldId id="327"/>
            <p14:sldId id="329"/>
            <p14:sldId id="331"/>
            <p14:sldId id="321"/>
            <p14:sldId id="332"/>
            <p14:sldId id="333"/>
            <p14:sldId id="334"/>
          </p14:sldIdLst>
        </p14:section>
        <p14:section name="Lecture 2 &gt; Design Principles" id="{0DE01537-7021-4649-9484-3E0816D757A4}">
          <p14:sldIdLst>
            <p14:sldId id="268"/>
            <p14:sldId id="300"/>
            <p14:sldId id="335"/>
            <p14:sldId id="336"/>
            <p14:sldId id="338"/>
            <p14:sldId id="33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4D7"/>
    <a:srgbClr val="E2E5FF"/>
    <a:srgbClr val="C1DAFF"/>
    <a:srgbClr val="A9D1FF"/>
    <a:srgbClr val="A2C6F0"/>
    <a:srgbClr val="C23724"/>
    <a:srgbClr val="44546A"/>
    <a:srgbClr val="E4FFD5"/>
    <a:srgbClr val="E5D2C7"/>
    <a:srgbClr val="FB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8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7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1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6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5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3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78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85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8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0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3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5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8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8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4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8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0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9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5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9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1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3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061"/>
            <a:ext cx="80772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7683" y="1585519"/>
            <a:ext cx="8375255" cy="144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Entity-Relationship Model </a:t>
            </a:r>
          </a:p>
          <a:p>
            <a:pPr algn="ctr">
              <a:defRPr/>
            </a:pPr>
            <a:r>
              <a:rPr lang="en-US" altLang="zh-CN" sz="44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for Conceptual Design</a:t>
            </a:r>
            <a:endParaRPr kumimoji="1" lang="en-US" altLang="zh-CN" sz="4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Subtitle 2"/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, </a:t>
            </a: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副教授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alibri" pitchFamily="34" charset="0"/>
              </a:rPr>
              <a:t>Entity</a:t>
            </a:r>
            <a:r>
              <a:rPr lang="en-US" sz="3000" dirty="0">
                <a:latin typeface="Calibri" pitchFamily="34" charset="0"/>
              </a:rPr>
              <a:t> (</a:t>
            </a:r>
            <a:r>
              <a:rPr lang="zh-CN" altLang="en-US" sz="3000" dirty="0">
                <a:latin typeface="黑体" pitchFamily="49" charset="-122"/>
                <a:ea typeface="黑体" pitchFamily="49" charset="-122"/>
              </a:rPr>
              <a:t>实体</a:t>
            </a:r>
            <a:r>
              <a:rPr lang="en-US" altLang="zh-CN" sz="3000" dirty="0">
                <a:latin typeface="Calibri" pitchFamily="34" charset="0"/>
              </a:rPr>
              <a:t>): </a:t>
            </a:r>
            <a:r>
              <a:rPr lang="en-US" sz="3000" dirty="0">
                <a:latin typeface="Calibri" pitchFamily="34" charset="0"/>
              </a:rPr>
              <a:t>Abstract representation of a distinguishable real-world object</a:t>
            </a:r>
          </a:p>
          <a:p>
            <a:pPr lvl="1"/>
            <a:r>
              <a:rPr lang="en-US" sz="2600" dirty="0">
                <a:latin typeface="Calibri" pitchFamily="34" charset="0"/>
              </a:rPr>
              <a:t>Example: student named </a:t>
            </a:r>
            <a:r>
              <a:rPr lang="en-US" sz="2600" dirty="0">
                <a:solidFill>
                  <a:srgbClr val="E4FFD5"/>
                </a:solidFill>
                <a:latin typeface="Calibri" pitchFamily="34" charset="0"/>
              </a:rPr>
              <a:t>Harry Potter</a:t>
            </a:r>
            <a:r>
              <a:rPr lang="en-US" sz="2600" dirty="0">
                <a:latin typeface="Calibri" pitchFamily="34" charset="0"/>
              </a:rPr>
              <a:t> who is born on </a:t>
            </a:r>
            <a:r>
              <a:rPr lang="en-US" sz="2600" dirty="0">
                <a:solidFill>
                  <a:srgbClr val="E4FFD5"/>
                </a:solidFill>
                <a:latin typeface="Calibri" pitchFamily="34" charset="0"/>
              </a:rPr>
              <a:t>July 31, 1980</a:t>
            </a:r>
            <a:r>
              <a:rPr lang="en-US" sz="2600" dirty="0">
                <a:latin typeface="Calibri" pitchFamily="34" charset="0"/>
              </a:rPr>
              <a:t> in </a:t>
            </a:r>
            <a:r>
              <a:rPr lang="en-US" sz="2600" dirty="0">
                <a:solidFill>
                  <a:srgbClr val="E4FFD5"/>
                </a:solidFill>
                <a:latin typeface="Calibri" pitchFamily="34" charset="0"/>
              </a:rPr>
              <a:t>England</a:t>
            </a:r>
            <a:r>
              <a:rPr lang="en-US" sz="2600" dirty="0">
                <a:latin typeface="Calibri" pitchFamily="34" charset="0"/>
              </a:rPr>
              <a:t>, studying </a:t>
            </a:r>
            <a:r>
              <a:rPr lang="en-US" sz="2600" dirty="0">
                <a:solidFill>
                  <a:srgbClr val="E4FFD5"/>
                </a:solidFill>
                <a:latin typeface="Calibri" pitchFamily="34" charset="0"/>
              </a:rPr>
              <a:t>wizardry</a:t>
            </a:r>
            <a:r>
              <a:rPr lang="en-US" sz="2600" dirty="0">
                <a:latin typeface="Calibri" pitchFamily="34" charset="0"/>
              </a:rPr>
              <a:t>.</a:t>
            </a:r>
          </a:p>
          <a:p>
            <a:r>
              <a:rPr lang="en-US" sz="3000" dirty="0">
                <a:latin typeface="Calibri" pitchFamily="34" charset="0"/>
              </a:rPr>
              <a:t>An entity has several </a:t>
            </a:r>
            <a:r>
              <a:rPr lang="en-US" sz="3000" b="1" dirty="0">
                <a:latin typeface="Calibri" pitchFamily="34" charset="0"/>
              </a:rPr>
              <a:t>attributes (</a:t>
            </a:r>
            <a:r>
              <a:rPr lang="zh-CN" altLang="en-US" sz="3000" dirty="0">
                <a:latin typeface="黑体" pitchFamily="49" charset="-122"/>
                <a:ea typeface="黑体" pitchFamily="49" charset="-122"/>
              </a:rPr>
              <a:t>属性</a:t>
            </a:r>
            <a:r>
              <a:rPr lang="en-US" altLang="zh-CN" sz="3000" b="1" dirty="0">
                <a:latin typeface="Calibri" pitchFamily="34" charset="0"/>
              </a:rPr>
              <a:t>)</a:t>
            </a:r>
            <a:r>
              <a:rPr lang="en-US" sz="3000" dirty="0">
                <a:latin typeface="Calibri" pitchFamily="34" charset="0"/>
              </a:rPr>
              <a:t>.</a:t>
            </a:r>
          </a:p>
          <a:p>
            <a:pPr lvl="1"/>
            <a:r>
              <a:rPr lang="en-US" sz="2600" dirty="0">
                <a:latin typeface="Calibri" pitchFamily="34" charset="0"/>
              </a:rPr>
              <a:t>Example: name, DOB, POB, major</a:t>
            </a:r>
          </a:p>
          <a:p>
            <a:r>
              <a:rPr lang="en-US" sz="3000" dirty="0">
                <a:latin typeface="Calibri" pitchFamily="34" charset="0"/>
              </a:rPr>
              <a:t>An attribute has a </a:t>
            </a:r>
            <a:r>
              <a:rPr lang="en-US" sz="3000" b="1" dirty="0">
                <a:latin typeface="Calibri" pitchFamily="34" charset="0"/>
              </a:rPr>
              <a:t>domain (</a:t>
            </a:r>
            <a:r>
              <a:rPr lang="zh-CN" altLang="en-US" sz="3000" dirty="0">
                <a:latin typeface="黑体" pitchFamily="49" charset="-122"/>
                <a:ea typeface="黑体" pitchFamily="49" charset="-122"/>
              </a:rPr>
              <a:t>域</a:t>
            </a:r>
            <a:r>
              <a:rPr lang="en-US" altLang="zh-CN" sz="30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000" dirty="0">
                <a:latin typeface="黑体" pitchFamily="49" charset="-122"/>
                <a:ea typeface="黑体" pitchFamily="49" charset="-122"/>
              </a:rPr>
              <a:t>值域</a:t>
            </a:r>
            <a:r>
              <a:rPr lang="en-US" altLang="zh-CN" sz="30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000" dirty="0">
                <a:latin typeface="黑体" pitchFamily="49" charset="-122"/>
                <a:ea typeface="黑体" pitchFamily="49" charset="-122"/>
              </a:rPr>
              <a:t>定义域</a:t>
            </a:r>
            <a:r>
              <a:rPr lang="en-US" altLang="zh-CN" sz="3000" b="1" dirty="0">
                <a:latin typeface="Calibri" pitchFamily="34" charset="0"/>
              </a:rPr>
              <a:t>)</a:t>
            </a:r>
            <a:r>
              <a:rPr lang="en-US" sz="3000" dirty="0">
                <a:latin typeface="Calibri" pitchFamily="34" charset="0"/>
              </a:rPr>
              <a:t>.</a:t>
            </a:r>
          </a:p>
          <a:p>
            <a:pPr lvl="1"/>
            <a:r>
              <a:rPr lang="en-US" sz="2600" dirty="0">
                <a:latin typeface="Calibri" pitchFamily="34" charset="0"/>
              </a:rPr>
              <a:t>Example: each student name is a character string.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1270" y="2670176"/>
            <a:ext cx="19111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Harry Potter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4014" y="3031683"/>
            <a:ext cx="19367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July 31, 1980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1281" y="3031683"/>
            <a:ext cx="1305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England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2107" y="3031683"/>
            <a:ext cx="14185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wizardry 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20"/>
                            </p:stCondLst>
                            <p:childTnLst>
                              <p:par>
                                <p:cTn id="34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Entities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A collection of similar entities is an </a:t>
            </a:r>
            <a:r>
              <a:rPr lang="en-US" sz="3000" b="1" dirty="0">
                <a:latin typeface="Calibri" pitchFamily="34" charset="0"/>
              </a:rPr>
              <a:t>entity set</a:t>
            </a:r>
            <a:r>
              <a:rPr lang="en-US" sz="3000" dirty="0">
                <a:latin typeface="Calibri" pitchFamily="34" charset="0"/>
              </a:rPr>
              <a:t>.</a:t>
            </a:r>
          </a:p>
          <a:p>
            <a:endParaRPr lang="en-US" sz="3000" dirty="0">
              <a:latin typeface="Calibri" pitchFamily="34" charset="0"/>
            </a:endParaRPr>
          </a:p>
          <a:p>
            <a:r>
              <a:rPr lang="en-US" sz="3000" dirty="0">
                <a:latin typeface="Calibri" pitchFamily="34" charset="0"/>
              </a:rPr>
              <a:t>An entity set might have a </a:t>
            </a:r>
            <a:r>
              <a:rPr lang="en-US" sz="3000" b="1" dirty="0">
                <a:latin typeface="Calibri" pitchFamily="34" charset="0"/>
              </a:rPr>
              <a:t>key</a:t>
            </a:r>
            <a:r>
              <a:rPr lang="en-US" sz="3000" dirty="0">
                <a:latin typeface="Calibri" pitchFamily="34" charset="0"/>
              </a:rPr>
              <a:t> (</a:t>
            </a:r>
            <a:r>
              <a:rPr lang="zh-CN" altLang="en-US" sz="3000" dirty="0">
                <a:latin typeface="黑体" pitchFamily="49" charset="-122"/>
                <a:ea typeface="黑体" pitchFamily="49" charset="-122"/>
              </a:rPr>
              <a:t>键</a:t>
            </a:r>
            <a:r>
              <a:rPr lang="en-US" altLang="zh-CN" sz="3000" dirty="0">
                <a:latin typeface="Calibri" pitchFamily="34" charset="0"/>
              </a:rPr>
              <a:t>) </a:t>
            </a:r>
            <a:r>
              <a:rPr lang="en-US" sz="3000" dirty="0">
                <a:latin typeface="Calibri" pitchFamily="34" charset="0"/>
              </a:rPr>
              <a:t>attribute.</a:t>
            </a:r>
          </a:p>
          <a:p>
            <a:endParaRPr lang="en-US" sz="3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69640" y="5104691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231640" y="4190291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Name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603240" y="4181634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DOB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012440" y="4190291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Calibri" pitchFamily="34" charset="0"/>
                <a:ea typeface="Linux Libertine" charset="0"/>
                <a:cs typeface="Linux Libertine" charset="0"/>
              </a:rPr>
              <a:t>SID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3774440" y="4799891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4765040" y="4876091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5222240" y="4764022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140" y="4176003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78511" y="419029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4244" y="5299537"/>
            <a:ext cx="2117180" cy="338554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More on keys later </a:t>
            </a:r>
            <a:r>
              <a:rPr kumimoji="0" lang="mr-IN" sz="16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7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9" y="1837189"/>
            <a:ext cx="8548380" cy="433977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itchFamily="34" charset="0"/>
              </a:rPr>
              <a:t>Relationship (</a:t>
            </a:r>
            <a:r>
              <a:rPr lang="zh-CN" altLang="en-US" sz="3000" dirty="0">
                <a:latin typeface="黑体" pitchFamily="49" charset="-122"/>
                <a:ea typeface="黑体" pitchFamily="49" charset="-122"/>
              </a:rPr>
              <a:t>关联关系</a:t>
            </a:r>
            <a:r>
              <a:rPr lang="en-US" altLang="zh-CN" sz="3000" b="1" dirty="0">
                <a:latin typeface="Calibri" pitchFamily="34" charset="0"/>
              </a:rPr>
              <a:t>)</a:t>
            </a:r>
            <a:r>
              <a:rPr lang="en-US" sz="3000" dirty="0">
                <a:latin typeface="Calibri" pitchFamily="34" charset="0"/>
              </a:rPr>
              <a:t>: Association among two or more entities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latin typeface="Calibri" pitchFamily="34" charset="0"/>
              </a:rPr>
              <a:t>Relationship set: a collection of similar relationships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028700" y="4762500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1809750" y="3736975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2820728" y="3733801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Age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789020" y="3741774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SID</a:t>
            </a: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 flipV="1">
            <a:off x="1435394" y="4348715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2087968" y="4433777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 flipV="1">
            <a:off x="2503520" y="4343399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063216" y="4762500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6305549" y="3739559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7353300" y="3741774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5410199" y="3741774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DID</a:t>
            </a: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 flipH="1" flipV="1">
            <a:off x="6063215" y="4343399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 flipH="1" flipV="1">
            <a:off x="6990022" y="4343400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V="1">
            <a:off x="7570381" y="4419600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3733800" y="4457700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</a:p>
        </p:txBody>
      </p:sp>
      <p:cxnSp>
        <p:nvCxnSpPr>
          <p:cNvPr id="46" name="Straight Connector 45"/>
          <p:cNvCxnSpPr>
            <a:stCxn id="37" idx="1"/>
            <a:endCxn id="44" idx="3"/>
          </p:cNvCxnSpPr>
          <p:nvPr/>
        </p:nvCxnSpPr>
        <p:spPr>
          <a:xfrm flipH="1">
            <a:off x="5410200" y="5029200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3800475" y="5832511"/>
            <a:ext cx="1543050" cy="42172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EnrollDate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H="1" flipV="1">
            <a:off x="4561367" y="5603358"/>
            <a:ext cx="0" cy="2551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54" name="Straight Connector 53"/>
          <p:cNvCxnSpPr>
            <a:stCxn id="30" idx="3"/>
            <a:endCxn id="44" idx="1"/>
          </p:cNvCxnSpPr>
          <p:nvPr/>
        </p:nvCxnSpPr>
        <p:spPr>
          <a:xfrm>
            <a:off x="3162300" y="5029200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1061"/>
            <a:ext cx="7886700" cy="780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Relationships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69" y="1728278"/>
            <a:ext cx="8758107" cy="26818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b="1" dirty="0">
                <a:latin typeface="Calibri" pitchFamily="34" charset="0"/>
              </a:rPr>
              <a:t>Cartesian product</a:t>
            </a:r>
            <a:r>
              <a:rPr lang="en-US" sz="2600" dirty="0">
                <a:latin typeface="Calibri" pitchFamily="34" charset="0"/>
              </a:rPr>
              <a:t>: Given two sets </a:t>
            </a:r>
            <a:r>
              <a:rPr lang="en-US" sz="2600" i="1" dirty="0">
                <a:latin typeface="Calibri" pitchFamily="34" charset="0"/>
              </a:rPr>
              <a:t>A</a:t>
            </a:r>
            <a:r>
              <a:rPr lang="en-US" sz="2600" dirty="0">
                <a:latin typeface="Calibri" pitchFamily="34" charset="0"/>
              </a:rPr>
              <a:t> and </a:t>
            </a:r>
            <a:r>
              <a:rPr lang="en-US" sz="2600" i="1" dirty="0">
                <a:latin typeface="Calibri" pitchFamily="34" charset="0"/>
              </a:rPr>
              <a:t>B</a:t>
            </a:r>
            <a:r>
              <a:rPr lang="en-US" sz="2600" dirty="0">
                <a:latin typeface="Calibri" pitchFamily="34" charset="0"/>
              </a:rPr>
              <a:t>, the Cartesian product of these sets, denoted as </a:t>
            </a:r>
            <a:r>
              <a:rPr lang="en-US" sz="2600" i="1" dirty="0">
                <a:latin typeface="Calibri" pitchFamily="34" charset="0"/>
              </a:rPr>
              <a:t>A</a:t>
            </a:r>
            <a:r>
              <a:rPr lang="en-US" sz="2600" dirty="0">
                <a:latin typeface="Calibri" pitchFamily="34" charset="0"/>
              </a:rPr>
              <a:t>×</a:t>
            </a:r>
            <a:r>
              <a:rPr lang="en-US" sz="2600" i="1" dirty="0">
                <a:latin typeface="Calibri" pitchFamily="34" charset="0"/>
              </a:rPr>
              <a:t>B</a:t>
            </a:r>
            <a:r>
              <a:rPr lang="en-US" sz="2600" dirty="0">
                <a:latin typeface="Calibri" pitchFamily="34" charset="0"/>
              </a:rPr>
              <a:t>, is the set of all (ordered) pairs (</a:t>
            </a:r>
            <a:r>
              <a:rPr lang="en-US" sz="2600" i="1" dirty="0" err="1">
                <a:latin typeface="Calibri" pitchFamily="34" charset="0"/>
              </a:rPr>
              <a:t>a,b</a:t>
            </a:r>
            <a:r>
              <a:rPr lang="en-US" sz="2600" dirty="0">
                <a:latin typeface="Calibri" pitchFamily="34" charset="0"/>
              </a:rPr>
              <a:t>) such that </a:t>
            </a:r>
            <a:r>
              <a:rPr lang="en-US" sz="2600" i="1" dirty="0">
                <a:latin typeface="Calibri" pitchFamily="34" charset="0"/>
              </a:rPr>
              <a:t>a </a:t>
            </a:r>
            <a:r>
              <a:rPr lang="en-US" sz="2600" dirty="0">
                <a:latin typeface="Calibri" pitchFamily="34" charset="0"/>
              </a:rPr>
              <a:t>∈</a:t>
            </a:r>
            <a:r>
              <a:rPr lang="en-US" sz="2600" i="1" dirty="0">
                <a:latin typeface="Calibri" pitchFamily="34" charset="0"/>
              </a:rPr>
              <a:t> A</a:t>
            </a:r>
            <a:r>
              <a:rPr lang="en-US" sz="2600" dirty="0">
                <a:latin typeface="Calibri" pitchFamily="34" charset="0"/>
              </a:rPr>
              <a:t> and </a:t>
            </a:r>
            <a:r>
              <a:rPr lang="en-US" sz="2600" i="1" dirty="0">
                <a:latin typeface="Calibri" pitchFamily="34" charset="0"/>
              </a:rPr>
              <a:t>b </a:t>
            </a:r>
            <a:r>
              <a:rPr lang="en-US" sz="2600" dirty="0">
                <a:latin typeface="Calibri" pitchFamily="34" charset="0"/>
              </a:rPr>
              <a:t>∈ </a:t>
            </a:r>
            <a:r>
              <a:rPr lang="en-US" sz="2600" i="1" dirty="0">
                <a:latin typeface="Calibri" pitchFamily="34" charset="0"/>
              </a:rPr>
              <a:t>B</a:t>
            </a:r>
            <a:r>
              <a:rPr lang="en-US" sz="2600" dirty="0">
                <a:latin typeface="Calibri" pitchFamily="34" charset="0"/>
              </a:rPr>
              <a:t>.</a:t>
            </a:r>
          </a:p>
          <a:p>
            <a:pPr marL="228600" lvl="2">
              <a:lnSpc>
                <a:spcPct val="110000"/>
              </a:lnSpc>
              <a:spcBef>
                <a:spcPts val="1000"/>
              </a:spcBef>
            </a:pPr>
            <a:r>
              <a:rPr lang="en-US" sz="2600" dirty="0">
                <a:latin typeface="Calibri" pitchFamily="34" charset="0"/>
              </a:rPr>
              <a:t>Example: </a:t>
            </a:r>
            <a:r>
              <a:rPr lang="en-US" sz="2400" dirty="0">
                <a:latin typeface="Consolas" pitchFamily="49" charset="0"/>
              </a:rPr>
              <a:t>if </a:t>
            </a:r>
            <a:r>
              <a:rPr lang="mr-IN" sz="2400" i="1" dirty="0" err="1">
                <a:latin typeface="Consolas" pitchFamily="49" charset="0"/>
              </a:rPr>
              <a:t>A</a:t>
            </a:r>
            <a:r>
              <a:rPr lang="mr-IN" sz="2400" dirty="0">
                <a:latin typeface="Consolas" pitchFamily="49" charset="0"/>
              </a:rPr>
              <a:t>={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1,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2,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3</a:t>
            </a:r>
            <a:r>
              <a:rPr lang="en-US" sz="2400" i="1" dirty="0">
                <a:latin typeface="Consolas" pitchFamily="49" charset="0"/>
              </a:rPr>
              <a:t>,a4,a5</a:t>
            </a:r>
            <a:r>
              <a:rPr lang="mr-IN" sz="2400" dirty="0">
                <a:latin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</a:rPr>
              <a:t> and </a:t>
            </a:r>
            <a:r>
              <a:rPr lang="mr-IN" sz="2400" i="1" dirty="0" err="1">
                <a:latin typeface="Consolas" pitchFamily="49" charset="0"/>
              </a:rPr>
              <a:t>B</a:t>
            </a:r>
            <a:r>
              <a:rPr lang="mr-IN" sz="2400" dirty="0">
                <a:latin typeface="Consolas" pitchFamily="49" charset="0"/>
              </a:rPr>
              <a:t>={</a:t>
            </a:r>
            <a:r>
              <a:rPr lang="en-US" sz="2400" i="1" dirty="0">
                <a:latin typeface="Consolas" pitchFamily="49" charset="0"/>
              </a:rPr>
              <a:t>b1</a:t>
            </a:r>
            <a:r>
              <a:rPr lang="mr-IN" sz="2400" i="1" dirty="0">
                <a:latin typeface="Consolas" pitchFamily="49" charset="0"/>
              </a:rPr>
              <a:t>,</a:t>
            </a:r>
            <a:r>
              <a:rPr lang="mr-IN" sz="2400" i="1" dirty="0" err="1">
                <a:latin typeface="Consolas" pitchFamily="49" charset="0"/>
              </a:rPr>
              <a:t>b</a:t>
            </a:r>
            <a:r>
              <a:rPr lang="en-US" sz="2400" i="1" dirty="0">
                <a:latin typeface="Consolas" pitchFamily="49" charset="0"/>
              </a:rPr>
              <a:t>2</a:t>
            </a:r>
            <a:r>
              <a:rPr lang="mr-IN" sz="2400" i="1" dirty="0">
                <a:latin typeface="Consolas" pitchFamily="49" charset="0"/>
              </a:rPr>
              <a:t>,</a:t>
            </a:r>
            <a:r>
              <a:rPr lang="en-US" sz="2400" i="1" dirty="0">
                <a:latin typeface="Consolas" pitchFamily="49" charset="0"/>
              </a:rPr>
              <a:t>b3,b4</a:t>
            </a:r>
            <a:r>
              <a:rPr lang="mr-IN" sz="2400" dirty="0">
                <a:latin typeface="Consolas" pitchFamily="49" charset="0"/>
              </a:rPr>
              <a:t>}</a:t>
            </a:r>
            <a:r>
              <a:rPr lang="en-US" sz="2400" dirty="0">
                <a:latin typeface="Consolas" pitchFamily="49" charset="0"/>
              </a:rPr>
              <a:t>, then </a:t>
            </a:r>
            <a:r>
              <a:rPr lang="mr-IN" sz="2400" i="1" dirty="0" err="1">
                <a:latin typeface="Consolas" pitchFamily="49" charset="0"/>
              </a:rPr>
              <a:t>A</a:t>
            </a:r>
            <a:r>
              <a:rPr lang="en-US" sz="2400" dirty="0">
                <a:latin typeface="Consolas" pitchFamily="49" charset="0"/>
              </a:rPr>
              <a:t>×</a:t>
            </a:r>
            <a:r>
              <a:rPr lang="mr-IN" sz="2400" i="1" dirty="0" err="1">
                <a:latin typeface="Consolas" pitchFamily="49" charset="0"/>
              </a:rPr>
              <a:t>B</a:t>
            </a:r>
            <a:r>
              <a:rPr lang="mr-IN" sz="2400" dirty="0">
                <a:latin typeface="Consolas" pitchFamily="49" charset="0"/>
              </a:rPr>
              <a:t> = {(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1,</a:t>
            </a:r>
            <a:r>
              <a:rPr lang="en-US" sz="2400" i="1" dirty="0">
                <a:latin typeface="Consolas" pitchFamily="49" charset="0"/>
              </a:rPr>
              <a:t>b1</a:t>
            </a:r>
            <a:r>
              <a:rPr lang="mr-IN" sz="2400" dirty="0">
                <a:latin typeface="Consolas" pitchFamily="49" charset="0"/>
              </a:rPr>
              <a:t>),(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1,</a:t>
            </a:r>
            <a:r>
              <a:rPr lang="en-US" sz="2400" i="1" dirty="0">
                <a:latin typeface="Consolas" pitchFamily="49" charset="0"/>
              </a:rPr>
              <a:t>b2</a:t>
            </a:r>
            <a:r>
              <a:rPr lang="mr-IN" sz="2400" dirty="0">
                <a:latin typeface="Consolas" pitchFamily="49" charset="0"/>
              </a:rPr>
              <a:t>),(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1,</a:t>
            </a:r>
            <a:r>
              <a:rPr lang="en-US" sz="2400" i="1" dirty="0">
                <a:latin typeface="Consolas" pitchFamily="49" charset="0"/>
              </a:rPr>
              <a:t>b3</a:t>
            </a:r>
            <a:r>
              <a:rPr lang="mr-IN" sz="2400" dirty="0">
                <a:latin typeface="Consolas" pitchFamily="49" charset="0"/>
              </a:rPr>
              <a:t>),(</a:t>
            </a:r>
            <a:r>
              <a:rPr lang="en-US" sz="2400" i="1" dirty="0">
                <a:latin typeface="Consolas" pitchFamily="49" charset="0"/>
              </a:rPr>
              <a:t>a</a:t>
            </a:r>
            <a:r>
              <a:rPr lang="mr-IN" sz="2400" i="1" dirty="0">
                <a:latin typeface="Consolas" pitchFamily="49" charset="0"/>
              </a:rPr>
              <a:t>1,</a:t>
            </a:r>
            <a:r>
              <a:rPr lang="en-US" sz="2400" i="1" dirty="0">
                <a:latin typeface="Consolas" pitchFamily="49" charset="0"/>
              </a:rPr>
              <a:t>b4</a:t>
            </a:r>
            <a:r>
              <a:rPr lang="mr-IN" sz="2400" dirty="0">
                <a:latin typeface="Consolas" pitchFamily="49" charset="0"/>
              </a:rPr>
              <a:t>),(</a:t>
            </a:r>
            <a:r>
              <a:rPr lang="en-US" sz="2400" i="1" dirty="0">
                <a:latin typeface="Consolas" pitchFamily="49" charset="0"/>
              </a:rPr>
              <a:t>a2</a:t>
            </a:r>
            <a:r>
              <a:rPr lang="mr-IN" sz="2400" i="1" dirty="0">
                <a:latin typeface="Consolas" pitchFamily="49" charset="0"/>
              </a:rPr>
              <a:t>,</a:t>
            </a:r>
            <a:r>
              <a:rPr lang="en-US" sz="2400" i="1" dirty="0">
                <a:latin typeface="Consolas" pitchFamily="49" charset="0"/>
              </a:rPr>
              <a:t>b1</a:t>
            </a:r>
            <a:r>
              <a:rPr lang="mr-IN" sz="2400" dirty="0">
                <a:latin typeface="Consolas" pitchFamily="49" charset="0"/>
              </a:rPr>
              <a:t>),(</a:t>
            </a:r>
            <a:r>
              <a:rPr lang="en-US" sz="2400" i="1" dirty="0">
                <a:latin typeface="Consolas" pitchFamily="49" charset="0"/>
              </a:rPr>
              <a:t>a2</a:t>
            </a:r>
            <a:r>
              <a:rPr lang="mr-IN" sz="2400" i="1" dirty="0">
                <a:latin typeface="Consolas" pitchFamily="49" charset="0"/>
              </a:rPr>
              <a:t>,</a:t>
            </a:r>
            <a:r>
              <a:rPr lang="en-US" sz="2400" i="1" dirty="0">
                <a:latin typeface="Consolas" pitchFamily="49" charset="0"/>
              </a:rPr>
              <a:t>b2</a:t>
            </a:r>
            <a:r>
              <a:rPr lang="mr-IN" sz="2400" dirty="0">
                <a:latin typeface="Consolas" pitchFamily="49" charset="0"/>
              </a:rPr>
              <a:t>),…</a:t>
            </a:r>
            <a:r>
              <a:rPr lang="en-US" sz="2400" dirty="0">
                <a:latin typeface="Consolas" pitchFamily="49" charset="0"/>
              </a:rPr>
              <a:t>,</a:t>
            </a:r>
            <a:r>
              <a:rPr lang="mr-IN" sz="2400" dirty="0">
                <a:latin typeface="Consolas" pitchFamily="49" charset="0"/>
              </a:rPr>
              <a:t> (</a:t>
            </a:r>
            <a:r>
              <a:rPr lang="en-US" sz="2400" i="1" dirty="0">
                <a:latin typeface="Consolas" pitchFamily="49" charset="0"/>
              </a:rPr>
              <a:t>a5</a:t>
            </a:r>
            <a:r>
              <a:rPr lang="mr-IN" sz="2400" i="1" dirty="0">
                <a:latin typeface="Consolas" pitchFamily="49" charset="0"/>
              </a:rPr>
              <a:t>,</a:t>
            </a:r>
            <a:r>
              <a:rPr lang="en-US" sz="2400" i="1" dirty="0">
                <a:latin typeface="Consolas" pitchFamily="49" charset="0"/>
              </a:rPr>
              <a:t>b4</a:t>
            </a:r>
            <a:r>
              <a:rPr lang="mr-IN" sz="2400" dirty="0">
                <a:latin typeface="Consolas" pitchFamily="49" charset="0"/>
              </a:rPr>
              <a:t>),}</a:t>
            </a:r>
            <a:r>
              <a:rPr lang="en-US" sz="2400" dirty="0">
                <a:latin typeface="Consolas" pitchFamily="49" charset="0"/>
              </a:rPr>
              <a:t>.</a:t>
            </a:r>
            <a:endParaRPr lang="mr-IN" sz="2400" dirty="0">
              <a:latin typeface="Consolas" pitchFamily="49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3338818" y="4570056"/>
            <a:ext cx="2571021" cy="2033872"/>
            <a:chOff x="3126819" y="3973345"/>
            <a:chExt cx="2778015" cy="2293246"/>
          </a:xfrm>
        </p:grpSpPr>
        <p:sp>
          <p:nvSpPr>
            <p:cNvPr id="101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2992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b4</a:t>
              </a:r>
            </a:p>
          </p:txBody>
        </p:sp>
        <p:sp>
          <p:nvSpPr>
            <p:cNvPr id="102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203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a5</a:t>
              </a:r>
            </a:p>
          </p:txBody>
        </p:sp>
        <p:sp>
          <p:nvSpPr>
            <p:cNvPr id="103" name="Line 122"/>
            <p:cNvSpPr>
              <a:spLocks noChangeShapeType="1"/>
            </p:cNvSpPr>
            <p:nvPr/>
          </p:nvSpPr>
          <p:spPr bwMode="auto">
            <a:xfrm>
              <a:off x="3668230" y="4279011"/>
              <a:ext cx="1664614" cy="390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22"/>
            <p:cNvSpPr>
              <a:spLocks noChangeShapeType="1"/>
            </p:cNvSpPr>
            <p:nvPr/>
          </p:nvSpPr>
          <p:spPr bwMode="auto">
            <a:xfrm>
              <a:off x="3661519" y="4274739"/>
              <a:ext cx="1662931" cy="7294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22"/>
            <p:cNvSpPr>
              <a:spLocks noChangeShapeType="1"/>
            </p:cNvSpPr>
            <p:nvPr/>
          </p:nvSpPr>
          <p:spPr bwMode="auto">
            <a:xfrm>
              <a:off x="3661519" y="4276388"/>
              <a:ext cx="1662931" cy="10555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45"/>
            <p:cNvSpPr>
              <a:spLocks noChangeShapeType="1"/>
            </p:cNvSpPr>
            <p:nvPr/>
          </p:nvSpPr>
          <p:spPr bwMode="auto">
            <a:xfrm flipH="1" flipV="1">
              <a:off x="3668229" y="4588722"/>
              <a:ext cx="1662932" cy="869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45"/>
            <p:cNvSpPr>
              <a:spLocks noChangeShapeType="1"/>
            </p:cNvSpPr>
            <p:nvPr/>
          </p:nvSpPr>
          <p:spPr bwMode="auto">
            <a:xfrm flipH="1" flipV="1">
              <a:off x="3650474" y="4599584"/>
              <a:ext cx="1680686" cy="404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45"/>
            <p:cNvSpPr>
              <a:spLocks noChangeShapeType="1"/>
            </p:cNvSpPr>
            <p:nvPr/>
          </p:nvSpPr>
          <p:spPr bwMode="auto">
            <a:xfrm flipH="1" flipV="1">
              <a:off x="3668228" y="4592960"/>
              <a:ext cx="1656222" cy="743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50"/>
            <p:cNvSpPr>
              <a:spLocks noChangeShapeType="1"/>
            </p:cNvSpPr>
            <p:nvPr/>
          </p:nvSpPr>
          <p:spPr bwMode="auto">
            <a:xfrm flipH="1">
              <a:off x="3673592" y="4346795"/>
              <a:ext cx="1650857" cy="5383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50"/>
            <p:cNvSpPr>
              <a:spLocks noChangeShapeType="1"/>
            </p:cNvSpPr>
            <p:nvPr/>
          </p:nvSpPr>
          <p:spPr bwMode="auto">
            <a:xfrm flipH="1" flipV="1">
              <a:off x="3666096" y="4909755"/>
              <a:ext cx="1665063" cy="1010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50"/>
            <p:cNvSpPr>
              <a:spLocks noChangeShapeType="1"/>
            </p:cNvSpPr>
            <p:nvPr/>
          </p:nvSpPr>
          <p:spPr bwMode="auto">
            <a:xfrm flipH="1" flipV="1">
              <a:off x="3666095" y="4908943"/>
              <a:ext cx="1658354" cy="4338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 flipH="1">
              <a:off x="3668227" y="4346795"/>
              <a:ext cx="1662932" cy="869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50"/>
            <p:cNvSpPr>
              <a:spLocks noChangeShapeType="1"/>
            </p:cNvSpPr>
            <p:nvPr/>
          </p:nvSpPr>
          <p:spPr bwMode="auto">
            <a:xfrm flipH="1">
              <a:off x="3666095" y="4675711"/>
              <a:ext cx="1665064" cy="536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 flipH="1" flipV="1">
              <a:off x="3666093" y="5212636"/>
              <a:ext cx="1658356" cy="130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50"/>
            <p:cNvSpPr>
              <a:spLocks noChangeShapeType="1"/>
            </p:cNvSpPr>
            <p:nvPr/>
          </p:nvSpPr>
          <p:spPr bwMode="auto">
            <a:xfrm flipH="1">
              <a:off x="3666091" y="4346795"/>
              <a:ext cx="1665068" cy="11847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50"/>
            <p:cNvSpPr>
              <a:spLocks noChangeShapeType="1"/>
            </p:cNvSpPr>
            <p:nvPr/>
          </p:nvSpPr>
          <p:spPr bwMode="auto">
            <a:xfrm flipH="1">
              <a:off x="3666091" y="4675711"/>
              <a:ext cx="1665068" cy="844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150"/>
            <p:cNvSpPr>
              <a:spLocks noChangeShapeType="1"/>
            </p:cNvSpPr>
            <p:nvPr/>
          </p:nvSpPr>
          <p:spPr bwMode="auto">
            <a:xfrm flipH="1">
              <a:off x="3666091" y="5010816"/>
              <a:ext cx="1658358" cy="520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50"/>
            <p:cNvSpPr>
              <a:spLocks noChangeShapeType="1"/>
            </p:cNvSpPr>
            <p:nvPr/>
          </p:nvSpPr>
          <p:spPr bwMode="auto">
            <a:xfrm flipH="1">
              <a:off x="3666089" y="5347069"/>
              <a:ext cx="1665070" cy="17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26819" y="3973345"/>
              <a:ext cx="2778015" cy="2293246"/>
              <a:chOff x="1385930" y="2919100"/>
              <a:chExt cx="3414809" cy="2751019"/>
            </a:xfrm>
          </p:grpSpPr>
          <p:sp>
            <p:nvSpPr>
              <p:cNvPr id="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Rectangle 120"/>
              <p:cNvSpPr>
                <a:spLocks noChangeArrowheads="1"/>
              </p:cNvSpPr>
              <p:nvPr/>
            </p:nvSpPr>
            <p:spPr bwMode="auto">
              <a:xfrm>
                <a:off x="1824766" y="5119374"/>
                <a:ext cx="486704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a2</a:t>
                </a:r>
              </a:p>
            </p:txBody>
          </p:sp>
          <p:sp>
            <p:nvSpPr>
              <p:cNvPr id="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a3</a:t>
                </a:r>
              </a:p>
            </p:txBody>
          </p:sp>
          <p:sp>
            <p:nvSpPr>
              <p:cNvPr id="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b2</a:t>
                </a:r>
              </a:p>
            </p:txBody>
          </p:sp>
          <p:sp>
            <p:nvSpPr>
              <p:cNvPr id="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7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  <a:r>
                  <a:rPr lang="en-US" sz="200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3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2" name="Rectangle 120"/>
              <p:cNvSpPr>
                <a:spLocks noChangeArrowheads="1"/>
              </p:cNvSpPr>
              <p:nvPr/>
            </p:nvSpPr>
            <p:spPr bwMode="auto">
              <a:xfrm>
                <a:off x="3879546" y="5113725"/>
                <a:ext cx="447295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</a:t>
                </a:r>
              </a:p>
            </p:txBody>
          </p:sp>
          <p:sp>
            <p:nvSpPr>
              <p:cNvPr id="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28476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b1</a:t>
                </a:r>
              </a:p>
            </p:txBody>
          </p:sp>
          <p:sp>
            <p:nvSpPr>
              <p:cNvPr id="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a1</a:t>
                </a:r>
              </a:p>
            </p:txBody>
          </p:sp>
          <p:sp>
            <p:nvSpPr>
              <p:cNvPr id="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6" name="Text Box 147"/>
              <p:cNvSpPr txBox="1">
                <a:spLocks noChangeArrowheads="1"/>
              </p:cNvSpPr>
              <p:nvPr/>
            </p:nvSpPr>
            <p:spPr bwMode="auto">
              <a:xfrm>
                <a:off x="1392082" y="4169024"/>
                <a:ext cx="516654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4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alibri" pitchFamily="34" charset="0"/>
              </a:rPr>
              <a:t>Relationships (Cont.)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38" y="1825625"/>
            <a:ext cx="8012011" cy="435133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itchFamily="34" charset="0"/>
              </a:rPr>
              <a:t>If </a:t>
            </a:r>
            <a:r>
              <a:rPr lang="en-US" sz="2600" i="1" dirty="0">
                <a:latin typeface="Calibri" pitchFamily="34" charset="0"/>
              </a:rPr>
              <a:t>A</a:t>
            </a:r>
            <a:r>
              <a:rPr lang="en-US" sz="2600" dirty="0">
                <a:latin typeface="Calibri" pitchFamily="34" charset="0"/>
              </a:rPr>
              <a:t> and </a:t>
            </a:r>
            <a:r>
              <a:rPr lang="en-US" sz="2600" i="1" dirty="0">
                <a:latin typeface="Calibri" pitchFamily="34" charset="0"/>
              </a:rPr>
              <a:t>B</a:t>
            </a:r>
            <a:r>
              <a:rPr lang="en-US" sz="2600" dirty="0">
                <a:latin typeface="Calibri" pitchFamily="34" charset="0"/>
              </a:rPr>
              <a:t> are two entity sets, then a relationship set is </a:t>
            </a:r>
            <a:r>
              <a:rPr lang="en-US" sz="2600" i="1" dirty="0">
                <a:latin typeface="Calibri" pitchFamily="34" charset="0"/>
              </a:rPr>
              <a:t>a subset of A×B</a:t>
            </a:r>
            <a:r>
              <a:rPr lang="en-US" sz="2600" dirty="0">
                <a:latin typeface="Calibri" pitchFamily="34" charset="0"/>
              </a:rPr>
              <a:t>.</a:t>
            </a:r>
          </a:p>
          <a:p>
            <a:r>
              <a:rPr lang="en-US" sz="2600" dirty="0">
                <a:latin typeface="Calibri" pitchFamily="34" charset="0"/>
              </a:rPr>
              <a:t>Example: the Major relationship set is a subset of </a:t>
            </a:r>
            <a:r>
              <a:rPr lang="en-US" sz="2600" dirty="0" err="1">
                <a:latin typeface="Calibri" pitchFamily="34" charset="0"/>
              </a:rPr>
              <a:t>Student×Department</a:t>
            </a:r>
            <a:r>
              <a:rPr lang="en-US" sz="2600" dirty="0">
                <a:latin typeface="Calibri" pitchFamily="34" charset="0"/>
              </a:rPr>
              <a:t>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56441" y="3597408"/>
            <a:ext cx="34183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Example </a:t>
            </a:r>
          </a:p>
          <a:p>
            <a:pPr algn="ctr">
              <a:spcAft>
                <a:spcPts val="1200"/>
              </a:spcAft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Major relationship set:</a:t>
            </a:r>
          </a:p>
          <a:p>
            <a:r>
              <a:rPr lang="en-US" sz="2400" dirty="0">
                <a:latin typeface="Consolas" pitchFamily="49" charset="0"/>
                <a:ea typeface="Linux Libertine" charset="0"/>
                <a:cs typeface="Linux Libertine" charset="0"/>
              </a:rPr>
              <a:t>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Linux Libertine" charset="0"/>
                <a:cs typeface="Linux Libertine" charset="0"/>
              </a:rPr>
              <a:t>{ 	(s1, d1), 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Linux Libertine" charset="0"/>
                <a:cs typeface="Linux Libertine" charset="0"/>
              </a:rPr>
              <a:t>(s2, d1),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Linux Libertine" charset="0"/>
                <a:cs typeface="Linux Libertine" charset="0"/>
              </a:rPr>
              <a:t>(s3, d2), </a:t>
            </a:r>
          </a:p>
          <a:p>
            <a:pPr lvl="2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ea typeface="Linux Libertine" charset="0"/>
                <a:cs typeface="Linux Libertine" charset="0"/>
              </a:rPr>
              <a:t>(s4, d3)  }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2016568" y="3770145"/>
            <a:ext cx="3080482" cy="2293589"/>
            <a:chOff x="3106314" y="3973345"/>
            <a:chExt cx="3080482" cy="2293589"/>
          </a:xfrm>
        </p:grpSpPr>
        <p:sp>
          <p:nvSpPr>
            <p:cNvPr id="157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d4</a:t>
              </a:r>
            </a:p>
          </p:txBody>
        </p:sp>
        <p:sp>
          <p:nvSpPr>
            <p:cNvPr id="158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s5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176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7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8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79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0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1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6"/>
                <a:ext cx="1432915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44546A"/>
                    </a:solidFill>
                    <a:latin typeface="Calibri" pitchFamily="34" charset="0"/>
                    <a:ea typeface="Linux Libertine" charset="0"/>
                    <a:cs typeface="Linux Libertine" charset="0"/>
                  </a:rPr>
                  <a:t>Student</a:t>
                </a:r>
              </a:p>
            </p:txBody>
          </p:sp>
          <p:sp>
            <p:nvSpPr>
              <p:cNvPr id="182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3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4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5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86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187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197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8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199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200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188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s2</a:t>
                </a:r>
              </a:p>
            </p:txBody>
          </p:sp>
          <p:sp>
            <p:nvSpPr>
              <p:cNvPr id="189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s3</a:t>
                </a:r>
              </a:p>
            </p:txBody>
          </p:sp>
          <p:sp>
            <p:nvSpPr>
              <p:cNvPr id="190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d2</a:t>
                </a:r>
              </a:p>
            </p:txBody>
          </p:sp>
          <p:sp>
            <p:nvSpPr>
              <p:cNvPr id="191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d3</a:t>
                </a:r>
              </a:p>
            </p:txBody>
          </p:sp>
          <p:sp>
            <p:nvSpPr>
              <p:cNvPr id="192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44546A"/>
                    </a:solidFill>
                    <a:latin typeface="Calibri" pitchFamily="34" charset="0"/>
                    <a:ea typeface="Linux Libertine" charset="0"/>
                    <a:cs typeface="Linux Libertine" charset="0"/>
                  </a:rPr>
                  <a:t>Department</a:t>
                </a:r>
              </a:p>
            </p:txBody>
          </p:sp>
          <p:sp>
            <p:nvSpPr>
              <p:cNvPr id="19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</a:p>
            </p:txBody>
          </p:sp>
          <p:sp>
            <p:nvSpPr>
              <p:cNvPr id="194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s1</a:t>
                </a:r>
              </a:p>
            </p:txBody>
          </p:sp>
          <p:sp>
            <p:nvSpPr>
              <p:cNvPr id="195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rgbClr val="C23724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6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52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Simple ER Diagram Example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349479" y="468362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Professor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886199" y="55560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5040279" y="5556082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Age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2808319" y="55560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PID</a:t>
            </a: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 flipH="1">
            <a:off x="3520008" y="5217022"/>
            <a:ext cx="504190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4411533" y="5215722"/>
            <a:ext cx="2556" cy="3403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 flipV="1">
            <a:off x="4860973" y="5217022"/>
            <a:ext cx="528476" cy="3847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982630" y="3540622"/>
            <a:ext cx="19050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Advise</a:t>
            </a:r>
          </a:p>
        </p:txBody>
      </p:sp>
      <p:cxnSp>
        <p:nvCxnSpPr>
          <p:cNvPr id="35" name="Straight Connector 34"/>
          <p:cNvCxnSpPr>
            <a:stCxn id="27" idx="1"/>
            <a:endCxn id="34" idx="2"/>
          </p:cNvCxnSpPr>
          <p:nvPr/>
        </p:nvCxnSpPr>
        <p:spPr>
          <a:xfrm flipH="1" flipV="1">
            <a:off x="1935130" y="4683622"/>
            <a:ext cx="1414349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5986189" y="3540622"/>
            <a:ext cx="2119313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Employ</a:t>
            </a:r>
          </a:p>
        </p:txBody>
      </p:sp>
      <p:cxnSp>
        <p:nvCxnSpPr>
          <p:cNvPr id="37" name="Straight Connector 36"/>
          <p:cNvCxnSpPr>
            <a:stCxn id="27" idx="3"/>
            <a:endCxn id="36" idx="2"/>
          </p:cNvCxnSpPr>
          <p:nvPr/>
        </p:nvCxnSpPr>
        <p:spPr>
          <a:xfrm flipV="1">
            <a:off x="5483079" y="4683622"/>
            <a:ext cx="1562767" cy="26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868330" y="2839834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649380" y="1814309"/>
            <a:ext cx="87762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</a:p>
        </p:txBody>
      </p:sp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2660358" y="1811135"/>
            <a:ext cx="72655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Age</a:t>
            </a:r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28650" y="1819108"/>
            <a:ext cx="897348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SID</a:t>
            </a: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 flipH="1" flipV="1">
            <a:off x="1275024" y="2426049"/>
            <a:ext cx="261382" cy="4115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1927598" y="2511111"/>
            <a:ext cx="91705" cy="331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2343150" y="2420733"/>
            <a:ext cx="48733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5902846" y="2839834"/>
            <a:ext cx="22860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145179" y="1816893"/>
            <a:ext cx="93477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7192930" y="1819108"/>
            <a:ext cx="116205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Address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249829" y="1819108"/>
            <a:ext cx="76199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DID</a:t>
            </a: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 flipV="1">
            <a:off x="5902845" y="2420733"/>
            <a:ext cx="713269" cy="416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 flipV="1">
            <a:off x="6829652" y="2420734"/>
            <a:ext cx="229928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V="1">
            <a:off x="7410011" y="2496934"/>
            <a:ext cx="202019" cy="3406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3573430" y="2535034"/>
            <a:ext cx="1676400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249830" y="3106534"/>
            <a:ext cx="653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001930" y="3106534"/>
            <a:ext cx="57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>
            <a:stCxn id="34" idx="0"/>
            <a:endCxn id="40" idx="2"/>
          </p:cNvCxnSpPr>
          <p:nvPr/>
        </p:nvCxnSpPr>
        <p:spPr>
          <a:xfrm flipV="1">
            <a:off x="1935130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36" idx="0"/>
            <a:endCxn id="47" idx="2"/>
          </p:cNvCxnSpPr>
          <p:nvPr/>
        </p:nvCxnSpPr>
        <p:spPr>
          <a:xfrm flipV="1">
            <a:off x="7045846" y="3373234"/>
            <a:ext cx="0" cy="167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6616113" y="5434766"/>
            <a:ext cx="24188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Linux Libertine" charset="0"/>
                <a:cs typeface="Linux Libertine" charset="0"/>
              </a:rPr>
              <a:t>Take a minute</a:t>
            </a:r>
            <a:r>
              <a:rPr kumimoji="0" lang="en-US" b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Linux Libertine" charset="0"/>
                <a:cs typeface="Linux Libertine" charset="0"/>
              </a:rPr>
              <a:t> or two to understand the model</a:t>
            </a:r>
            <a:endParaRPr kumimoji="0" lang="en-US" b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pic>
        <p:nvPicPr>
          <p:cNvPr id="57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60" y="4315479"/>
            <a:ext cx="229532" cy="172149"/>
          </a:xfrm>
          <a:prstGeom prst="rect">
            <a:avLst/>
          </a:prstGeom>
        </p:spPr>
      </p:pic>
      <p:pic>
        <p:nvPicPr>
          <p:cNvPr id="574" name="Picture 5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475" y="4424427"/>
            <a:ext cx="284628" cy="6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Multiplicity of Relationships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8650" y="2008188"/>
            <a:ext cx="3080482" cy="2293589"/>
            <a:chOff x="3106314" y="3973345"/>
            <a:chExt cx="3080482" cy="2293589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d4</a:t>
              </a: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0267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106314" y="3973345"/>
              <a:ext cx="3080482" cy="2293589"/>
              <a:chOff x="1360725" y="2919100"/>
              <a:chExt cx="3786609" cy="2751430"/>
            </a:xfrm>
          </p:grpSpPr>
          <p:sp>
            <p:nvSpPr>
              <p:cNvPr id="59" name="Line 145"/>
              <p:cNvSpPr>
                <a:spLocks noChangeShapeType="1"/>
              </p:cNvSpPr>
              <p:nvPr/>
            </p:nvSpPr>
            <p:spPr bwMode="auto">
              <a:xfrm flipH="1">
                <a:off x="2051448" y="3363570"/>
                <a:ext cx="1992214" cy="30480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>
                <a:off x="2051448" y="3754124"/>
                <a:ext cx="2035868" cy="2635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360725" y="5119785"/>
                <a:ext cx="1414787" cy="550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Student</a:t>
                </a: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s2</a:t>
                </a: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s3</a:t>
                </a: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d2</a:t>
                </a: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d3</a:t>
                </a: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2593" y="5114694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s1</a:t>
                </a: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49497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s4</a:t>
                </a: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Many-to-one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4073" y="1766299"/>
            <a:ext cx="4691278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Each Student participates in </a:t>
            </a:r>
            <a:r>
              <a:rPr lang="en-US" sz="2800" b="1" dirty="0">
                <a:latin typeface="Calibri" pitchFamily="34" charset="0"/>
                <a:ea typeface="Linux Libertine" charset="0"/>
                <a:cs typeface="Linux Libertine" charset="0"/>
              </a:rPr>
              <a:t>at most one 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Major relationship, </a:t>
            </a:r>
          </a:p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i.e. given a Student, the Department is unique (no double majors!)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44271" y="3400345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Multiplicity of Relationships (Cont.)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d4</a:t>
              </a: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p3</a:t>
                </a: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d2</a:t>
                </a: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d3</a:t>
                </a: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p1</a:t>
                </a: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p4</a:t>
                </a: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One-to-one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PID</a:t>
              </a: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Chair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122546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828550" y="2217357"/>
            <a:ext cx="4950812" cy="138499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Each Department has </a:t>
            </a:r>
            <a:r>
              <a:rPr lang="en-US" sz="2800" b="1" dirty="0">
                <a:latin typeface="Calibri" pitchFamily="34" charset="0"/>
                <a:ea typeface="Linux Libertine" charset="0"/>
                <a:cs typeface="Linux Libertine" charset="0"/>
              </a:rPr>
              <a:t>at most one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 chair and each Professor can chair </a:t>
            </a:r>
            <a:r>
              <a:rPr lang="en-US" sz="2800" b="1" dirty="0">
                <a:latin typeface="Calibri" pitchFamily="34" charset="0"/>
                <a:ea typeface="Linux Libertine" charset="0"/>
                <a:cs typeface="Linux Libertine" charset="0"/>
              </a:rPr>
              <a:t>at most one 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Department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70410" y="3413574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Chair</a:t>
            </a:r>
            <a:endParaRPr lang="en-US" sz="1600" dirty="0"/>
          </a:p>
        </p:txBody>
      </p:sp>
      <p:sp>
        <p:nvSpPr>
          <p:cNvPr id="102" name="Oval 101"/>
          <p:cNvSpPr/>
          <p:nvPr/>
        </p:nvSpPr>
        <p:spPr>
          <a:xfrm>
            <a:off x="2886678" y="5461608"/>
            <a:ext cx="941872" cy="534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4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Multiplicity of Relationships (Cont.)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25256" y="2008189"/>
            <a:ext cx="3184523" cy="2296761"/>
            <a:chOff x="3002920" y="3973346"/>
            <a:chExt cx="3184523" cy="2296761"/>
          </a:xfrm>
        </p:grpSpPr>
        <p:sp>
          <p:nvSpPr>
            <p:cNvPr id="39" name="Text Box 151"/>
            <p:cNvSpPr txBox="1">
              <a:spLocks noChangeArrowheads="1"/>
            </p:cNvSpPr>
            <p:nvPr/>
          </p:nvSpPr>
          <p:spPr bwMode="auto">
            <a:xfrm>
              <a:off x="5474908" y="5147914"/>
              <a:ext cx="43313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d4</a:t>
              </a:r>
            </a:p>
          </p:txBody>
        </p:sp>
        <p:sp>
          <p:nvSpPr>
            <p:cNvPr id="57" name="Text Box 147"/>
            <p:cNvSpPr txBox="1">
              <a:spLocks noChangeArrowheads="1"/>
            </p:cNvSpPr>
            <p:nvPr/>
          </p:nvSpPr>
          <p:spPr bwMode="auto">
            <a:xfrm>
              <a:off x="3131824" y="5331970"/>
              <a:ext cx="43633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002920" y="3973346"/>
              <a:ext cx="3184523" cy="2296761"/>
              <a:chOff x="1233630" y="2919100"/>
              <a:chExt cx="3914500" cy="2755235"/>
            </a:xfrm>
          </p:grpSpPr>
          <p:sp>
            <p:nvSpPr>
              <p:cNvPr id="60" name="Line 150"/>
              <p:cNvSpPr>
                <a:spLocks noChangeShapeType="1"/>
              </p:cNvSpPr>
              <p:nvPr/>
            </p:nvSpPr>
            <p:spPr bwMode="auto">
              <a:xfrm flipH="1" flipV="1">
                <a:off x="2029621" y="3667630"/>
                <a:ext cx="2057698" cy="88759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1" name="Line 122"/>
              <p:cNvSpPr>
                <a:spLocks noChangeShapeType="1"/>
              </p:cNvSpPr>
              <p:nvPr/>
            </p:nvSpPr>
            <p:spPr bwMode="auto">
              <a:xfrm>
                <a:off x="2051449" y="3282637"/>
                <a:ext cx="2035869" cy="793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3934126" y="2919100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8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3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5" y="122"/>
                  </a:cxn>
                  <a:cxn ang="0">
                    <a:pos x="31" y="198"/>
                  </a:cxn>
                  <a:cxn ang="0">
                    <a:pos x="19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19" y="1064"/>
                  </a:cxn>
                  <a:cxn ang="0">
                    <a:pos x="31" y="1155"/>
                  </a:cxn>
                  <a:cxn ang="0">
                    <a:pos x="45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3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8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8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3" y="22"/>
                    </a:lnTo>
                    <a:lnTo>
                      <a:pt x="124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7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5" y="122"/>
                    </a:lnTo>
                    <a:lnTo>
                      <a:pt x="38" y="158"/>
                    </a:lnTo>
                    <a:lnTo>
                      <a:pt x="31" y="198"/>
                    </a:lnTo>
                    <a:lnTo>
                      <a:pt x="25" y="241"/>
                    </a:lnTo>
                    <a:lnTo>
                      <a:pt x="19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6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6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19" y="1064"/>
                    </a:lnTo>
                    <a:lnTo>
                      <a:pt x="25" y="1112"/>
                    </a:lnTo>
                    <a:lnTo>
                      <a:pt x="31" y="1155"/>
                    </a:lnTo>
                    <a:lnTo>
                      <a:pt x="38" y="1195"/>
                    </a:lnTo>
                    <a:lnTo>
                      <a:pt x="45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7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4" y="1343"/>
                    </a:lnTo>
                    <a:lnTo>
                      <a:pt x="133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8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3" name="Freeform 119"/>
              <p:cNvSpPr>
                <a:spLocks/>
              </p:cNvSpPr>
              <p:nvPr/>
            </p:nvSpPr>
            <p:spPr bwMode="auto">
              <a:xfrm>
                <a:off x="1899051" y="2927038"/>
                <a:ext cx="338137" cy="2149475"/>
              </a:xfrm>
              <a:custGeom>
                <a:avLst/>
                <a:gdLst/>
                <a:ahLst/>
                <a:cxnLst>
                  <a:cxn ang="0">
                    <a:pos x="211" y="617"/>
                  </a:cxn>
                  <a:cxn ang="0">
                    <a:pos x="209" y="501"/>
                  </a:cxn>
                  <a:cxn ang="0">
                    <a:pos x="202" y="390"/>
                  </a:cxn>
                  <a:cxn ang="0">
                    <a:pos x="193" y="288"/>
                  </a:cxn>
                  <a:cxn ang="0">
                    <a:pos x="181" y="198"/>
                  </a:cxn>
                  <a:cxn ang="0">
                    <a:pos x="167" y="122"/>
                  </a:cxn>
                  <a:cxn ang="0">
                    <a:pos x="151" y="63"/>
                  </a:cxn>
                  <a:cxn ang="0">
                    <a:pos x="134" y="22"/>
                  </a:cxn>
                  <a:cxn ang="0">
                    <a:pos x="115" y="2"/>
                  </a:cxn>
                  <a:cxn ang="0">
                    <a:pos x="97" y="2"/>
                  </a:cxn>
                  <a:cxn ang="0">
                    <a:pos x="79" y="22"/>
                  </a:cxn>
                  <a:cxn ang="0">
                    <a:pos x="61" y="63"/>
                  </a:cxn>
                  <a:cxn ang="0">
                    <a:pos x="46" y="122"/>
                  </a:cxn>
                  <a:cxn ang="0">
                    <a:pos x="32" y="198"/>
                  </a:cxn>
                  <a:cxn ang="0">
                    <a:pos x="20" y="288"/>
                  </a:cxn>
                  <a:cxn ang="0">
                    <a:pos x="10" y="390"/>
                  </a:cxn>
                  <a:cxn ang="0">
                    <a:pos x="4" y="501"/>
                  </a:cxn>
                  <a:cxn ang="0">
                    <a:pos x="1" y="617"/>
                  </a:cxn>
                  <a:cxn ang="0">
                    <a:pos x="1" y="735"/>
                  </a:cxn>
                  <a:cxn ang="0">
                    <a:pos x="4" y="851"/>
                  </a:cxn>
                  <a:cxn ang="0">
                    <a:pos x="10" y="962"/>
                  </a:cxn>
                  <a:cxn ang="0">
                    <a:pos x="20" y="1064"/>
                  </a:cxn>
                  <a:cxn ang="0">
                    <a:pos x="32" y="1155"/>
                  </a:cxn>
                  <a:cxn ang="0">
                    <a:pos x="46" y="1231"/>
                  </a:cxn>
                  <a:cxn ang="0">
                    <a:pos x="61" y="1289"/>
                  </a:cxn>
                  <a:cxn ang="0">
                    <a:pos x="79" y="1330"/>
                  </a:cxn>
                  <a:cxn ang="0">
                    <a:pos x="97" y="1351"/>
                  </a:cxn>
                  <a:cxn ang="0">
                    <a:pos x="115" y="1351"/>
                  </a:cxn>
                  <a:cxn ang="0">
                    <a:pos x="134" y="1330"/>
                  </a:cxn>
                  <a:cxn ang="0">
                    <a:pos x="151" y="1289"/>
                  </a:cxn>
                  <a:cxn ang="0">
                    <a:pos x="167" y="1231"/>
                  </a:cxn>
                  <a:cxn ang="0">
                    <a:pos x="181" y="1155"/>
                  </a:cxn>
                  <a:cxn ang="0">
                    <a:pos x="193" y="1064"/>
                  </a:cxn>
                  <a:cxn ang="0">
                    <a:pos x="202" y="962"/>
                  </a:cxn>
                  <a:cxn ang="0">
                    <a:pos x="209" y="851"/>
                  </a:cxn>
                  <a:cxn ang="0">
                    <a:pos x="211" y="735"/>
                  </a:cxn>
                </a:cxnLst>
                <a:rect l="0" t="0" r="r" b="b"/>
                <a:pathLst>
                  <a:path w="213" h="1354">
                    <a:moveTo>
                      <a:pt x="212" y="677"/>
                    </a:moveTo>
                    <a:lnTo>
                      <a:pt x="211" y="617"/>
                    </a:lnTo>
                    <a:lnTo>
                      <a:pt x="210" y="559"/>
                    </a:lnTo>
                    <a:lnTo>
                      <a:pt x="209" y="501"/>
                    </a:lnTo>
                    <a:lnTo>
                      <a:pt x="206" y="445"/>
                    </a:lnTo>
                    <a:lnTo>
                      <a:pt x="202" y="390"/>
                    </a:lnTo>
                    <a:lnTo>
                      <a:pt x="198" y="338"/>
                    </a:lnTo>
                    <a:lnTo>
                      <a:pt x="193" y="288"/>
                    </a:lnTo>
                    <a:lnTo>
                      <a:pt x="187" y="241"/>
                    </a:lnTo>
                    <a:lnTo>
                      <a:pt x="181" y="198"/>
                    </a:lnTo>
                    <a:lnTo>
                      <a:pt x="174" y="158"/>
                    </a:lnTo>
                    <a:lnTo>
                      <a:pt x="167" y="122"/>
                    </a:lnTo>
                    <a:lnTo>
                      <a:pt x="159" y="90"/>
                    </a:lnTo>
                    <a:lnTo>
                      <a:pt x="151" y="63"/>
                    </a:lnTo>
                    <a:lnTo>
                      <a:pt x="142" y="40"/>
                    </a:lnTo>
                    <a:lnTo>
                      <a:pt x="134" y="22"/>
                    </a:lnTo>
                    <a:lnTo>
                      <a:pt x="125" y="10"/>
                    </a:lnTo>
                    <a:lnTo>
                      <a:pt x="115" y="2"/>
                    </a:lnTo>
                    <a:lnTo>
                      <a:pt x="106" y="0"/>
                    </a:lnTo>
                    <a:lnTo>
                      <a:pt x="97" y="2"/>
                    </a:lnTo>
                    <a:lnTo>
                      <a:pt x="88" y="10"/>
                    </a:lnTo>
                    <a:lnTo>
                      <a:pt x="79" y="22"/>
                    </a:lnTo>
                    <a:lnTo>
                      <a:pt x="70" y="40"/>
                    </a:lnTo>
                    <a:lnTo>
                      <a:pt x="61" y="63"/>
                    </a:lnTo>
                    <a:lnTo>
                      <a:pt x="53" y="90"/>
                    </a:lnTo>
                    <a:lnTo>
                      <a:pt x="46" y="122"/>
                    </a:lnTo>
                    <a:lnTo>
                      <a:pt x="38" y="158"/>
                    </a:lnTo>
                    <a:lnTo>
                      <a:pt x="32" y="198"/>
                    </a:lnTo>
                    <a:lnTo>
                      <a:pt x="25" y="241"/>
                    </a:lnTo>
                    <a:lnTo>
                      <a:pt x="20" y="288"/>
                    </a:lnTo>
                    <a:lnTo>
                      <a:pt x="14" y="338"/>
                    </a:lnTo>
                    <a:lnTo>
                      <a:pt x="10" y="390"/>
                    </a:lnTo>
                    <a:lnTo>
                      <a:pt x="7" y="445"/>
                    </a:lnTo>
                    <a:lnTo>
                      <a:pt x="4" y="501"/>
                    </a:lnTo>
                    <a:lnTo>
                      <a:pt x="2" y="559"/>
                    </a:lnTo>
                    <a:lnTo>
                      <a:pt x="1" y="617"/>
                    </a:lnTo>
                    <a:lnTo>
                      <a:pt x="0" y="677"/>
                    </a:lnTo>
                    <a:lnTo>
                      <a:pt x="1" y="735"/>
                    </a:lnTo>
                    <a:lnTo>
                      <a:pt x="2" y="794"/>
                    </a:lnTo>
                    <a:lnTo>
                      <a:pt x="4" y="851"/>
                    </a:lnTo>
                    <a:lnTo>
                      <a:pt x="7" y="908"/>
                    </a:lnTo>
                    <a:lnTo>
                      <a:pt x="10" y="962"/>
                    </a:lnTo>
                    <a:lnTo>
                      <a:pt x="14" y="1015"/>
                    </a:lnTo>
                    <a:lnTo>
                      <a:pt x="20" y="1064"/>
                    </a:lnTo>
                    <a:lnTo>
                      <a:pt x="25" y="1112"/>
                    </a:lnTo>
                    <a:lnTo>
                      <a:pt x="32" y="1155"/>
                    </a:lnTo>
                    <a:lnTo>
                      <a:pt x="38" y="1195"/>
                    </a:lnTo>
                    <a:lnTo>
                      <a:pt x="46" y="1231"/>
                    </a:lnTo>
                    <a:lnTo>
                      <a:pt x="53" y="1262"/>
                    </a:lnTo>
                    <a:lnTo>
                      <a:pt x="61" y="1289"/>
                    </a:lnTo>
                    <a:lnTo>
                      <a:pt x="70" y="1312"/>
                    </a:lnTo>
                    <a:lnTo>
                      <a:pt x="79" y="1330"/>
                    </a:lnTo>
                    <a:lnTo>
                      <a:pt x="88" y="1343"/>
                    </a:lnTo>
                    <a:lnTo>
                      <a:pt x="97" y="1351"/>
                    </a:lnTo>
                    <a:lnTo>
                      <a:pt x="106" y="1353"/>
                    </a:lnTo>
                    <a:lnTo>
                      <a:pt x="115" y="1351"/>
                    </a:lnTo>
                    <a:lnTo>
                      <a:pt x="125" y="1343"/>
                    </a:lnTo>
                    <a:lnTo>
                      <a:pt x="134" y="1330"/>
                    </a:lnTo>
                    <a:lnTo>
                      <a:pt x="142" y="1312"/>
                    </a:lnTo>
                    <a:lnTo>
                      <a:pt x="151" y="1289"/>
                    </a:lnTo>
                    <a:lnTo>
                      <a:pt x="159" y="1262"/>
                    </a:lnTo>
                    <a:lnTo>
                      <a:pt x="167" y="1231"/>
                    </a:lnTo>
                    <a:lnTo>
                      <a:pt x="174" y="1195"/>
                    </a:lnTo>
                    <a:lnTo>
                      <a:pt x="181" y="1155"/>
                    </a:lnTo>
                    <a:lnTo>
                      <a:pt x="187" y="1112"/>
                    </a:lnTo>
                    <a:lnTo>
                      <a:pt x="193" y="1064"/>
                    </a:lnTo>
                    <a:lnTo>
                      <a:pt x="198" y="1015"/>
                    </a:lnTo>
                    <a:lnTo>
                      <a:pt x="202" y="962"/>
                    </a:lnTo>
                    <a:lnTo>
                      <a:pt x="206" y="908"/>
                    </a:lnTo>
                    <a:lnTo>
                      <a:pt x="209" y="851"/>
                    </a:lnTo>
                    <a:lnTo>
                      <a:pt x="210" y="794"/>
                    </a:lnTo>
                    <a:lnTo>
                      <a:pt x="211" y="735"/>
                    </a:lnTo>
                    <a:lnTo>
                      <a:pt x="212" y="677"/>
                    </a:lnTo>
                  </a:path>
                </a:pathLst>
              </a:custGeom>
              <a:noFill/>
              <a:ln w="12700" cap="rnd" cmpd="sng">
                <a:solidFill>
                  <a:srgbClr val="4454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Rectangle 120"/>
              <p:cNvSpPr>
                <a:spLocks noChangeArrowheads="1"/>
              </p:cNvSpPr>
              <p:nvPr/>
            </p:nvSpPr>
            <p:spPr bwMode="auto">
              <a:xfrm>
                <a:off x="1233630" y="5119374"/>
                <a:ext cx="1668976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Oval 124"/>
              <p:cNvSpPr>
                <a:spLocks noChangeArrowheads="1"/>
              </p:cNvSpPr>
              <p:nvPr/>
            </p:nvSpPr>
            <p:spPr bwMode="auto">
              <a:xfrm>
                <a:off x="1997476" y="323025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Oval 125"/>
              <p:cNvSpPr>
                <a:spLocks noChangeArrowheads="1"/>
              </p:cNvSpPr>
              <p:nvPr/>
            </p:nvSpPr>
            <p:spPr bwMode="auto">
              <a:xfrm>
                <a:off x="1997476" y="36064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7" name="Oval 126"/>
              <p:cNvSpPr>
                <a:spLocks noChangeArrowheads="1"/>
              </p:cNvSpPr>
              <p:nvPr/>
            </p:nvSpPr>
            <p:spPr bwMode="auto">
              <a:xfrm>
                <a:off x="1997476" y="3973200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Oval 127"/>
              <p:cNvSpPr>
                <a:spLocks noChangeArrowheads="1"/>
              </p:cNvSpPr>
              <p:nvPr/>
            </p:nvSpPr>
            <p:spPr bwMode="auto">
              <a:xfrm>
                <a:off x="1997476" y="43430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Oval 128"/>
              <p:cNvSpPr>
                <a:spLocks noChangeArrowheads="1"/>
              </p:cNvSpPr>
              <p:nvPr/>
            </p:nvSpPr>
            <p:spPr bwMode="auto">
              <a:xfrm>
                <a:off x="1997476" y="4711388"/>
                <a:ext cx="87312" cy="104775"/>
              </a:xfrm>
              <a:prstGeom prst="ellipse">
                <a:avLst/>
              </a:prstGeom>
              <a:solidFill>
                <a:srgbClr val="44546A"/>
              </a:solidFill>
              <a:ln w="12700">
                <a:solidFill>
                  <a:srgbClr val="44546A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70" name="Group 129"/>
              <p:cNvGrpSpPr>
                <a:grpSpLocks/>
              </p:cNvGrpSpPr>
              <p:nvPr/>
            </p:nvGrpSpPr>
            <p:grpSpPr bwMode="auto">
              <a:xfrm>
                <a:off x="4043663" y="3309625"/>
                <a:ext cx="87312" cy="1295400"/>
                <a:chOff x="2433" y="2302"/>
                <a:chExt cx="55" cy="816"/>
              </a:xfrm>
            </p:grpSpPr>
            <p:sp>
              <p:nvSpPr>
                <p:cNvPr id="80" name="Oval 130"/>
                <p:cNvSpPr>
                  <a:spLocks noChangeArrowheads="1"/>
                </p:cNvSpPr>
                <p:nvPr/>
              </p:nvSpPr>
              <p:spPr bwMode="auto">
                <a:xfrm>
                  <a:off x="2433" y="23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1" name="Oval 131"/>
                <p:cNvSpPr>
                  <a:spLocks noChangeArrowheads="1"/>
                </p:cNvSpPr>
                <p:nvPr/>
              </p:nvSpPr>
              <p:spPr bwMode="auto">
                <a:xfrm>
                  <a:off x="2433" y="2549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2" name="Oval 132"/>
                <p:cNvSpPr>
                  <a:spLocks noChangeArrowheads="1"/>
                </p:cNvSpPr>
                <p:nvPr/>
              </p:nvSpPr>
              <p:spPr bwMode="auto">
                <a:xfrm>
                  <a:off x="2433" y="280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83" name="Oval 133"/>
                <p:cNvSpPr>
                  <a:spLocks noChangeArrowheads="1"/>
                </p:cNvSpPr>
                <p:nvPr/>
              </p:nvSpPr>
              <p:spPr bwMode="auto">
                <a:xfrm>
                  <a:off x="2433" y="3052"/>
                  <a:ext cx="55" cy="66"/>
                </a:xfrm>
                <a:prstGeom prst="ellipse">
                  <a:avLst/>
                </a:prstGeom>
                <a:solidFill>
                  <a:srgbClr val="44546A"/>
                </a:solidFill>
                <a:ln w="12700">
                  <a:solidFill>
                    <a:srgbClr val="44546A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</p:grpSp>
          <p:sp>
            <p:nvSpPr>
              <p:cNvPr id="71" name="Text Box 146"/>
              <p:cNvSpPr txBox="1">
                <a:spLocks noChangeArrowheads="1"/>
              </p:cNvSpPr>
              <p:nvPr/>
            </p:nvSpPr>
            <p:spPr bwMode="auto">
              <a:xfrm>
                <a:off x="1389463" y="3418886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</a:t>
                </a:r>
                <a:r>
                  <a:rPr lang="en-US" sz="200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  <a:endParaRPr lang="en-US" sz="20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Text Box 147"/>
              <p:cNvSpPr txBox="1">
                <a:spLocks noChangeArrowheads="1"/>
              </p:cNvSpPr>
              <p:nvPr/>
            </p:nvSpPr>
            <p:spPr bwMode="auto">
              <a:xfrm>
                <a:off x="1389463" y="3793955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p3</a:t>
                </a:r>
              </a:p>
            </p:txBody>
          </p:sp>
          <p:sp>
            <p:nvSpPr>
              <p:cNvPr id="73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520775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d2</a:t>
                </a:r>
              </a:p>
            </p:txBody>
          </p:sp>
          <p:sp>
            <p:nvSpPr>
              <p:cNvPr id="74" name="Text Box 151"/>
              <p:cNvSpPr txBox="1">
                <a:spLocks noChangeArrowheads="1"/>
              </p:cNvSpPr>
              <p:nvPr/>
            </p:nvSpPr>
            <p:spPr bwMode="auto">
              <a:xfrm>
                <a:off x="4272263" y="391549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d3</a:t>
                </a:r>
              </a:p>
            </p:txBody>
          </p:sp>
          <p:sp>
            <p:nvSpPr>
              <p:cNvPr id="75" name="Rectangle 120"/>
              <p:cNvSpPr>
                <a:spLocks noChangeArrowheads="1"/>
              </p:cNvSpPr>
              <p:nvPr/>
            </p:nvSpPr>
            <p:spPr bwMode="auto">
              <a:xfrm>
                <a:off x="3063389" y="5123591"/>
                <a:ext cx="2084741" cy="5507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Department</a:t>
                </a:r>
                <a:endParaRPr lang="en-US" sz="2400" dirty="0">
                  <a:solidFill>
                    <a:srgbClr val="44546A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6" name="Text Box 148"/>
              <p:cNvSpPr txBox="1">
                <a:spLocks noChangeArrowheads="1"/>
              </p:cNvSpPr>
              <p:nvPr/>
            </p:nvSpPr>
            <p:spPr bwMode="auto">
              <a:xfrm>
                <a:off x="4272263" y="3114026"/>
                <a:ext cx="532417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d1</a:t>
                </a:r>
              </a:p>
            </p:txBody>
          </p:sp>
          <p:sp>
            <p:nvSpPr>
              <p:cNvPr id="77" name="Text Box 146"/>
              <p:cNvSpPr txBox="1">
                <a:spLocks noChangeArrowheads="1"/>
              </p:cNvSpPr>
              <p:nvPr/>
            </p:nvSpPr>
            <p:spPr bwMode="auto">
              <a:xfrm>
                <a:off x="1385930" y="3043817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p1</a:t>
                </a:r>
              </a:p>
            </p:txBody>
          </p:sp>
          <p:sp>
            <p:nvSpPr>
              <p:cNvPr id="78" name="Line 150"/>
              <p:cNvSpPr>
                <a:spLocks noChangeShapeType="1"/>
              </p:cNvSpPr>
              <p:nvPr/>
            </p:nvSpPr>
            <p:spPr bwMode="auto">
              <a:xfrm flipH="1">
                <a:off x="2029621" y="4155762"/>
                <a:ext cx="2035868" cy="2540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Text Box 147"/>
              <p:cNvSpPr txBox="1">
                <a:spLocks noChangeArrowheads="1"/>
              </p:cNvSpPr>
              <p:nvPr/>
            </p:nvSpPr>
            <p:spPr bwMode="auto">
              <a:xfrm>
                <a:off x="1392083" y="4169024"/>
                <a:ext cx="536358" cy="4799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dirty="0">
                    <a:solidFill>
                      <a:srgbClr val="44546A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p4</a:t>
                </a:r>
              </a:p>
            </p:txBody>
          </p:sp>
        </p:grpSp>
      </p:grpSp>
      <p:sp>
        <p:nvSpPr>
          <p:cNvPr id="84" name="Rectangle 120"/>
          <p:cNvSpPr>
            <a:spLocks noChangeArrowheads="1"/>
          </p:cNvSpPr>
          <p:nvPr/>
        </p:nvSpPr>
        <p:spPr bwMode="auto">
          <a:xfrm>
            <a:off x="628650" y="1542715"/>
            <a:ext cx="283444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Many-to-many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1874" y="443512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PID</a:t>
              </a: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422988" y="5159026"/>
              <a:ext cx="2083732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Affiliated</a:t>
              </a:r>
            </a:p>
          </p:txBody>
        </p:sp>
        <p:cxnSp>
          <p:nvCxnSpPr>
            <p:cNvPr id="100" name="Straight Connector 99"/>
            <p:cNvCxnSpPr>
              <a:endCxn id="99" idx="3"/>
            </p:cNvCxnSpPr>
            <p:nvPr/>
          </p:nvCxnSpPr>
          <p:spPr>
            <a:xfrm flipH="1">
              <a:off x="5506720" y="5730526"/>
              <a:ext cx="4493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99" idx="1"/>
            </p:cNvCxnSpPr>
            <p:nvPr/>
          </p:nvCxnSpPr>
          <p:spPr>
            <a:xfrm>
              <a:off x="3055154" y="5730526"/>
              <a:ext cx="36783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4409345" y="1872014"/>
            <a:ext cx="3806716" cy="224676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Each Professor can be affiliated with many departments and each Department has many Professors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329961" y="3413574"/>
            <a:ext cx="1367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Affiliated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88235" y="4441104"/>
            <a:ext cx="5474999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i="1" dirty="0">
                <a:latin typeface="Calibri" pitchFamily="34" charset="0"/>
                <a:ea typeface="Linux Libertine" charset="0"/>
                <a:cs typeface="Linux Libertine" charset="0"/>
              </a:rPr>
              <a:t>Q: How is many-to-many depicted?</a:t>
            </a:r>
          </a:p>
        </p:txBody>
      </p:sp>
    </p:spTree>
    <p:extLst>
      <p:ext uri="{BB962C8B-B14F-4D97-AF65-F5344CB8AC3E}">
        <p14:creationId xmlns:p14="http://schemas.microsoft.com/office/powerpoint/2010/main" val="16573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CAUTION: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Difference with the Book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8835" y="1671607"/>
            <a:ext cx="7726330" cy="1866899"/>
            <a:chOff x="681874" y="4435127"/>
            <a:chExt cx="7726330" cy="1866899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9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120"/>
          <p:cNvSpPr>
            <a:spLocks noChangeArrowheads="1"/>
          </p:cNvSpPr>
          <p:nvPr/>
        </p:nvSpPr>
        <p:spPr bwMode="auto">
          <a:xfrm>
            <a:off x="1809446" y="3741490"/>
            <a:ext cx="535069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Some books denote the above as follows: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708835" y="4336202"/>
            <a:ext cx="7726330" cy="1866899"/>
            <a:chOff x="681874" y="4435127"/>
            <a:chExt cx="7726330" cy="1866899"/>
          </a:xfrm>
        </p:grpSpPr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10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0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1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11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9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Multiply 121"/>
          <p:cNvSpPr/>
          <p:nvPr/>
        </p:nvSpPr>
        <p:spPr>
          <a:xfrm>
            <a:off x="553165" y="4307211"/>
            <a:ext cx="7882000" cy="2590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74967" y="5366185"/>
            <a:ext cx="7394064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>
                <a:latin typeface="Calibri" pitchFamily="34" charset="0"/>
                <a:ea typeface="Linux Libertine" charset="0"/>
                <a:cs typeface="Linux Libertine" charset="0"/>
              </a:rPr>
              <a:t>You should use the notations in the lectures.</a:t>
            </a:r>
          </a:p>
        </p:txBody>
      </p:sp>
    </p:spTree>
    <p:extLst>
      <p:ext uri="{BB962C8B-B14F-4D97-AF65-F5344CB8AC3E}">
        <p14:creationId xmlns:p14="http://schemas.microsoft.com/office/powerpoint/2010/main" val="6234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553673"/>
            <a:ext cx="7886700" cy="2852737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5400" dirty="0">
                <a:latin typeface="Calibri" pitchFamily="34" charset="0"/>
              </a:rPr>
              <a:t>Entity-Relationship Model for Conceptual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“All models are wrong, but some are useful.” </a:t>
            </a:r>
          </a:p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- George E. P. Box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Multi-way (n-</a:t>
            </a:r>
            <a:r>
              <a:rPr lang="en-US" sz="4000" dirty="0" err="1">
                <a:latin typeface="Calibri" pitchFamily="34" charset="0"/>
              </a:rPr>
              <a:t>ary</a:t>
            </a:r>
            <a:r>
              <a:rPr lang="en-US" sz="4000" dirty="0">
                <a:latin typeface="Calibri" pitchFamily="34" charset="0"/>
              </a:rPr>
              <a:t>) Relationships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PID</a:t>
              </a: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CID</a:t>
              </a: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9573" y="4372580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0" y="3664694"/>
            <a:ext cx="3467102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We still can model this as a set.</a:t>
            </a:r>
          </a:p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How?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81439" y="3696976"/>
            <a:ext cx="3451370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Ternary cross product, e.g. </a:t>
            </a:r>
            <a:r>
              <a:rPr lang="en-US" dirty="0">
                <a:latin typeface="Consolas" pitchFamily="49" charset="0"/>
                <a:ea typeface="Linux Libertine" charset="0"/>
                <a:cs typeface="Linux Libertine" charset="0"/>
              </a:rPr>
              <a:t>{(p1,c1,r1), (p1,c3,r7),</a:t>
            </a:r>
            <a:r>
              <a:rPr lang="mr-IN" dirty="0">
                <a:latin typeface="Consolas" pitchFamily="49" charset="0"/>
                <a:ea typeface="Linux Libertine" charset="0"/>
                <a:cs typeface="Linux Libertine" charset="0"/>
              </a:rPr>
              <a:t>…</a:t>
            </a:r>
            <a:r>
              <a:rPr lang="en-US" dirty="0">
                <a:latin typeface="Consolas" pitchFamily="49" charset="0"/>
                <a:ea typeface="Linux Libertine" charset="0"/>
                <a:cs typeface="Linux Libertin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4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Multi-way (n-</a:t>
            </a:r>
            <a:r>
              <a:rPr lang="en-US" sz="4000" dirty="0" err="1">
                <a:latin typeface="Calibri" pitchFamily="34" charset="0"/>
              </a:rPr>
              <a:t>ary</a:t>
            </a:r>
            <a:r>
              <a:rPr lang="en-US" sz="4000" dirty="0">
                <a:latin typeface="Calibri" pitchFamily="34" charset="0"/>
              </a:rPr>
              <a:t>) Relationships (Cont.)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PID</a:t>
              </a: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CID</a:t>
              </a: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26646" y="3886307"/>
            <a:ext cx="2355469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does the arrow mean here?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3030" y="3666198"/>
            <a:ext cx="288413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A given Professor Teaches a given Course in </a:t>
            </a:r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at most one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Room.</a:t>
            </a:r>
          </a:p>
        </p:txBody>
      </p:sp>
    </p:spTree>
    <p:extLst>
      <p:ext uri="{BB962C8B-B14F-4D97-AF65-F5344CB8AC3E}">
        <p14:creationId xmlns:p14="http://schemas.microsoft.com/office/powerpoint/2010/main" val="9293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Multi-way (n-</a:t>
            </a:r>
            <a:r>
              <a:rPr lang="en-US" sz="4000" dirty="0" err="1">
                <a:latin typeface="Calibri" pitchFamily="34" charset="0"/>
              </a:rPr>
              <a:t>ary</a:t>
            </a:r>
            <a:r>
              <a:rPr lang="en-US" sz="4000" dirty="0">
                <a:latin typeface="Calibri" pitchFamily="34" charset="0"/>
              </a:rPr>
              <a:t>) Relationships (Cont.)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948515" y="270030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1729565" y="167478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2740543" y="167160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708835" y="167958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PID</a:t>
              </a:r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flipH="1" flipV="1">
              <a:off x="1355209" y="228652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 flipV="1">
              <a:off x="2007783" y="237158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flipV="1">
              <a:off x="2423335" y="228120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5983031" y="270030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6225364" y="167736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7273115" y="167958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Credits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330014" y="167958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CID</a:t>
              </a: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 flipH="1" flipV="1">
              <a:off x="5983030" y="228120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 flipH="1" flipV="1">
              <a:off x="6909837" y="228120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V="1">
              <a:off x="7490196" y="235740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AutoShape 8"/>
            <p:cNvSpPr>
              <a:spLocks noChangeArrowheads="1"/>
            </p:cNvSpPr>
            <p:nvPr/>
          </p:nvSpPr>
          <p:spPr bwMode="auto">
            <a:xfrm>
              <a:off x="3653614" y="3229580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950346" y="2967006"/>
              <a:ext cx="1032686" cy="574226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082115" y="2967006"/>
              <a:ext cx="942083" cy="5742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3447839" y="4681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984559" y="5554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5219684" y="5554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906679" y="5554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 flipH="1">
              <a:off x="3618368" y="5215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4509893" y="5213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H="1" flipV="1">
              <a:off x="4959333" y="5215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84" name="Line 9"/>
          <p:cNvSpPr>
            <a:spLocks noChangeShapeType="1"/>
          </p:cNvSpPr>
          <p:nvPr/>
        </p:nvSpPr>
        <p:spPr bwMode="auto">
          <a:xfrm flipH="1" flipV="1">
            <a:off x="4487726" y="4372579"/>
            <a:ext cx="0" cy="3092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9352" y="4211573"/>
            <a:ext cx="2467327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does the arrows mean here?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5364" y="3541232"/>
            <a:ext cx="2467327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A given Professor Teaches a given Course in </a:t>
            </a:r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at most one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Room </a:t>
            </a:r>
            <a:r>
              <a:rPr lang="en-US" sz="2000" i="1" dirty="0">
                <a:latin typeface="Calibri" pitchFamily="34" charset="0"/>
                <a:ea typeface="Linux Libertine" charset="0"/>
                <a:cs typeface="Linux Libertine" charset="0"/>
              </a:rPr>
              <a:t>AND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a given Professor Teaches in a given Room </a:t>
            </a:r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at most one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Course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Multi-way (n-</a:t>
            </a:r>
            <a:r>
              <a:rPr lang="en-US" sz="4000" dirty="0" err="1">
                <a:latin typeface="Calibri" pitchFamily="34" charset="0"/>
              </a:rPr>
              <a:t>ary</a:t>
            </a:r>
            <a:r>
              <a:rPr lang="en-US" sz="4000" dirty="0">
                <a:latin typeface="Calibri" pitchFamily="34" charset="0"/>
              </a:rPr>
              <a:t>) Relationships (Cont.)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PID</a:t>
                </a: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CID</a:t>
                </a: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38480" y="3642084"/>
            <a:ext cx="2539381" cy="1323439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How can we specify here that a given Professor Teaches at most one Course?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3030" y="3943599"/>
            <a:ext cx="267329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We can’t! Can only approximate.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Roles in Relationships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9845" y="2548248"/>
            <a:ext cx="1800200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Product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94234" y="4360272"/>
            <a:ext cx="2044566" cy="56722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Person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40131" y="2548248"/>
            <a:ext cx="1506589" cy="52322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2800" b="1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/>
              <a:t>Store</a:t>
            </a:r>
          </a:p>
        </p:txBody>
      </p:sp>
      <p:sp>
        <p:nvSpPr>
          <p:cNvPr id="49" name="AutoShape 19"/>
          <p:cNvSpPr>
            <a:spLocks noChangeAspect="1" noChangeArrowheads="1"/>
          </p:cNvSpPr>
          <p:nvPr/>
        </p:nvSpPr>
        <p:spPr bwMode="auto">
          <a:xfrm>
            <a:off x="3383559" y="2272040"/>
            <a:ext cx="2465916" cy="1075636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Purchase</a:t>
            </a:r>
          </a:p>
        </p:txBody>
      </p:sp>
      <p:cxnSp>
        <p:nvCxnSpPr>
          <p:cNvPr id="50" name="Straight Connector 49"/>
          <p:cNvCxnSpPr>
            <a:stCxn id="48" idx="1"/>
            <a:endCxn id="49" idx="3"/>
          </p:cNvCxnSpPr>
          <p:nvPr/>
        </p:nvCxnSpPr>
        <p:spPr>
          <a:xfrm flipH="1">
            <a:off x="5849475" y="2809858"/>
            <a:ext cx="6906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16517" y="3347676"/>
            <a:ext cx="322131" cy="10125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369242" y="3347676"/>
            <a:ext cx="247275" cy="1012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20045" y="3640192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Salesperson</a:t>
            </a:r>
          </a:p>
        </p:txBody>
      </p:sp>
      <p:cxnSp>
        <p:nvCxnSpPr>
          <p:cNvPr id="140" name="Straight Connector 139"/>
          <p:cNvCxnSpPr>
            <a:stCxn id="49" idx="1"/>
            <a:endCxn id="46" idx="3"/>
          </p:cNvCxnSpPr>
          <p:nvPr/>
        </p:nvCxnSpPr>
        <p:spPr>
          <a:xfrm flipH="1">
            <a:off x="2620045" y="2809858"/>
            <a:ext cx="763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938648" y="364019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Buyer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174239" y="5457257"/>
            <a:ext cx="479552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If roles are different, label the edges.</a:t>
            </a:r>
          </a:p>
        </p:txBody>
      </p:sp>
    </p:spTree>
    <p:extLst>
      <p:ext uri="{BB962C8B-B14F-4D97-AF65-F5344CB8AC3E}">
        <p14:creationId xmlns:p14="http://schemas.microsoft.com/office/powerpoint/2010/main" val="1024262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Self Relationships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8835" y="1671607"/>
            <a:ext cx="7726330" cy="4568514"/>
            <a:chOff x="708835" y="1671607"/>
            <a:chExt cx="7726330" cy="4568514"/>
          </a:xfrm>
        </p:grpSpPr>
        <p:grpSp>
          <p:nvGrpSpPr>
            <p:cNvPr id="11" name="Group 10"/>
            <p:cNvGrpSpPr/>
            <p:nvPr/>
          </p:nvGrpSpPr>
          <p:grpSpPr>
            <a:xfrm>
              <a:off x="708835" y="1671607"/>
              <a:ext cx="7726330" cy="4568514"/>
              <a:chOff x="708835" y="1671607"/>
              <a:chExt cx="7726330" cy="4568514"/>
            </a:xfrm>
          </p:grpSpPr>
          <p:sp>
            <p:nvSpPr>
              <p:cNvPr id="59" name="Rectangle 4"/>
              <p:cNvSpPr>
                <a:spLocks noChangeArrowheads="1"/>
              </p:cNvSpPr>
              <p:nvPr/>
            </p:nvSpPr>
            <p:spPr bwMode="auto">
              <a:xfrm>
                <a:off x="948515" y="2700306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</a:p>
            </p:txBody>
          </p:sp>
          <p:sp>
            <p:nvSpPr>
              <p:cNvPr id="60" name="Oval 5"/>
              <p:cNvSpPr>
                <a:spLocks noChangeArrowheads="1"/>
              </p:cNvSpPr>
              <p:nvPr/>
            </p:nvSpPr>
            <p:spPr bwMode="auto">
              <a:xfrm>
                <a:off x="1729565" y="1674781"/>
                <a:ext cx="87762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61" name="Oval 6"/>
              <p:cNvSpPr>
                <a:spLocks noChangeArrowheads="1"/>
              </p:cNvSpPr>
              <p:nvPr/>
            </p:nvSpPr>
            <p:spPr bwMode="auto">
              <a:xfrm>
                <a:off x="2740543" y="1671607"/>
                <a:ext cx="72655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Age</a:t>
                </a:r>
              </a:p>
            </p:txBody>
          </p:sp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08835" y="1679580"/>
                <a:ext cx="897348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PID</a:t>
                </a:r>
              </a:p>
            </p:txBody>
          </p:sp>
          <p:sp>
            <p:nvSpPr>
              <p:cNvPr id="63" name="Line 8"/>
              <p:cNvSpPr>
                <a:spLocks noChangeShapeType="1"/>
              </p:cNvSpPr>
              <p:nvPr/>
            </p:nvSpPr>
            <p:spPr bwMode="auto">
              <a:xfrm flipH="1" flipV="1">
                <a:off x="1355209" y="2286521"/>
                <a:ext cx="261382" cy="411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4" name="Line 9"/>
              <p:cNvSpPr>
                <a:spLocks noChangeShapeType="1"/>
              </p:cNvSpPr>
              <p:nvPr/>
            </p:nvSpPr>
            <p:spPr bwMode="auto">
              <a:xfrm flipV="1">
                <a:off x="2007783" y="2371583"/>
                <a:ext cx="91705" cy="3318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Line 10"/>
              <p:cNvSpPr>
                <a:spLocks noChangeShapeType="1"/>
              </p:cNvSpPr>
              <p:nvPr/>
            </p:nvSpPr>
            <p:spPr bwMode="auto">
              <a:xfrm flipV="1">
                <a:off x="2423335" y="2281205"/>
                <a:ext cx="487330" cy="4222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5983031" y="2700306"/>
                <a:ext cx="22860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</a:p>
            </p:txBody>
          </p:sp>
          <p:sp>
            <p:nvSpPr>
              <p:cNvPr id="67" name="Oval 5"/>
              <p:cNvSpPr>
                <a:spLocks noChangeArrowheads="1"/>
              </p:cNvSpPr>
              <p:nvPr/>
            </p:nvSpPr>
            <p:spPr bwMode="auto">
              <a:xfrm>
                <a:off x="6225364" y="1677365"/>
                <a:ext cx="93477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Name</a:t>
                </a:r>
              </a:p>
            </p:txBody>
          </p:sp>
          <p:sp>
            <p:nvSpPr>
              <p:cNvPr id="68" name="Oval 6"/>
              <p:cNvSpPr>
                <a:spLocks noChangeArrowheads="1"/>
              </p:cNvSpPr>
              <p:nvPr/>
            </p:nvSpPr>
            <p:spPr bwMode="auto">
              <a:xfrm>
                <a:off x="7273115" y="1679580"/>
                <a:ext cx="116205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dirty="0">
                    <a:latin typeface="Linux Libertine" charset="0"/>
                    <a:ea typeface="Linux Libertine" charset="0"/>
                    <a:cs typeface="Linux Libertine" charset="0"/>
                  </a:rPr>
                  <a:t>Credits</a:t>
                </a: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5330014" y="1679580"/>
                <a:ext cx="76199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CID</a:t>
                </a:r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 flipH="1" flipV="1">
                <a:off x="5983030" y="2281205"/>
                <a:ext cx="713269" cy="4168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H="1" flipV="1">
                <a:off x="6909837" y="2281206"/>
                <a:ext cx="229928" cy="4191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flipV="1">
                <a:off x="7490196" y="2357406"/>
                <a:ext cx="202019" cy="3406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3" name="AutoShape 8"/>
              <p:cNvSpPr>
                <a:spLocks noChangeArrowheads="1"/>
              </p:cNvSpPr>
              <p:nvPr/>
            </p:nvSpPr>
            <p:spPr bwMode="auto">
              <a:xfrm>
                <a:off x="3653614" y="3229580"/>
                <a:ext cx="16764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H="1">
                <a:off x="4950346" y="2967006"/>
                <a:ext cx="1032686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082115" y="2967006"/>
                <a:ext cx="942083" cy="574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>
                <a:off x="3447839" y="4681861"/>
                <a:ext cx="2133600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8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</a:p>
            </p:txBody>
          </p:sp>
          <p:sp>
            <p:nvSpPr>
              <p:cNvPr id="77" name="Oval 5"/>
              <p:cNvSpPr>
                <a:spLocks noChangeArrowheads="1"/>
              </p:cNvSpPr>
              <p:nvPr/>
            </p:nvSpPr>
            <p:spPr bwMode="auto">
              <a:xfrm>
                <a:off x="3984559" y="5554321"/>
                <a:ext cx="115408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Number</a:t>
                </a:r>
              </a:p>
            </p:txBody>
          </p:sp>
          <p:sp>
            <p:nvSpPr>
              <p:cNvPr id="78" name="Oval 6"/>
              <p:cNvSpPr>
                <a:spLocks noChangeArrowheads="1"/>
              </p:cNvSpPr>
              <p:nvPr/>
            </p:nvSpPr>
            <p:spPr bwMode="auto">
              <a:xfrm>
                <a:off x="5219684" y="5554321"/>
                <a:ext cx="872329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>
                    <a:latin typeface="Linux Libertine" charset="0"/>
                    <a:ea typeface="Linux Libertine" charset="0"/>
                    <a:cs typeface="Linux Libertine" charset="0"/>
                  </a:rPr>
                  <a:t>Seats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9" name="Oval 7"/>
              <p:cNvSpPr>
                <a:spLocks noChangeArrowheads="1"/>
              </p:cNvSpPr>
              <p:nvPr/>
            </p:nvSpPr>
            <p:spPr bwMode="auto">
              <a:xfrm>
                <a:off x="2906679" y="5554321"/>
                <a:ext cx="990600" cy="6858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400" u="sng" dirty="0">
                    <a:latin typeface="Linux Libertine" charset="0"/>
                    <a:ea typeface="Linux Libertine" charset="0"/>
                    <a:cs typeface="Linux Libertine" charset="0"/>
                  </a:rPr>
                  <a:t>DID</a:t>
                </a:r>
              </a:p>
            </p:txBody>
          </p:sp>
          <p:sp>
            <p:nvSpPr>
              <p:cNvPr id="80" name="Line 8"/>
              <p:cNvSpPr>
                <a:spLocks noChangeShapeType="1"/>
              </p:cNvSpPr>
              <p:nvPr/>
            </p:nvSpPr>
            <p:spPr bwMode="auto">
              <a:xfrm flipH="1">
                <a:off x="3618368" y="5215261"/>
                <a:ext cx="504190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1" name="Line 9"/>
              <p:cNvSpPr>
                <a:spLocks noChangeShapeType="1"/>
              </p:cNvSpPr>
              <p:nvPr/>
            </p:nvSpPr>
            <p:spPr bwMode="auto">
              <a:xfrm flipV="1">
                <a:off x="4509893" y="5213961"/>
                <a:ext cx="2556" cy="340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82" name="Line 10"/>
              <p:cNvSpPr>
                <a:spLocks noChangeShapeType="1"/>
              </p:cNvSpPr>
              <p:nvPr/>
            </p:nvSpPr>
            <p:spPr bwMode="auto">
              <a:xfrm flipH="1" flipV="1">
                <a:off x="4959333" y="5215261"/>
                <a:ext cx="528476" cy="3847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 flipV="1">
              <a:off x="4487725" y="4372579"/>
              <a:ext cx="0" cy="309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760217" y="3943599"/>
            <a:ext cx="2510196" cy="1143000"/>
          </a:xfrm>
          <a:prstGeom prst="diamond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Collaborate</a:t>
            </a: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 flipH="1">
            <a:off x="760217" y="3229580"/>
            <a:ext cx="886174" cy="1285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4" idx="3"/>
          </p:cNvCxnSpPr>
          <p:nvPr/>
        </p:nvCxnSpPr>
        <p:spPr>
          <a:xfrm>
            <a:off x="2384404" y="3227362"/>
            <a:ext cx="886009" cy="1287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9290" y="3381640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7016" y="3381640"/>
            <a:ext cx="89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Co-PI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Entities and entity sets</a:t>
            </a:r>
          </a:p>
          <a:p>
            <a:pPr lvl="1"/>
            <a:r>
              <a:rPr lang="en-US" sz="2200" dirty="0">
                <a:latin typeface="Calibri" pitchFamily="34" charset="0"/>
              </a:rPr>
              <a:t>Attributes, domains, keys</a:t>
            </a:r>
          </a:p>
          <a:p>
            <a:r>
              <a:rPr lang="en-US" sz="2600" dirty="0">
                <a:latin typeface="Calibri" pitchFamily="34" charset="0"/>
              </a:rPr>
              <a:t>Relationships and relationship sets</a:t>
            </a:r>
          </a:p>
          <a:p>
            <a:pPr lvl="1"/>
            <a:r>
              <a:rPr lang="en-US" sz="2200" dirty="0">
                <a:latin typeface="Calibri" pitchFamily="34" charset="0"/>
              </a:rPr>
              <a:t>Can have additional attributes</a:t>
            </a:r>
          </a:p>
          <a:p>
            <a:pPr lvl="1"/>
            <a:r>
              <a:rPr lang="en-US" sz="2200" dirty="0">
                <a:latin typeface="Calibri" pitchFamily="34" charset="0"/>
              </a:rPr>
              <a:t>Multiplicity: many-to-many, many-to-one, one-to-one</a:t>
            </a:r>
          </a:p>
          <a:p>
            <a:pPr lvl="2"/>
            <a:r>
              <a:rPr lang="en-US" dirty="0">
                <a:latin typeface="Calibri" pitchFamily="34" charset="0"/>
              </a:rPr>
              <a:t>Limitations of arrows</a:t>
            </a:r>
          </a:p>
          <a:p>
            <a:pPr lvl="1"/>
            <a:r>
              <a:rPr lang="en-US" sz="2200" dirty="0">
                <a:latin typeface="Calibri" pitchFamily="34" charset="0"/>
              </a:rPr>
              <a:t>Arity: binary vs. multi-way</a:t>
            </a:r>
            <a:endParaRPr lang="en-US" sz="1800" dirty="0">
              <a:latin typeface="Calibri" pitchFamily="34" charset="0"/>
            </a:endParaRPr>
          </a:p>
          <a:p>
            <a:pPr lvl="1"/>
            <a:r>
              <a:rPr lang="en-US" sz="2200" dirty="0">
                <a:latin typeface="Calibri" pitchFamily="34" charset="0"/>
              </a:rPr>
              <a:t>Roles</a:t>
            </a:r>
          </a:p>
          <a:p>
            <a:pPr lvl="1"/>
            <a:r>
              <a:rPr lang="en-US" sz="2200" dirty="0">
                <a:latin typeface="Calibri" pitchFamily="34" charset="0"/>
              </a:rPr>
              <a:t>Self relationships</a:t>
            </a:r>
          </a:p>
          <a:p>
            <a:pPr lvl="1"/>
            <a:endParaRPr lang="en-US" sz="2200" dirty="0"/>
          </a:p>
        </p:txBody>
      </p:sp>
      <p:pic>
        <p:nvPicPr>
          <p:cNvPr id="10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99" y="4237400"/>
            <a:ext cx="411297" cy="30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73" y="443778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4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Constraints in 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alibri" pitchFamily="34" charset="0"/>
              </a:rPr>
              <a:t>Constraint</a:t>
            </a:r>
            <a:r>
              <a:rPr lang="en-US" sz="3000" dirty="0">
                <a:latin typeface="Calibri" pitchFamily="34" charset="0"/>
              </a:rPr>
              <a:t>: An assertion about the database that must be true at all times</a:t>
            </a:r>
          </a:p>
          <a:p>
            <a:r>
              <a:rPr lang="en-US" sz="3000" dirty="0">
                <a:latin typeface="Calibri" pitchFamily="34" charset="0"/>
              </a:rPr>
              <a:t>Part of the database schema, central in database design</a:t>
            </a:r>
          </a:p>
          <a:p>
            <a:r>
              <a:rPr lang="en-US" sz="3000" dirty="0">
                <a:latin typeface="Calibri" pitchFamily="34" charset="0"/>
              </a:rPr>
              <a:t>Example: a Student’s DOB cannot be earlier than Jan 1, 1900</a:t>
            </a:r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74968" y="4835497"/>
            <a:ext cx="739406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800" b="1" dirty="0">
                <a:latin typeface="Calibri" pitchFamily="34" charset="0"/>
                <a:ea typeface="Linux Libertine" charset="0"/>
                <a:cs typeface="Linux Libertine" charset="0"/>
              </a:rPr>
              <a:t>Best practice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: Add as many constraint as you can as early as possible (e.g. during ER modeling)</a:t>
            </a:r>
          </a:p>
        </p:txBody>
      </p:sp>
    </p:spTree>
    <p:extLst>
      <p:ext uri="{BB962C8B-B14F-4D97-AF65-F5344CB8AC3E}">
        <p14:creationId xmlns:p14="http://schemas.microsoft.com/office/powerpoint/2010/main" val="21020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Types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b="1" dirty="0">
                <a:latin typeface="Calibri" pitchFamily="34" charset="0"/>
              </a:rPr>
              <a:t>Key constraint</a:t>
            </a:r>
            <a:r>
              <a:rPr lang="en-US" sz="3000" dirty="0">
                <a:latin typeface="Calibri" pitchFamily="34" charset="0"/>
              </a:rPr>
              <a:t>: each entity has an attribute uniquely identifying it</a:t>
            </a:r>
          </a:p>
          <a:p>
            <a:pPr lvl="1"/>
            <a:r>
              <a:rPr lang="en-US" sz="2600" dirty="0">
                <a:latin typeface="Calibri" pitchFamily="34" charset="0"/>
              </a:rPr>
              <a:t>e.g. SSN (Social Security number) uniquely identifies a person</a:t>
            </a:r>
          </a:p>
          <a:p>
            <a:r>
              <a:rPr lang="en-US" sz="3000" b="1" dirty="0">
                <a:latin typeface="Calibri" pitchFamily="34" charset="0"/>
              </a:rPr>
              <a:t>Participation constraint</a:t>
            </a:r>
            <a:r>
              <a:rPr lang="en-US" sz="3000" dirty="0">
                <a:latin typeface="Calibri" pitchFamily="34" charset="0"/>
              </a:rPr>
              <a:t>: each entity must (total) or can (partial) appear in a relationship</a:t>
            </a:r>
          </a:p>
          <a:p>
            <a:pPr lvl="1"/>
            <a:r>
              <a:rPr lang="en-US" sz="2600" dirty="0">
                <a:latin typeface="Calibri" pitchFamily="34" charset="0"/>
              </a:rPr>
              <a:t>e.g. each student must have a major</a:t>
            </a:r>
          </a:p>
          <a:p>
            <a:r>
              <a:rPr lang="en-US" sz="3000" b="1" dirty="0">
                <a:latin typeface="Calibri" pitchFamily="34" charset="0"/>
              </a:rPr>
              <a:t>Referential integrity constraint</a:t>
            </a:r>
            <a:r>
              <a:rPr lang="en-US" sz="3000" dirty="0">
                <a:latin typeface="Calibri" pitchFamily="34" charset="0"/>
              </a:rPr>
              <a:t>: entities participating in a relationship must exist in the database</a:t>
            </a:r>
          </a:p>
          <a:p>
            <a:pPr lvl="1"/>
            <a:r>
              <a:rPr lang="en-US" sz="2600" dirty="0">
                <a:latin typeface="Calibri" pitchFamily="34" charset="0"/>
              </a:rPr>
              <a:t>e.g. if you are working for a company, the company’s record must exist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7600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Types of Constraints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alibri" pitchFamily="34" charset="0"/>
              </a:rPr>
              <a:t>Single-value constraint</a:t>
            </a:r>
            <a:r>
              <a:rPr lang="en-US" sz="3000" dirty="0">
                <a:latin typeface="Calibri" pitchFamily="34" charset="0"/>
              </a:rPr>
              <a:t>: each entity can participate only in one relationship</a:t>
            </a:r>
          </a:p>
          <a:p>
            <a:pPr lvl="1"/>
            <a:r>
              <a:rPr lang="en-US" sz="2600" dirty="0">
                <a:latin typeface="Calibri" pitchFamily="34" charset="0"/>
              </a:rPr>
              <a:t>e.g. a person can have only one father</a:t>
            </a:r>
          </a:p>
          <a:p>
            <a:r>
              <a:rPr lang="en-US" sz="3000" b="1" dirty="0">
                <a:latin typeface="Calibri" pitchFamily="34" charset="0"/>
              </a:rPr>
              <a:t>Domain constraint</a:t>
            </a:r>
            <a:r>
              <a:rPr lang="en-US" sz="3000" dirty="0">
                <a:latin typeface="Calibri" pitchFamily="34" charset="0"/>
              </a:rPr>
              <a:t>: an entity’s attribute takes values from a (sub)domain</a:t>
            </a:r>
          </a:p>
          <a:p>
            <a:pPr lvl="1"/>
            <a:r>
              <a:rPr lang="en-US" sz="2600" dirty="0">
                <a:latin typeface="Calibri" pitchFamily="34" charset="0"/>
              </a:rPr>
              <a:t>e.g. people’s ages are between 0 and 150</a:t>
            </a:r>
          </a:p>
          <a:p>
            <a:r>
              <a:rPr lang="en-US" sz="3000" dirty="0">
                <a:latin typeface="Calibri" pitchFamily="34" charset="0"/>
              </a:rPr>
              <a:t>Other constraints</a:t>
            </a:r>
            <a:endParaRPr lang="en-US" sz="1800" dirty="0">
              <a:latin typeface="Calibri" pitchFamily="34" charset="0"/>
            </a:endParaRPr>
          </a:p>
          <a:p>
            <a:pPr lvl="1"/>
            <a:r>
              <a:rPr lang="en-US" sz="2600" dirty="0">
                <a:latin typeface="Calibri" pitchFamily="34" charset="0"/>
              </a:rPr>
              <a:t>e.g. at most 80 students can enroll in a class</a:t>
            </a:r>
          </a:p>
        </p:txBody>
      </p:sp>
    </p:spTree>
    <p:extLst>
      <p:ext uri="{BB962C8B-B14F-4D97-AF65-F5344CB8AC3E}">
        <p14:creationId xmlns:p14="http://schemas.microsoft.com/office/powerpoint/2010/main" val="1927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Problem: create an application to manage and report on course registration info for academic and HR staff</a:t>
            </a:r>
          </a:p>
          <a:p>
            <a:r>
              <a:rPr lang="en-US" sz="3200" dirty="0">
                <a:latin typeface="Calibri" pitchFamily="34" charset="0"/>
              </a:rPr>
              <a:t>At the heart of this application is the data</a:t>
            </a:r>
          </a:p>
          <a:p>
            <a:pPr lvl="1"/>
            <a:r>
              <a:rPr lang="en-US" sz="2800" dirty="0">
                <a:latin typeface="Calibri" pitchFamily="34" charset="0"/>
              </a:rPr>
              <a:t>Hence database design and implementation becomes critical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What is a Key?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8" y="1963024"/>
            <a:ext cx="8079122" cy="435133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A key for an entity set consists of one or more of its attributes which uniquely identify each entity</a:t>
            </a:r>
          </a:p>
          <a:p>
            <a:r>
              <a:rPr lang="en-US" sz="3000" dirty="0">
                <a:latin typeface="Calibri" pitchFamily="34" charset="0"/>
              </a:rPr>
              <a:t>Every entity set must have a key</a:t>
            </a:r>
          </a:p>
          <a:p>
            <a:pPr lvl="1"/>
            <a:r>
              <a:rPr lang="en-US" sz="2600" dirty="0">
                <a:latin typeface="Calibri" pitchFamily="34" charset="0"/>
              </a:rPr>
              <a:t>Enforced by the set semantics</a:t>
            </a:r>
          </a:p>
          <a:p>
            <a:r>
              <a:rPr lang="en-US" sz="3000" dirty="0">
                <a:latin typeface="Calibri" pitchFamily="34" charset="0"/>
              </a:rPr>
              <a:t>There can be more than one key for an entity set</a:t>
            </a:r>
          </a:p>
          <a:p>
            <a:pPr lvl="1"/>
            <a:r>
              <a:rPr lang="en-US" sz="2600" dirty="0">
                <a:latin typeface="Calibri" pitchFamily="34" charset="0"/>
              </a:rPr>
              <a:t>One key will be designated as the </a:t>
            </a:r>
            <a:r>
              <a:rPr lang="en-US" sz="2600" b="1" dirty="0">
                <a:latin typeface="Calibri" pitchFamily="34" charset="0"/>
              </a:rPr>
              <a:t>primary key (</a:t>
            </a:r>
            <a:r>
              <a:rPr lang="zh-CN" altLang="en-US" sz="2600" b="1" dirty="0">
                <a:latin typeface="黑体" pitchFamily="49" charset="-122"/>
                <a:ea typeface="黑体" pitchFamily="49" charset="-122"/>
              </a:rPr>
              <a:t>主键</a:t>
            </a:r>
            <a:r>
              <a:rPr lang="en-US" altLang="zh-CN" sz="2600" dirty="0">
                <a:latin typeface="Calibri" pitchFamily="34" charset="0"/>
              </a:rPr>
              <a:t>)</a:t>
            </a:r>
            <a:r>
              <a:rPr lang="en-US" sz="2600" dirty="0">
                <a:latin typeface="Calibri" pitchFamily="34" charset="0"/>
              </a:rPr>
              <a:t> denoted by underlying the corresponding attributes on the ER diagram</a:t>
            </a:r>
          </a:p>
          <a:p>
            <a:pPr lvl="1"/>
            <a:r>
              <a:rPr lang="en-US" sz="2600" dirty="0">
                <a:latin typeface="Calibri" pitchFamily="34" charset="0"/>
              </a:rPr>
              <a:t>There are no formal ways to specify multiple keys in an ER diagram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91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Key Constraints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17240" y="2748682"/>
            <a:ext cx="2133600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079240" y="1834282"/>
            <a:ext cx="10668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Name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50840" y="1825625"/>
            <a:ext cx="1104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DOB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60040" y="1834282"/>
            <a:ext cx="9906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u="sng" dirty="0">
                <a:latin typeface="Linux Libertine" charset="0"/>
                <a:ea typeface="Linux Libertine" charset="0"/>
                <a:cs typeface="Linux Libertine" charset="0"/>
              </a:rPr>
              <a:t>SID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3622040" y="2443882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612640" y="2520082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069840" y="2408013"/>
            <a:ext cx="533400" cy="3406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5740" y="1819994"/>
            <a:ext cx="1181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84759" y="3665861"/>
            <a:ext cx="3185334" cy="1558260"/>
            <a:chOff x="2784759" y="3665861"/>
            <a:chExt cx="3185334" cy="1558260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</a:p>
          </p:txBody>
        </p:sp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45740" y="4509746"/>
            <a:ext cx="2324100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8960" y="4515844"/>
            <a:ext cx="1911211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does this mean?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650" y="5553512"/>
            <a:ext cx="77216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The combination of values of DID and Number uniquely identifies a room; e.g. there is only one room in the CS building with number 1240.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err="1">
                <a:latin typeface="Calibri" pitchFamily="34" charset="0"/>
              </a:rPr>
              <a:t>Superkey</a:t>
            </a:r>
            <a:r>
              <a:rPr lang="en-US" sz="2600" dirty="0">
                <a:latin typeface="Calibri" pitchFamily="34" charset="0"/>
              </a:rPr>
              <a:t>: a subset of attributes uniquely identifying each tuple</a:t>
            </a:r>
          </a:p>
          <a:p>
            <a:pPr lvl="1"/>
            <a:r>
              <a:rPr lang="en-US" sz="2600" dirty="0">
                <a:latin typeface="Calibri" pitchFamily="34" charset="0"/>
              </a:rPr>
              <a:t>Every relation has at least one </a:t>
            </a:r>
            <a:r>
              <a:rPr lang="en-US" sz="2600" dirty="0" err="1">
                <a:latin typeface="Calibri" pitchFamily="34" charset="0"/>
              </a:rPr>
              <a:t>superkey</a:t>
            </a:r>
            <a:r>
              <a:rPr lang="en-US" sz="2600" dirty="0">
                <a:latin typeface="Calibri" pitchFamily="34" charset="0"/>
              </a:rPr>
              <a:t> </a:t>
            </a:r>
            <a:r>
              <a:rPr lang="mr-IN" sz="2600" dirty="0">
                <a:latin typeface="Calibri" pitchFamily="34" charset="0"/>
              </a:rPr>
              <a:t>–</a:t>
            </a:r>
            <a:r>
              <a:rPr lang="en-US" sz="2600" dirty="0">
                <a:latin typeface="Calibri" pitchFamily="34" charset="0"/>
              </a:rPr>
              <a:t> the set of all its attributes</a:t>
            </a:r>
          </a:p>
          <a:p>
            <a:r>
              <a:rPr lang="en-US" sz="3000" dirty="0">
                <a:latin typeface="Calibri" pitchFamily="34" charset="0"/>
              </a:rPr>
              <a:t>Key: a minimal/irreducible </a:t>
            </a:r>
            <a:r>
              <a:rPr lang="en-US" sz="3000" dirty="0" err="1">
                <a:latin typeface="Calibri" pitchFamily="34" charset="0"/>
              </a:rPr>
              <a:t>superkey</a:t>
            </a:r>
            <a:endParaRPr lang="en-US" sz="3000" dirty="0">
              <a:latin typeface="Calibri" pitchFamily="34" charset="0"/>
            </a:endParaRPr>
          </a:p>
          <a:p>
            <a:pPr lvl="1"/>
            <a:r>
              <a:rPr lang="en-US" sz="2600" dirty="0">
                <a:latin typeface="Calibri" pitchFamily="34" charset="0"/>
              </a:rPr>
              <a:t>No subset of attributes of a key form a key themselves</a:t>
            </a:r>
          </a:p>
          <a:p>
            <a:r>
              <a:rPr lang="en-US" sz="3000" dirty="0">
                <a:latin typeface="Calibri" pitchFamily="34" charset="0"/>
              </a:rPr>
              <a:t>Candidate key: any of the set of keys of a relation</a:t>
            </a:r>
          </a:p>
          <a:p>
            <a:r>
              <a:rPr lang="en-US" sz="3000" dirty="0">
                <a:latin typeface="Calibri" pitchFamily="34" charset="0"/>
              </a:rPr>
              <a:t>Primary key: a designated candidate key of a relation</a:t>
            </a:r>
          </a:p>
        </p:txBody>
      </p:sp>
    </p:spTree>
    <p:extLst>
      <p:ext uri="{BB962C8B-B14F-4D97-AF65-F5344CB8AC3E}">
        <p14:creationId xmlns:p14="http://schemas.microsoft.com/office/powerpoint/2010/main" val="18454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Types of Keys (Cont.)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29716" y="1679406"/>
            <a:ext cx="3185334" cy="1558260"/>
            <a:chOff x="2784759" y="3665861"/>
            <a:chExt cx="3185334" cy="15582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25919" y="3665861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862639" y="4538321"/>
              <a:ext cx="115408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097764" y="4538321"/>
              <a:ext cx="87232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Seats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784759" y="4538321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496448" y="4199261"/>
              <a:ext cx="504190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387973" y="4197961"/>
              <a:ext cx="2556" cy="340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4837413" y="4199261"/>
              <a:ext cx="528476" cy="384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28650" y="3586557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are all the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superkeys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9144" y="3586557"/>
            <a:ext cx="393087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{DID, Number, Seats, RID}, </a:t>
            </a:r>
          </a:p>
          <a:p>
            <a:pPr eaLnBrk="0" hangingPunct="0"/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     {DID, Number, Seats}, {DID, Number, RID}</a:t>
            </a:r>
          </a:p>
          <a:p>
            <a:pPr eaLnBrk="0" hangingPunct="0"/>
            <a:r>
              <a:rPr lang="en-US" sz="16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    </a:t>
            </a:r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{DID, Number}, {Number, Seats, RID}</a:t>
            </a:r>
          </a:p>
          <a:p>
            <a:pPr eaLnBrk="0" hangingPunct="0"/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     {DID, Seats, RID}, {Seats, RID}, {RID}</a:t>
            </a:r>
          </a:p>
          <a:p>
            <a:pPr eaLnBrk="0" hangingPunct="0"/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     {Number, RID}, {DID, RID}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50" y="5079536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are all the (candidate) keys?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19144" y="5079536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{DID, Number}, {RID}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8650" y="5571461"/>
            <a:ext cx="40389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is the primary key?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9144" y="5571461"/>
            <a:ext cx="39308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{DID, Number}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6209483" y="2550165"/>
            <a:ext cx="872329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RID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5372261" y="2211505"/>
            <a:ext cx="943904" cy="467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Participation Constraints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0250" y="5627431"/>
            <a:ext cx="280416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does this mean?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85882" y="5648465"/>
            <a:ext cx="301226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Each Student Majors in </a:t>
            </a:r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exactly one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Department.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08835" y="1718432"/>
            <a:ext cx="7726330" cy="1669826"/>
            <a:chOff x="681874" y="4435127"/>
            <a:chExt cx="7726330" cy="1669826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PID</a:t>
              </a: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>
              <a:off x="3626654" y="5356099"/>
              <a:ext cx="1676400" cy="7488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Employ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08835" y="3951784"/>
            <a:ext cx="7726330" cy="1646376"/>
            <a:chOff x="681874" y="4435127"/>
            <a:chExt cx="7726330" cy="1646376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AutoShape 8"/>
            <p:cNvSpPr>
              <a:spLocks noChangeArrowheads="1"/>
            </p:cNvSpPr>
            <p:nvPr/>
          </p:nvSpPr>
          <p:spPr bwMode="auto">
            <a:xfrm>
              <a:off x="3626654" y="5379549"/>
              <a:ext cx="1676400" cy="701954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031014" y="3431437"/>
            <a:ext cx="714778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Thick line: Each Professor must be Employed by </a:t>
            </a:r>
            <a:r>
              <a:rPr lang="en-US" b="1" dirty="0">
                <a:latin typeface="Calibri" pitchFamily="34" charset="0"/>
                <a:ea typeface="Linux Libertine" charset="0"/>
                <a:cs typeface="Linux Libertine" charset="0"/>
              </a:rPr>
              <a:t>at least one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 Department.</a:t>
            </a:r>
          </a:p>
        </p:txBody>
      </p:sp>
    </p:spTree>
    <p:extLst>
      <p:ext uri="{BB962C8B-B14F-4D97-AF65-F5344CB8AC3E}">
        <p14:creationId xmlns:p14="http://schemas.microsoft.com/office/powerpoint/2010/main" val="134092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92607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Why do We Need Constraints?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575"/>
            <a:ext cx="7886700" cy="414638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Give more semantics to the data</a:t>
            </a:r>
          </a:p>
          <a:p>
            <a:pPr lvl="1"/>
            <a:r>
              <a:rPr lang="en-US" sz="2600" dirty="0">
                <a:latin typeface="Calibri" pitchFamily="34" charset="0"/>
              </a:rPr>
              <a:t>Help us better understand it</a:t>
            </a:r>
          </a:p>
          <a:p>
            <a:r>
              <a:rPr lang="en-US" sz="3000" dirty="0">
                <a:latin typeface="Calibri" pitchFamily="34" charset="0"/>
              </a:rPr>
              <a:t>Prevent wrong data entry</a:t>
            </a:r>
          </a:p>
          <a:p>
            <a:r>
              <a:rPr lang="en-US" sz="3000" dirty="0">
                <a:latin typeface="Calibri" pitchFamily="34" charset="0"/>
              </a:rPr>
              <a:t>Allow us to refer to entities (e.g. using keys)</a:t>
            </a:r>
          </a:p>
          <a:p>
            <a:r>
              <a:rPr lang="en-US" sz="3000" dirty="0">
                <a:latin typeface="Calibri" pitchFamily="34" charset="0"/>
              </a:rPr>
              <a:t>Enable efficient storage and data lookup</a:t>
            </a:r>
          </a:p>
          <a:p>
            <a:endParaRPr lang="en-US" sz="3000" dirty="0">
              <a:latin typeface="Calibri" pitchFamily="34" charset="0"/>
            </a:endParaRP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76" y="1722103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1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Calibri" pitchFamily="34" charset="0"/>
              </a:rPr>
              <a:t>Entities and entity sets </a:t>
            </a:r>
          </a:p>
          <a:p>
            <a:pPr lvl="1"/>
            <a:r>
              <a:rPr lang="en-US" sz="2600" dirty="0">
                <a:latin typeface="Calibri" pitchFamily="34" charset="0"/>
              </a:rPr>
              <a:t>Attributes, domains, keys</a:t>
            </a:r>
          </a:p>
          <a:p>
            <a:r>
              <a:rPr lang="en-US" sz="3000" dirty="0">
                <a:latin typeface="Calibri" pitchFamily="34" charset="0"/>
              </a:rPr>
              <a:t>Relationships and relationship sets</a:t>
            </a:r>
          </a:p>
          <a:p>
            <a:pPr lvl="1"/>
            <a:r>
              <a:rPr lang="en-US" sz="2600" dirty="0">
                <a:latin typeface="Calibri" pitchFamily="34" charset="0"/>
              </a:rPr>
              <a:t>Additional attributes, multiplicity, arity, roles</a:t>
            </a:r>
          </a:p>
          <a:p>
            <a:r>
              <a:rPr lang="en-US" sz="3000" dirty="0">
                <a:latin typeface="Calibri" pitchFamily="34" charset="0"/>
              </a:rPr>
              <a:t>Constraints</a:t>
            </a:r>
          </a:p>
          <a:p>
            <a:pPr lvl="1"/>
            <a:r>
              <a:rPr lang="en-US" sz="2600" dirty="0">
                <a:latin typeface="Calibri" pitchFamily="34" charset="0"/>
              </a:rPr>
              <a:t>Key</a:t>
            </a:r>
          </a:p>
          <a:p>
            <a:pPr lvl="1"/>
            <a:r>
              <a:rPr lang="en-US" sz="2600" dirty="0">
                <a:latin typeface="Calibri" pitchFamily="34" charset="0"/>
              </a:rPr>
              <a:t>Participation</a:t>
            </a:r>
          </a:p>
          <a:p>
            <a:pPr lvl="1"/>
            <a:r>
              <a:rPr lang="en-US" sz="2600" dirty="0">
                <a:latin typeface="Calibri" pitchFamily="34" charset="0"/>
              </a:rPr>
              <a:t>Referential integrity</a:t>
            </a:r>
          </a:p>
          <a:p>
            <a:pPr lvl="1"/>
            <a:r>
              <a:rPr lang="en-US" sz="2600" dirty="0">
                <a:latin typeface="Calibri" pitchFamily="34" charset="0"/>
              </a:rPr>
              <a:t>Single-value</a:t>
            </a:r>
          </a:p>
          <a:p>
            <a:pPr lvl="1"/>
            <a:r>
              <a:rPr lang="en-US" sz="2600" dirty="0">
                <a:latin typeface="Calibri" pitchFamily="34" charset="0"/>
              </a:rPr>
              <a:t>Domain</a:t>
            </a:r>
          </a:p>
          <a:p>
            <a:pPr lvl="1"/>
            <a:r>
              <a:rPr lang="en-US" sz="2600" dirty="0">
                <a:latin typeface="Calibri" pitchFamily="34" charset="0"/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52392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>
                <a:latin typeface="Calibri" pitchFamily="34" charset="0"/>
              </a:rPr>
              <a:t>Multi-way to Binary Conversion</a:t>
            </a:r>
          </a:p>
        </p:txBody>
      </p:sp>
      <p:grpSp>
        <p:nvGrpSpPr>
          <p:cNvPr id="310" name="Group 309"/>
          <p:cNvGrpSpPr/>
          <p:nvPr/>
        </p:nvGrpSpPr>
        <p:grpSpPr>
          <a:xfrm>
            <a:off x="4134458" y="1653574"/>
            <a:ext cx="4380892" cy="3596215"/>
            <a:chOff x="2244247" y="2482516"/>
            <a:chExt cx="6169165" cy="3596215"/>
          </a:xfrm>
        </p:grpSpPr>
        <p:grpSp>
          <p:nvGrpSpPr>
            <p:cNvPr id="46" name="Group 45"/>
            <p:cNvGrpSpPr/>
            <p:nvPr/>
          </p:nvGrpSpPr>
          <p:grpSpPr>
            <a:xfrm>
              <a:off x="2244247" y="2482516"/>
              <a:ext cx="6169165" cy="3596215"/>
              <a:chOff x="2597729" y="2514600"/>
              <a:chExt cx="6169165" cy="3596215"/>
            </a:xfrm>
          </p:grpSpPr>
          <p:sp>
            <p:nvSpPr>
              <p:cNvPr id="47" name="Rectangle 4"/>
              <p:cNvSpPr>
                <a:spLocks noChangeArrowheads="1"/>
              </p:cNvSpPr>
              <p:nvPr/>
            </p:nvSpPr>
            <p:spPr bwMode="auto">
              <a:xfrm>
                <a:off x="7040372" y="2819400"/>
                <a:ext cx="172652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Professor</a:t>
                </a: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7135862" y="4114800"/>
                <a:ext cx="1535542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Course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6201832" y="4380105"/>
                <a:ext cx="934028" cy="139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197244" y="5341407"/>
                <a:ext cx="1412775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Room</a:t>
                </a:r>
              </a:p>
            </p:txBody>
          </p:sp>
          <p:cxnSp>
            <p:nvCxnSpPr>
              <p:cNvPr id="51" name="Straight Connector 50"/>
              <p:cNvCxnSpPr>
                <a:stCxn id="50" idx="1"/>
              </p:cNvCxnSpPr>
              <p:nvPr/>
            </p:nvCxnSpPr>
            <p:spPr>
              <a:xfrm flipH="1">
                <a:off x="6172201" y="5608107"/>
                <a:ext cx="102504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47" idx="1"/>
              </p:cNvCxnSpPr>
              <p:nvPr/>
            </p:nvCxnSpPr>
            <p:spPr>
              <a:xfrm>
                <a:off x="6110816" y="3086100"/>
                <a:ext cx="929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4254501" y="5105400"/>
                <a:ext cx="2209800" cy="1005415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InRoom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AutoShape 8"/>
              <p:cNvSpPr>
                <a:spLocks noChangeArrowheads="1"/>
              </p:cNvSpPr>
              <p:nvPr/>
            </p:nvSpPr>
            <p:spPr bwMode="auto">
              <a:xfrm>
                <a:off x="4497917" y="2514600"/>
                <a:ext cx="1905000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ByProf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AutoShape 8"/>
              <p:cNvSpPr>
                <a:spLocks noChangeArrowheads="1"/>
              </p:cNvSpPr>
              <p:nvPr/>
            </p:nvSpPr>
            <p:spPr bwMode="auto">
              <a:xfrm>
                <a:off x="4330701" y="3810000"/>
                <a:ext cx="2163233" cy="1143000"/>
              </a:xfrm>
              <a:prstGeom prst="diamond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 err="1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OfCourse</a:t>
                </a:r>
                <a:endPara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2597729" y="4113405"/>
                <a:ext cx="1460978" cy="533400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sz="2000" b="1" dirty="0">
                    <a:solidFill>
                      <a:schemeClr val="bg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Teach</a:t>
                </a:r>
              </a:p>
            </p:txBody>
          </p:sp>
          <p:cxnSp>
            <p:nvCxnSpPr>
              <p:cNvPr id="57" name="Straight Connector 56"/>
              <p:cNvCxnSpPr>
                <a:stCxn id="56" idx="0"/>
                <a:endCxn id="54" idx="1"/>
              </p:cNvCxnSpPr>
              <p:nvPr/>
            </p:nvCxnSpPr>
            <p:spPr>
              <a:xfrm flipV="1">
                <a:off x="3328218" y="3086100"/>
                <a:ext cx="1169699" cy="102730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56" idx="2"/>
                <a:endCxn id="53" idx="1"/>
              </p:cNvCxnSpPr>
              <p:nvPr/>
            </p:nvCxnSpPr>
            <p:spPr>
              <a:xfrm>
                <a:off x="3328218" y="4646805"/>
                <a:ext cx="926283" cy="961303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/>
            <p:cNvCxnSpPr>
              <a:stCxn id="56" idx="3"/>
              <a:endCxn id="55" idx="1"/>
            </p:cNvCxnSpPr>
            <p:nvPr/>
          </p:nvCxnSpPr>
          <p:spPr>
            <a:xfrm>
              <a:off x="3705225" y="4348021"/>
              <a:ext cx="271995" cy="13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Oval 311"/>
          <p:cNvSpPr/>
          <p:nvPr/>
        </p:nvSpPr>
        <p:spPr>
          <a:xfrm>
            <a:off x="6603486" y="1788369"/>
            <a:ext cx="964673" cy="34614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628650" y="2349940"/>
            <a:ext cx="2651197" cy="2338278"/>
            <a:chOff x="456189" y="2921185"/>
            <a:chExt cx="2651197" cy="2338278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56189" y="2921185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Professor</a:t>
              </a: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105760" y="2921185"/>
              <a:ext cx="1001626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Course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160104" y="4778983"/>
              <a:ext cx="1243018" cy="48048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Room</a:t>
              </a: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>
              <a:off x="1226694" y="3544273"/>
              <a:ext cx="1109837" cy="10296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0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Teach</a:t>
              </a:r>
            </a:p>
          </p:txBody>
        </p:sp>
        <p:cxnSp>
          <p:nvCxnSpPr>
            <p:cNvPr id="318" name="Straight Connector 317"/>
            <p:cNvCxnSpPr>
              <a:stCxn id="41" idx="0"/>
              <a:endCxn id="42" idx="2"/>
            </p:cNvCxnSpPr>
            <p:nvPr/>
          </p:nvCxnSpPr>
          <p:spPr>
            <a:xfrm flipV="1">
              <a:off x="1781613" y="4573873"/>
              <a:ext cx="0" cy="20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9" idx="2"/>
            </p:cNvCxnSpPr>
            <p:nvPr/>
          </p:nvCxnSpPr>
          <p:spPr>
            <a:xfrm flipH="1">
              <a:off x="2047930" y="3401665"/>
              <a:ext cx="558643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7" idx="2"/>
            </p:cNvCxnSpPr>
            <p:nvPr/>
          </p:nvCxnSpPr>
          <p:spPr>
            <a:xfrm>
              <a:off x="1077698" y="3401665"/>
              <a:ext cx="421110" cy="388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Right Arrow 336"/>
          <p:cNvSpPr/>
          <p:nvPr/>
        </p:nvSpPr>
        <p:spPr>
          <a:xfrm>
            <a:off x="3169190" y="3252379"/>
            <a:ext cx="798318" cy="5334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/>
          <p:cNvSpPr txBox="1"/>
          <p:nvPr/>
        </p:nvSpPr>
        <p:spPr>
          <a:xfrm>
            <a:off x="4154449" y="5374104"/>
            <a:ext cx="4249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Why are the arrows necessary?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4154448" y="5831926"/>
            <a:ext cx="42494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To preserve the meaning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37" grpId="0" animBg="1"/>
      <p:bldP spid="338" grpId="0" animBg="1"/>
      <p:bldP spid="3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Weak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Entity sets that don’t have key attributes of their own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latin typeface="Calibri" pitchFamily="34" charset="0"/>
              </a:rPr>
              <a:t>DID and Number together are the key for Floor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26387" y="2819400"/>
            <a:ext cx="7888963" cy="1579880"/>
            <a:chOff x="626386" y="3002280"/>
            <a:chExt cx="7888963" cy="157988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1063" y="3916680"/>
              <a:ext cx="1447800" cy="533400"/>
            </a:xfrm>
            <a:prstGeom prst="rect">
              <a:avLst/>
            </a:prstGeom>
            <a:solidFill>
              <a:schemeClr val="tx2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Floor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26386" y="3015932"/>
              <a:ext cx="1374913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Number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03563" y="3002280"/>
              <a:ext cx="17492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>
                  <a:latin typeface="Linux Libertine" charset="0"/>
                  <a:ea typeface="Linux Libertine" charset="0"/>
                  <a:cs typeface="Linux Libertine" charset="0"/>
                </a:rPr>
                <a:t>NumRooms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413135" y="3688080"/>
              <a:ext cx="114299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98863" y="4183380"/>
              <a:ext cx="53008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851663" y="3916680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6158505" y="3008154"/>
              <a:ext cx="10668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7299462" y="3002280"/>
              <a:ext cx="1215887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5089663" y="3002280"/>
              <a:ext cx="9906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H="1" flipV="1">
              <a:off x="5851663" y="3611880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6746890" y="3688080"/>
              <a:ext cx="953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7299463" y="3688080"/>
              <a:ext cx="362073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3028950" y="3784600"/>
              <a:ext cx="2232286" cy="797560"/>
            </a:xfrm>
            <a:prstGeom prst="diamond">
              <a:avLst/>
            </a:prstGeom>
            <a:solidFill>
              <a:srgbClr val="C00000"/>
            </a:solidFill>
            <a:ln w="762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PartOf</a:t>
              </a:r>
              <a:endParaRPr lang="en-US" sz="2800" b="1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5261236" y="4183380"/>
              <a:ext cx="59042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057521" y="3611880"/>
              <a:ext cx="254397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2359" y="4724148"/>
            <a:ext cx="7399282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Thick/double lined shapes: weak entity and “dependency”</a:t>
            </a:r>
          </a:p>
        </p:txBody>
      </p:sp>
    </p:spTree>
    <p:extLst>
      <p:ext uri="{BB962C8B-B14F-4D97-AF65-F5344CB8AC3E}">
        <p14:creationId xmlns:p14="http://schemas.microsoft.com/office/powerpoint/2010/main" val="18059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IsA</a:t>
            </a:r>
            <a:r>
              <a:rPr lang="en-US" dirty="0">
                <a:latin typeface="Calibri" pitchFamily="34" charset="0"/>
              </a:rPr>
              <a:t>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Subclasses are special cases of </a:t>
            </a:r>
            <a:r>
              <a:rPr lang="en-US" sz="3000" dirty="0" err="1">
                <a:latin typeface="Calibri" pitchFamily="34" charset="0"/>
              </a:rPr>
              <a:t>superclasses</a:t>
            </a:r>
            <a:r>
              <a:rPr lang="en-US" sz="3000" dirty="0">
                <a:latin typeface="Calibri" pitchFamily="34" charset="0"/>
              </a:rPr>
              <a:t>.</a:t>
            </a:r>
          </a:p>
          <a:p>
            <a:pPr lvl="1"/>
            <a:r>
              <a:rPr lang="en-US" sz="2200" dirty="0">
                <a:latin typeface="Calibri" pitchFamily="34" charset="0"/>
              </a:rPr>
              <a:t>Subclasses usually have fewer entities and more attributes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40527" y="2773697"/>
            <a:ext cx="7467630" cy="3403266"/>
            <a:chOff x="619132" y="1950795"/>
            <a:chExt cx="7855231" cy="50965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28999" y="2865195"/>
              <a:ext cx="2133600" cy="685801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4114800" y="1950795"/>
              <a:ext cx="10668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334000" y="1950795"/>
              <a:ext cx="11049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971800" y="1950795"/>
              <a:ext cx="99060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3733800" y="2560395"/>
              <a:ext cx="3048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648199" y="2636596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181600" y="2560395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817448" y="5486400"/>
              <a:ext cx="213360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Undergrad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781800" y="5486400"/>
              <a:ext cx="1680357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Doctoral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3657599" y="5486399"/>
              <a:ext cx="1784350" cy="78544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Masters</a:t>
              </a:r>
            </a:p>
          </p:txBody>
        </p:sp>
        <p:sp>
          <p:nvSpPr>
            <p:cNvPr id="16" name="Isosceles Triangle 1"/>
            <p:cNvSpPr/>
            <p:nvPr/>
          </p:nvSpPr>
          <p:spPr>
            <a:xfrm>
              <a:off x="3824765" y="3953168"/>
              <a:ext cx="1439039" cy="9144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3066" y="4128383"/>
              <a:ext cx="7024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IsA</a:t>
              </a:r>
              <a:endParaRPr lang="en-US" sz="2800" dirty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1884248" y="4867566"/>
              <a:ext cx="1963852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5263801" y="4867566"/>
              <a:ext cx="1820816" cy="6188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495800" y="4892966"/>
              <a:ext cx="0" cy="593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19132" y="4291821"/>
              <a:ext cx="1819478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>
                  <a:latin typeface="Linux Libertine" charset="0"/>
                  <a:ea typeface="Linux Libertine" charset="0"/>
                  <a:cs typeface="Linux Libertine" charset="0"/>
                </a:rPr>
                <a:t>IsHonors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457121" y="4977619"/>
              <a:ext cx="8027" cy="4833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619453" y="4291820"/>
              <a:ext cx="1854910" cy="68579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>
                  <a:latin typeface="Linux Libertine" charset="0"/>
                  <a:ea typeface="Linux Libertine" charset="0"/>
                  <a:cs typeface="Linux Libertine" charset="0"/>
                </a:rPr>
                <a:t>QualScore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7697052" y="4977619"/>
              <a:ext cx="21375" cy="508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586060" y="6443468"/>
              <a:ext cx="1819478" cy="603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 err="1">
                  <a:latin typeface="Linux Libertine" charset="0"/>
                  <a:ea typeface="Linux Libertine" charset="0"/>
                  <a:cs typeface="Linux Libertine" charset="0"/>
                </a:rPr>
                <a:t>ByThesis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 flipV="1">
              <a:off x="4495800" y="6271844"/>
              <a:ext cx="0" cy="171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544285" y="3550996"/>
              <a:ext cx="0" cy="4115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82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Building a Data-Driven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</a:rPr>
              <a:t>Requirement analysis: </a:t>
            </a:r>
            <a:r>
              <a:rPr lang="en-US" dirty="0">
                <a:latin typeface="Calibri" pitchFamily="34" charset="0"/>
              </a:rPr>
              <a:t>Identify the problem and study the solution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</a:rPr>
              <a:t>Conceptual database design: </a:t>
            </a:r>
            <a:r>
              <a:rPr lang="en-US" dirty="0">
                <a:latin typeface="Calibri" pitchFamily="34" charset="0"/>
              </a:rPr>
              <a:t>Create a conceptual model of the data needed to solve the problem (ER modeling, 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Entity-Relationship</a:t>
            </a:r>
            <a:r>
              <a:rPr lang="en-US" dirty="0">
                <a:latin typeface="Calibri" pitchFamily="34" charset="0"/>
              </a:rPr>
              <a:t> Model)</a:t>
            </a:r>
          </a:p>
          <a:p>
            <a:pPr lvl="1"/>
            <a:r>
              <a:rPr lang="en-US" dirty="0">
                <a:latin typeface="Calibri" pitchFamily="34" charset="0"/>
              </a:rPr>
              <a:t>Output: </a:t>
            </a:r>
            <a:r>
              <a:rPr lang="en-US" i="1" dirty="0">
                <a:latin typeface="Calibri" pitchFamily="34" charset="0"/>
              </a:rPr>
              <a:t>ER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</a:rPr>
              <a:t>Logical database design: </a:t>
            </a:r>
            <a:r>
              <a:rPr lang="en-US" dirty="0">
                <a:latin typeface="Calibri" pitchFamily="34" charset="0"/>
              </a:rPr>
              <a:t>Use the ER diagram to create a </a:t>
            </a:r>
            <a:r>
              <a:rPr lang="en-US" i="1" dirty="0">
                <a:latin typeface="Calibri" pitchFamily="34" charset="0"/>
              </a:rPr>
              <a:t>relational schema </a:t>
            </a:r>
            <a:r>
              <a:rPr lang="en-US" dirty="0">
                <a:latin typeface="Calibri" pitchFamily="34" charset="0"/>
              </a:rPr>
              <a:t>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Main Elements of ER Model: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itchFamily="34" charset="0"/>
              </a:rPr>
              <a:t>Entities and entity sets </a:t>
            </a:r>
          </a:p>
          <a:p>
            <a:pPr lvl="1"/>
            <a:r>
              <a:rPr lang="en-US" sz="2600" dirty="0">
                <a:latin typeface="Calibri" pitchFamily="34" charset="0"/>
              </a:rPr>
              <a:t>Attributes, domains, keys</a:t>
            </a:r>
          </a:p>
          <a:p>
            <a:r>
              <a:rPr lang="en-US" sz="3000" dirty="0">
                <a:latin typeface="Calibri" pitchFamily="34" charset="0"/>
              </a:rPr>
              <a:t>Relationships and relationship sets</a:t>
            </a:r>
          </a:p>
          <a:p>
            <a:pPr lvl="1"/>
            <a:r>
              <a:rPr lang="en-US" sz="2600" dirty="0">
                <a:latin typeface="Calibri" pitchFamily="34" charset="0"/>
              </a:rPr>
              <a:t>Additional attributes, multiplicity, arity, roles</a:t>
            </a:r>
          </a:p>
          <a:p>
            <a:r>
              <a:rPr lang="en-US" sz="3000" dirty="0">
                <a:latin typeface="Calibri" pitchFamily="34" charset="0"/>
              </a:rPr>
              <a:t>Constraints</a:t>
            </a:r>
          </a:p>
          <a:p>
            <a:pPr lvl="1"/>
            <a:r>
              <a:rPr lang="en-US" sz="2600" dirty="0">
                <a:latin typeface="Calibri" pitchFamily="34" charset="0"/>
              </a:rPr>
              <a:t>Key, participation, referential integrity, single-value, domain, others</a:t>
            </a:r>
          </a:p>
          <a:p>
            <a:r>
              <a:rPr lang="en-US" sz="3000" dirty="0">
                <a:latin typeface="Calibri" pitchFamily="34" charset="0"/>
              </a:rPr>
              <a:t>Weak entity sets</a:t>
            </a:r>
          </a:p>
          <a:p>
            <a:r>
              <a:rPr lang="en-US" sz="3000" dirty="0" err="1">
                <a:latin typeface="Calibri" pitchFamily="34" charset="0"/>
              </a:rPr>
              <a:t>IsA</a:t>
            </a:r>
            <a:r>
              <a:rPr lang="en-US" sz="3000" dirty="0">
                <a:latin typeface="Calibri" pitchFamily="34" charset="0"/>
              </a:rPr>
              <a:t> Hierarchy</a:t>
            </a:r>
          </a:p>
        </p:txBody>
      </p:sp>
    </p:spTree>
    <p:extLst>
      <p:ext uri="{BB962C8B-B14F-4D97-AF65-F5344CB8AC3E}">
        <p14:creationId xmlns:p14="http://schemas.microsoft.com/office/powerpoint/2010/main" val="763400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Design Principles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On the virtue of listening to the experts</a:t>
            </a:r>
          </a:p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Follow the Convention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8650" y="1947231"/>
            <a:ext cx="7886700" cy="1014728"/>
            <a:chOff x="628650" y="1947231"/>
            <a:chExt cx="7886700" cy="10147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98904" y="2123759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419457" y="2123759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4253702" y="1947231"/>
              <a:ext cx="1536988" cy="88645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9" name="Straight Connector 8"/>
            <p:cNvCxnSpPr>
              <a:stCxn id="9" idx="3"/>
            </p:cNvCxnSpPr>
            <p:nvPr/>
          </p:nvCxnSpPr>
          <p:spPr>
            <a:xfrm>
              <a:off x="3555071" y="2390459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790690" y="2390459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2042675"/>
              <a:ext cx="842835" cy="919284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10820" y="3200400"/>
            <a:ext cx="7804530" cy="1005840"/>
            <a:chOff x="710820" y="3200400"/>
            <a:chExt cx="7804530" cy="1005840"/>
          </a:xfrm>
        </p:grpSpPr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1598904" y="3352800"/>
              <a:ext cx="1956166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419457" y="3352800"/>
              <a:ext cx="2095893" cy="533400"/>
            </a:xfrm>
            <a:prstGeom prst="round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4253702" y="3238499"/>
              <a:ext cx="1536988" cy="762002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5071" y="361696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790690" y="362712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ultiply 26"/>
            <p:cNvSpPr>
              <a:spLocks noChangeAspect="1"/>
            </p:cNvSpPr>
            <p:nvPr/>
          </p:nvSpPr>
          <p:spPr>
            <a:xfrm>
              <a:off x="710820" y="32004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0820" y="4152900"/>
            <a:ext cx="7804530" cy="1005840"/>
            <a:chOff x="710820" y="4152900"/>
            <a:chExt cx="7804530" cy="100584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98904" y="4305300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419457" y="4305300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4253702" y="4305300"/>
              <a:ext cx="1536988" cy="533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555071" y="4572000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790690" y="4572000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ultiply 27"/>
            <p:cNvSpPr>
              <a:spLocks noChangeAspect="1"/>
            </p:cNvSpPr>
            <p:nvPr/>
          </p:nvSpPr>
          <p:spPr>
            <a:xfrm>
              <a:off x="710820" y="4152900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0820" y="5091112"/>
            <a:ext cx="7804530" cy="1005840"/>
            <a:chOff x="710820" y="5091112"/>
            <a:chExt cx="7804530" cy="100584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98904" y="5243512"/>
              <a:ext cx="1956166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6419457" y="5243512"/>
              <a:ext cx="2095893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4253702" y="5105399"/>
              <a:ext cx="1536988" cy="809626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3555071" y="5510212"/>
              <a:ext cx="698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790690" y="5510212"/>
              <a:ext cx="6287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Multiply 28"/>
            <p:cNvSpPr>
              <a:spLocks noChangeAspect="1"/>
            </p:cNvSpPr>
            <p:nvPr/>
          </p:nvSpPr>
          <p:spPr>
            <a:xfrm>
              <a:off x="710820" y="5091112"/>
              <a:ext cx="814188" cy="100584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7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3855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Add as Many Constraint as You Can as Early as Possible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8835" y="2419665"/>
            <a:ext cx="7726330" cy="1866899"/>
            <a:chOff x="681874" y="4435127"/>
            <a:chExt cx="7726330" cy="186689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159026"/>
              <a:ext cx="1676400" cy="114300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76797" y="4880604"/>
            <a:ext cx="6390406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What are the constraints missing here?</a:t>
            </a:r>
          </a:p>
        </p:txBody>
      </p:sp>
    </p:spTree>
    <p:extLst>
      <p:ext uri="{BB962C8B-B14F-4D97-AF65-F5344CB8AC3E}">
        <p14:creationId xmlns:p14="http://schemas.microsoft.com/office/powerpoint/2010/main" val="1255325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Avoid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Redundancy wastes space and encourages inconsistency.</a:t>
            </a:r>
          </a:p>
          <a:p>
            <a:pPr lvl="1"/>
            <a:r>
              <a:rPr lang="en-US" dirty="0">
                <a:latin typeface="Calibri" pitchFamily="34" charset="0"/>
              </a:rPr>
              <a:t>e.g. two instances of the same fact may become inconsistent if we change one and forget to change the other.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3756351"/>
            <a:ext cx="7726330" cy="1674169"/>
            <a:chOff x="681874" y="4435127"/>
            <a:chExt cx="7726330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198403" y="4440885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7246154" y="4443100"/>
              <a:ext cx="116205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Address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5303053" y="4443100"/>
              <a:ext cx="76199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DID</a:t>
              </a: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5956069" y="5044725"/>
              <a:ext cx="713269" cy="4168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6882876" y="5044726"/>
              <a:ext cx="229928" cy="419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V="1">
              <a:off x="7463235" y="5120926"/>
              <a:ext cx="202019" cy="340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3718722" y="5697054"/>
            <a:ext cx="1543050" cy="44637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DeptName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 flipV="1">
            <a:off x="4490247" y="5430520"/>
            <a:ext cx="0" cy="2665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650" y="5722916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is wrong here?</a:t>
            </a:r>
          </a:p>
        </p:txBody>
      </p:sp>
      <p:sp>
        <p:nvSpPr>
          <p:cNvPr id="27" name="Multiply 26"/>
          <p:cNvSpPr>
            <a:spLocks noChangeAspect="1"/>
          </p:cNvSpPr>
          <p:nvPr/>
        </p:nvSpPr>
        <p:spPr>
          <a:xfrm>
            <a:off x="3494094" y="5417319"/>
            <a:ext cx="1992306" cy="10058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Choose Attribute Over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8835" y="1825625"/>
            <a:ext cx="7560196" cy="1674169"/>
            <a:chOff x="681874" y="4435127"/>
            <a:chExt cx="7560196" cy="16741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921554" y="546382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702604" y="443830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713582" y="443512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81874" y="444310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1328248" y="505004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980822" y="513510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396374" y="504472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956070" y="5463826"/>
              <a:ext cx="22860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Department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6631680" y="4447192"/>
              <a:ext cx="93477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V="1">
              <a:off x="7112803" y="5120926"/>
              <a:ext cx="2715" cy="3428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3626654" y="5351756"/>
              <a:ext cx="1676400" cy="757540"/>
            </a:xfrm>
            <a:prstGeom prst="diamond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Major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5303054" y="5730526"/>
              <a:ext cx="65301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55154" y="5730526"/>
              <a:ext cx="571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5657" y="3680750"/>
            <a:ext cx="286544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is wrong here?</a:t>
            </a:r>
          </a:p>
        </p:txBody>
      </p:sp>
      <p:sp>
        <p:nvSpPr>
          <p:cNvPr id="25" name="Multiply 24"/>
          <p:cNvSpPr>
            <a:spLocks noChangeAspect="1"/>
          </p:cNvSpPr>
          <p:nvPr/>
        </p:nvSpPr>
        <p:spPr>
          <a:xfrm>
            <a:off x="5246828" y="1702754"/>
            <a:ext cx="3785872" cy="191134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209751" y="4424367"/>
            <a:ext cx="4509587" cy="1562099"/>
            <a:chOff x="3209751" y="4424367"/>
            <a:chExt cx="4509587" cy="1562099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3449431" y="5453066"/>
              <a:ext cx="2133600" cy="53340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Student</a:t>
              </a: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4230481" y="4427541"/>
              <a:ext cx="87762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Name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241459" y="4424367"/>
              <a:ext cx="726559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Age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209751" y="4432340"/>
              <a:ext cx="897348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 u="sng" dirty="0">
                  <a:latin typeface="Linux Libertine" charset="0"/>
                  <a:ea typeface="Linux Libertine" charset="0"/>
                  <a:cs typeface="Linux Libertine" charset="0"/>
                </a:rPr>
                <a:t>SID</a:t>
              </a: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 flipV="1">
              <a:off x="3856125" y="5039281"/>
              <a:ext cx="261382" cy="411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V="1">
              <a:off x="4508699" y="5124343"/>
              <a:ext cx="91705" cy="3318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4924251" y="5033965"/>
              <a:ext cx="48733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6085836" y="4432340"/>
              <a:ext cx="1633502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DeptName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V="1">
              <a:off x="5407147" y="5033965"/>
              <a:ext cx="982628" cy="424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51" y="4931213"/>
            <a:ext cx="842835" cy="9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Don’t Overuse Weak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" pitchFamily="34" charset="0"/>
              </a:rPr>
              <a:t>Beginning database designers often doubt that anything could be a key by itself</a:t>
            </a:r>
          </a:p>
          <a:p>
            <a:pPr lvl="1"/>
            <a:r>
              <a:rPr lang="en-US" sz="2800" dirty="0">
                <a:latin typeface="Calibri" pitchFamily="34" charset="0"/>
              </a:rPr>
              <a:t>They make all entity sets weak, supported by all other entity sets to which they are linked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latin typeface="Calibri" pitchFamily="34" charset="0"/>
              </a:rPr>
              <a:t>In reality, we create unique IDs for entity sets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Calibri" pitchFamily="34" charset="0"/>
              </a:rPr>
              <a:t>Examples: SSN, ISBN, …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5735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6015990" cy="28527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itchFamily="34" charset="0"/>
              </a:rPr>
              <a:t>Relational Model: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From ER to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Relational Design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457950" y="1281193"/>
            <a:ext cx="2054860" cy="2982939"/>
            <a:chOff x="2570480" y="1704121"/>
            <a:chExt cx="4165600" cy="4543645"/>
          </a:xfrm>
        </p:grpSpPr>
        <p:sp>
          <p:nvSpPr>
            <p:cNvPr id="12" name="Rounded Rectangle 11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pitchFamily="34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  <a:solidFill>
              <a:schemeClr val="accent5">
                <a:alpha val="40000"/>
              </a:schemeClr>
            </a:solidFill>
            <a:ln>
              <a:solidFill>
                <a:schemeClr val="accent5">
                  <a:shade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Building a Data-Driven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latin typeface="Calibri" pitchFamily="34" charset="0"/>
              </a:rPr>
              <a:t>Schema refinement: </a:t>
            </a:r>
            <a:r>
              <a:rPr lang="en-US" dirty="0">
                <a:latin typeface="Calibri" pitchFamily="34" charset="0"/>
              </a:rPr>
              <a:t>Refine the relational schema (</a:t>
            </a:r>
            <a:r>
              <a:rPr lang="en-US" i="1" dirty="0">
                <a:latin typeface="Calibri" pitchFamily="34" charset="0"/>
              </a:rPr>
              <a:t>normalization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b="1" dirty="0">
                <a:latin typeface="Calibri" pitchFamily="34" charset="0"/>
              </a:rPr>
              <a:t>Physical database design: </a:t>
            </a:r>
            <a:r>
              <a:rPr lang="en-US" dirty="0">
                <a:latin typeface="Calibri" pitchFamily="34" charset="0"/>
              </a:rPr>
              <a:t>Create the database using a DBMS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Calibri" pitchFamily="34" charset="0"/>
              </a:rPr>
              <a:t>Create the rest of the application which consults the DBMS to use the data</a:t>
            </a:r>
          </a:p>
        </p:txBody>
      </p:sp>
    </p:spTree>
    <p:extLst>
      <p:ext uri="{BB962C8B-B14F-4D97-AF65-F5344CB8AC3E}">
        <p14:creationId xmlns:p14="http://schemas.microsoft.com/office/powerpoint/2010/main" val="11809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Building a Data-Driven Application (Cont.)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2308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334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Requirements analysis</a:t>
            </a:r>
          </a:p>
          <a:p>
            <a:pPr lvl="1"/>
            <a:r>
              <a:rPr lang="en-US" dirty="0">
                <a:latin typeface="Calibri" pitchFamily="34" charset="0"/>
              </a:rPr>
              <a:t>What is going to be stored? </a:t>
            </a:r>
          </a:p>
          <a:p>
            <a:pPr lvl="1"/>
            <a:r>
              <a:rPr lang="en-US" dirty="0">
                <a:latin typeface="Calibri" pitchFamily="34" charset="0"/>
              </a:rPr>
              <a:t>How is it going to be used?</a:t>
            </a:r>
          </a:p>
          <a:p>
            <a:pPr lvl="1"/>
            <a:r>
              <a:rPr lang="en-US" dirty="0">
                <a:latin typeface="Calibri" pitchFamily="34" charset="0"/>
              </a:rPr>
              <a:t>What are we going to do with the data?</a:t>
            </a:r>
          </a:p>
          <a:p>
            <a:pPr lvl="1"/>
            <a:r>
              <a:rPr lang="en-US" dirty="0">
                <a:latin typeface="Calibri" pitchFamily="34" charset="0"/>
              </a:rPr>
              <a:t>Who should access the data?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Technical and non-technical people (Domain Experts) are involved.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Example Application: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Problem: create an application to manage and report on course registration info for academic and HR staff</a:t>
            </a:r>
          </a:p>
          <a:p>
            <a:r>
              <a:rPr lang="en-US" dirty="0">
                <a:latin typeface="Calibri" pitchFamily="34" charset="0"/>
              </a:rPr>
              <a:t>Requirements</a:t>
            </a:r>
          </a:p>
          <a:p>
            <a:pPr lvl="1"/>
            <a:r>
              <a:rPr lang="en-US" dirty="0">
                <a:latin typeface="Calibri" pitchFamily="34" charset="0"/>
              </a:rPr>
              <a:t>Generate student transcripts</a:t>
            </a:r>
          </a:p>
          <a:p>
            <a:pPr lvl="1"/>
            <a:r>
              <a:rPr lang="en-US" dirty="0">
                <a:latin typeface="Calibri" pitchFamily="34" charset="0"/>
              </a:rPr>
              <a:t>Create course catalog</a:t>
            </a:r>
          </a:p>
          <a:p>
            <a:pPr lvl="1"/>
            <a:r>
              <a:rPr lang="en-US" dirty="0">
                <a:latin typeface="Calibri" pitchFamily="34" charset="0"/>
              </a:rPr>
              <a:t>Email professors the courses they teach each semester</a:t>
            </a:r>
          </a:p>
          <a:p>
            <a:pPr lvl="1"/>
            <a:r>
              <a:rPr lang="mr-IN" dirty="0"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Need to describe what data we want to store and how various pieces are related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06869" y="1836163"/>
            <a:ext cx="4330262" cy="4330262"/>
            <a:chOff x="2406869" y="1836163"/>
            <a:chExt cx="4330262" cy="43302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869" y="1836163"/>
              <a:ext cx="4330262" cy="433026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78620" y="3570154"/>
              <a:ext cx="19759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ER Model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0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Entity-Relationship (ER)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218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Calibri" pitchFamily="34" charset="0"/>
              </a:rPr>
              <a:t>Gives us a language to specify</a:t>
            </a:r>
          </a:p>
          <a:p>
            <a:pPr lvl="1"/>
            <a:r>
              <a:rPr lang="en-US" sz="2600" dirty="0">
                <a:latin typeface="Calibri" pitchFamily="34" charset="0"/>
              </a:rPr>
              <a:t>what information the DB must hold</a:t>
            </a:r>
          </a:p>
          <a:p>
            <a:pPr lvl="1"/>
            <a:r>
              <a:rPr lang="en-US" sz="2600" dirty="0">
                <a:latin typeface="Calibri" pitchFamily="34" charset="0"/>
              </a:rPr>
              <a:t>what are the relationships among components of that information</a:t>
            </a:r>
          </a:p>
          <a:p>
            <a:r>
              <a:rPr lang="en-US" sz="3000" dirty="0">
                <a:latin typeface="Calibri" pitchFamily="34" charset="0"/>
              </a:rPr>
              <a:t>Precise enough for technical points, but abstract enough for non-technical people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52" y="3891280"/>
            <a:ext cx="1627620" cy="21583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404837"/>
            <a:ext cx="5965190" cy="1131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itchFamily="34" charset="0"/>
              </a:rPr>
              <a:t>Proposed by Peter Chen in 1976</a:t>
            </a:r>
          </a:p>
          <a:p>
            <a:pPr lvl="1"/>
            <a:r>
              <a:rPr lang="en-US" i="1" dirty="0">
                <a:latin typeface="Calibri" pitchFamily="34" charset="0"/>
              </a:rPr>
              <a:t>“The Entity-Relationship model – toward a unified view of data”</a:t>
            </a:r>
          </a:p>
        </p:txBody>
      </p:sp>
    </p:spTree>
    <p:extLst>
      <p:ext uri="{BB962C8B-B14F-4D97-AF65-F5344CB8AC3E}">
        <p14:creationId xmlns:p14="http://schemas.microsoft.com/office/powerpoint/2010/main" val="622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32335</TotalTime>
  <Words>2293</Words>
  <Application>Microsoft Office PowerPoint</Application>
  <PresentationFormat>全屏显示(4:3)</PresentationFormat>
  <Paragraphs>595</Paragraphs>
  <Slides>47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 Unicode MS</vt:lpstr>
      <vt:lpstr>Linux Libertine</vt:lpstr>
      <vt:lpstr>黑体</vt:lpstr>
      <vt:lpstr>Arial</vt:lpstr>
      <vt:lpstr>Calibri</vt:lpstr>
      <vt:lpstr>Comic Sans MS</vt:lpstr>
      <vt:lpstr>Consolas</vt:lpstr>
      <vt:lpstr>Courier New</vt:lpstr>
      <vt:lpstr>4by3DefaultTheme</vt:lpstr>
      <vt:lpstr>Database Systems</vt:lpstr>
      <vt:lpstr>Entity-Relationship Model for Conceptual Design</vt:lpstr>
      <vt:lpstr>Example Application</vt:lpstr>
      <vt:lpstr>Building a Data-Driven Application</vt:lpstr>
      <vt:lpstr>Building a Data-Driven Application (Cont.)</vt:lpstr>
      <vt:lpstr>Building a Data-Driven Application (Cont.)</vt:lpstr>
      <vt:lpstr>Requirement Analysis</vt:lpstr>
      <vt:lpstr>Example Application: Requirements</vt:lpstr>
      <vt:lpstr>Entity-Relationship (ER) Model</vt:lpstr>
      <vt:lpstr>Entities</vt:lpstr>
      <vt:lpstr>Entities (Cont.)</vt:lpstr>
      <vt:lpstr>Relationships</vt:lpstr>
      <vt:lpstr>Relationships (Cont.)</vt:lpstr>
      <vt:lpstr>Relationships (Cont.)</vt:lpstr>
      <vt:lpstr>Simple ER Diagram Example</vt:lpstr>
      <vt:lpstr>Multiplicity of Relationships</vt:lpstr>
      <vt:lpstr>Multiplicity of Relationships (Cont.)</vt:lpstr>
      <vt:lpstr>Multiplicity of Relationships (Cont.)</vt:lpstr>
      <vt:lpstr>CAUTION:  Difference with the Book</vt:lpstr>
      <vt:lpstr>Multi-way (n-ary) Relationships</vt:lpstr>
      <vt:lpstr>Multi-way (n-ary) Relationships (Cont.)</vt:lpstr>
      <vt:lpstr>Multi-way (n-ary) Relationships (Cont.)</vt:lpstr>
      <vt:lpstr>Multi-way (n-ary) Relationships (Cont.)</vt:lpstr>
      <vt:lpstr>Roles in Relationships</vt:lpstr>
      <vt:lpstr>Self Relationships</vt:lpstr>
      <vt:lpstr>Recap</vt:lpstr>
      <vt:lpstr>Constraints in ER</vt:lpstr>
      <vt:lpstr>Types of Constraints</vt:lpstr>
      <vt:lpstr>Types of Constraints (Cont.)</vt:lpstr>
      <vt:lpstr>What is a Key?</vt:lpstr>
      <vt:lpstr>Key Constraints</vt:lpstr>
      <vt:lpstr>Types of Keys</vt:lpstr>
      <vt:lpstr>Types of Keys (Cont.)</vt:lpstr>
      <vt:lpstr>Participation Constraints</vt:lpstr>
      <vt:lpstr>Why do We Need Constraints?</vt:lpstr>
      <vt:lpstr>Recap</vt:lpstr>
      <vt:lpstr> Multi-way to Binary Conversion</vt:lpstr>
      <vt:lpstr>Weak Entity Sets</vt:lpstr>
      <vt:lpstr>IsA Hierarchy</vt:lpstr>
      <vt:lpstr>Main Elements of ER Model: Recap</vt:lpstr>
      <vt:lpstr>Design Principles</vt:lpstr>
      <vt:lpstr>Follow the Convention</vt:lpstr>
      <vt:lpstr>Add as Many Constraint as You Can as Early as Possible</vt:lpstr>
      <vt:lpstr>Avoid Redundancy</vt:lpstr>
      <vt:lpstr>Choose Attribute Over Entity</vt:lpstr>
      <vt:lpstr>Don’t Overuse Weak Entity Sets</vt:lpstr>
      <vt:lpstr>Relational Model:  From ER to  Relational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Hanrui Wu</cp:lastModifiedBy>
  <cp:revision>472</cp:revision>
  <dcterms:created xsi:type="dcterms:W3CDTF">2017-08-17T19:27:17Z</dcterms:created>
  <dcterms:modified xsi:type="dcterms:W3CDTF">2024-09-10T03:56:54Z</dcterms:modified>
</cp:coreProperties>
</file>