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445" r:id="rId2"/>
    <p:sldId id="366" r:id="rId3"/>
    <p:sldId id="367" r:id="rId4"/>
    <p:sldId id="447" r:id="rId5"/>
    <p:sldId id="485" r:id="rId6"/>
    <p:sldId id="484" r:id="rId7"/>
    <p:sldId id="431" r:id="rId8"/>
  </p:sldIdLst>
  <p:sldSz cx="9144000" cy="6858000" type="screen4x3"/>
  <p:notesSz cx="69469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82564" autoAdjust="0"/>
  </p:normalViewPr>
  <p:slideViewPr>
    <p:cSldViewPr>
      <p:cViewPr>
        <p:scale>
          <a:sx n="66" d="100"/>
          <a:sy n="66" d="100"/>
        </p:scale>
        <p:origin x="-148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0BA0A23E-9F6C-4478-9CCF-3390F24EA6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59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4675"/>
            <a:ext cx="50958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E2EC2FAD-FC27-41EB-9C3F-3188A0C131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172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9C2C5F-288C-405D-9B86-21DDC783A39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15" name="Freeform 18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952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52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5716B99-880D-4B6C-8993-E07C94D501A0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22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35635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39DC48-34CF-4657-9948-D693C5C98D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92F18-4C93-4A90-B28A-A4D5CB07F97F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19869-D495-4295-B876-CF98468813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14776-BEBA-4403-9117-4C7D203EA905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752BB-395F-4CF4-B7B2-823EFA7FD6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49CE-D685-4AEF-939E-83B811785347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0B941-8DC1-4777-BC4E-2884CD05D0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CFE7E-E92F-466C-A914-C0D0CBF45D29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1FC34-3540-4595-AE08-8E2152B220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367EF-EBAA-4D50-B127-5113D4D7DC85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EA58A-D47A-4F6F-89EE-083884AA6B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FB53E-1B55-46D1-A6C7-C1913F4C5942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2CCBB-0F78-4CF0-AE34-F7E86237D5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08336-BBA7-42B5-9AA8-1064FAD23AC7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CC1EF-8371-456A-A582-08C8CD2A15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E92D1-AB48-4970-B30A-CCADB394367C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C4C34-6EE6-429C-83C4-B324194EB3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AC69D-9771-4ED9-89B4-CE37770FA312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92963-C190-466D-B203-E667E1974A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9119E-C953-449A-AE2E-06A13744DA63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12C86-497F-4027-A59D-2997121A18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6B2F0-EC01-4FC2-BC63-AF5AC6F0D4BF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99FD4-1D12-4328-AE76-BE7E0486C7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fld id="{A0160673-CC2D-49CF-B694-1D864C953C5E}" type="datetime1">
              <a:rPr lang="zh-CN" altLang="en-US"/>
              <a:pPr>
                <a:defRPr/>
              </a:pPr>
              <a:t>2017-10-30</a:t>
            </a:fld>
            <a:endParaRPr lang="en-US" altLang="zh-CN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fld id="{03569AB8-3CF3-40C4-9E41-80FA53CD0D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94223" name="Freeform 15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4" name="Freeform 16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5" name="Freeform 17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6" name="Freeform 18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7" name="Freeform 19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8" name="Freeform 20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qf135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dirty="0" smtClean="0"/>
              <a:t>Digital Image Processing Laboratory</a:t>
            </a:r>
            <a:endParaRPr lang="zh-CN" altLang="en-US" sz="48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9553" y="3500438"/>
            <a:ext cx="8208912" cy="2665412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Associate Prof. 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Zhang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Qingfeng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张庆丰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   Department </a:t>
            </a:r>
            <a:r>
              <a:rPr lang="en-US" altLang="zh-CN" sz="28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of Computer Science, Jinan University</a:t>
            </a:r>
            <a:endParaRPr lang="zh-CN" altLang="en-US" sz="28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Office Room : 415, 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Nanhailou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Building, JNU</a:t>
            </a:r>
            <a:endParaRPr lang="zh-CN" altLang="en-US" sz="28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</a:t>
            </a:r>
            <a:r>
              <a:rPr lang="en-US" altLang="zh-CN" sz="2800" dirty="0" smtClean="0">
                <a:latin typeface="Times New Roman" pitchFamily="18" charset="0"/>
                <a:ea typeface="MingLiU" pitchFamily="49" charset="-120"/>
                <a:cs typeface="Times New Roman" pitchFamily="18" charset="0"/>
              </a:rPr>
              <a:t>Email: </a:t>
            </a:r>
            <a:r>
              <a:rPr lang="en-US" altLang="zh-CN" sz="2800" dirty="0" smtClean="0">
                <a:latin typeface="Times New Roman" pitchFamily="18" charset="0"/>
                <a:ea typeface="MingLiU" pitchFamily="49" charset="-120"/>
                <a:cs typeface="Times New Roman" pitchFamily="18" charset="0"/>
                <a:hlinkClick r:id="rId2"/>
              </a:rPr>
              <a:t>zqf135@qq.com</a:t>
            </a:r>
            <a:endParaRPr lang="en-US" altLang="zh-CN" sz="2800" dirty="0" smtClean="0">
              <a:latin typeface="Times New Roman" pitchFamily="18" charset="0"/>
              <a:ea typeface="MingLiU" pitchFamily="49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Course  Goal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The principal objectives of the lab session are </a:t>
            </a:r>
          </a:p>
          <a:p>
            <a:pPr lvl="1" algn="just" eaLnBrk="1" hangingPunct="1"/>
            <a:r>
              <a:rPr lang="en-US" altLang="zh-CN" smtClean="0"/>
              <a:t>(1) to teach the students how to manipulate images using MATLAB's Image Processing Toolbox (IPT). </a:t>
            </a:r>
          </a:p>
          <a:p>
            <a:pPr lvl="1" algn="just" eaLnBrk="1" hangingPunct="1"/>
            <a:r>
              <a:rPr lang="en-US" altLang="zh-CN" smtClean="0"/>
              <a:t>(2) to help in developing a sense of how image processing solutions are prototyped in software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References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Lab lectures (was edited by myself, and uploaded on the course site )</a:t>
            </a:r>
          </a:p>
          <a:p>
            <a:pPr eaLnBrk="1" hangingPunct="1"/>
            <a:r>
              <a:rPr lang="en-US" altLang="zh-CN" sz="2400" dirty="0" smtClean="0"/>
              <a:t> Gonzalez, R. C., Woods, R. E., and </a:t>
            </a:r>
            <a:r>
              <a:rPr lang="en-US" altLang="zh-CN" sz="2400" dirty="0" err="1" smtClean="0"/>
              <a:t>Eddins</a:t>
            </a:r>
            <a:r>
              <a:rPr lang="en-US" altLang="zh-CN" sz="2400" dirty="0" smtClean="0"/>
              <a:t>, S. L. [2009]. </a:t>
            </a:r>
            <a:r>
              <a:rPr lang="en-US" altLang="zh-CN" sz="2400" i="1" dirty="0" smtClean="0"/>
              <a:t>Digital Image Processing Using MATLAB, 2nd ed</a:t>
            </a:r>
            <a:r>
              <a:rPr lang="en-US" altLang="zh-CN" sz="2400" dirty="0" smtClean="0"/>
              <a:t>., </a:t>
            </a:r>
            <a:r>
              <a:rPr lang="en-US" altLang="zh-CN" sz="2400" dirty="0" err="1" smtClean="0"/>
              <a:t>Gatesmark</a:t>
            </a:r>
            <a:r>
              <a:rPr lang="en-US" altLang="zh-CN" sz="2400" dirty="0" smtClean="0"/>
              <a:t> Publishing, Knoxville, TN. </a:t>
            </a:r>
          </a:p>
          <a:p>
            <a:pPr eaLnBrk="1" hangingPunct="1"/>
            <a:r>
              <a:rPr lang="zh-CN" altLang="en-US" sz="2400" dirty="0" smtClean="0"/>
              <a:t>高展宏，徐文波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的图像处理案例教程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清华大学出版社，</a:t>
            </a:r>
            <a:r>
              <a:rPr lang="en-US" altLang="zh-CN" sz="2400" dirty="0" smtClean="0"/>
              <a:t>2011</a:t>
            </a:r>
            <a:r>
              <a:rPr lang="zh-CN" altLang="en-US" sz="2400" dirty="0" smtClean="0"/>
              <a:t>年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蔡旭晖 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刘卫国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蔡立燕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基础与应用教程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人民邮电出版社，</a:t>
            </a:r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Course Schedule</a:t>
            </a:r>
          </a:p>
        </p:txBody>
      </p:sp>
      <p:graphicFrame>
        <p:nvGraphicFramePr>
          <p:cNvPr id="20525" name="Group 45"/>
          <p:cNvGraphicFramePr>
            <a:graphicFrameLocks noGrp="1"/>
          </p:cNvGraphicFramePr>
          <p:nvPr>
            <p:ph idx="1"/>
          </p:nvPr>
        </p:nvGraphicFramePr>
        <p:xfrm>
          <a:off x="900113" y="2017713"/>
          <a:ext cx="7559675" cy="3947480"/>
        </p:xfrm>
        <a:graphic>
          <a:graphicData uri="http://schemas.openxmlformats.org/drawingml/2006/table">
            <a:tbl>
              <a:tblPr/>
              <a:tblGrid>
                <a:gridCol w="2159000"/>
                <a:gridCol w="5400675"/>
              </a:tblGrid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Course week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topic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Introduce to MATLAB .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Introduce to image processing tools in MATLAB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Image Enhancement Project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Image Fourier Transformation Project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Image Filter Processing Project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Noise and Image Restoration  Project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Lab Session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017712"/>
            <a:ext cx="7961312" cy="4651647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During the course weeks a number of lab sessions with assignments has to be completed, and reported about. </a:t>
            </a:r>
          </a:p>
          <a:p>
            <a:pPr eaLnBrk="1" hangingPunct="1"/>
            <a:r>
              <a:rPr lang="en-US" altLang="zh-CN" sz="2800" dirty="0" smtClean="0"/>
              <a:t>Of each lab session, a report has to be handed in within two weeks, containing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 objectives, (ii) source code of programs you wrote (iii) images (with captions) of results. (</a:t>
            </a:r>
            <a:r>
              <a:rPr lang="en-US" altLang="zh-CN" sz="2800" dirty="0" smtClean="0">
                <a:solidFill>
                  <a:srgbClr val="FF0000"/>
                </a:solidFill>
              </a:rPr>
              <a:t>see report example for more detail </a:t>
            </a:r>
            <a:r>
              <a:rPr lang="en-US" altLang="zh-CN" sz="2800" dirty="0" smtClean="0"/>
              <a:t>)</a:t>
            </a:r>
          </a:p>
          <a:p>
            <a:pPr eaLnBrk="1" hangingPunct="1"/>
            <a:r>
              <a:rPr lang="en-US" altLang="zh-CN" sz="2800" dirty="0" smtClean="0"/>
              <a:t>You must hand in the printout of the report, the electronic report will be rejected.</a:t>
            </a:r>
            <a:br>
              <a:rPr lang="en-US" altLang="zh-CN" sz="2800" dirty="0" smtClean="0"/>
            </a:br>
            <a:endParaRPr lang="en-US" altLang="zh-CN" sz="2800" dirty="0" smtClean="0"/>
          </a:p>
          <a:p>
            <a:pPr eaLnBrk="1" hangingPunct="1"/>
            <a:endParaRPr lang="zh-CN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Grading Policy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Total score: 100 points</a:t>
            </a:r>
          </a:p>
          <a:p>
            <a:pPr lvl="1" eaLnBrk="1" hangingPunct="1"/>
            <a:r>
              <a:rPr lang="en-US" altLang="zh-CN" smtClean="0"/>
              <a:t>Attendance: 20%</a:t>
            </a:r>
            <a:endParaRPr lang="zh-CN" altLang="zh-CN" smtClean="0"/>
          </a:p>
          <a:p>
            <a:pPr lvl="1" eaLnBrk="1" hangingPunct="1"/>
            <a:r>
              <a:rPr lang="en-US" altLang="zh-CN" smtClean="0"/>
              <a:t>Experiment Reports: 80%</a:t>
            </a: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algn="ctr" eaLnBrk="1" hangingPunct="1">
              <a:buFontTx/>
              <a:buNone/>
            </a:pPr>
            <a:r>
              <a:rPr lang="zh-CN" altLang="en-US" sz="4000" smtClean="0"/>
              <a:t> </a:t>
            </a:r>
            <a:r>
              <a:rPr lang="en-US" altLang="zh-CN" sz="4000" smtClean="0"/>
              <a:t>Thank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10728</TotalTime>
  <Words>323</Words>
  <Application>Microsoft Office PowerPoint</Application>
  <PresentationFormat>全屏显示(4:3)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主题1</vt:lpstr>
      <vt:lpstr>Digital Image Processing Laboratory</vt:lpstr>
      <vt:lpstr>Course  Goal</vt:lpstr>
      <vt:lpstr>References</vt:lpstr>
      <vt:lpstr>Course Schedule</vt:lpstr>
      <vt:lpstr>Lab Session</vt:lpstr>
      <vt:lpstr>Grading Policy</vt:lpstr>
      <vt:lpstr>PowerPoint 演示文稿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Computer Vision</dc:title>
  <dc:subject>Fourth Lecture, Multimedia elective course in eCommerce Program</dc:subject>
  <dc:creator>Mike Christel, based on slides from Henry Schneiderman</dc:creator>
  <dc:description>Fourth lecture for eCommerce Multimedia elective, delivered November 5, 2002, based significantly on thesis work and presentations of Henry Schneiderman of Carnegie Mellon</dc:description>
  <cp:lastModifiedBy>a</cp:lastModifiedBy>
  <cp:revision>390</cp:revision>
  <dcterms:created xsi:type="dcterms:W3CDTF">2000-11-14T14:30:22Z</dcterms:created>
  <dcterms:modified xsi:type="dcterms:W3CDTF">2017-10-30T13:08:41Z</dcterms:modified>
</cp:coreProperties>
</file>