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25" r:id="rId5"/>
    <p:sldId id="340" r:id="rId6"/>
    <p:sldId id="345" r:id="rId7"/>
    <p:sldId id="346" r:id="rId8"/>
    <p:sldId id="343" r:id="rId9"/>
    <p:sldId id="351" r:id="rId10"/>
    <p:sldId id="347" r:id="rId11"/>
    <p:sldId id="348" r:id="rId12"/>
    <p:sldId id="349" r:id="rId13"/>
    <p:sldId id="350" r:id="rId14"/>
    <p:sldId id="352" r:id="rId15"/>
    <p:sldId id="353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81" r:id="rId24"/>
    <p:sldId id="364" r:id="rId25"/>
    <p:sldId id="366" r:id="rId26"/>
    <p:sldId id="368" r:id="rId27"/>
    <p:sldId id="369" r:id="rId28"/>
    <p:sldId id="380" r:id="rId29"/>
    <p:sldId id="370" r:id="rId30"/>
    <p:sldId id="371" r:id="rId31"/>
    <p:sldId id="374" r:id="rId32"/>
    <p:sldId id="376" r:id="rId33"/>
    <p:sldId id="375" r:id="rId34"/>
    <p:sldId id="377" r:id="rId35"/>
    <p:sldId id="378" r:id="rId36"/>
    <p:sldId id="3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100" y="941295"/>
            <a:ext cx="7543800" cy="5029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DIABETES PREDICTION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SARIM AEYZAZ (i21-0328)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3EEA-643D-F3A1-C3C0-C4D72694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9" y="1283746"/>
            <a:ext cx="7628281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CORRELATION WITH DIABETES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22933-6CAF-DA84-EE2F-D3B3F22D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96" y="1283746"/>
            <a:ext cx="7496078" cy="50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177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FEATURE CROSSING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C36C-C8BC-8F79-C402-4599EDEF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7" t="4774" b="11163"/>
          <a:stretch/>
        </p:blipFill>
        <p:spPr>
          <a:xfrm>
            <a:off x="478987" y="2214281"/>
            <a:ext cx="11234026" cy="24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DCCC-24C5-88BD-B1FD-8C48F9C0B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041"/>
          <a:stretch/>
        </p:blipFill>
        <p:spPr>
          <a:xfrm>
            <a:off x="2764098" y="1283745"/>
            <a:ext cx="6917784" cy="52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CORRELATION WITH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5D376-F8E7-FDE9-0877-DE854F047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6"/>
          <a:stretch/>
        </p:blipFill>
        <p:spPr>
          <a:xfrm>
            <a:off x="1855693" y="1283746"/>
            <a:ext cx="7548283" cy="50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ADDITIONAL MODELS ADDED</a:t>
            </a:r>
          </a:p>
        </p:txBody>
      </p:sp>
    </p:spTree>
    <p:extLst>
      <p:ext uri="{BB962C8B-B14F-4D97-AF65-F5344CB8AC3E}">
        <p14:creationId xmlns:p14="http://schemas.microsoft.com/office/powerpoint/2010/main" val="39381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CATBOOST</a:t>
            </a:r>
          </a:p>
        </p:txBody>
      </p:sp>
      <p:pic>
        <p:nvPicPr>
          <p:cNvPr id="2050" name="Picture 2" descr="CatBoost - open-source gradient boosting library">
            <a:extLst>
              <a:ext uri="{FF2B5EF4-FFF2-40B4-BE49-F238E27FC236}">
                <a16:creationId xmlns:a16="http://schemas.microsoft.com/office/drawing/2014/main" id="{57485DE3-A780-EED1-DFD1-99700849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76408"/>
            <a:ext cx="9067800" cy="47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6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XGBoost</a:t>
            </a:r>
          </a:p>
        </p:txBody>
      </p:sp>
      <p:pic>
        <p:nvPicPr>
          <p:cNvPr id="23554" name="Picture 2" descr="XGBoost Algorithm | Brief Guide to XGBoost Algorithm">
            <a:extLst>
              <a:ext uri="{FF2B5EF4-FFF2-40B4-BE49-F238E27FC236}">
                <a16:creationId xmlns:a16="http://schemas.microsoft.com/office/drawing/2014/main" id="{7F91E9B8-D358-FDCB-B076-E7E00670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17" y="1283746"/>
            <a:ext cx="9420365" cy="51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6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PREDICTIONs As of 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B3D1E-F07C-3D53-9F73-5E97EA6A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6" y="1727381"/>
            <a:ext cx="11055267" cy="38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305A8-C6B5-9FAA-F380-F3B097A3F895}"/>
              </a:ext>
            </a:extLst>
          </p:cNvPr>
          <p:cNvSpPr txBox="1"/>
          <p:nvPr/>
        </p:nvSpPr>
        <p:spPr>
          <a:xfrm>
            <a:off x="1622612" y="1622612"/>
            <a:ext cx="724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EDA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Models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Sampling Techniques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A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0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PREDICTIONs As of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E0B33-4523-00AE-EE54-DB17F4B0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06" y="1748117"/>
            <a:ext cx="10330188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6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Sampling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0264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305A8-C6B5-9FAA-F380-F3B097A3F895}"/>
              </a:ext>
            </a:extLst>
          </p:cNvPr>
          <p:cNvSpPr txBox="1"/>
          <p:nvPr/>
        </p:nvSpPr>
        <p:spPr>
          <a:xfrm>
            <a:off x="1622612" y="1622612"/>
            <a:ext cx="7243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</a:t>
            </a:r>
            <a:endParaRPr lang="en-A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8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1AB78E-6CD6-2AE2-83A4-FD4C3341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5" t="13166" b="15020"/>
          <a:stretch/>
        </p:blipFill>
        <p:spPr>
          <a:xfrm>
            <a:off x="5946905" y="2449157"/>
            <a:ext cx="5406895" cy="37651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UNDERSAMPLING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305A8-C6B5-9FAA-F380-F3B097A3F895}"/>
              </a:ext>
            </a:extLst>
          </p:cNvPr>
          <p:cNvSpPr txBox="1"/>
          <p:nvPr/>
        </p:nvSpPr>
        <p:spPr>
          <a:xfrm>
            <a:off x="1622612" y="1622612"/>
            <a:ext cx="7243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RandomUnderSample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Edited Nearest Neighbor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Tomek Links</a:t>
            </a:r>
            <a:endParaRPr lang="en-A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4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OVERSAMPLING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305A8-C6B5-9FAA-F380-F3B097A3F895}"/>
              </a:ext>
            </a:extLst>
          </p:cNvPr>
          <p:cNvSpPr txBox="1"/>
          <p:nvPr/>
        </p:nvSpPr>
        <p:spPr>
          <a:xfrm>
            <a:off x="1622612" y="1622612"/>
            <a:ext cx="724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RandomOverSample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SMOTE</a:t>
            </a:r>
            <a:endParaRPr lang="en-A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9C4DC-5D14-FDE2-33C6-CC84E29BE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t="11433" r="3646" b="4284"/>
          <a:stretch/>
        </p:blipFill>
        <p:spPr>
          <a:xfrm>
            <a:off x="5746377" y="2431227"/>
            <a:ext cx="5885329" cy="37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COMBINED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305A8-C6B5-9FAA-F380-F3B097A3F895}"/>
              </a:ext>
            </a:extLst>
          </p:cNvPr>
          <p:cNvSpPr txBox="1"/>
          <p:nvPr/>
        </p:nvSpPr>
        <p:spPr>
          <a:xfrm>
            <a:off x="1622612" y="1622612"/>
            <a:ext cx="724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SMOTE-EEN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SMOTE-Tomek</a:t>
            </a:r>
            <a:endParaRPr lang="en-A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5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PREDICTIONS AFTER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97E6F-FD35-E3C4-AAED-DEE56744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75" y="1283746"/>
            <a:ext cx="4101049" cy="51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PREDICTIONS AFTER 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F3F29-2A4A-B923-69E6-6B75DE34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2" y="2152402"/>
            <a:ext cx="10900676" cy="2990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7870B-BDAE-5A08-149E-E46AD17E1D8A}"/>
              </a:ext>
            </a:extLst>
          </p:cNvPr>
          <p:cNvSpPr txBox="1"/>
          <p:nvPr/>
        </p:nvSpPr>
        <p:spPr>
          <a:xfrm>
            <a:off x="2474259" y="1506071"/>
            <a:ext cx="724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</a:t>
            </a:r>
            <a:endParaRPr lang="en-A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2862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PARAMETERS &amp; GRIDSEARCHCV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72D3C-2EA0-E1A5-77BA-7D967DBA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6" y="2155647"/>
            <a:ext cx="7040868" cy="2288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93528-12BD-7A5E-38C7-0F1D47D9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24" y="4444414"/>
            <a:ext cx="6767152" cy="1815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A20333-D972-C76E-8053-5259141025E7}"/>
              </a:ext>
            </a:extLst>
          </p:cNvPr>
          <p:cNvSpPr txBox="1"/>
          <p:nvPr/>
        </p:nvSpPr>
        <p:spPr>
          <a:xfrm>
            <a:off x="466165" y="1427309"/>
            <a:ext cx="1125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SMOTEEN Sampling (#2 in F1, #1 in Type 2 Error)</a:t>
            </a:r>
            <a:endParaRPr lang="en-AU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0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DATASET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305A8-C6B5-9FAA-F380-F3B097A3F895}"/>
              </a:ext>
            </a:extLst>
          </p:cNvPr>
          <p:cNvSpPr txBox="1"/>
          <p:nvPr/>
        </p:nvSpPr>
        <p:spPr>
          <a:xfrm>
            <a:off x="1622612" y="1622612"/>
            <a:ext cx="10031506" cy="462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 		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(Numerical values: 0-80)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 	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(Categorical labels: Male, Female, Other)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 mass index 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(BMI) (Numerical values: 10 – 95.7)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Hypertension 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(Boolean: 0 or 1)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Heart disease 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(Boolean: 0 or 1)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Smoking history 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(Categorical labels: Not Current, Former, No Info, 				Current, Never and ever)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HbA1c level 	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(Numerical values: 3.5 - 9)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Blood glucose level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(Numerical values: 80 -  300)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Diabetes 		(1 for Positive, 0 for Negative)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 = 96128 Patients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9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4361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6DE29-7E30-5817-2958-10B47966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15" y="1283746"/>
            <a:ext cx="6300370" cy="52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6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DA856-EAA9-B061-0A6C-CC69DBF9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580"/>
            <a:ext cx="10515600" cy="46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26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33170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High Level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93B32-8D1B-9727-02E6-CBA6BC71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46" y="1418496"/>
            <a:ext cx="9786508" cy="48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/>
          <a:lstStyle/>
          <a:p>
            <a:r>
              <a:rPr lang="en-US" sz="4400" b="1" dirty="0"/>
              <a:t>EXTRA EDA ANALYSIS</a:t>
            </a:r>
          </a:p>
        </p:txBody>
      </p:sp>
    </p:spTree>
    <p:extLst>
      <p:ext uri="{BB962C8B-B14F-4D97-AF65-F5344CB8AC3E}">
        <p14:creationId xmlns:p14="http://schemas.microsoft.com/office/powerpoint/2010/main" val="367317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BMI &amp;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EA22C-D61F-6C07-8FC1-D15034DC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28" y="1506588"/>
            <a:ext cx="5585944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8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AGE &amp;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9D4DE-ABDA-3FAF-934A-CA8EF377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66" y="1645061"/>
            <a:ext cx="563166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Hba1c &amp;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6ABB1-8619-6D24-60DA-C8BA21F85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/>
          <a:stretch/>
        </p:blipFill>
        <p:spPr>
          <a:xfrm>
            <a:off x="3343827" y="1567553"/>
            <a:ext cx="5504345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6AB39B-DD65-FE8F-01FD-87EFC4AB2D51}"/>
              </a:ext>
            </a:extLst>
          </p:cNvPr>
          <p:cNvSpPr/>
          <p:nvPr/>
        </p:nvSpPr>
        <p:spPr>
          <a:xfrm>
            <a:off x="5629835" y="5351929"/>
            <a:ext cx="932330" cy="52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666"/>
            <a:ext cx="10515600" cy="640080"/>
          </a:xfrm>
        </p:spPr>
        <p:txBody>
          <a:bodyPr/>
          <a:lstStyle/>
          <a:p>
            <a:r>
              <a:rPr lang="en-US" sz="4400" b="1" dirty="0"/>
              <a:t>BLOOD GLUCOSE &amp;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42BB7-36F3-EF06-5980-8746E948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45" y="1605657"/>
            <a:ext cx="5646909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{3F1C76CA-04BC-4E06-9E5C-C4798DC8E5CA}tf67061901_win32</Template>
  <TotalTime>111</TotalTime>
  <Words>249</Words>
  <Application>Microsoft Office PowerPoint</Application>
  <PresentationFormat>Widescreen</PresentationFormat>
  <Paragraphs>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Daytona Condensed Light</vt:lpstr>
      <vt:lpstr>Posterama</vt:lpstr>
      <vt:lpstr>Office Theme</vt:lpstr>
      <vt:lpstr>DIABETES PREDICTION</vt:lpstr>
      <vt:lpstr>CONTENTS</vt:lpstr>
      <vt:lpstr>DATASET DESCRIPTION</vt:lpstr>
      <vt:lpstr>High Level Architecture</vt:lpstr>
      <vt:lpstr>EXTRA EDA ANALYSIS</vt:lpstr>
      <vt:lpstr>BMI &amp; Diabetes</vt:lpstr>
      <vt:lpstr>AGE &amp; Diabetes</vt:lpstr>
      <vt:lpstr>Hba1c &amp; Diabetes</vt:lpstr>
      <vt:lpstr>BLOOD GLUCOSE &amp; Diabetes</vt:lpstr>
      <vt:lpstr>CORRELATION MATRIX</vt:lpstr>
      <vt:lpstr>CORRELATION WITH DIABETES</vt:lpstr>
      <vt:lpstr>FEATURE ENGINEERING</vt:lpstr>
      <vt:lpstr>FEATURE CROSSING</vt:lpstr>
      <vt:lpstr>CORRELATION MATRIX</vt:lpstr>
      <vt:lpstr>CORRELATION WITH DIABETES</vt:lpstr>
      <vt:lpstr>ADDITIONAL MODELS ADDED</vt:lpstr>
      <vt:lpstr>CATBOOST</vt:lpstr>
      <vt:lpstr>XGBoost</vt:lpstr>
      <vt:lpstr>PREDICTIONs As of Now</vt:lpstr>
      <vt:lpstr>PREDICTIONs As of Now</vt:lpstr>
      <vt:lpstr>Sampling techniques</vt:lpstr>
      <vt:lpstr>CONTENTS</vt:lpstr>
      <vt:lpstr>UNDERSAMPLING</vt:lpstr>
      <vt:lpstr>OVERSAMPLING</vt:lpstr>
      <vt:lpstr>COMBINED</vt:lpstr>
      <vt:lpstr>PREDICTIONS AFTER SAMPLING</vt:lpstr>
      <vt:lpstr>PREDICTIONS AFTER SAMPLING</vt:lpstr>
      <vt:lpstr>HYPER PARAMETER TUNING</vt:lpstr>
      <vt:lpstr>PARAMETERS &amp; GRIDSEARCHCV</vt:lpstr>
      <vt:lpstr>EVALUATION</vt:lpstr>
      <vt:lpstr>EVALUATION</vt:lpstr>
      <vt:lpstr>EVALUATION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Sarim Aeyzaz</dc:creator>
  <cp:lastModifiedBy>Sarim Aeyzaz</cp:lastModifiedBy>
  <cp:revision>4</cp:revision>
  <dcterms:created xsi:type="dcterms:W3CDTF">2023-12-03T18:43:29Z</dcterms:created>
  <dcterms:modified xsi:type="dcterms:W3CDTF">2023-12-04T08:02:33Z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