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8" r:id="rId5"/>
    <p:sldId id="264" r:id="rId6"/>
    <p:sldId id="265" r:id="rId7"/>
    <p:sldId id="266" r:id="rId8"/>
    <p:sldId id="267" r:id="rId9"/>
    <p:sldId id="259" r:id="rId10"/>
    <p:sldId id="275" r:id="rId11"/>
    <p:sldId id="276" r:id="rId12"/>
    <p:sldId id="277" r:id="rId13"/>
    <p:sldId id="278" r:id="rId14"/>
    <p:sldId id="279" r:id="rId15"/>
    <p:sldId id="280" r:id="rId16"/>
    <p:sldId id="262" r:id="rId17"/>
    <p:sldId id="282" r:id="rId18"/>
    <p:sldId id="269" r:id="rId19"/>
    <p:sldId id="283" r:id="rId20"/>
    <p:sldId id="284" r:id="rId21"/>
    <p:sldId id="273" r:id="rId22"/>
    <p:sldId id="281" r:id="rId23"/>
    <p:sldId id="272" r:id="rId24"/>
    <p:sldId id="271"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3957" autoAdjust="0"/>
  </p:normalViewPr>
  <p:slideViewPr>
    <p:cSldViewPr snapToGrid="0">
      <p:cViewPr varScale="1">
        <p:scale>
          <a:sx n="70" d="100"/>
          <a:sy n="70" d="100"/>
        </p:scale>
        <p:origin x="720" y="60"/>
      </p:cViewPr>
      <p:guideLst>
        <p:guide orient="horz" pos="2160"/>
        <p:guide pos="3840"/>
      </p:guideLst>
    </p:cSldViewPr>
  </p:slideViewPr>
  <p:outlineViewPr>
    <p:cViewPr>
      <p:scale>
        <a:sx n="33" d="100"/>
        <a:sy n="33" d="100"/>
      </p:scale>
      <p:origin x="0" y="-30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16893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406887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90872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49671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2F3D88-DB55-40DA-9CA1-F2CFFC42B12C}"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58484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2F3D88-DB55-40DA-9CA1-F2CFFC42B12C}"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374452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2F3D88-DB55-40DA-9CA1-F2CFFC42B12C}" type="datetimeFigureOut">
              <a:rPr lang="en-US" smtClean="0"/>
              <a:t>7/4/2023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76711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2F3D88-DB55-40DA-9CA1-F2CFFC42B12C}" type="datetimeFigureOut">
              <a:rPr lang="en-US" smtClean="0"/>
              <a:t>7/4/2023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324068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F3D88-DB55-40DA-9CA1-F2CFFC42B12C}" type="datetimeFigureOut">
              <a:rPr lang="en-US" smtClean="0"/>
              <a:t>7/4/2023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386162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2F3D88-DB55-40DA-9CA1-F2CFFC42B12C}"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126703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2F3D88-DB55-40DA-9CA1-F2CFFC42B12C}"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9267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F3D88-DB55-40DA-9CA1-F2CFFC42B12C}" type="datetimeFigureOut">
              <a:rPr lang="en-US" smtClean="0"/>
              <a:t>7/4/2023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FB92C-D475-4684-B553-C63193D46289}" type="slidenum">
              <a:rPr lang="en-US" smtClean="0"/>
              <a:t>‹#›</a:t>
            </a:fld>
            <a:endParaRPr lang="en-US"/>
          </a:p>
        </p:txBody>
      </p:sp>
    </p:spTree>
    <p:extLst>
      <p:ext uri="{BB962C8B-B14F-4D97-AF65-F5344CB8AC3E}">
        <p14:creationId xmlns:p14="http://schemas.microsoft.com/office/powerpoint/2010/main" val="586176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9245" y="809468"/>
            <a:ext cx="9144000" cy="975011"/>
          </a:xfrm>
        </p:spPr>
        <p:txBody>
          <a:bodyPr>
            <a:normAutofit/>
          </a:bodyPr>
          <a:lstStyle/>
          <a:p>
            <a:r>
              <a:rPr lang="en-US" sz="3200" dirty="0" smtClean="0">
                <a:latin typeface="Cooper Black" panose="0208090404030B020404" pitchFamily="18" charset="0"/>
              </a:rPr>
              <a:t>SOFTWARE </a:t>
            </a:r>
            <a:br>
              <a:rPr lang="en-US" sz="3200" dirty="0" smtClean="0">
                <a:latin typeface="Cooper Black" panose="0208090404030B020404" pitchFamily="18" charset="0"/>
              </a:rPr>
            </a:br>
            <a:r>
              <a:rPr lang="en-US" sz="3200" dirty="0" smtClean="0">
                <a:latin typeface="Cooper Black" panose="0208090404030B020404" pitchFamily="18" charset="0"/>
              </a:rPr>
              <a:t>DOCUMENTATION</a:t>
            </a:r>
            <a:endParaRPr lang="en-US" sz="3200" dirty="0"/>
          </a:p>
        </p:txBody>
      </p:sp>
      <p:sp>
        <p:nvSpPr>
          <p:cNvPr id="3" name="Subtitle 2"/>
          <p:cNvSpPr>
            <a:spLocks noGrp="1"/>
          </p:cNvSpPr>
          <p:nvPr>
            <p:ph type="subTitle" idx="1"/>
          </p:nvPr>
        </p:nvSpPr>
        <p:spPr>
          <a:xfrm>
            <a:off x="1149245" y="2162982"/>
            <a:ext cx="9144000" cy="924992"/>
          </a:xfrm>
        </p:spPr>
        <p:txBody>
          <a:bodyPr>
            <a:noAutofit/>
          </a:bodyPr>
          <a:lstStyle/>
          <a:p>
            <a:pPr>
              <a:lnSpc>
                <a:spcPct val="100000"/>
              </a:lnSpc>
              <a:spcBef>
                <a:spcPct val="0"/>
              </a:spcBef>
            </a:pPr>
            <a:r>
              <a:rPr lang="en-US" altLang="en-US" sz="4000" b="1" dirty="0">
                <a:solidFill>
                  <a:srgbClr val="FF0000"/>
                </a:solidFill>
                <a:latin typeface="Calibri" panose="020F0502020204030204" pitchFamily="34" charset="0"/>
              </a:rPr>
              <a:t>ON</a:t>
            </a:r>
          </a:p>
          <a:p>
            <a:pPr>
              <a:lnSpc>
                <a:spcPct val="100000"/>
              </a:lnSpc>
              <a:spcBef>
                <a:spcPct val="0"/>
              </a:spcBef>
            </a:pPr>
            <a:r>
              <a:rPr lang="en-US" altLang="en-US" sz="4000" b="1" dirty="0" smtClean="0">
                <a:solidFill>
                  <a:srgbClr val="FF0000"/>
                </a:solidFill>
                <a:latin typeface="Calibri" panose="020F0502020204030204" pitchFamily="34" charset="0"/>
              </a:rPr>
              <a:t>KEY </a:t>
            </a:r>
            <a:r>
              <a:rPr lang="en-US" altLang="en-US" sz="4000" b="1" dirty="0">
                <a:solidFill>
                  <a:srgbClr val="FF0000"/>
                </a:solidFill>
                <a:latin typeface="Calibri" panose="020F0502020204030204" pitchFamily="34" charset="0"/>
              </a:rPr>
              <a:t>PERFORMANCE </a:t>
            </a:r>
            <a:r>
              <a:rPr lang="en-US" altLang="en-US" sz="4000" b="1" dirty="0" smtClean="0">
                <a:solidFill>
                  <a:srgbClr val="FF0000"/>
                </a:solidFill>
                <a:latin typeface="Calibri" panose="020F0502020204030204" pitchFamily="34" charset="0"/>
              </a:rPr>
              <a:t>INDICATORS</a:t>
            </a:r>
            <a:endParaRPr lang="en-US" altLang="en-US" sz="4000" b="1" dirty="0">
              <a:solidFill>
                <a:srgbClr val="FF0000"/>
              </a:solidFill>
              <a:latin typeface="Calibri" panose="020F0502020204030204" pitchFamily="34" charset="0"/>
            </a:endParaRPr>
          </a:p>
          <a:p>
            <a:r>
              <a:rPr lang="en-US" sz="4000" dirty="0" smtClean="0"/>
              <a:t>(KPI)</a:t>
            </a:r>
            <a:endParaRPr lang="en-US" sz="4000" dirty="0"/>
          </a:p>
        </p:txBody>
      </p:sp>
      <p:sp>
        <p:nvSpPr>
          <p:cNvPr id="4" name="TextBox 3"/>
          <p:cNvSpPr txBox="1"/>
          <p:nvPr/>
        </p:nvSpPr>
        <p:spPr>
          <a:xfrm>
            <a:off x="7884826" y="6086007"/>
            <a:ext cx="3441968" cy="923330"/>
          </a:xfrm>
          <a:prstGeom prst="rect">
            <a:avLst/>
          </a:prstGeom>
          <a:noFill/>
        </p:spPr>
        <p:txBody>
          <a:bodyPr wrap="none" rtlCol="0">
            <a:spAutoFit/>
          </a:bodyPr>
          <a:lstStyle/>
          <a:p>
            <a:pPr>
              <a:defRPr/>
            </a:pPr>
            <a:r>
              <a:rPr lang="en-US" altLang="en-US" dirty="0">
                <a:latin typeface="Algerian" panose="04020705040A02060702" pitchFamily="82" charset="0"/>
              </a:rPr>
              <a:t>BY </a:t>
            </a:r>
          </a:p>
          <a:p>
            <a:pPr>
              <a:defRPr/>
            </a:pPr>
            <a:r>
              <a:rPr lang="en-US" altLang="en-US" dirty="0">
                <a:latin typeface="Algerian" panose="04020705040A02060702" pitchFamily="82" charset="0"/>
              </a:rPr>
              <a:t>ABDULROHEEM ABDULLATEEF</a:t>
            </a:r>
          </a:p>
          <a:p>
            <a:endParaRPr lang="en-US" dirty="0"/>
          </a:p>
        </p:txBody>
      </p:sp>
    </p:spTree>
    <p:extLst>
      <p:ext uri="{BB962C8B-B14F-4D97-AF65-F5344CB8AC3E}">
        <p14:creationId xmlns:p14="http://schemas.microsoft.com/office/powerpoint/2010/main" val="259892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79255"/>
          </a:xfrm>
        </p:spPr>
        <p:txBody>
          <a:bodyPr>
            <a:normAutofit fontScale="90000"/>
          </a:bodyPr>
          <a:lstStyle/>
          <a:p>
            <a:pPr algn="ctr"/>
            <a:r>
              <a:rPr lang="en-US" b="1" dirty="0" smtClean="0"/>
              <a:t>OBJECTIVES</a:t>
            </a:r>
            <a:endParaRPr lang="en-US" b="1" dirty="0"/>
          </a:p>
        </p:txBody>
      </p:sp>
      <p:sp>
        <p:nvSpPr>
          <p:cNvPr id="3" name="Content Placeholder 2"/>
          <p:cNvSpPr>
            <a:spLocks noGrp="1"/>
          </p:cNvSpPr>
          <p:nvPr>
            <p:ph idx="1"/>
          </p:nvPr>
        </p:nvSpPr>
        <p:spPr>
          <a:xfrm>
            <a:off x="838200" y="689548"/>
            <a:ext cx="10515600" cy="6580682"/>
          </a:xfrm>
        </p:spPr>
        <p:txBody>
          <a:bodyPr>
            <a:noAutofit/>
          </a:bodyPr>
          <a:lstStyle/>
          <a:p>
            <a:pPr>
              <a:defRPr/>
            </a:pPr>
            <a:r>
              <a:rPr lang="en-US" b="1" dirty="0"/>
              <a:t>To eliminate the manual appraisal calculation process </a:t>
            </a:r>
          </a:p>
          <a:p>
            <a:pPr>
              <a:defRPr/>
            </a:pPr>
            <a:r>
              <a:rPr lang="en-US" b="1" dirty="0"/>
              <a:t>To help employee to move forward in right way in order to boost his/her career </a:t>
            </a:r>
          </a:p>
          <a:p>
            <a:pPr>
              <a:defRPr/>
            </a:pPr>
            <a:r>
              <a:rPr lang="en-US" b="1" dirty="0"/>
              <a:t>To make sure each and every employee deserve the perfect amount of appraisal </a:t>
            </a:r>
          </a:p>
          <a:p>
            <a:pPr>
              <a:defRPr/>
            </a:pPr>
            <a:r>
              <a:rPr lang="en-US" b="1" dirty="0"/>
              <a:t>Provide better understanding between employee and his organization </a:t>
            </a:r>
          </a:p>
          <a:p>
            <a:pPr>
              <a:defRPr/>
            </a:pPr>
            <a:r>
              <a:rPr lang="en-US" b="1" dirty="0"/>
              <a:t>To calculate his/her performance </a:t>
            </a:r>
          </a:p>
          <a:p>
            <a:pPr>
              <a:defRPr/>
            </a:pPr>
            <a:r>
              <a:rPr lang="en-US" b="1" dirty="0"/>
              <a:t>To make sure each and every employee should work well in order to gain a good appraisal </a:t>
            </a:r>
          </a:p>
          <a:p>
            <a:pPr>
              <a:defRPr/>
            </a:pPr>
            <a:r>
              <a:rPr lang="en-US" b="1" dirty="0"/>
              <a:t>To have a good vibe while working in a team towards one another </a:t>
            </a:r>
          </a:p>
          <a:p>
            <a:pPr>
              <a:defRPr/>
            </a:pPr>
            <a:r>
              <a:rPr lang="en-US" b="1" dirty="0"/>
              <a:t>Enhances a team to work together </a:t>
            </a:r>
          </a:p>
          <a:p>
            <a:pPr>
              <a:defRPr/>
            </a:pPr>
            <a:r>
              <a:rPr lang="en-US" b="1" dirty="0"/>
              <a:t>Work well Earn well </a:t>
            </a:r>
          </a:p>
          <a:p>
            <a:pPr marL="0" indent="0">
              <a:buNone/>
              <a:defRPr/>
            </a:pPr>
            <a:endParaRPr lang="en-US" b="1" dirty="0"/>
          </a:p>
          <a:p>
            <a:pPr marL="0" indent="0">
              <a:buNone/>
            </a:pPr>
            <a:endParaRPr lang="en-US" b="1" dirty="0"/>
          </a:p>
        </p:txBody>
      </p:sp>
    </p:spTree>
    <p:extLst>
      <p:ext uri="{BB962C8B-B14F-4D97-AF65-F5344CB8AC3E}">
        <p14:creationId xmlns:p14="http://schemas.microsoft.com/office/powerpoint/2010/main" val="243939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9295"/>
          </a:xfrm>
        </p:spPr>
        <p:txBody>
          <a:bodyPr>
            <a:normAutofit fontScale="90000"/>
          </a:bodyPr>
          <a:lstStyle/>
          <a:p>
            <a:pPr algn="ctr"/>
            <a:r>
              <a:rPr lang="en-US" b="1" dirty="0" smtClean="0"/>
              <a:t>ADMIN FUNCTIONAL REQUIREMENTS</a:t>
            </a:r>
            <a:endParaRPr lang="en-US" b="1" dirty="0"/>
          </a:p>
        </p:txBody>
      </p:sp>
      <p:sp>
        <p:nvSpPr>
          <p:cNvPr id="3" name="Content Placeholder 2"/>
          <p:cNvSpPr>
            <a:spLocks noGrp="1"/>
          </p:cNvSpPr>
          <p:nvPr>
            <p:ph idx="1"/>
          </p:nvPr>
        </p:nvSpPr>
        <p:spPr>
          <a:xfrm>
            <a:off x="838200" y="1169233"/>
            <a:ext cx="10515600" cy="5007730"/>
          </a:xfrm>
        </p:spPr>
        <p:txBody>
          <a:bodyPr>
            <a:normAutofit fontScale="92500" lnSpcReduction="20000"/>
          </a:bodyPr>
          <a:lstStyle/>
          <a:p>
            <a:r>
              <a:rPr lang="en-US" dirty="0">
                <a:solidFill>
                  <a:schemeClr val="tx2">
                    <a:lumMod val="75000"/>
                  </a:schemeClr>
                </a:solidFill>
              </a:rPr>
              <a:t>Smooth running of the App </a:t>
            </a:r>
            <a:r>
              <a:rPr lang="en-US" dirty="0"/>
              <a:t>is the primary function of the Admin being the overall boss of the portal.</a:t>
            </a:r>
          </a:p>
          <a:p>
            <a:r>
              <a:rPr lang="en-US" dirty="0"/>
              <a:t>Admin registers  and </a:t>
            </a:r>
            <a:r>
              <a:rPr lang="en-US" dirty="0">
                <a:solidFill>
                  <a:schemeClr val="tx2">
                    <a:lumMod val="75000"/>
                  </a:schemeClr>
                </a:solidFill>
              </a:rPr>
              <a:t>supervises all the </a:t>
            </a:r>
            <a:r>
              <a:rPr lang="en-US" dirty="0" smtClean="0">
                <a:solidFill>
                  <a:schemeClr val="tx2">
                    <a:lumMod val="75000"/>
                  </a:schemeClr>
                </a:solidFill>
              </a:rPr>
              <a:t>task </a:t>
            </a:r>
            <a:r>
              <a:rPr lang="en-US" dirty="0"/>
              <a:t>on the </a:t>
            </a:r>
            <a:r>
              <a:rPr lang="en-US" dirty="0" smtClean="0"/>
              <a:t>portal.</a:t>
            </a:r>
            <a:endParaRPr lang="en-US" dirty="0"/>
          </a:p>
          <a:p>
            <a:r>
              <a:rPr lang="en-US" dirty="0"/>
              <a:t>The admin will validate and </a:t>
            </a:r>
            <a:r>
              <a:rPr lang="en-US" dirty="0">
                <a:solidFill>
                  <a:schemeClr val="tx2">
                    <a:lumMod val="75000"/>
                  </a:schemeClr>
                </a:solidFill>
              </a:rPr>
              <a:t>approve different </a:t>
            </a:r>
            <a:r>
              <a:rPr lang="en-US" dirty="0" smtClean="0">
                <a:solidFill>
                  <a:schemeClr val="tx2">
                    <a:lumMod val="75000"/>
                  </a:schemeClr>
                </a:solidFill>
              </a:rPr>
              <a:t>users accounts</a:t>
            </a:r>
            <a:r>
              <a:rPr lang="en-US" dirty="0">
                <a:solidFill>
                  <a:schemeClr val="tx2">
                    <a:lumMod val="75000"/>
                  </a:schemeClr>
                </a:solidFill>
              </a:rPr>
              <a:t>.</a:t>
            </a:r>
          </a:p>
          <a:p>
            <a:r>
              <a:rPr lang="en-US" dirty="0"/>
              <a:t>He also validate and </a:t>
            </a:r>
            <a:r>
              <a:rPr lang="en-US" dirty="0">
                <a:solidFill>
                  <a:schemeClr val="tx2">
                    <a:lumMod val="75000"/>
                  </a:schemeClr>
                </a:solidFill>
              </a:rPr>
              <a:t>approve any </a:t>
            </a:r>
            <a:r>
              <a:rPr lang="en-US" dirty="0" smtClean="0">
                <a:solidFill>
                  <a:schemeClr val="tx2">
                    <a:lumMod val="75000"/>
                  </a:schemeClr>
                </a:solidFill>
              </a:rPr>
              <a:t>users </a:t>
            </a:r>
            <a:r>
              <a:rPr lang="en-US" dirty="0">
                <a:solidFill>
                  <a:schemeClr val="tx2">
                    <a:lumMod val="75000"/>
                  </a:schemeClr>
                </a:solidFill>
              </a:rPr>
              <a:t>created</a:t>
            </a:r>
            <a:r>
              <a:rPr lang="en-US" dirty="0"/>
              <a:t> on the portal.</a:t>
            </a:r>
          </a:p>
          <a:p>
            <a:r>
              <a:rPr lang="en-US" dirty="0"/>
              <a:t>Admin </a:t>
            </a:r>
            <a:r>
              <a:rPr lang="en-US" dirty="0">
                <a:solidFill>
                  <a:schemeClr val="tx2">
                    <a:lumMod val="75000"/>
                  </a:schemeClr>
                </a:solidFill>
              </a:rPr>
              <a:t>can create </a:t>
            </a:r>
            <a:r>
              <a:rPr lang="en-US" dirty="0"/>
              <a:t>any </a:t>
            </a:r>
            <a:r>
              <a:rPr lang="en-US" dirty="0" smtClean="0"/>
              <a:t>department.</a:t>
            </a:r>
            <a:endParaRPr lang="en-US" dirty="0"/>
          </a:p>
          <a:p>
            <a:r>
              <a:rPr lang="en-US" dirty="0"/>
              <a:t>The Admin is also in the position </a:t>
            </a:r>
            <a:r>
              <a:rPr lang="en-US" dirty="0">
                <a:solidFill>
                  <a:schemeClr val="tx2">
                    <a:lumMod val="75000"/>
                  </a:schemeClr>
                </a:solidFill>
              </a:rPr>
              <a:t>to update, </a:t>
            </a:r>
            <a:r>
              <a:rPr lang="en-US" dirty="0" smtClean="0">
                <a:solidFill>
                  <a:schemeClr val="tx2">
                    <a:lumMod val="75000"/>
                  </a:schemeClr>
                </a:solidFill>
              </a:rPr>
              <a:t>delete </a:t>
            </a:r>
            <a:r>
              <a:rPr lang="en-US" dirty="0">
                <a:solidFill>
                  <a:schemeClr val="tx2">
                    <a:lumMod val="75000"/>
                  </a:schemeClr>
                </a:solidFill>
              </a:rPr>
              <a:t>and remove totally of any registered </a:t>
            </a:r>
            <a:r>
              <a:rPr lang="en-US" dirty="0" err="1" smtClean="0">
                <a:solidFill>
                  <a:schemeClr val="tx2">
                    <a:lumMod val="75000"/>
                  </a:schemeClr>
                </a:solidFill>
              </a:rPr>
              <a:t>employee</a:t>
            </a:r>
            <a:r>
              <a:rPr lang="en-US" dirty="0" err="1" smtClean="0"/>
              <a:t>that</a:t>
            </a:r>
            <a:r>
              <a:rPr lang="en-US" dirty="0" smtClean="0"/>
              <a:t> </a:t>
            </a:r>
            <a:r>
              <a:rPr lang="en-US" dirty="0"/>
              <a:t>does not </a:t>
            </a:r>
            <a:r>
              <a:rPr lang="en-US" dirty="0" smtClean="0"/>
              <a:t>work </a:t>
            </a:r>
            <a:r>
              <a:rPr lang="en-US" dirty="0"/>
              <a:t>with the </a:t>
            </a:r>
            <a:r>
              <a:rPr lang="en-US" dirty="0" smtClean="0"/>
              <a:t>target of the organization being </a:t>
            </a:r>
            <a:r>
              <a:rPr lang="en-US" dirty="0"/>
              <a:t>policy or illegal.</a:t>
            </a:r>
          </a:p>
          <a:p>
            <a:r>
              <a:rPr lang="en-US" dirty="0"/>
              <a:t>The admin manage and </a:t>
            </a:r>
            <a:r>
              <a:rPr lang="en-US" dirty="0">
                <a:solidFill>
                  <a:schemeClr val="tx2">
                    <a:lumMod val="75000"/>
                  </a:schemeClr>
                </a:solidFill>
              </a:rPr>
              <a:t>monitor the </a:t>
            </a:r>
            <a:r>
              <a:rPr lang="en-US" dirty="0" smtClean="0">
                <a:solidFill>
                  <a:schemeClr val="tx2">
                    <a:lumMod val="75000"/>
                  </a:schemeClr>
                </a:solidFill>
              </a:rPr>
              <a:t>task of each employee </a:t>
            </a:r>
            <a:r>
              <a:rPr lang="en-US" dirty="0">
                <a:solidFill>
                  <a:schemeClr val="tx2">
                    <a:lumMod val="75000"/>
                  </a:schemeClr>
                </a:solidFill>
              </a:rPr>
              <a:t>generated </a:t>
            </a:r>
            <a:r>
              <a:rPr lang="en-US" dirty="0" smtClean="0"/>
              <a:t>from his/her department.</a:t>
            </a:r>
            <a:endParaRPr lang="en-US" dirty="0"/>
          </a:p>
          <a:p>
            <a:r>
              <a:rPr lang="en-US" dirty="0"/>
              <a:t>He gives </a:t>
            </a:r>
            <a:r>
              <a:rPr lang="en-US" dirty="0">
                <a:solidFill>
                  <a:schemeClr val="tx2">
                    <a:lumMod val="75000"/>
                  </a:schemeClr>
                </a:solidFill>
              </a:rPr>
              <a:t>real time accounting details</a:t>
            </a:r>
            <a:r>
              <a:rPr lang="en-US" dirty="0"/>
              <a:t> through analysis and </a:t>
            </a:r>
            <a:r>
              <a:rPr lang="en-US" dirty="0" smtClean="0"/>
              <a:t>reports on the dashboard.</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17342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HEAD OF DEPARTMENT </a:t>
            </a:r>
            <a:r>
              <a:rPr lang="en-US" b="1" dirty="0"/>
              <a:t>FUNCTIONAL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Head of department is the one register each employee to each department.</a:t>
            </a:r>
          </a:p>
          <a:p>
            <a:r>
              <a:rPr lang="en-US" dirty="0" smtClean="0"/>
              <a:t>The </a:t>
            </a:r>
            <a:r>
              <a:rPr lang="en-US" dirty="0"/>
              <a:t>Head of department will validate and </a:t>
            </a:r>
            <a:r>
              <a:rPr lang="en-US" dirty="0">
                <a:solidFill>
                  <a:schemeClr val="tx2">
                    <a:lumMod val="75000"/>
                  </a:schemeClr>
                </a:solidFill>
              </a:rPr>
              <a:t>approve different users’ accounts.</a:t>
            </a:r>
          </a:p>
          <a:p>
            <a:r>
              <a:rPr lang="en-US" dirty="0" smtClean="0"/>
              <a:t>The </a:t>
            </a:r>
            <a:r>
              <a:rPr lang="en-US" dirty="0"/>
              <a:t>Head of department is also in the position </a:t>
            </a:r>
            <a:r>
              <a:rPr lang="en-US" dirty="0">
                <a:solidFill>
                  <a:schemeClr val="tx2">
                    <a:lumMod val="75000"/>
                  </a:schemeClr>
                </a:solidFill>
              </a:rPr>
              <a:t>to update, </a:t>
            </a:r>
            <a:r>
              <a:rPr lang="en-US" dirty="0" smtClean="0">
                <a:solidFill>
                  <a:schemeClr val="tx2">
                    <a:lumMod val="75000"/>
                  </a:schemeClr>
                </a:solidFill>
              </a:rPr>
              <a:t>employee on his/her task being given </a:t>
            </a:r>
            <a:r>
              <a:rPr lang="en-US" dirty="0" smtClean="0"/>
              <a:t>with </a:t>
            </a:r>
            <a:r>
              <a:rPr lang="en-US" dirty="0"/>
              <a:t>the </a:t>
            </a:r>
            <a:r>
              <a:rPr lang="en-US" dirty="0" smtClean="0"/>
              <a:t>organization </a:t>
            </a:r>
            <a:r>
              <a:rPr lang="en-US" dirty="0"/>
              <a:t>policy or illegal.</a:t>
            </a:r>
          </a:p>
          <a:p>
            <a:r>
              <a:rPr lang="en-US" dirty="0"/>
              <a:t>The Head of department manage and </a:t>
            </a:r>
            <a:r>
              <a:rPr lang="en-US" dirty="0">
                <a:solidFill>
                  <a:schemeClr val="tx2">
                    <a:lumMod val="75000"/>
                  </a:schemeClr>
                </a:solidFill>
              </a:rPr>
              <a:t>monitor the </a:t>
            </a:r>
            <a:r>
              <a:rPr lang="en-US" dirty="0" smtClean="0">
                <a:solidFill>
                  <a:schemeClr val="tx2">
                    <a:lumMod val="75000"/>
                  </a:schemeClr>
                </a:solidFill>
              </a:rPr>
              <a:t>employee at each department</a:t>
            </a:r>
            <a:r>
              <a:rPr lang="en-US" dirty="0" smtClean="0"/>
              <a:t>.</a:t>
            </a:r>
            <a:endParaRPr lang="en-US" dirty="0"/>
          </a:p>
          <a:p>
            <a:r>
              <a:rPr lang="en-US" dirty="0"/>
              <a:t>He gives </a:t>
            </a:r>
            <a:r>
              <a:rPr lang="en-US" dirty="0">
                <a:solidFill>
                  <a:schemeClr val="tx2">
                    <a:lumMod val="75000"/>
                  </a:schemeClr>
                </a:solidFill>
              </a:rPr>
              <a:t>real time accounting details</a:t>
            </a:r>
            <a:r>
              <a:rPr lang="en-US" dirty="0"/>
              <a:t> through analysis and </a:t>
            </a:r>
            <a:r>
              <a:rPr lang="en-US" dirty="0" smtClean="0"/>
              <a:t>reports to admin</a:t>
            </a:r>
            <a:endParaRPr lang="en-US" dirty="0"/>
          </a:p>
          <a:p>
            <a:endParaRPr lang="en-US" dirty="0"/>
          </a:p>
          <a:p>
            <a:endParaRPr lang="en-US" dirty="0"/>
          </a:p>
        </p:txBody>
      </p:sp>
    </p:spTree>
    <p:extLst>
      <p:ext uri="{BB962C8B-B14F-4D97-AF65-F5344CB8AC3E}">
        <p14:creationId xmlns:p14="http://schemas.microsoft.com/office/powerpoint/2010/main" val="335066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EMPLOYEE </a:t>
            </a:r>
            <a:r>
              <a:rPr lang="en-US" b="1" dirty="0"/>
              <a:t>FUNCTIONAL REQUIREMENTS</a:t>
            </a:r>
            <a:endParaRPr lang="en-US" dirty="0"/>
          </a:p>
        </p:txBody>
      </p:sp>
      <p:sp>
        <p:nvSpPr>
          <p:cNvPr id="3" name="Content Placeholder 2"/>
          <p:cNvSpPr>
            <a:spLocks noGrp="1"/>
          </p:cNvSpPr>
          <p:nvPr>
            <p:ph idx="1"/>
          </p:nvPr>
        </p:nvSpPr>
        <p:spPr/>
        <p:txBody>
          <a:bodyPr>
            <a:normAutofit/>
          </a:bodyPr>
          <a:lstStyle/>
          <a:p>
            <a:r>
              <a:rPr lang="en-US" dirty="0" smtClean="0"/>
              <a:t>The employee </a:t>
            </a:r>
            <a:r>
              <a:rPr lang="en-US" dirty="0">
                <a:solidFill>
                  <a:schemeClr val="tx2">
                    <a:lumMod val="75000"/>
                  </a:schemeClr>
                </a:solidFill>
              </a:rPr>
              <a:t>can register on the App</a:t>
            </a:r>
            <a:r>
              <a:rPr lang="en-US" dirty="0"/>
              <a:t> which enable him or her to have full access to use App via login.</a:t>
            </a:r>
          </a:p>
          <a:p>
            <a:r>
              <a:rPr lang="en-US" dirty="0"/>
              <a:t>The </a:t>
            </a:r>
            <a:r>
              <a:rPr lang="en-US" dirty="0" smtClean="0"/>
              <a:t>employee </a:t>
            </a:r>
            <a:r>
              <a:rPr lang="en-US" dirty="0">
                <a:solidFill>
                  <a:schemeClr val="tx2">
                    <a:lumMod val="75000"/>
                  </a:schemeClr>
                </a:solidFill>
              </a:rPr>
              <a:t>can search for any </a:t>
            </a:r>
            <a:r>
              <a:rPr lang="en-US" dirty="0" smtClean="0">
                <a:solidFill>
                  <a:schemeClr val="tx2">
                    <a:lumMod val="75000"/>
                  </a:schemeClr>
                </a:solidFill>
              </a:rPr>
              <a:t>department </a:t>
            </a:r>
            <a:r>
              <a:rPr lang="en-US" dirty="0">
                <a:solidFill>
                  <a:schemeClr val="tx2">
                    <a:lumMod val="75000"/>
                  </a:schemeClr>
                </a:solidFill>
              </a:rPr>
              <a:t>of interest </a:t>
            </a:r>
            <a:r>
              <a:rPr lang="en-US" dirty="0"/>
              <a:t>on the App.</a:t>
            </a:r>
          </a:p>
          <a:p>
            <a:r>
              <a:rPr lang="en-US" dirty="0"/>
              <a:t>The </a:t>
            </a:r>
            <a:r>
              <a:rPr lang="en-US" dirty="0" smtClean="0"/>
              <a:t>employee </a:t>
            </a:r>
            <a:r>
              <a:rPr lang="en-US" dirty="0"/>
              <a:t>can also </a:t>
            </a:r>
            <a:r>
              <a:rPr lang="en-US" dirty="0" smtClean="0">
                <a:solidFill>
                  <a:schemeClr val="tx2">
                    <a:lumMod val="75000"/>
                  </a:schemeClr>
                </a:solidFill>
              </a:rPr>
              <a:t>search task of an organization  being  attach to him/her .</a:t>
            </a:r>
            <a:endParaRPr lang="en-US" dirty="0">
              <a:solidFill>
                <a:schemeClr val="tx2">
                  <a:lumMod val="75000"/>
                </a:schemeClr>
              </a:solidFill>
            </a:endParaRPr>
          </a:p>
          <a:p>
            <a:endParaRPr lang="en-US" dirty="0"/>
          </a:p>
          <a:p>
            <a:endParaRPr lang="en-US" dirty="0"/>
          </a:p>
          <a:p>
            <a:endParaRPr lang="en-US" dirty="0"/>
          </a:p>
        </p:txBody>
      </p:sp>
    </p:spTree>
    <p:extLst>
      <p:ext uri="{BB962C8B-B14F-4D97-AF65-F5344CB8AC3E}">
        <p14:creationId xmlns:p14="http://schemas.microsoft.com/office/powerpoint/2010/main" val="370431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NON REQUIREMENT</a:t>
            </a:r>
            <a:endParaRPr lang="en-US" b="1" dirty="0"/>
          </a:p>
        </p:txBody>
      </p:sp>
      <p:sp>
        <p:nvSpPr>
          <p:cNvPr id="4" name="Title 1"/>
          <p:cNvSpPr txBox="1">
            <a:spLocks/>
          </p:cNvSpPr>
          <p:nvPr/>
        </p:nvSpPr>
        <p:spPr>
          <a:xfrm>
            <a:off x="2690735" y="169068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TECHNICAL REQUIREMENT</a:t>
            </a:r>
            <a:endParaRPr lang="en-US" b="1" dirty="0"/>
          </a:p>
        </p:txBody>
      </p:sp>
      <p:sp>
        <p:nvSpPr>
          <p:cNvPr id="5" name="Content Placeholder 2"/>
          <p:cNvSpPr txBox="1">
            <a:spLocks/>
          </p:cNvSpPr>
          <p:nvPr/>
        </p:nvSpPr>
        <p:spPr>
          <a:xfrm>
            <a:off x="1716374" y="338135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smtClean="0"/>
              <a:t>		</a:t>
            </a:r>
            <a:r>
              <a:rPr lang="en-US" b="1" dirty="0" smtClean="0"/>
              <a:t>SECURITY:</a:t>
            </a:r>
          </a:p>
          <a:p>
            <a:pPr>
              <a:buFont typeface="Arial" panose="020B0604020202020204" pitchFamily="34" charset="0"/>
              <a:buNone/>
            </a:pPr>
            <a:r>
              <a:rPr lang="en-US" dirty="0" smtClean="0"/>
              <a:t>		The app is protected from unauthorized access to the System . </a:t>
            </a:r>
            <a:r>
              <a:rPr lang="en-US" dirty="0" smtClean="0">
                <a:solidFill>
                  <a:schemeClr val="tx2">
                    <a:lumMod val="75000"/>
                  </a:schemeClr>
                </a:solidFill>
              </a:rPr>
              <a:t>Users gain access through Email and password</a:t>
            </a:r>
            <a:r>
              <a:rPr lang="en-US" dirty="0" smtClean="0"/>
              <a:t> provided when registered and is expected of them not to disclose  to third party.</a:t>
            </a:r>
          </a:p>
          <a:p>
            <a:pPr>
              <a:buFont typeface="Arial" panose="020B0604020202020204" pitchFamily="34" charset="0"/>
              <a:buNone/>
            </a:pPr>
            <a:endParaRPr lang="en-US" dirty="0"/>
          </a:p>
        </p:txBody>
      </p:sp>
    </p:spTree>
    <p:extLst>
      <p:ext uri="{BB962C8B-B14F-4D97-AF65-F5344CB8AC3E}">
        <p14:creationId xmlns:p14="http://schemas.microsoft.com/office/powerpoint/2010/main" val="201634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511"/>
          </a:xfrm>
        </p:spPr>
        <p:txBody>
          <a:bodyPr>
            <a:normAutofit fontScale="90000"/>
          </a:bodyPr>
          <a:lstStyle/>
          <a:p>
            <a:pPr algn="ctr"/>
            <a:r>
              <a:rPr lang="en-US" b="1" dirty="0"/>
              <a:t>APPLICATION  ARCHITECTURE</a:t>
            </a:r>
            <a:br>
              <a:rPr lang="en-US" b="1" dirty="0"/>
            </a:br>
            <a:endParaRPr lang="en-US" dirty="0"/>
          </a:p>
        </p:txBody>
      </p:sp>
      <p:sp>
        <p:nvSpPr>
          <p:cNvPr id="6" name="Title 1"/>
          <p:cNvSpPr txBox="1">
            <a:spLocks/>
          </p:cNvSpPr>
          <p:nvPr/>
        </p:nvSpPr>
        <p:spPr>
          <a:xfrm>
            <a:off x="3335282" y="723079"/>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High Level Architecture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3825" y="4321175"/>
            <a:ext cx="14382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69513" y="4435475"/>
            <a:ext cx="903287"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4" descr="Employer - csp8410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4422775"/>
            <a:ext cx="11382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9871075" y="5213350"/>
            <a:ext cx="1208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latin typeface="Calibri" panose="020F0502020204030204" pitchFamily="34" charset="0"/>
              </a:rPr>
              <a:t>EMPLOYEE</a:t>
            </a:r>
          </a:p>
        </p:txBody>
      </p:sp>
      <p:sp>
        <p:nvSpPr>
          <p:cNvPr id="10" name="Rectangle 5"/>
          <p:cNvSpPr>
            <a:spLocks noChangeArrowheads="1"/>
          </p:cNvSpPr>
          <p:nvPr/>
        </p:nvSpPr>
        <p:spPr bwMode="auto">
          <a:xfrm>
            <a:off x="98425" y="5237163"/>
            <a:ext cx="1225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latin typeface="Calibri" panose="020F0502020204030204" pitchFamily="34" charset="0"/>
              </a:rPr>
              <a:t>EMPLOYER</a:t>
            </a:r>
            <a:endParaRPr lang="en-US" altLang="en-US" sz="1800">
              <a:latin typeface="Calibri" panose="020F0502020204030204" pitchFamily="34"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58088" y="4083050"/>
            <a:ext cx="179546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ight Arrow 11"/>
          <p:cNvSpPr/>
          <p:nvPr/>
        </p:nvSpPr>
        <p:spPr>
          <a:xfrm flipV="1">
            <a:off x="3070225" y="5072063"/>
            <a:ext cx="677863" cy="246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ight Arrow 12"/>
          <p:cNvSpPr/>
          <p:nvPr/>
        </p:nvSpPr>
        <p:spPr>
          <a:xfrm>
            <a:off x="5507038" y="4941888"/>
            <a:ext cx="2093912" cy="211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ight Arrow 13"/>
          <p:cNvSpPr/>
          <p:nvPr/>
        </p:nvSpPr>
        <p:spPr>
          <a:xfrm>
            <a:off x="9196388" y="4806950"/>
            <a:ext cx="854075"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5" name="Picture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11313" y="4562475"/>
            <a:ext cx="13493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
          <p:cNvSpPr txBox="1">
            <a:spLocks noChangeArrowheads="1"/>
          </p:cNvSpPr>
          <p:nvPr/>
        </p:nvSpPr>
        <p:spPr bwMode="auto">
          <a:xfrm>
            <a:off x="3968750" y="4211638"/>
            <a:ext cx="1131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t>INTERNET</a:t>
            </a:r>
          </a:p>
        </p:txBody>
      </p:sp>
      <p:sp>
        <p:nvSpPr>
          <p:cNvPr id="17" name="Right Arrow 16"/>
          <p:cNvSpPr/>
          <p:nvPr/>
        </p:nvSpPr>
        <p:spPr>
          <a:xfrm rot="16200000">
            <a:off x="1645444" y="3972719"/>
            <a:ext cx="1104900" cy="176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TextBox 3"/>
          <p:cNvSpPr txBox="1">
            <a:spLocks noChangeArrowheads="1"/>
          </p:cNvSpPr>
          <p:nvPr/>
        </p:nvSpPr>
        <p:spPr bwMode="auto">
          <a:xfrm>
            <a:off x="1854200" y="5435600"/>
            <a:ext cx="1363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200" b="1"/>
              <a:t>COMPANY COMPUTER</a:t>
            </a:r>
          </a:p>
        </p:txBody>
      </p:sp>
      <p:sp>
        <p:nvSpPr>
          <p:cNvPr id="19" name="TextBox 4"/>
          <p:cNvSpPr txBox="1">
            <a:spLocks noChangeArrowheads="1"/>
          </p:cNvSpPr>
          <p:nvPr/>
        </p:nvSpPr>
        <p:spPr bwMode="auto">
          <a:xfrm>
            <a:off x="8237538" y="5449888"/>
            <a:ext cx="636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t>WEB</a:t>
            </a:r>
          </a:p>
        </p:txBody>
      </p:sp>
      <p:pic>
        <p:nvPicPr>
          <p:cNvPr id="20" name="Picture 9"/>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65238" y="1598613"/>
            <a:ext cx="1865312"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ight Arrow 20"/>
          <p:cNvSpPr/>
          <p:nvPr/>
        </p:nvSpPr>
        <p:spPr>
          <a:xfrm flipV="1">
            <a:off x="1152525" y="4951413"/>
            <a:ext cx="676275" cy="246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Curved Left Arrow 21"/>
          <p:cNvSpPr/>
          <p:nvPr/>
        </p:nvSpPr>
        <p:spPr>
          <a:xfrm rot="4993777">
            <a:off x="9200356" y="4793457"/>
            <a:ext cx="676275" cy="252888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3" name="Curved Left Arrow 22"/>
          <p:cNvSpPr/>
          <p:nvPr/>
        </p:nvSpPr>
        <p:spPr>
          <a:xfrm rot="5400000">
            <a:off x="5886450" y="4354513"/>
            <a:ext cx="954088" cy="33321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4" name="Curved Left Arrow 23"/>
          <p:cNvSpPr/>
          <p:nvPr/>
        </p:nvSpPr>
        <p:spPr>
          <a:xfrm rot="4733024">
            <a:off x="3125788" y="4746625"/>
            <a:ext cx="566738" cy="27066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5" name="Curved Left Arrow 24"/>
          <p:cNvSpPr/>
          <p:nvPr/>
        </p:nvSpPr>
        <p:spPr>
          <a:xfrm rot="5572592">
            <a:off x="765969" y="5242719"/>
            <a:ext cx="644525" cy="16589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Tree>
    <p:extLst>
      <p:ext uri="{BB962C8B-B14F-4D97-AF65-F5344CB8AC3E}">
        <p14:creationId xmlns:p14="http://schemas.microsoft.com/office/powerpoint/2010/main" val="330185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3264" y="383659"/>
            <a:ext cx="5178790" cy="646331"/>
          </a:xfrm>
          <a:prstGeom prst="rect">
            <a:avLst/>
          </a:prstGeom>
        </p:spPr>
        <p:txBody>
          <a:bodyPr wrap="none">
            <a:spAutoFit/>
          </a:bodyPr>
          <a:lstStyle/>
          <a:p>
            <a:r>
              <a:rPr lang="en-US" sz="3600" b="1" dirty="0"/>
              <a:t>FUNCTIONAL REQUIMENT</a:t>
            </a:r>
          </a:p>
        </p:txBody>
      </p:sp>
      <p:sp>
        <p:nvSpPr>
          <p:cNvPr id="5" name="Title 1"/>
          <p:cNvSpPr txBox="1">
            <a:spLocks/>
          </p:cNvSpPr>
          <p:nvPr/>
        </p:nvSpPr>
        <p:spPr>
          <a:xfrm>
            <a:off x="1450975" y="1314529"/>
            <a:ext cx="8912225" cy="104933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dirty="0" smtClean="0">
                <a:solidFill>
                  <a:srgbClr val="FF0000"/>
                </a:solidFill>
              </a:rPr>
              <a:t>Admin </a:t>
            </a:r>
            <a:r>
              <a:rPr lang="en-US" altLang="en-US" sz="3600" b="1" dirty="0" smtClean="0">
                <a:solidFill>
                  <a:srgbClr val="FF0000"/>
                </a:solidFill>
              </a:rPr>
              <a:t>Functional Requirement</a:t>
            </a:r>
          </a:p>
        </p:txBody>
      </p:sp>
      <p:sp>
        <p:nvSpPr>
          <p:cNvPr id="6" name="Content Placeholder 2"/>
          <p:cNvSpPr txBox="1">
            <a:spLocks/>
          </p:cNvSpPr>
          <p:nvPr/>
        </p:nvSpPr>
        <p:spPr>
          <a:xfrm>
            <a:off x="1450975" y="2016124"/>
            <a:ext cx="9604375" cy="3927475"/>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defRPr/>
            </a:pPr>
            <a:r>
              <a:rPr lang="en-US" sz="2400" dirty="0"/>
              <a:t>Can able to login/log out</a:t>
            </a:r>
            <a:r>
              <a:rPr lang="en-US" sz="2400" dirty="0" smtClean="0"/>
              <a:t>.</a:t>
            </a:r>
            <a:endParaRPr lang="en-US" sz="2400" dirty="0"/>
          </a:p>
          <a:p>
            <a:pPr marL="514350" indent="-514350">
              <a:buFont typeface="Arial" panose="020B0604020202020204" pitchFamily="34" charset="0"/>
              <a:buAutoNum type="arabicPeriod"/>
              <a:defRPr/>
            </a:pPr>
            <a:r>
              <a:rPr lang="en-US" sz="2400" dirty="0" smtClean="0"/>
              <a:t>Can register an </a:t>
            </a:r>
            <a:r>
              <a:rPr lang="en-US" sz="2400" dirty="0"/>
              <a:t>Head of department.</a:t>
            </a:r>
            <a:endParaRPr lang="en-US" sz="2400" dirty="0" smtClean="0"/>
          </a:p>
          <a:p>
            <a:pPr marL="514350" indent="-514350">
              <a:buFont typeface="Arial" panose="020B0604020202020204" pitchFamily="34" charset="0"/>
              <a:buAutoNum type="arabicPeriod"/>
              <a:defRPr/>
            </a:pPr>
            <a:r>
              <a:rPr lang="en-US" sz="2400" dirty="0" smtClean="0"/>
              <a:t>Can see an employee task being given.</a:t>
            </a:r>
          </a:p>
          <a:p>
            <a:pPr marL="514350" indent="-514350">
              <a:buFont typeface="Arial" panose="020B0604020202020204" pitchFamily="34" charset="0"/>
              <a:buAutoNum type="arabicPeriod"/>
              <a:defRPr/>
            </a:pPr>
            <a:r>
              <a:rPr lang="en-US" sz="2400" dirty="0" smtClean="0"/>
              <a:t>Can  delete an employee.</a:t>
            </a:r>
          </a:p>
          <a:p>
            <a:pPr marL="514350" indent="-514350">
              <a:buFont typeface="Arial" panose="020B0604020202020204" pitchFamily="34" charset="0"/>
              <a:buAutoNum type="arabicPeriod"/>
              <a:defRPr/>
            </a:pPr>
            <a:r>
              <a:rPr lang="en-US" sz="2400" dirty="0" smtClean="0"/>
              <a:t>Can know the number of employee in the company.</a:t>
            </a:r>
          </a:p>
          <a:p>
            <a:pPr marL="514350" indent="-514350">
              <a:buFont typeface="Arial" panose="020B0604020202020204" pitchFamily="34" charset="0"/>
              <a:buAutoNum type="arabicPeriod"/>
              <a:defRPr/>
            </a:pPr>
            <a:r>
              <a:rPr lang="en-US" sz="2400" dirty="0" smtClean="0"/>
              <a:t>Can see employee who is present in company.</a:t>
            </a:r>
          </a:p>
          <a:p>
            <a:pPr marL="514350" indent="-514350">
              <a:buFont typeface="Arial" panose="020B0604020202020204" pitchFamily="34" charset="0"/>
              <a:buAutoNum type="arabicPeriod"/>
              <a:defRPr/>
            </a:pPr>
            <a:r>
              <a:rPr lang="en-US" sz="2400" dirty="0" smtClean="0"/>
              <a:t>Can add additional money to an employee who work very well.</a:t>
            </a:r>
          </a:p>
          <a:p>
            <a:pPr marL="514350" indent="-514350">
              <a:buFont typeface="Arial" panose="020B0604020202020204" pitchFamily="34" charset="0"/>
              <a:buAutoNum type="arabicPeriod"/>
              <a:defRPr/>
            </a:pPr>
            <a:r>
              <a:rPr lang="en-US" sz="2400" dirty="0" smtClean="0"/>
              <a:t>Can also comment.</a:t>
            </a:r>
          </a:p>
        </p:txBody>
      </p:sp>
    </p:spTree>
    <p:extLst>
      <p:ext uri="{BB962C8B-B14F-4D97-AF65-F5344CB8AC3E}">
        <p14:creationId xmlns:p14="http://schemas.microsoft.com/office/powerpoint/2010/main" val="245206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3264" y="383659"/>
            <a:ext cx="5178790" cy="646331"/>
          </a:xfrm>
          <a:prstGeom prst="rect">
            <a:avLst/>
          </a:prstGeom>
        </p:spPr>
        <p:txBody>
          <a:bodyPr wrap="none">
            <a:spAutoFit/>
          </a:bodyPr>
          <a:lstStyle/>
          <a:p>
            <a:r>
              <a:rPr lang="en-US" sz="3600" b="1" dirty="0"/>
              <a:t>FUNCTIONAL REQUIMENT</a:t>
            </a:r>
          </a:p>
        </p:txBody>
      </p:sp>
      <p:sp>
        <p:nvSpPr>
          <p:cNvPr id="3" name="Title 1"/>
          <p:cNvSpPr txBox="1">
            <a:spLocks/>
          </p:cNvSpPr>
          <p:nvPr/>
        </p:nvSpPr>
        <p:spPr>
          <a:xfrm>
            <a:off x="1450975" y="1314529"/>
            <a:ext cx="8912225" cy="104933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dirty="0" smtClean="0">
                <a:solidFill>
                  <a:srgbClr val="FF0000"/>
                </a:solidFill>
              </a:rPr>
              <a:t> </a:t>
            </a:r>
            <a:r>
              <a:rPr lang="en-US" sz="3600" b="1" dirty="0">
                <a:solidFill>
                  <a:srgbClr val="FF0000"/>
                </a:solidFill>
              </a:rPr>
              <a:t>Head of department </a:t>
            </a:r>
            <a:r>
              <a:rPr lang="en-US" altLang="en-US" sz="3600" b="1" dirty="0" smtClean="0">
                <a:solidFill>
                  <a:srgbClr val="FF0000"/>
                </a:solidFill>
              </a:rPr>
              <a:t>Functional Requirement</a:t>
            </a:r>
          </a:p>
        </p:txBody>
      </p:sp>
      <p:sp>
        <p:nvSpPr>
          <p:cNvPr id="4" name="Content Placeholder 2"/>
          <p:cNvSpPr txBox="1">
            <a:spLocks/>
          </p:cNvSpPr>
          <p:nvPr/>
        </p:nvSpPr>
        <p:spPr>
          <a:xfrm>
            <a:off x="1450975" y="2016124"/>
            <a:ext cx="9604375" cy="3927475"/>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defRPr/>
            </a:pPr>
            <a:r>
              <a:rPr lang="en-US" sz="2400" dirty="0" smtClean="0"/>
              <a:t>Can </a:t>
            </a:r>
            <a:r>
              <a:rPr lang="en-US" sz="2400" dirty="0"/>
              <a:t>able to login/log </a:t>
            </a:r>
            <a:r>
              <a:rPr lang="en-US" sz="2400" dirty="0" smtClean="0"/>
              <a:t>out.</a:t>
            </a:r>
            <a:endParaRPr lang="en-US" sz="2400" dirty="0"/>
          </a:p>
          <a:p>
            <a:pPr marL="457200" indent="-457200">
              <a:buAutoNum type="arabicPeriod"/>
              <a:defRPr/>
            </a:pPr>
            <a:r>
              <a:rPr lang="en-US" sz="2400" dirty="0" smtClean="0"/>
              <a:t> Can see an employee task being given.</a:t>
            </a:r>
          </a:p>
          <a:p>
            <a:pPr marL="514350" indent="-514350">
              <a:buFont typeface="Arial" panose="020B0604020202020204" pitchFamily="34" charset="0"/>
              <a:buAutoNum type="arabicPeriod"/>
              <a:defRPr/>
            </a:pPr>
            <a:r>
              <a:rPr lang="en-US" sz="2400" dirty="0" smtClean="0"/>
              <a:t>Can know the number of employee in the company.</a:t>
            </a:r>
          </a:p>
          <a:p>
            <a:pPr marL="514350" indent="-514350">
              <a:buFont typeface="Arial" panose="020B0604020202020204" pitchFamily="34" charset="0"/>
              <a:buAutoNum type="arabicPeriod"/>
              <a:defRPr/>
            </a:pPr>
            <a:r>
              <a:rPr lang="en-US" sz="2400" dirty="0" smtClean="0"/>
              <a:t>Can see employee who is present in company.</a:t>
            </a:r>
          </a:p>
          <a:p>
            <a:pPr marL="514350" indent="-514350">
              <a:buFont typeface="Arial" panose="020B0604020202020204" pitchFamily="34" charset="0"/>
              <a:buAutoNum type="arabicPeriod"/>
              <a:defRPr/>
            </a:pPr>
            <a:r>
              <a:rPr lang="en-US" sz="2400" dirty="0" smtClean="0"/>
              <a:t>Can also comment.</a:t>
            </a:r>
          </a:p>
        </p:txBody>
      </p:sp>
    </p:spTree>
    <p:extLst>
      <p:ext uri="{BB962C8B-B14F-4D97-AF65-F5344CB8AC3E}">
        <p14:creationId xmlns:p14="http://schemas.microsoft.com/office/powerpoint/2010/main" val="1904276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78001" y="1237456"/>
            <a:ext cx="6934200" cy="906463"/>
          </a:xfrm>
          <a:prstGeom prst="rect">
            <a:avLst/>
          </a:prstGeom>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b="1" dirty="0" smtClean="0">
                <a:solidFill>
                  <a:srgbClr val="FF0000"/>
                </a:solidFill>
              </a:rPr>
              <a:t>Employee </a:t>
            </a:r>
            <a:r>
              <a:rPr lang="en-US" altLang="en-US" b="1" dirty="0" smtClean="0">
                <a:solidFill>
                  <a:srgbClr val="FF0000"/>
                </a:solidFill>
              </a:rPr>
              <a:t>Functional Requirement</a:t>
            </a:r>
          </a:p>
        </p:txBody>
      </p:sp>
      <p:sp>
        <p:nvSpPr>
          <p:cNvPr id="3" name="Content Placeholder 2"/>
          <p:cNvSpPr txBox="1">
            <a:spLocks/>
          </p:cNvSpPr>
          <p:nvPr/>
        </p:nvSpPr>
        <p:spPr>
          <a:xfrm>
            <a:off x="1450975" y="2016124"/>
            <a:ext cx="9604375" cy="437197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defRPr/>
            </a:pPr>
            <a:r>
              <a:rPr lang="en-US" sz="4000" dirty="0" smtClean="0"/>
              <a:t>Can able to login/log out.</a:t>
            </a:r>
          </a:p>
          <a:p>
            <a:pPr marL="457200" indent="-457200">
              <a:buFont typeface="Arial" panose="020B0604020202020204" pitchFamily="34" charset="0"/>
              <a:buAutoNum type="arabicPeriod"/>
              <a:defRPr/>
            </a:pPr>
            <a:r>
              <a:rPr lang="en-US" sz="4000" dirty="0" smtClean="0"/>
              <a:t>Can able to see his/her task base on his/her work being done.</a:t>
            </a:r>
          </a:p>
          <a:p>
            <a:pPr marL="457200" indent="-457200">
              <a:buFont typeface="Arial" panose="020B0604020202020204" pitchFamily="34" charset="0"/>
              <a:buAutoNum type="arabicPeriod"/>
              <a:defRPr/>
            </a:pPr>
            <a:r>
              <a:rPr lang="en-US" sz="4000" dirty="0" smtClean="0"/>
              <a:t>Can able to see his/her salary.</a:t>
            </a:r>
          </a:p>
          <a:p>
            <a:pPr marL="457200" indent="-457200">
              <a:buFont typeface="Arial" panose="020B0604020202020204" pitchFamily="34" charset="0"/>
              <a:buAutoNum type="arabicPeriod"/>
              <a:defRPr/>
            </a:pPr>
            <a:r>
              <a:rPr lang="en-US" sz="4000" dirty="0" smtClean="0"/>
              <a:t>Can able to comment.  </a:t>
            </a:r>
          </a:p>
          <a:p>
            <a:pPr marL="0" indent="0">
              <a:buFont typeface="Arial" panose="020B0604020202020204" pitchFamily="34" charset="0"/>
              <a:buNone/>
              <a:defRPr/>
            </a:pPr>
            <a:r>
              <a:rPr lang="en-US" sz="4000" dirty="0" smtClean="0"/>
              <a:t>5. Can received an alert notification. </a:t>
            </a:r>
          </a:p>
          <a:p>
            <a:pPr marL="0" indent="0" algn="ctr">
              <a:buFont typeface="Arial" panose="020B0604020202020204" pitchFamily="34" charset="0"/>
              <a:buNone/>
              <a:defRPr/>
            </a:pPr>
            <a:endParaRPr lang="en-US" sz="4000" dirty="0" smtClean="0"/>
          </a:p>
          <a:p>
            <a:pPr marL="0" indent="0" algn="ctr">
              <a:buFont typeface="Arial" panose="020B0604020202020204" pitchFamily="34" charset="0"/>
              <a:buNone/>
              <a:defRPr/>
            </a:pPr>
            <a:endParaRPr lang="en-US" sz="4000" b="1" dirty="0" smtClean="0">
              <a:solidFill>
                <a:srgbClr val="FF0000"/>
              </a:solidFill>
            </a:endParaRPr>
          </a:p>
          <a:p>
            <a:pPr marL="0" indent="0" algn="ctr">
              <a:buFont typeface="Arial" panose="020B0604020202020204" pitchFamily="34" charset="0"/>
              <a:buNone/>
              <a:defRPr/>
            </a:pPr>
            <a:endParaRPr lang="en-US" sz="4000" dirty="0" smtClean="0"/>
          </a:p>
        </p:txBody>
      </p:sp>
      <p:sp>
        <p:nvSpPr>
          <p:cNvPr id="4" name="TextBox 3"/>
          <p:cNvSpPr txBox="1"/>
          <p:nvPr/>
        </p:nvSpPr>
        <p:spPr>
          <a:xfrm>
            <a:off x="8053388" y="507206"/>
            <a:ext cx="3651250" cy="554037"/>
          </a:xfrm>
          <a:prstGeom prst="rect">
            <a:avLst/>
          </a:prstGeom>
          <a:noFill/>
          <a:ln w="76200">
            <a:solidFill>
              <a:schemeClr val="tx2"/>
            </a:solidFill>
          </a:ln>
        </p:spPr>
        <p:txBody>
          <a:bodyPr>
            <a:spAutoFit/>
          </a:bodyPr>
          <a:lstStyle/>
          <a:p>
            <a:pPr eaLnBrk="1" fontAlgn="auto" hangingPunct="1">
              <a:spcBef>
                <a:spcPts val="0"/>
              </a:spcBef>
              <a:spcAft>
                <a:spcPts val="0"/>
              </a:spcAft>
              <a:defRPr/>
            </a:pPr>
            <a:r>
              <a:rPr lang="en-US" sz="3000" dirty="0">
                <a:effectLst>
                  <a:outerShdw blurRad="38100" dist="38100" dir="2700000" algn="tl">
                    <a:schemeClr val="tx1">
                      <a:alpha val="43000"/>
                    </a:schemeClr>
                  </a:outerShdw>
                </a:effectLst>
                <a:latin typeface="+mn-lt"/>
              </a:rPr>
              <a:t>CODE </a:t>
            </a:r>
            <a:r>
              <a:rPr lang="en-US" sz="3000" dirty="0">
                <a:solidFill>
                  <a:srgbClr val="00B0F0"/>
                </a:solidFill>
                <a:effectLst>
                  <a:outerShdw blurRad="38100" dist="38100" dir="2700000" algn="tl">
                    <a:schemeClr val="tx1">
                      <a:alpha val="43000"/>
                    </a:schemeClr>
                  </a:outerShdw>
                </a:effectLst>
                <a:latin typeface="+mn-lt"/>
              </a:rPr>
              <a:t>LEARNERS </a:t>
            </a:r>
            <a:r>
              <a:rPr lang="en-US" sz="3000" dirty="0">
                <a:effectLst>
                  <a:outerShdw blurRad="38100" dist="38100" dir="2700000" algn="tl">
                    <a:schemeClr val="tx1">
                      <a:alpha val="43000"/>
                    </a:schemeClr>
                  </a:outerShdw>
                </a:effectLst>
                <a:latin typeface="+mn-lt"/>
              </a:rPr>
              <a:t>HUB</a:t>
            </a:r>
          </a:p>
        </p:txBody>
      </p:sp>
      <p:sp>
        <p:nvSpPr>
          <p:cNvPr id="5" name="TextBox 4"/>
          <p:cNvSpPr txBox="1"/>
          <p:nvPr/>
        </p:nvSpPr>
        <p:spPr>
          <a:xfrm>
            <a:off x="1993900" y="230188"/>
            <a:ext cx="6157521" cy="861774"/>
          </a:xfrm>
          <a:prstGeom prst="rect">
            <a:avLst/>
          </a:prstGeom>
          <a:noFill/>
        </p:spPr>
        <p:txBody>
          <a:bodyPr wrap="square" rtlCol="0">
            <a:spAutoFit/>
          </a:bodyPr>
          <a:lstStyle/>
          <a:p>
            <a:pPr algn="ctr"/>
            <a:r>
              <a:rPr lang="en-US" sz="3200" b="1" dirty="0"/>
              <a:t>FUNCTIONAL REQUIMENT</a:t>
            </a:r>
          </a:p>
          <a:p>
            <a:endParaRPr lang="en-GB" dirty="0"/>
          </a:p>
        </p:txBody>
      </p:sp>
    </p:spTree>
    <p:extLst>
      <p:ext uri="{BB962C8B-B14F-4D97-AF65-F5344CB8AC3E}">
        <p14:creationId xmlns:p14="http://schemas.microsoft.com/office/powerpoint/2010/main" val="13285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838700" y="239713"/>
            <a:ext cx="2791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smtClean="0"/>
              <a:t> ADMIN FLOW CHART</a:t>
            </a:r>
            <a:endParaRPr lang="en-US" altLang="en-US" sz="1800" b="1" dirty="0"/>
          </a:p>
        </p:txBody>
      </p:sp>
      <p:sp>
        <p:nvSpPr>
          <p:cNvPr id="3" name="Oval 2"/>
          <p:cNvSpPr/>
          <p:nvPr/>
        </p:nvSpPr>
        <p:spPr>
          <a:xfrm>
            <a:off x="1603375" y="309563"/>
            <a:ext cx="1281113" cy="7318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LOGIN</a:t>
            </a:r>
          </a:p>
        </p:txBody>
      </p:sp>
      <p:cxnSp>
        <p:nvCxnSpPr>
          <p:cNvPr id="4" name="Straight Arrow Connector 3"/>
          <p:cNvCxnSpPr>
            <a:stCxn id="3" idx="4"/>
          </p:cNvCxnSpPr>
          <p:nvPr/>
        </p:nvCxnSpPr>
        <p:spPr>
          <a:xfrm>
            <a:off x="2243138" y="1041400"/>
            <a:ext cx="7937" cy="81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73200" y="1941513"/>
            <a:ext cx="1554163" cy="998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bg1"/>
                </a:solidFill>
              </a:rPr>
              <a:t>VIEW</a:t>
            </a:r>
            <a:r>
              <a:rPr lang="en-US" sz="1200" dirty="0"/>
              <a:t> </a:t>
            </a:r>
            <a:r>
              <a:rPr lang="en-US" sz="1200" dirty="0" smtClean="0"/>
              <a:t> DEPARTMENT</a:t>
            </a:r>
            <a:endParaRPr lang="en-US" sz="1200" dirty="0"/>
          </a:p>
        </p:txBody>
      </p:sp>
      <p:cxnSp>
        <p:nvCxnSpPr>
          <p:cNvPr id="6" name="Straight Arrow Connector 5"/>
          <p:cNvCxnSpPr/>
          <p:nvPr/>
        </p:nvCxnSpPr>
        <p:spPr>
          <a:xfrm>
            <a:off x="3027363" y="2438400"/>
            <a:ext cx="81121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8544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LIST OF HEAD OF DEPARTMENT</a:t>
            </a:r>
            <a:endParaRPr lang="en-US" sz="1200" dirty="0"/>
          </a:p>
        </p:txBody>
      </p:sp>
      <p:cxnSp>
        <p:nvCxnSpPr>
          <p:cNvPr id="8" name="Straight Arrow Connector 7"/>
          <p:cNvCxnSpPr/>
          <p:nvPr/>
        </p:nvCxnSpPr>
        <p:spPr>
          <a:xfrm>
            <a:off x="4624388" y="3136900"/>
            <a:ext cx="0" cy="60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340475" y="3765551"/>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COMMENT</a:t>
            </a:r>
            <a:endParaRPr lang="en-US" sz="1200" dirty="0"/>
          </a:p>
        </p:txBody>
      </p:sp>
      <p:cxnSp>
        <p:nvCxnSpPr>
          <p:cNvPr id="10" name="Straight Arrow Connector 9"/>
          <p:cNvCxnSpPr/>
          <p:nvPr/>
        </p:nvCxnSpPr>
        <p:spPr>
          <a:xfrm flipH="1">
            <a:off x="5613400" y="4891088"/>
            <a:ext cx="1254126" cy="1166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83013" y="5865813"/>
            <a:ext cx="1830387" cy="7318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dirty="0"/>
              <a:t>LOGOUT</a:t>
            </a:r>
          </a:p>
        </p:txBody>
      </p:sp>
      <p:sp>
        <p:nvSpPr>
          <p:cNvPr id="12" name="Oval 11"/>
          <p:cNvSpPr/>
          <p:nvPr/>
        </p:nvSpPr>
        <p:spPr>
          <a:xfrm>
            <a:off x="59880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a:t>
            </a:r>
            <a:r>
              <a:rPr lang="en-US" sz="1200" dirty="0" smtClean="0"/>
              <a:t>SEE LIST OF ALL EMPLOYEE</a:t>
            </a:r>
            <a:endParaRPr lang="en-US" sz="1200" dirty="0"/>
          </a:p>
        </p:txBody>
      </p:sp>
      <p:cxnSp>
        <p:nvCxnSpPr>
          <p:cNvPr id="13" name="Straight Arrow Connector 12"/>
          <p:cNvCxnSpPr>
            <a:stCxn id="7" idx="6"/>
            <a:endCxn id="12" idx="2"/>
          </p:cNvCxnSpPr>
          <p:nvPr/>
        </p:nvCxnSpPr>
        <p:spPr>
          <a:xfrm>
            <a:off x="5613400" y="2534444"/>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956843" y="3846513"/>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CAN SEE EMPLOYEE TASK</a:t>
            </a:r>
            <a:endParaRPr lang="en-US" sz="1200" dirty="0"/>
          </a:p>
        </p:txBody>
      </p:sp>
      <p:cxnSp>
        <p:nvCxnSpPr>
          <p:cNvPr id="15" name="Straight Arrow Connector 14"/>
          <p:cNvCxnSpPr/>
          <p:nvPr/>
        </p:nvCxnSpPr>
        <p:spPr>
          <a:xfrm>
            <a:off x="5442367" y="4266408"/>
            <a:ext cx="732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30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WHAT IS KEY PERFORMANCE INDICATORS</a:t>
            </a:r>
            <a:br>
              <a:rPr lang="en-US" b="1" dirty="0" smtClean="0">
                <a:solidFill>
                  <a:srgbClr val="FF0000"/>
                </a:solidFill>
              </a:rPr>
            </a:br>
            <a:r>
              <a:rPr lang="en-US" b="1" dirty="0" smtClean="0">
                <a:solidFill>
                  <a:srgbClr val="FF0000"/>
                </a:solidFill>
              </a:rPr>
              <a:t>(KPI)</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sz="4400" b="1" i="1" dirty="0"/>
              <a:t>Key performance indicators </a:t>
            </a:r>
            <a:r>
              <a:rPr lang="en-US" sz="4400" b="1" dirty="0"/>
              <a:t>(KPIs) are those indicators that focus on </a:t>
            </a:r>
            <a:endParaRPr lang="en-US" sz="4400" b="1" dirty="0" smtClean="0"/>
          </a:p>
          <a:p>
            <a:r>
              <a:rPr lang="en-US" sz="4400" b="1" dirty="0"/>
              <a:t>the aspects of organizational performance that are the most critical for </a:t>
            </a:r>
            <a:endParaRPr lang="en-US" sz="4400" b="1" dirty="0" smtClean="0"/>
          </a:p>
          <a:p>
            <a:r>
              <a:rPr lang="en-US" sz="4400" b="1" dirty="0"/>
              <a:t>the current and future success of the organization</a:t>
            </a:r>
          </a:p>
        </p:txBody>
      </p:sp>
    </p:spTree>
    <p:extLst>
      <p:ext uri="{BB962C8B-B14F-4D97-AF65-F5344CB8AC3E}">
        <p14:creationId xmlns:p14="http://schemas.microsoft.com/office/powerpoint/2010/main" val="30511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838700" y="239713"/>
            <a:ext cx="48016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smtClean="0"/>
              <a:t> HEAD OF DEPARTMENT FLOW CHART</a:t>
            </a:r>
            <a:endParaRPr lang="en-US" altLang="en-US" sz="1800" b="1" dirty="0"/>
          </a:p>
        </p:txBody>
      </p:sp>
      <p:sp>
        <p:nvSpPr>
          <p:cNvPr id="3" name="Oval 2"/>
          <p:cNvSpPr/>
          <p:nvPr/>
        </p:nvSpPr>
        <p:spPr>
          <a:xfrm>
            <a:off x="1603375" y="309563"/>
            <a:ext cx="1281113" cy="7318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LOGIN</a:t>
            </a:r>
          </a:p>
        </p:txBody>
      </p:sp>
      <p:cxnSp>
        <p:nvCxnSpPr>
          <p:cNvPr id="4" name="Straight Arrow Connector 3"/>
          <p:cNvCxnSpPr>
            <a:stCxn id="3" idx="4"/>
          </p:cNvCxnSpPr>
          <p:nvPr/>
        </p:nvCxnSpPr>
        <p:spPr>
          <a:xfrm>
            <a:off x="2243138" y="1041400"/>
            <a:ext cx="7937" cy="81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73200" y="1941513"/>
            <a:ext cx="1554163" cy="998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bg1"/>
                </a:solidFill>
              </a:rPr>
              <a:t>VIEW</a:t>
            </a:r>
            <a:r>
              <a:rPr lang="en-US" sz="1200" dirty="0"/>
              <a:t> </a:t>
            </a:r>
            <a:r>
              <a:rPr lang="en-US" sz="1200" dirty="0" smtClean="0"/>
              <a:t> DEPARTMENT</a:t>
            </a:r>
            <a:endParaRPr lang="en-US" sz="1200" dirty="0"/>
          </a:p>
        </p:txBody>
      </p:sp>
      <p:cxnSp>
        <p:nvCxnSpPr>
          <p:cNvPr id="6" name="Straight Arrow Connector 5"/>
          <p:cNvCxnSpPr/>
          <p:nvPr/>
        </p:nvCxnSpPr>
        <p:spPr>
          <a:xfrm>
            <a:off x="3027363" y="2438400"/>
            <a:ext cx="81121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8544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LIST OF EMPLOYEE</a:t>
            </a:r>
            <a:endParaRPr lang="en-US" sz="1200" dirty="0"/>
          </a:p>
        </p:txBody>
      </p:sp>
      <p:cxnSp>
        <p:nvCxnSpPr>
          <p:cNvPr id="8" name="Straight Arrow Connector 7"/>
          <p:cNvCxnSpPr/>
          <p:nvPr/>
        </p:nvCxnSpPr>
        <p:spPr>
          <a:xfrm>
            <a:off x="4624388" y="3136900"/>
            <a:ext cx="0" cy="60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340475" y="3765551"/>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COMMENT</a:t>
            </a:r>
            <a:endParaRPr lang="en-US" sz="1200" dirty="0"/>
          </a:p>
        </p:txBody>
      </p:sp>
      <p:cxnSp>
        <p:nvCxnSpPr>
          <p:cNvPr id="10" name="Straight Arrow Connector 9"/>
          <p:cNvCxnSpPr/>
          <p:nvPr/>
        </p:nvCxnSpPr>
        <p:spPr>
          <a:xfrm flipH="1">
            <a:off x="5613400" y="4891088"/>
            <a:ext cx="1254126" cy="1166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83013" y="5865813"/>
            <a:ext cx="1830387" cy="7318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dirty="0"/>
              <a:t>LOGOUT</a:t>
            </a:r>
          </a:p>
        </p:txBody>
      </p:sp>
      <p:sp>
        <p:nvSpPr>
          <p:cNvPr id="12" name="Oval 11"/>
          <p:cNvSpPr/>
          <p:nvPr/>
        </p:nvSpPr>
        <p:spPr>
          <a:xfrm>
            <a:off x="59880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ASSIGN EMPLOYEE LIST </a:t>
            </a:r>
            <a:endParaRPr lang="en-US" sz="1200" dirty="0"/>
          </a:p>
        </p:txBody>
      </p:sp>
      <p:cxnSp>
        <p:nvCxnSpPr>
          <p:cNvPr id="13" name="Straight Arrow Connector 12"/>
          <p:cNvCxnSpPr>
            <a:stCxn id="7" idx="6"/>
            <a:endCxn id="12" idx="2"/>
          </p:cNvCxnSpPr>
          <p:nvPr/>
        </p:nvCxnSpPr>
        <p:spPr>
          <a:xfrm>
            <a:off x="5613400" y="2534444"/>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956843" y="3846513"/>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CAN SEE EMPLOYEE TASK</a:t>
            </a:r>
            <a:endParaRPr lang="en-US" sz="1200" dirty="0"/>
          </a:p>
        </p:txBody>
      </p:sp>
      <p:cxnSp>
        <p:nvCxnSpPr>
          <p:cNvPr id="15" name="Straight Arrow Connector 14"/>
          <p:cNvCxnSpPr/>
          <p:nvPr/>
        </p:nvCxnSpPr>
        <p:spPr>
          <a:xfrm>
            <a:off x="5442367" y="4266408"/>
            <a:ext cx="732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8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838700" y="239713"/>
            <a:ext cx="32563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a:t>EMPLOYEE </a:t>
            </a:r>
            <a:r>
              <a:rPr lang="en-US" altLang="en-US" sz="1800" b="1" dirty="0" smtClean="0"/>
              <a:t>FLOW CHART </a:t>
            </a:r>
            <a:endParaRPr lang="en-US" altLang="en-US" sz="1800" b="1" dirty="0"/>
          </a:p>
        </p:txBody>
      </p:sp>
      <p:sp>
        <p:nvSpPr>
          <p:cNvPr id="3" name="Oval 2"/>
          <p:cNvSpPr/>
          <p:nvPr/>
        </p:nvSpPr>
        <p:spPr>
          <a:xfrm>
            <a:off x="1603375" y="309563"/>
            <a:ext cx="1281113" cy="7318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LOGIN</a:t>
            </a:r>
          </a:p>
        </p:txBody>
      </p:sp>
      <p:cxnSp>
        <p:nvCxnSpPr>
          <p:cNvPr id="4" name="Straight Arrow Connector 3"/>
          <p:cNvCxnSpPr>
            <a:stCxn id="3" idx="4"/>
          </p:cNvCxnSpPr>
          <p:nvPr/>
        </p:nvCxnSpPr>
        <p:spPr>
          <a:xfrm>
            <a:off x="2243138" y="1041400"/>
            <a:ext cx="7937" cy="81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73200" y="1941513"/>
            <a:ext cx="1554163" cy="998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bg1"/>
                </a:solidFill>
              </a:rPr>
              <a:t>VIEW</a:t>
            </a:r>
            <a:r>
              <a:rPr lang="en-US" sz="1200" dirty="0"/>
              <a:t> </a:t>
            </a:r>
            <a:r>
              <a:rPr lang="en-US" sz="1200" dirty="0" smtClean="0"/>
              <a:t>HIS/HER DEPARTMENT</a:t>
            </a:r>
            <a:endParaRPr lang="en-US" sz="1200" dirty="0"/>
          </a:p>
        </p:txBody>
      </p:sp>
      <p:cxnSp>
        <p:nvCxnSpPr>
          <p:cNvPr id="6" name="Straight Arrow Connector 5"/>
          <p:cNvCxnSpPr/>
          <p:nvPr/>
        </p:nvCxnSpPr>
        <p:spPr>
          <a:xfrm>
            <a:off x="3027363" y="2438400"/>
            <a:ext cx="81121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8544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HIS/HER  TEAM MEMBER</a:t>
            </a:r>
            <a:endParaRPr lang="en-US" sz="1200" dirty="0"/>
          </a:p>
        </p:txBody>
      </p:sp>
      <p:cxnSp>
        <p:nvCxnSpPr>
          <p:cNvPr id="8" name="Straight Arrow Connector 7"/>
          <p:cNvCxnSpPr/>
          <p:nvPr/>
        </p:nvCxnSpPr>
        <p:spPr>
          <a:xfrm>
            <a:off x="4624388" y="3136900"/>
            <a:ext cx="0" cy="60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921125" y="3897313"/>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COMMENT</a:t>
            </a:r>
          </a:p>
        </p:txBody>
      </p:sp>
      <p:cxnSp>
        <p:nvCxnSpPr>
          <p:cNvPr id="10" name="Straight Arrow Connector 9"/>
          <p:cNvCxnSpPr/>
          <p:nvPr/>
        </p:nvCxnSpPr>
        <p:spPr>
          <a:xfrm>
            <a:off x="4624388" y="5202238"/>
            <a:ext cx="0" cy="60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83013" y="5865813"/>
            <a:ext cx="1830387" cy="7318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dirty="0"/>
              <a:t>LOGOUT</a:t>
            </a:r>
          </a:p>
        </p:txBody>
      </p:sp>
      <p:sp>
        <p:nvSpPr>
          <p:cNvPr id="12" name="Oval 11"/>
          <p:cNvSpPr/>
          <p:nvPr/>
        </p:nvSpPr>
        <p:spPr>
          <a:xfrm>
            <a:off x="59880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HIS/HER PERFORMANCE</a:t>
            </a:r>
            <a:endParaRPr lang="en-US" sz="1200" dirty="0"/>
          </a:p>
        </p:txBody>
      </p:sp>
      <p:cxnSp>
        <p:nvCxnSpPr>
          <p:cNvPr id="13" name="Straight Arrow Connector 12"/>
          <p:cNvCxnSpPr>
            <a:stCxn id="7" idx="6"/>
            <a:endCxn id="12" idx="2"/>
          </p:cNvCxnSpPr>
          <p:nvPr/>
        </p:nvCxnSpPr>
        <p:spPr>
          <a:xfrm>
            <a:off x="5613400" y="2534444"/>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5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Documents\Registration Flow Chart.jpg"/>
          <p:cNvPicPr>
            <a:picLocks noChangeAspect="1" noChangeArrowheads="1"/>
          </p:cNvPicPr>
          <p:nvPr/>
        </p:nvPicPr>
        <p:blipFill>
          <a:blip r:embed="rId2" cstate="print"/>
          <a:srcRect/>
          <a:stretch>
            <a:fillRect/>
          </a:stretch>
        </p:blipFill>
        <p:spPr bwMode="auto">
          <a:xfrm>
            <a:off x="-109538" y="200025"/>
            <a:ext cx="10307638" cy="6838950"/>
          </a:xfrm>
          <a:prstGeom prst="rect">
            <a:avLst/>
          </a:prstGeom>
          <a:noFill/>
        </p:spPr>
      </p:pic>
    </p:spTree>
    <p:extLst>
      <p:ext uri="{BB962C8B-B14F-4D97-AF65-F5344CB8AC3E}">
        <p14:creationId xmlns:p14="http://schemas.microsoft.com/office/powerpoint/2010/main" val="2567246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1"/>
          <p:cNvSpPr txBox="1">
            <a:spLocks noChangeArrowheads="1"/>
          </p:cNvSpPr>
          <p:nvPr/>
        </p:nvSpPr>
        <p:spPr bwMode="auto">
          <a:xfrm>
            <a:off x="10553700" y="1890713"/>
            <a:ext cx="1204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latin typeface="Calibri" panose="020F0502020204030204" pitchFamily="34" charset="0"/>
              </a:rPr>
              <a:t>EMPLOYEE</a:t>
            </a:r>
          </a:p>
        </p:txBody>
      </p:sp>
      <p:pic>
        <p:nvPicPr>
          <p:cNvPr id="3" name="Picture 8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72775" y="993775"/>
            <a:ext cx="7667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1"/>
          <p:cNvSpPr txBox="1">
            <a:spLocks noChangeArrowheads="1"/>
          </p:cNvSpPr>
          <p:nvPr/>
        </p:nvSpPr>
        <p:spPr bwMode="auto">
          <a:xfrm>
            <a:off x="123825" y="996950"/>
            <a:ext cx="1231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smtClean="0">
                <a:latin typeface="Calibri" panose="020F0502020204030204" pitchFamily="34" charset="0"/>
              </a:rPr>
              <a:t>ADMIN</a:t>
            </a:r>
            <a:endParaRPr lang="en-US" altLang="en-US" sz="1800" b="1" dirty="0">
              <a:latin typeface="Calibri" panose="020F0502020204030204" pitchFamily="34" charset="0"/>
            </a:endParaRPr>
          </a:p>
        </p:txBody>
      </p:sp>
      <p:pic>
        <p:nvPicPr>
          <p:cNvPr id="5" name="Picture 34" descr="Employer - csp84101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0"/>
            <a:ext cx="1262062"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4252913" y="150813"/>
            <a:ext cx="1547812" cy="97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REGISTER/LOGIN</a:t>
            </a:r>
          </a:p>
        </p:txBody>
      </p:sp>
      <p:sp>
        <p:nvSpPr>
          <p:cNvPr id="7" name="Oval 6"/>
          <p:cNvSpPr/>
          <p:nvPr/>
        </p:nvSpPr>
        <p:spPr>
          <a:xfrm>
            <a:off x="4252913" y="1201738"/>
            <a:ext cx="1547812" cy="97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ASSIGN TASK TO EMPLOYEE</a:t>
            </a:r>
          </a:p>
        </p:txBody>
      </p:sp>
      <p:sp>
        <p:nvSpPr>
          <p:cNvPr id="8" name="Oval 7"/>
          <p:cNvSpPr/>
          <p:nvPr/>
        </p:nvSpPr>
        <p:spPr>
          <a:xfrm>
            <a:off x="4252913" y="2252663"/>
            <a:ext cx="1751012" cy="407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ALLAWANCE</a:t>
            </a:r>
          </a:p>
        </p:txBody>
      </p:sp>
      <p:sp>
        <p:nvSpPr>
          <p:cNvPr id="9" name="Oval 8"/>
          <p:cNvSpPr/>
          <p:nvPr/>
        </p:nvSpPr>
        <p:spPr>
          <a:xfrm>
            <a:off x="4221163" y="2754313"/>
            <a:ext cx="2222500" cy="1082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 EMPLOYEE THAT COMPLETE THE TASK</a:t>
            </a:r>
          </a:p>
        </p:txBody>
      </p:sp>
      <p:sp>
        <p:nvSpPr>
          <p:cNvPr id="10" name="Oval 9"/>
          <p:cNvSpPr/>
          <p:nvPr/>
        </p:nvSpPr>
        <p:spPr>
          <a:xfrm>
            <a:off x="4127500" y="4097338"/>
            <a:ext cx="1908175" cy="417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NOTICATION</a:t>
            </a:r>
          </a:p>
        </p:txBody>
      </p:sp>
      <p:sp>
        <p:nvSpPr>
          <p:cNvPr id="11" name="Oval 10"/>
          <p:cNvSpPr/>
          <p:nvPr/>
        </p:nvSpPr>
        <p:spPr>
          <a:xfrm>
            <a:off x="2165350" y="1681163"/>
            <a:ext cx="1703388"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a:t>
            </a:r>
          </a:p>
          <a:p>
            <a:pPr algn="ctr" eaLnBrk="1" fontAlgn="auto" hangingPunct="1">
              <a:spcBef>
                <a:spcPts val="0"/>
              </a:spcBef>
              <a:spcAft>
                <a:spcPts val="0"/>
              </a:spcAft>
              <a:defRPr/>
            </a:pPr>
            <a:r>
              <a:rPr lang="en-US" sz="1200" b="1" dirty="0"/>
              <a:t>INDIVIDUAL</a:t>
            </a:r>
          </a:p>
          <a:p>
            <a:pPr algn="ctr" eaLnBrk="1" fontAlgn="auto" hangingPunct="1">
              <a:spcBef>
                <a:spcPts val="0"/>
              </a:spcBef>
              <a:spcAft>
                <a:spcPts val="0"/>
              </a:spcAft>
              <a:defRPr/>
            </a:pPr>
            <a:r>
              <a:rPr lang="en-US" sz="1200" b="1" dirty="0"/>
              <a:t>EMPLOYEE TASK</a:t>
            </a:r>
          </a:p>
        </p:txBody>
      </p:sp>
      <p:sp>
        <p:nvSpPr>
          <p:cNvPr id="12" name="Oval 11"/>
          <p:cNvSpPr/>
          <p:nvPr/>
        </p:nvSpPr>
        <p:spPr>
          <a:xfrm>
            <a:off x="2252663" y="2928938"/>
            <a:ext cx="1704975" cy="908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 NUMBER OF EMPLOYEE</a:t>
            </a:r>
          </a:p>
        </p:txBody>
      </p:sp>
      <p:sp>
        <p:nvSpPr>
          <p:cNvPr id="13" name="Oval 12"/>
          <p:cNvSpPr/>
          <p:nvPr/>
        </p:nvSpPr>
        <p:spPr>
          <a:xfrm>
            <a:off x="1843088" y="3994150"/>
            <a:ext cx="1857375" cy="61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EMPLOYEE</a:t>
            </a:r>
          </a:p>
          <a:p>
            <a:pPr algn="ctr" eaLnBrk="1" fontAlgn="auto" hangingPunct="1">
              <a:spcBef>
                <a:spcPts val="0"/>
              </a:spcBef>
              <a:spcAft>
                <a:spcPts val="0"/>
              </a:spcAft>
              <a:defRPr/>
            </a:pPr>
            <a:r>
              <a:rPr lang="en-US" sz="1200" b="1" dirty="0"/>
              <a:t>PROMOTION/TRANSFER</a:t>
            </a:r>
          </a:p>
        </p:txBody>
      </p:sp>
      <p:sp>
        <p:nvSpPr>
          <p:cNvPr id="14" name="Oval 13"/>
          <p:cNvSpPr/>
          <p:nvPr/>
        </p:nvSpPr>
        <p:spPr>
          <a:xfrm>
            <a:off x="4252913" y="4772025"/>
            <a:ext cx="1797050"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COMMENT</a:t>
            </a:r>
          </a:p>
        </p:txBody>
      </p:sp>
      <p:sp>
        <p:nvSpPr>
          <p:cNvPr id="15" name="Oval 14"/>
          <p:cNvSpPr/>
          <p:nvPr/>
        </p:nvSpPr>
        <p:spPr>
          <a:xfrm>
            <a:off x="4252913" y="5518150"/>
            <a:ext cx="1797050" cy="614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LOGOUT</a:t>
            </a:r>
          </a:p>
        </p:txBody>
      </p:sp>
      <p:sp>
        <p:nvSpPr>
          <p:cNvPr id="16" name="Oval 15"/>
          <p:cNvSpPr/>
          <p:nvPr/>
        </p:nvSpPr>
        <p:spPr>
          <a:xfrm>
            <a:off x="7242175" y="2695575"/>
            <a:ext cx="1797050"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 TASK</a:t>
            </a:r>
          </a:p>
        </p:txBody>
      </p:sp>
      <p:sp>
        <p:nvSpPr>
          <p:cNvPr id="17" name="Oval 16"/>
          <p:cNvSpPr/>
          <p:nvPr/>
        </p:nvSpPr>
        <p:spPr>
          <a:xfrm>
            <a:off x="7148513" y="3500438"/>
            <a:ext cx="1797050"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COLLECT SALARY</a:t>
            </a:r>
          </a:p>
        </p:txBody>
      </p:sp>
      <p:cxnSp>
        <p:nvCxnSpPr>
          <p:cNvPr id="18" name="Curved Connector 17"/>
          <p:cNvCxnSpPr>
            <a:stCxn id="5" idx="3"/>
          </p:cNvCxnSpPr>
          <p:nvPr/>
        </p:nvCxnSpPr>
        <p:spPr>
          <a:xfrm>
            <a:off x="1371600" y="455613"/>
            <a:ext cx="2849563" cy="3746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5" idx="3"/>
          </p:cNvCxnSpPr>
          <p:nvPr/>
        </p:nvCxnSpPr>
        <p:spPr>
          <a:xfrm>
            <a:off x="1371600" y="455613"/>
            <a:ext cx="2849563" cy="96837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379913" y="6392863"/>
            <a:ext cx="17970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DELETE</a:t>
            </a:r>
          </a:p>
        </p:txBody>
      </p:sp>
      <p:cxnSp>
        <p:nvCxnSpPr>
          <p:cNvPr id="21" name="Curved Connector 20"/>
          <p:cNvCxnSpPr/>
          <p:nvPr/>
        </p:nvCxnSpPr>
        <p:spPr>
          <a:xfrm rot="16200000" flipH="1">
            <a:off x="1195388" y="627063"/>
            <a:ext cx="1270000" cy="10160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endCxn id="12" idx="2"/>
          </p:cNvCxnSpPr>
          <p:nvPr/>
        </p:nvCxnSpPr>
        <p:spPr>
          <a:xfrm rot="16200000" flipH="1">
            <a:off x="785019" y="1915319"/>
            <a:ext cx="2005013" cy="9302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20" idx="2"/>
          </p:cNvCxnSpPr>
          <p:nvPr/>
        </p:nvCxnSpPr>
        <p:spPr>
          <a:xfrm rot="16200000" flipH="1">
            <a:off x="-265112" y="1985963"/>
            <a:ext cx="5121275" cy="41687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6200000" flipH="1">
            <a:off x="220663" y="2058987"/>
            <a:ext cx="2559050" cy="1171575"/>
          </a:xfrm>
          <a:prstGeom prst="curvedConnector3">
            <a:avLst>
              <a:gd name="adj1" fmla="val 953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16200000" flipH="1">
            <a:off x="55563" y="1760538"/>
            <a:ext cx="4418012" cy="38020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16200000" flipH="1">
            <a:off x="539750" y="1408113"/>
            <a:ext cx="3656013" cy="3595687"/>
          </a:xfrm>
          <a:prstGeom prst="curvedConnector3">
            <a:avLst>
              <a:gd name="adj1" fmla="val 908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a:off x="1131888" y="1509713"/>
            <a:ext cx="3121025" cy="2587625"/>
          </a:xfrm>
          <a:prstGeom prst="curvedConnector3">
            <a:avLst>
              <a:gd name="adj1" fmla="val 62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4" idx="3"/>
          </p:cNvCxnSpPr>
          <p:nvPr/>
        </p:nvCxnSpPr>
        <p:spPr>
          <a:xfrm>
            <a:off x="1355725" y="1181100"/>
            <a:ext cx="3024188" cy="1677988"/>
          </a:xfrm>
          <a:prstGeom prst="curvedConnector3">
            <a:avLst>
              <a:gd name="adj1" fmla="val 67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a:off x="1387475" y="581025"/>
            <a:ext cx="3024188" cy="1658938"/>
          </a:xfrm>
          <a:prstGeom prst="curvedConnector3">
            <a:avLst>
              <a:gd name="adj1" fmla="val 749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flipV="1">
            <a:off x="8636000" y="1558925"/>
            <a:ext cx="2335213" cy="10858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flipV="1">
            <a:off x="8882063" y="1749425"/>
            <a:ext cx="2119312" cy="17716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2" idx="2"/>
          </p:cNvCxnSpPr>
          <p:nvPr/>
        </p:nvCxnSpPr>
        <p:spPr>
          <a:xfrm rot="5400000">
            <a:off x="7560469" y="823119"/>
            <a:ext cx="2157413" cy="50323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10800000" flipV="1">
            <a:off x="6153150" y="2228850"/>
            <a:ext cx="5605463" cy="2909888"/>
          </a:xfrm>
          <a:prstGeom prst="curvedConnector3">
            <a:avLst>
              <a:gd name="adj1" fmla="val -17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10800000" flipV="1">
            <a:off x="6199188" y="2381250"/>
            <a:ext cx="5711825" cy="3489325"/>
          </a:xfrm>
          <a:prstGeom prst="curvedConnector3">
            <a:avLst>
              <a:gd name="adj1" fmla="val -18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rot="10800000" flipV="1">
            <a:off x="6149975" y="1425575"/>
            <a:ext cx="4775200" cy="98901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10800000">
            <a:off x="5886450" y="622300"/>
            <a:ext cx="5038725" cy="7286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67625" y="88900"/>
            <a:ext cx="4333875" cy="554038"/>
          </a:xfrm>
          <a:prstGeom prst="rect">
            <a:avLst/>
          </a:prstGeom>
          <a:noFill/>
          <a:ln w="76200">
            <a:solidFill>
              <a:schemeClr val="tx2"/>
            </a:solidFill>
          </a:ln>
        </p:spPr>
        <p:txBody>
          <a:bodyPr>
            <a:spAutoFit/>
          </a:bodyPr>
          <a:lstStyle/>
          <a:p>
            <a:pPr eaLnBrk="1" fontAlgn="auto" hangingPunct="1">
              <a:spcBef>
                <a:spcPts val="0"/>
              </a:spcBef>
              <a:spcAft>
                <a:spcPts val="0"/>
              </a:spcAft>
              <a:defRPr/>
            </a:pPr>
            <a:r>
              <a:rPr lang="en-US" sz="3000" dirty="0">
                <a:effectLst>
                  <a:outerShdw blurRad="38100" dist="38100" dir="2700000" algn="tl">
                    <a:schemeClr val="tx1">
                      <a:alpha val="43000"/>
                    </a:schemeClr>
                  </a:outerShdw>
                </a:effectLst>
                <a:latin typeface="+mn-lt"/>
              </a:rPr>
              <a:t>CODE </a:t>
            </a:r>
            <a:r>
              <a:rPr lang="en-US" sz="3000" dirty="0">
                <a:solidFill>
                  <a:srgbClr val="00B0F0"/>
                </a:solidFill>
                <a:effectLst>
                  <a:outerShdw blurRad="38100" dist="38100" dir="2700000" algn="tl">
                    <a:schemeClr val="tx1">
                      <a:alpha val="43000"/>
                    </a:schemeClr>
                  </a:outerShdw>
                </a:effectLst>
                <a:latin typeface="+mn-lt"/>
              </a:rPr>
              <a:t>LEARNERS </a:t>
            </a:r>
            <a:r>
              <a:rPr lang="en-US" sz="3000" dirty="0">
                <a:effectLst>
                  <a:outerShdw blurRad="38100" dist="38100" dir="2700000" algn="tl">
                    <a:schemeClr val="tx1">
                      <a:alpha val="43000"/>
                    </a:schemeClr>
                  </a:outerShdw>
                </a:effectLst>
                <a:latin typeface="+mn-lt"/>
              </a:rPr>
              <a:t>HUB</a:t>
            </a:r>
          </a:p>
        </p:txBody>
      </p:sp>
    </p:spTree>
    <p:extLst>
      <p:ext uri="{BB962C8B-B14F-4D97-AF65-F5344CB8AC3E}">
        <p14:creationId xmlns:p14="http://schemas.microsoft.com/office/powerpoint/2010/main" val="68283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740275" y="534988"/>
            <a:ext cx="3309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algn="ctr" eaLnBrk="1" hangingPunct="1">
              <a:lnSpc>
                <a:spcPct val="100000"/>
              </a:lnSpc>
              <a:spcBef>
                <a:spcPct val="0"/>
              </a:spcBef>
              <a:buClrTx/>
              <a:buSzTx/>
              <a:buFontTx/>
              <a:buNone/>
            </a:pPr>
            <a:r>
              <a:rPr lang="en-US" altLang="en-US" sz="1800" b="1">
                <a:solidFill>
                  <a:srgbClr val="FF0000"/>
                </a:solidFill>
              </a:rPr>
              <a:t>ENTITY RELATIONSHIP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012825"/>
            <a:ext cx="5838825" cy="665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611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031325"/>
          </a:xfrm>
          <a:prstGeom prst="rect">
            <a:avLst/>
          </a:prstGeom>
        </p:spPr>
        <p:txBody>
          <a:bodyPr>
            <a:spAutoFit/>
          </a:bodyPr>
          <a:lstStyle/>
          <a:p>
            <a:r>
              <a:rPr lang="en-GB" dirty="0"/>
              <a:t> </a:t>
            </a:r>
          </a:p>
          <a:p>
            <a:r>
              <a:rPr lang="en-GB" dirty="0"/>
              <a:t>TO DO ON KPI PROJECT</a:t>
            </a:r>
          </a:p>
          <a:p>
            <a:r>
              <a:rPr lang="en-GB" dirty="0"/>
              <a:t> </a:t>
            </a:r>
          </a:p>
          <a:p>
            <a:r>
              <a:rPr lang="en-GB" dirty="0"/>
              <a:t>View on individual employee </a:t>
            </a:r>
            <a:r>
              <a:rPr lang="en-GB" dirty="0" err="1"/>
              <a:t>kpi</a:t>
            </a:r>
            <a:r>
              <a:rPr lang="en-GB" dirty="0"/>
              <a:t> list</a:t>
            </a:r>
          </a:p>
          <a:p>
            <a:r>
              <a:rPr lang="en-GB" dirty="0"/>
              <a:t>Each users dashboard views</a:t>
            </a:r>
          </a:p>
          <a:p>
            <a:r>
              <a:rPr lang="en-GB" dirty="0"/>
              <a:t>Chat views</a:t>
            </a:r>
          </a:p>
          <a:p>
            <a:r>
              <a:rPr lang="en-GB" dirty="0"/>
              <a:t>How to get individual employee </a:t>
            </a:r>
            <a:r>
              <a:rPr lang="en-GB" dirty="0" err="1"/>
              <a:t>kpi</a:t>
            </a:r>
            <a:r>
              <a:rPr lang="en-GB" dirty="0"/>
              <a:t> for month and year</a:t>
            </a:r>
          </a:p>
        </p:txBody>
      </p:sp>
    </p:spTree>
    <p:extLst>
      <p:ext uri="{BB962C8B-B14F-4D97-AF65-F5344CB8AC3E}">
        <p14:creationId xmlns:p14="http://schemas.microsoft.com/office/powerpoint/2010/main" val="61907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a:solidFill>
                  <a:srgbClr val="FF0000"/>
                </a:solidFill>
              </a:rPr>
              <a:t>INTRODUCTION</a:t>
            </a:r>
            <a:endParaRPr lang="en-US" dirty="0"/>
          </a:p>
        </p:txBody>
      </p:sp>
      <p:sp>
        <p:nvSpPr>
          <p:cNvPr id="3" name="Content Placeholder 2"/>
          <p:cNvSpPr>
            <a:spLocks noGrp="1"/>
          </p:cNvSpPr>
          <p:nvPr>
            <p:ph idx="1"/>
          </p:nvPr>
        </p:nvSpPr>
        <p:spPr>
          <a:xfrm>
            <a:off x="404733" y="1469036"/>
            <a:ext cx="12052093" cy="5388964"/>
          </a:xfrm>
        </p:spPr>
        <p:txBody>
          <a:bodyPr>
            <a:normAutofit/>
          </a:bodyPr>
          <a:lstStyle/>
          <a:p>
            <a:r>
              <a:rPr lang="en-US" sz="4700" b="1" dirty="0"/>
              <a:t>Many companies are working with the wrong measures, many of </a:t>
            </a:r>
            <a:r>
              <a:rPr lang="en-US" sz="4700" b="1" dirty="0" smtClean="0"/>
              <a:t>which </a:t>
            </a:r>
            <a:r>
              <a:rPr lang="en-US" sz="4700" b="1" dirty="0"/>
              <a:t>are incorrectly termed key performance indicators (KPIs). It </a:t>
            </a:r>
            <a:r>
              <a:rPr lang="en-US" sz="4700" b="1" dirty="0" smtClean="0"/>
              <a:t>is </a:t>
            </a:r>
            <a:r>
              <a:rPr lang="en-US" sz="4700" b="1" dirty="0"/>
              <a:t>a myth to consider all performance measures to be </a:t>
            </a:r>
            <a:r>
              <a:rPr lang="en-US" sz="4700" b="1" dirty="0" smtClean="0"/>
              <a:t>KPIs. The </a:t>
            </a:r>
            <a:r>
              <a:rPr lang="en-US" sz="4700" b="1" dirty="0"/>
              <a:t>confusion over whether measures are lead or </a:t>
            </a:r>
            <a:r>
              <a:rPr lang="en-US" sz="4700" b="1" dirty="0" smtClean="0"/>
              <a:t>lag indicators </a:t>
            </a:r>
            <a:r>
              <a:rPr lang="en-US" sz="4700" b="1" dirty="0"/>
              <a:t>is addressed. </a:t>
            </a:r>
          </a:p>
        </p:txBody>
      </p:sp>
    </p:spTree>
    <p:extLst>
      <p:ext uri="{BB962C8B-B14F-4D97-AF65-F5344CB8AC3E}">
        <p14:creationId xmlns:p14="http://schemas.microsoft.com/office/powerpoint/2010/main" val="359089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666" y="2274838"/>
            <a:ext cx="8634334" cy="3970318"/>
          </a:xfrm>
          <a:prstGeom prst="rect">
            <a:avLst/>
          </a:prstGeom>
        </p:spPr>
        <p:txBody>
          <a:bodyPr wrap="square">
            <a:spAutoFit/>
          </a:bodyPr>
          <a:lstStyle/>
          <a:p>
            <a:endParaRPr lang="en-US" sz="2800" b="1" dirty="0">
              <a:solidFill>
                <a:srgbClr val="222222"/>
              </a:solidFill>
              <a:latin typeface="Arial" panose="020B0604020202020204" pitchFamily="34" charset="0"/>
            </a:endParaRPr>
          </a:p>
          <a:p>
            <a:r>
              <a:rPr lang="en-US" sz="2800" b="1" dirty="0">
                <a:solidFill>
                  <a:srgbClr val="222222"/>
                </a:solidFill>
                <a:latin typeface="Roboto"/>
              </a:rPr>
              <a:t>Key Performance Indicators are a series of measurements of how a business is progressing in the medium and long term. Operational managers use these indicators to find out how they are performing and what they can do to make the business operate better overall. Investors also use them when making decisions about a company's prospects for future success.</a:t>
            </a:r>
            <a:endParaRPr lang="en-US" sz="2800" b="1" i="0" u="none" strike="noStrike" dirty="0">
              <a:solidFill>
                <a:srgbClr val="222222"/>
              </a:solidFill>
              <a:effectLst/>
              <a:latin typeface="Roboto"/>
            </a:endParaRPr>
          </a:p>
        </p:txBody>
      </p:sp>
      <p:sp>
        <p:nvSpPr>
          <p:cNvPr id="3" name="TextBox 2"/>
          <p:cNvSpPr txBox="1"/>
          <p:nvPr/>
        </p:nvSpPr>
        <p:spPr>
          <a:xfrm>
            <a:off x="4841823" y="1454046"/>
            <a:ext cx="2279085" cy="646331"/>
          </a:xfrm>
          <a:prstGeom prst="rect">
            <a:avLst/>
          </a:prstGeom>
          <a:noFill/>
        </p:spPr>
        <p:txBody>
          <a:bodyPr wrap="none" rtlCol="0">
            <a:spAutoFit/>
          </a:bodyPr>
          <a:lstStyle/>
          <a:p>
            <a:r>
              <a:rPr lang="en-US" sz="3600" b="1" dirty="0" smtClean="0"/>
              <a:t>OVERVIEW</a:t>
            </a:r>
            <a:endParaRPr lang="en-US" sz="3600" b="1" dirty="0"/>
          </a:p>
        </p:txBody>
      </p:sp>
    </p:spTree>
    <p:extLst>
      <p:ext uri="{BB962C8B-B14F-4D97-AF65-F5344CB8AC3E}">
        <p14:creationId xmlns:p14="http://schemas.microsoft.com/office/powerpoint/2010/main" val="290490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6372"/>
            <a:ext cx="10515600" cy="4351338"/>
          </a:xfrm>
        </p:spPr>
        <p:txBody>
          <a:bodyPr>
            <a:noAutofit/>
          </a:bodyPr>
          <a:lstStyle/>
          <a:p>
            <a:pPr marL="0" indent="0" algn="ctr">
              <a:buNone/>
            </a:pPr>
            <a:r>
              <a:rPr lang="en-US" sz="3600" b="1" dirty="0" smtClean="0"/>
              <a:t> THE PROBLEM STATEMENT</a:t>
            </a:r>
            <a:endParaRPr lang="en-US" sz="3600" b="1" dirty="0"/>
          </a:p>
          <a:p>
            <a:pPr marL="0" indent="0">
              <a:buNone/>
            </a:pPr>
            <a:endParaRPr lang="en-US" sz="3600" b="1" dirty="0" smtClean="0"/>
          </a:p>
          <a:p>
            <a:r>
              <a:rPr lang="en-US" sz="3600" b="1" dirty="0" smtClean="0"/>
              <a:t> </a:t>
            </a:r>
            <a:r>
              <a:rPr lang="en-US" sz="3600" b="1" dirty="0"/>
              <a:t>Unclear or Unachievable KPI </a:t>
            </a:r>
            <a:r>
              <a:rPr lang="en-US" sz="3600" b="1" dirty="0" smtClean="0"/>
              <a:t>Goals Everybody </a:t>
            </a:r>
            <a:r>
              <a:rPr lang="en-US" sz="3600" b="1" dirty="0"/>
              <a:t>should know the SMART method. Use it! This method helps you to clearly understand the impact of your KPIs. When you set up your KPIs, make sure that your statements are formulated clearly</a:t>
            </a:r>
            <a:r>
              <a:rPr lang="en-US" sz="3600" b="1" dirty="0" smtClean="0"/>
              <a:t>.</a:t>
            </a:r>
            <a:endParaRPr lang="en-US" sz="3600" b="1" dirty="0"/>
          </a:p>
        </p:txBody>
      </p:sp>
      <p:sp>
        <p:nvSpPr>
          <p:cNvPr id="4" name="TextBox 3"/>
          <p:cNvSpPr txBox="1"/>
          <p:nvPr/>
        </p:nvSpPr>
        <p:spPr>
          <a:xfrm>
            <a:off x="4387564" y="1199213"/>
            <a:ext cx="4036908" cy="584775"/>
          </a:xfrm>
          <a:prstGeom prst="rect">
            <a:avLst/>
          </a:prstGeom>
          <a:noFill/>
        </p:spPr>
        <p:txBody>
          <a:bodyPr wrap="square" rtlCol="0">
            <a:spAutoFit/>
          </a:bodyPr>
          <a:lstStyle/>
          <a:p>
            <a:r>
              <a:rPr lang="en-US" sz="3200" b="1" dirty="0"/>
              <a:t>Challenge 1</a:t>
            </a:r>
            <a:r>
              <a:rPr lang="en-US" sz="3200" b="1" dirty="0" smtClean="0"/>
              <a:t>: </a:t>
            </a:r>
            <a:endParaRPr lang="en-US" sz="3200" b="1" dirty="0"/>
          </a:p>
        </p:txBody>
      </p:sp>
    </p:spTree>
    <p:extLst>
      <p:ext uri="{BB962C8B-B14F-4D97-AF65-F5344CB8AC3E}">
        <p14:creationId xmlns:p14="http://schemas.microsoft.com/office/powerpoint/2010/main" val="102074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68213"/>
            <a:ext cx="10515600" cy="5048396"/>
          </a:xfrm>
        </p:spPr>
        <p:txBody>
          <a:bodyPr>
            <a:normAutofit/>
          </a:bodyPr>
          <a:lstStyle/>
          <a:p>
            <a:pPr marL="0" indent="0">
              <a:buNone/>
            </a:pPr>
            <a:r>
              <a:rPr lang="en-US" b="1" dirty="0" smtClean="0"/>
              <a:t>				Challenge 2: </a:t>
            </a:r>
          </a:p>
          <a:p>
            <a:pPr marL="0" indent="0">
              <a:buNone/>
            </a:pPr>
            <a:r>
              <a:rPr lang="en-US" b="1" dirty="0"/>
              <a:t>	</a:t>
            </a:r>
            <a:r>
              <a:rPr lang="en-US" b="1" dirty="0" smtClean="0"/>
              <a:t>				</a:t>
            </a:r>
            <a:endParaRPr lang="en-US" sz="3200" b="1" dirty="0" smtClean="0"/>
          </a:p>
          <a:p>
            <a:pPr marL="0" indent="0">
              <a:buNone/>
            </a:pPr>
            <a:r>
              <a:rPr lang="en-US" sz="3200" b="1" dirty="0" smtClean="0"/>
              <a:t>Lack </a:t>
            </a:r>
            <a:r>
              <a:rPr lang="en-US" sz="3200" b="1" dirty="0"/>
              <a:t>of </a:t>
            </a:r>
            <a:r>
              <a:rPr lang="en-US" sz="3200" b="1" dirty="0" smtClean="0"/>
              <a:t>Communication Another </a:t>
            </a:r>
            <a:r>
              <a:rPr lang="en-US" sz="3200" b="1" dirty="0"/>
              <a:t>problem is that KPIs aren’t used or are completely ignored by employees. The reason for this is the lack of communication. Management needs to clearly communicate the benefits and the value of the KPIs as they relate to the business. </a:t>
            </a:r>
          </a:p>
        </p:txBody>
      </p:sp>
      <p:sp>
        <p:nvSpPr>
          <p:cNvPr id="4" name="TextBox 3"/>
          <p:cNvSpPr txBox="1"/>
          <p:nvPr/>
        </p:nvSpPr>
        <p:spPr>
          <a:xfrm>
            <a:off x="2098624" y="344774"/>
            <a:ext cx="7410764" cy="1323439"/>
          </a:xfrm>
          <a:prstGeom prst="rect">
            <a:avLst/>
          </a:prstGeom>
          <a:noFill/>
        </p:spPr>
        <p:txBody>
          <a:bodyPr wrap="square" rtlCol="0">
            <a:spAutoFit/>
          </a:bodyPr>
          <a:lstStyle/>
          <a:p>
            <a:pPr algn="ctr"/>
            <a:r>
              <a:rPr lang="en-US" sz="4000" b="1" dirty="0" smtClean="0"/>
              <a:t> </a:t>
            </a:r>
            <a:r>
              <a:rPr lang="en-US" sz="4000" b="1" dirty="0"/>
              <a:t>THE PROBLEM STATEMENT</a:t>
            </a:r>
          </a:p>
          <a:p>
            <a:pPr algn="ctr"/>
            <a:endParaRPr lang="en-US" sz="4000" b="1" dirty="0"/>
          </a:p>
        </p:txBody>
      </p:sp>
    </p:spTree>
    <p:extLst>
      <p:ext uri="{BB962C8B-B14F-4D97-AF65-F5344CB8AC3E}">
        <p14:creationId xmlns:p14="http://schemas.microsoft.com/office/powerpoint/2010/main" val="85908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normAutofit/>
          </a:bodyPr>
          <a:lstStyle/>
          <a:p>
            <a:pPr marL="0" indent="0">
              <a:buNone/>
            </a:pPr>
            <a:r>
              <a:rPr lang="en-US" sz="3200" b="1" dirty="0" smtClean="0"/>
              <a:t>					Challenge </a:t>
            </a:r>
            <a:r>
              <a:rPr lang="en-US" sz="3200" b="1" dirty="0"/>
              <a:t>3: </a:t>
            </a:r>
            <a:endParaRPr lang="en-US" sz="3200" b="1" dirty="0" smtClean="0"/>
          </a:p>
          <a:p>
            <a:endParaRPr lang="en-US" sz="3200" b="1" dirty="0"/>
          </a:p>
          <a:p>
            <a:r>
              <a:rPr lang="en-US" sz="3200" b="1" dirty="0" smtClean="0"/>
              <a:t>No </a:t>
            </a:r>
            <a:r>
              <a:rPr lang="en-US" sz="3200" b="1" dirty="0"/>
              <a:t>KPI Action </a:t>
            </a:r>
            <a:r>
              <a:rPr lang="en-US" sz="3200" b="1" dirty="0" smtClean="0"/>
              <a:t>Plan Setting </a:t>
            </a:r>
            <a:r>
              <a:rPr lang="en-US" sz="3200" b="1" dirty="0"/>
              <a:t>up the right KPIs costs money, time and effort. To do it right and avoid overstraining monetary and non-monetary costs all at once, you need to break down the plan into smaller steps. Creating specific actions makes your goals clearer to others and helps them to grasp what needs to be done right away.</a:t>
            </a:r>
          </a:p>
        </p:txBody>
      </p:sp>
      <p:sp>
        <p:nvSpPr>
          <p:cNvPr id="4" name="TextBox 3"/>
          <p:cNvSpPr txBox="1"/>
          <p:nvPr/>
        </p:nvSpPr>
        <p:spPr>
          <a:xfrm>
            <a:off x="3043003" y="614597"/>
            <a:ext cx="6700603" cy="1077218"/>
          </a:xfrm>
          <a:prstGeom prst="rect">
            <a:avLst/>
          </a:prstGeom>
          <a:noFill/>
        </p:spPr>
        <p:txBody>
          <a:bodyPr wrap="square" rtlCol="0">
            <a:spAutoFit/>
          </a:bodyPr>
          <a:lstStyle/>
          <a:p>
            <a:pPr algn="ctr"/>
            <a:r>
              <a:rPr lang="en-US" sz="3200" b="1" dirty="0"/>
              <a:t> THE PROBLEM STATEMENT</a:t>
            </a:r>
          </a:p>
          <a:p>
            <a:pPr algn="ctr"/>
            <a:endParaRPr lang="en-US" sz="3200" b="1" dirty="0"/>
          </a:p>
        </p:txBody>
      </p:sp>
    </p:spTree>
    <p:extLst>
      <p:ext uri="{BB962C8B-B14F-4D97-AF65-F5344CB8AC3E}">
        <p14:creationId xmlns:p14="http://schemas.microsoft.com/office/powerpoint/2010/main" val="309398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4103" y="1455966"/>
            <a:ext cx="8679305" cy="4031873"/>
          </a:xfrm>
          <a:prstGeom prst="rect">
            <a:avLst/>
          </a:prstGeom>
        </p:spPr>
        <p:txBody>
          <a:bodyPr wrap="square">
            <a:spAutoFit/>
          </a:bodyPr>
          <a:lstStyle/>
          <a:p>
            <a:r>
              <a:rPr lang="en-US" sz="3200" b="1" dirty="0" smtClean="0"/>
              <a:t>				Challenge </a:t>
            </a:r>
            <a:r>
              <a:rPr lang="en-US" sz="3200" b="1" dirty="0"/>
              <a:t>4: </a:t>
            </a:r>
            <a:endParaRPr lang="en-US" sz="3200" b="1" dirty="0" smtClean="0"/>
          </a:p>
          <a:p>
            <a:r>
              <a:rPr lang="en-US" sz="3200" b="1" dirty="0" smtClean="0"/>
              <a:t>Lack </a:t>
            </a:r>
            <a:r>
              <a:rPr lang="en-US" sz="3200" b="1" dirty="0"/>
              <a:t>of Measuring </a:t>
            </a:r>
            <a:r>
              <a:rPr lang="en-US" sz="3200" b="1" dirty="0" smtClean="0"/>
              <a:t>KPIs You </a:t>
            </a:r>
            <a:r>
              <a:rPr lang="en-US" sz="3200" b="1" dirty="0"/>
              <a:t>can only improve what you are measuring. But if you have no standardized way of measuring your KPIs, this is the point you’ll need to focus on. It’s key that you measure your KPIs on a regular basis in a way that doesn’t cost too much </a:t>
            </a:r>
            <a:r>
              <a:rPr lang="en-US" sz="3200" b="1" dirty="0" smtClean="0"/>
              <a:t>effort. Challenges </a:t>
            </a:r>
            <a:r>
              <a:rPr lang="en-US" sz="3200" b="1" dirty="0"/>
              <a:t>That Keep You From Achieving Your KPIs</a:t>
            </a:r>
          </a:p>
        </p:txBody>
      </p:sp>
      <p:sp>
        <p:nvSpPr>
          <p:cNvPr id="3" name="TextBox 2"/>
          <p:cNvSpPr txBox="1"/>
          <p:nvPr/>
        </p:nvSpPr>
        <p:spPr>
          <a:xfrm>
            <a:off x="1052644" y="307083"/>
            <a:ext cx="8880764" cy="1754326"/>
          </a:xfrm>
          <a:prstGeom prst="rect">
            <a:avLst/>
          </a:prstGeom>
          <a:noFill/>
        </p:spPr>
        <p:txBody>
          <a:bodyPr wrap="square" rtlCol="0">
            <a:spAutoFit/>
          </a:bodyPr>
          <a:lstStyle/>
          <a:p>
            <a:pPr algn="ctr"/>
            <a:r>
              <a:rPr lang="en-US" sz="3600" b="1" dirty="0"/>
              <a:t> THE PROBLEM STATEMENT</a:t>
            </a:r>
          </a:p>
          <a:p>
            <a:pPr algn="ctr"/>
            <a:endParaRPr lang="en-US" sz="3600" b="1" dirty="0"/>
          </a:p>
          <a:p>
            <a:endParaRPr lang="en-US" sz="3600" dirty="0"/>
          </a:p>
        </p:txBody>
      </p:sp>
    </p:spTree>
    <p:extLst>
      <p:ext uri="{BB962C8B-B14F-4D97-AF65-F5344CB8AC3E}">
        <p14:creationId xmlns:p14="http://schemas.microsoft.com/office/powerpoint/2010/main" val="394487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AIMS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1. Key result indicators (KRIs) give the board an overall summary of </a:t>
            </a:r>
            <a:endParaRPr lang="en-US" dirty="0" smtClean="0"/>
          </a:p>
          <a:p>
            <a:pPr marL="0" indent="0">
              <a:buNone/>
            </a:pPr>
            <a:r>
              <a:rPr lang="en-US" dirty="0"/>
              <a:t>how the organization is performing. </a:t>
            </a:r>
            <a:endParaRPr lang="en-US" dirty="0" smtClean="0"/>
          </a:p>
          <a:p>
            <a:pPr marL="0" indent="0">
              <a:buNone/>
            </a:pPr>
            <a:r>
              <a:rPr lang="en-US" dirty="0"/>
              <a:t>2. Result indicators (RIs) tell management how teams are combining </a:t>
            </a:r>
            <a:endParaRPr lang="en-US" dirty="0" smtClean="0"/>
          </a:p>
          <a:p>
            <a:pPr marL="0" indent="0">
              <a:buNone/>
            </a:pPr>
            <a:r>
              <a:rPr lang="en-US" dirty="0"/>
              <a:t>to produce results. </a:t>
            </a:r>
            <a:endParaRPr lang="en-US" dirty="0" smtClean="0"/>
          </a:p>
          <a:p>
            <a:pPr marL="0" indent="0">
              <a:buNone/>
            </a:pPr>
            <a:r>
              <a:rPr lang="en-US" dirty="0"/>
              <a:t>3. Performance indicators (PIs) tell management what teams are </a:t>
            </a:r>
            <a:endParaRPr lang="en-US" dirty="0" smtClean="0"/>
          </a:p>
          <a:p>
            <a:pPr marL="0" indent="0">
              <a:buNone/>
            </a:pPr>
            <a:r>
              <a:rPr lang="en-US" dirty="0"/>
              <a:t>delivering. </a:t>
            </a:r>
            <a:endParaRPr lang="en-US" dirty="0" smtClean="0"/>
          </a:p>
          <a:p>
            <a:pPr marL="0" indent="0">
              <a:buNone/>
            </a:pPr>
            <a:r>
              <a:rPr lang="en-US" dirty="0"/>
              <a:t>4. Key performance indicators (KPIs) tell management how the </a:t>
            </a:r>
            <a:endParaRPr lang="en-US" dirty="0" smtClean="0"/>
          </a:p>
          <a:p>
            <a:pPr marL="0" indent="0">
              <a:buNone/>
            </a:pPr>
            <a:r>
              <a:rPr lang="en-US" dirty="0"/>
              <a:t>organization is performing in their critical success factors and, by </a:t>
            </a:r>
            <a:endParaRPr lang="en-US" dirty="0" smtClean="0"/>
          </a:p>
          <a:p>
            <a:pPr marL="0" indent="0">
              <a:buNone/>
            </a:pPr>
            <a:r>
              <a:rPr lang="en-US" dirty="0"/>
              <a:t>monitoring them, management is able to increase performance </a:t>
            </a:r>
            <a:endParaRPr lang="en-US" dirty="0" smtClean="0"/>
          </a:p>
          <a:p>
            <a:pPr marL="0" indent="0">
              <a:buNone/>
            </a:pPr>
            <a:r>
              <a:rPr lang="en-US" dirty="0" smtClean="0"/>
              <a:t>dramatically.</a:t>
            </a:r>
            <a:endParaRPr lang="en-US" dirty="0"/>
          </a:p>
        </p:txBody>
      </p:sp>
    </p:spTree>
    <p:extLst>
      <p:ext uri="{BB962C8B-B14F-4D97-AF65-F5344CB8AC3E}">
        <p14:creationId xmlns:p14="http://schemas.microsoft.com/office/powerpoint/2010/main" val="2386787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4398</TotalTime>
  <Words>931</Words>
  <Application>Microsoft Office PowerPoint</Application>
  <PresentationFormat>Widescreen</PresentationFormat>
  <Paragraphs>158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Calibri</vt:lpstr>
      <vt:lpstr>Calibri Light</vt:lpstr>
      <vt:lpstr>Cooper Black</vt:lpstr>
      <vt:lpstr>Gill Sans MT</vt:lpstr>
      <vt:lpstr>Roboto</vt:lpstr>
      <vt:lpstr>Office Theme</vt:lpstr>
      <vt:lpstr>SOFTWARE  DOCUMENTATION</vt:lpstr>
      <vt:lpstr>WHAT IS KEY PERFORMANCE INDICATORS (KPI)</vt:lpstr>
      <vt:lpstr>INTRODUCTION</vt:lpstr>
      <vt:lpstr>PowerPoint Presentation</vt:lpstr>
      <vt:lpstr>PowerPoint Presentation</vt:lpstr>
      <vt:lpstr>PowerPoint Presentation</vt:lpstr>
      <vt:lpstr>PowerPoint Presentation</vt:lpstr>
      <vt:lpstr>PowerPoint Presentation</vt:lpstr>
      <vt:lpstr>AIMS</vt:lpstr>
      <vt:lpstr>OBJECTIVES</vt:lpstr>
      <vt:lpstr>ADMIN FUNCTIONAL REQUIREMENTS</vt:lpstr>
      <vt:lpstr>HEAD OF DEPARTMENT FUNCTIONAL REQUIREMENTS</vt:lpstr>
      <vt:lpstr>EMPLOYEE FUNCTIONAL REQUIREMENTS</vt:lpstr>
      <vt:lpstr>NON REQUIREMENT</vt:lpstr>
      <vt:lpstr>APPLICATION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DOCUMENTATION</dc:title>
  <dc:creator>Abdulroheem Abdullateef</dc:creator>
  <cp:lastModifiedBy>owner</cp:lastModifiedBy>
  <cp:revision>54</cp:revision>
  <dcterms:created xsi:type="dcterms:W3CDTF">2022-03-07T09:05:49Z</dcterms:created>
  <dcterms:modified xsi:type="dcterms:W3CDTF">2023-07-05T06:36:13Z</dcterms:modified>
</cp:coreProperties>
</file>