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1" r:id="rId1"/>
  </p:sldMasterIdLst>
  <p:notesMasterIdLst>
    <p:notesMasterId r:id="rId22"/>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5" r:id="rId14"/>
    <p:sldId id="276" r:id="rId15"/>
    <p:sldId id="270" r:id="rId16"/>
    <p:sldId id="271" r:id="rId17"/>
    <p:sldId id="272" r:id="rId18"/>
    <p:sldId id="273"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THRIFT" id="{91290977-A264-47BD-BED4-2B757F43D76F}">
          <p14:sldIdLst>
            <p14:sldId id="256"/>
            <p14:sldId id="257"/>
            <p14:sldId id="259"/>
            <p14:sldId id="261"/>
            <p14:sldId id="262"/>
            <p14:sldId id="263"/>
            <p14:sldId id="264"/>
            <p14:sldId id="265"/>
            <p14:sldId id="266"/>
            <p14:sldId id="267"/>
            <p14:sldId id="268"/>
            <p14:sldId id="269"/>
            <p14:sldId id="275"/>
            <p14:sldId id="276"/>
            <p14:sldId id="270"/>
            <p14:sldId id="271"/>
            <p14:sldId id="272"/>
            <p14:sldId id="273"/>
            <p14:sldId id="274"/>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82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p:scale>
          <a:sx n="86" d="100"/>
          <a:sy n="86" d="100"/>
        </p:scale>
        <p:origin x="138" y="-300"/>
      </p:cViewPr>
      <p:guideLst/>
    </p:cSldViewPr>
  </p:slideViewPr>
  <p:outlineViewPr>
    <p:cViewPr>
      <p:scale>
        <a:sx n="33" d="100"/>
        <a:sy n="33" d="100"/>
      </p:scale>
      <p:origin x="0" y="-12936"/>
    </p:cViewPr>
  </p:outlineViewPr>
  <p:notesTextViewPr>
    <p:cViewPr>
      <p:scale>
        <a:sx n="1" d="1"/>
        <a:sy n="1" d="1"/>
      </p:scale>
      <p:origin x="0" y="0"/>
    </p:cViewPr>
  </p:notesTextViewPr>
  <p:sorterViewPr>
    <p:cViewPr>
      <p:scale>
        <a:sx n="100" d="100"/>
        <a:sy n="100" d="100"/>
      </p:scale>
      <p:origin x="0" y="-41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7513C-D14A-4B23-B633-8C4D4118E7EB}"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43BB8-BF7C-47FA-B95E-AD3A013E227E}" type="slidenum">
              <a:rPr lang="en-US" smtClean="0"/>
              <a:t>‹#›</a:t>
            </a:fld>
            <a:endParaRPr lang="en-US"/>
          </a:p>
        </p:txBody>
      </p:sp>
    </p:spTree>
    <p:extLst>
      <p:ext uri="{BB962C8B-B14F-4D97-AF65-F5344CB8AC3E}">
        <p14:creationId xmlns:p14="http://schemas.microsoft.com/office/powerpoint/2010/main" val="39432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743BB8-BF7C-47FA-B95E-AD3A013E227E}" type="slidenum">
              <a:rPr lang="en-US" smtClean="0"/>
              <a:t>1</a:t>
            </a:fld>
            <a:endParaRPr lang="en-US"/>
          </a:p>
        </p:txBody>
      </p:sp>
    </p:spTree>
    <p:extLst>
      <p:ext uri="{BB962C8B-B14F-4D97-AF65-F5344CB8AC3E}">
        <p14:creationId xmlns:p14="http://schemas.microsoft.com/office/powerpoint/2010/main" val="2136690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239A9A-B4B0-4B32-B8CD-2E25E95134C4}" type="datetimeFigureOut">
              <a:rPr lang="en-US" smtClean="0"/>
              <a:t>3/13/2023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65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97144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190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latin typeface="Aleo Light" panose="020B0604020202020204" pitchFamily="2" charset="0"/>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latin typeface="Aleo Light" panose="020B0604020202020204" pitchFamily="2" charset="0"/>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0200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2012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latin typeface="Aleo Light" panose="020B0604020202020204" pitchFamily="2" charset="0"/>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latin typeface="Aleo Light" panose="020B0604020202020204" pitchFamily="2" charset="0"/>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4035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500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6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3FEF9-69D0-4F8C-A336-59491FBEDC47}"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79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4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31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29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7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45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1AE78-96A2-4A23-B183-3B6DB4374FE7}" type="datetimeFigureOut">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64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2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08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Aleo Light" panose="020B0604020202020204" pitchFamily="2" charset="0"/>
              </a:defRPr>
            </a:lvl1pPr>
          </a:lstStyle>
          <a:p>
            <a:fld id="{C7004436-CA73-4D53-89B4-2A5C7347BF2F}" type="datetimeFigureOut">
              <a:rPr lang="en-US" smtClean="0"/>
              <a:pPr/>
              <a:t>3/13/2023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Aleo Light" panose="020B0604020202020204" pitchFamily="2" charset="0"/>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Aleo Light" panose="020B0604020202020204" pitchFamily="2"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677571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Aleo Light" panose="020B0604020202020204" pitchFamily="2"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Aleo Light" panose="020B0604020202020204" pitchFamily="2" charset="0"/>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Aleo Light" panose="020B0604020202020204" pitchFamily="2" charset="0"/>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Aleo Light" panose="020B0604020202020204" pitchFamily="2" charset="0"/>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Aleo Light" panose="020B0604020202020204" pitchFamily="2" charset="0"/>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Aleo Light" panose="020B0604020202020204" pitchFamily="2" charset="0"/>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fif"/></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A708-0F92-4380-BB15-3F97D9D93F36}"/>
              </a:ext>
            </a:extLst>
          </p:cNvPr>
          <p:cNvSpPr>
            <a:spLocks noGrp="1"/>
          </p:cNvSpPr>
          <p:nvPr>
            <p:ph type="ctrTitle"/>
          </p:nvPr>
        </p:nvSpPr>
        <p:spPr>
          <a:xfrm>
            <a:off x="3483429" y="2380343"/>
            <a:ext cx="5631542" cy="1006322"/>
          </a:xfrm>
        </p:spPr>
        <p:txBody>
          <a:bodyPr/>
          <a:lstStyle/>
          <a:p>
            <a:r>
              <a:rPr lang="en-US" sz="6000" b="1" dirty="0">
                <a:solidFill>
                  <a:schemeClr val="tx1"/>
                </a:solidFill>
              </a:rPr>
              <a:t>E-Thrift</a:t>
            </a:r>
          </a:p>
        </p:txBody>
      </p:sp>
      <p:sp>
        <p:nvSpPr>
          <p:cNvPr id="3" name="Subtitle 2">
            <a:extLst>
              <a:ext uri="{FF2B5EF4-FFF2-40B4-BE49-F238E27FC236}">
                <a16:creationId xmlns:a16="http://schemas.microsoft.com/office/drawing/2014/main" id="{F810F119-1B37-4D91-9978-FE6513465A52}"/>
              </a:ext>
            </a:extLst>
          </p:cNvPr>
          <p:cNvSpPr>
            <a:spLocks noGrp="1"/>
          </p:cNvSpPr>
          <p:nvPr>
            <p:ph type="subTitle" idx="1"/>
          </p:nvPr>
        </p:nvSpPr>
        <p:spPr/>
        <p:txBody>
          <a:bodyPr/>
          <a:lstStyle/>
          <a:p>
            <a:r>
              <a:rPr lang="en-US" b="1" dirty="0"/>
              <a:t>Documentation on Thrift Management System </a:t>
            </a:r>
          </a:p>
        </p:txBody>
      </p:sp>
    </p:spTree>
    <p:extLst>
      <p:ext uri="{BB962C8B-B14F-4D97-AF65-F5344CB8AC3E}">
        <p14:creationId xmlns:p14="http://schemas.microsoft.com/office/powerpoint/2010/main" val="12887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83D2-0AA7-4BCC-BC25-3951073D3349}"/>
              </a:ext>
            </a:extLst>
          </p:cNvPr>
          <p:cNvSpPr>
            <a:spLocks noGrp="1"/>
          </p:cNvSpPr>
          <p:nvPr>
            <p:ph type="title"/>
          </p:nvPr>
        </p:nvSpPr>
        <p:spPr>
          <a:xfrm>
            <a:off x="1489529" y="1157511"/>
            <a:ext cx="9601196" cy="1303867"/>
          </a:xfrm>
        </p:spPr>
        <p:txBody>
          <a:bodyPr>
            <a:normAutofit fontScale="90000"/>
          </a:bodyPr>
          <a:lstStyle/>
          <a:p>
            <a:br>
              <a:rPr lang="en-US" dirty="0"/>
            </a:br>
            <a:r>
              <a:rPr lang="en-US" sz="4000" b="1" i="1" dirty="0">
                <a:solidFill>
                  <a:schemeClr val="tx1"/>
                </a:solidFill>
              </a:rPr>
              <a:t>LOW LEVEL DIAGRAM</a:t>
            </a:r>
            <a:endParaRPr lang="en-US" b="1" i="1" dirty="0">
              <a:solidFill>
                <a:schemeClr val="tx1"/>
              </a:solidFill>
            </a:endParaRPr>
          </a:p>
        </p:txBody>
      </p:sp>
      <p:sp>
        <p:nvSpPr>
          <p:cNvPr id="3" name="Content Placeholder 2">
            <a:extLst>
              <a:ext uri="{FF2B5EF4-FFF2-40B4-BE49-F238E27FC236}">
                <a16:creationId xmlns:a16="http://schemas.microsoft.com/office/drawing/2014/main" id="{D0AD2001-CC15-4FA1-984E-B2BFE722B1E6}"/>
              </a:ext>
            </a:extLst>
          </p:cNvPr>
          <p:cNvSpPr>
            <a:spLocks noGrp="1"/>
          </p:cNvSpPr>
          <p:nvPr>
            <p:ph idx="1"/>
          </p:nvPr>
        </p:nvSpPr>
        <p:spPr/>
        <p:txBody>
          <a:bodyPr>
            <a:normAutofit lnSpcReduction="10000"/>
          </a:bodyPr>
          <a:lstStyle/>
          <a:p>
            <a:pPr lvl="3"/>
            <a:endParaRPr lang="en-US" dirty="0"/>
          </a:p>
          <a:p>
            <a:pPr lvl="4"/>
            <a:endParaRPr lang="en-US" dirty="0"/>
          </a:p>
          <a:p>
            <a:pPr lvl="4"/>
            <a:endParaRPr lang="en-US" i="1" dirty="0"/>
          </a:p>
          <a:p>
            <a:pPr lvl="5"/>
            <a:r>
              <a:rPr lang="en-US" sz="6000" b="1" dirty="0">
                <a:latin typeface="Aleo Light" panose="020B0604020202020204" pitchFamily="2" charset="0"/>
              </a:rPr>
              <a:t>LOW</a:t>
            </a:r>
            <a:r>
              <a:rPr lang="en-US" sz="6000" dirty="0">
                <a:latin typeface="Aleo Light" panose="020B0604020202020204" pitchFamily="2" charset="0"/>
              </a:rPr>
              <a:t> </a:t>
            </a:r>
            <a:r>
              <a:rPr lang="en-US" sz="6000" b="1" dirty="0">
                <a:latin typeface="Aleo Light" panose="020B0604020202020204" pitchFamily="2" charset="0"/>
              </a:rPr>
              <a:t>LEVEL</a:t>
            </a:r>
          </a:p>
          <a:p>
            <a:pPr lvl="5"/>
            <a:endParaRPr lang="en-US" dirty="0">
              <a:latin typeface="Aleo Light" panose="020B0604020202020204" pitchFamily="2" charset="0"/>
            </a:endParaRPr>
          </a:p>
          <a:p>
            <a:pPr lvl="6"/>
            <a:r>
              <a:rPr lang="en-US" sz="4400" b="1" dirty="0">
                <a:solidFill>
                  <a:schemeClr val="tx1">
                    <a:lumMod val="95000"/>
                    <a:lumOff val="5000"/>
                  </a:schemeClr>
                </a:solidFill>
                <a:latin typeface="Aleo Light" panose="020B0604020202020204" pitchFamily="2" charset="0"/>
              </a:rPr>
              <a:t>DIAGRAM</a:t>
            </a:r>
          </a:p>
        </p:txBody>
      </p:sp>
      <p:sp>
        <p:nvSpPr>
          <p:cNvPr id="4" name="Right Triangle 3">
            <a:extLst>
              <a:ext uri="{FF2B5EF4-FFF2-40B4-BE49-F238E27FC236}">
                <a16:creationId xmlns:a16="http://schemas.microsoft.com/office/drawing/2014/main" id="{6CB65103-BED3-4D32-BC2C-41BC4A50831C}"/>
              </a:ext>
            </a:extLst>
          </p:cNvPr>
          <p:cNvSpPr/>
          <p:nvPr/>
        </p:nvSpPr>
        <p:spPr>
          <a:xfrm rot="10800000">
            <a:off x="9797142" y="595084"/>
            <a:ext cx="1770743" cy="169091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DD695560-CD95-4E9A-8555-C6521F9AB850}"/>
              </a:ext>
            </a:extLst>
          </p:cNvPr>
          <p:cNvSpPr/>
          <p:nvPr/>
        </p:nvSpPr>
        <p:spPr>
          <a:xfrm rot="16200000">
            <a:off x="9837057" y="4532088"/>
            <a:ext cx="1730828" cy="17308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4B8F20BC-9878-45A3-96CA-206A3A9E87DD}"/>
              </a:ext>
            </a:extLst>
          </p:cNvPr>
          <p:cNvSpPr/>
          <p:nvPr/>
        </p:nvSpPr>
        <p:spPr>
          <a:xfrm rot="5400000">
            <a:off x="624115" y="595084"/>
            <a:ext cx="1730828" cy="17308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56756327-C32F-4143-8078-A3BCDAC85841}"/>
              </a:ext>
            </a:extLst>
          </p:cNvPr>
          <p:cNvSpPr/>
          <p:nvPr/>
        </p:nvSpPr>
        <p:spPr>
          <a:xfrm>
            <a:off x="624115" y="4532088"/>
            <a:ext cx="1730828" cy="17308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0" name="Arrow: Chevron 9">
            <a:extLst>
              <a:ext uri="{FF2B5EF4-FFF2-40B4-BE49-F238E27FC236}">
                <a16:creationId xmlns:a16="http://schemas.microsoft.com/office/drawing/2014/main" id="{791EFE59-B446-41BA-A255-D5FA0C7AEDC2}"/>
              </a:ext>
            </a:extLst>
          </p:cNvPr>
          <p:cNvSpPr/>
          <p:nvPr/>
        </p:nvSpPr>
        <p:spPr>
          <a:xfrm>
            <a:off x="2844800" y="1567543"/>
            <a:ext cx="580571" cy="75836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
        <p:nvSpPr>
          <p:cNvPr id="11" name="Arrow: Chevron 10">
            <a:extLst>
              <a:ext uri="{FF2B5EF4-FFF2-40B4-BE49-F238E27FC236}">
                <a16:creationId xmlns:a16="http://schemas.microsoft.com/office/drawing/2014/main" id="{F1ADFE9D-CDBA-45F7-A92E-DA721D0D9DFD}"/>
              </a:ext>
            </a:extLst>
          </p:cNvPr>
          <p:cNvSpPr/>
          <p:nvPr/>
        </p:nvSpPr>
        <p:spPr>
          <a:xfrm>
            <a:off x="2367640" y="1567542"/>
            <a:ext cx="636817" cy="75836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
        <p:nvSpPr>
          <p:cNvPr id="12" name="Arrow: Chevron 11">
            <a:extLst>
              <a:ext uri="{FF2B5EF4-FFF2-40B4-BE49-F238E27FC236}">
                <a16:creationId xmlns:a16="http://schemas.microsoft.com/office/drawing/2014/main" id="{3BF7EC43-3818-4563-8764-5F63E24A3F6F}"/>
              </a:ext>
            </a:extLst>
          </p:cNvPr>
          <p:cNvSpPr/>
          <p:nvPr/>
        </p:nvSpPr>
        <p:spPr>
          <a:xfrm>
            <a:off x="1890481" y="1567541"/>
            <a:ext cx="533406" cy="75836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
        <p:nvSpPr>
          <p:cNvPr id="8" name="Frame 7">
            <a:extLst>
              <a:ext uri="{FF2B5EF4-FFF2-40B4-BE49-F238E27FC236}">
                <a16:creationId xmlns:a16="http://schemas.microsoft.com/office/drawing/2014/main" id="{960188AF-8A52-4DC8-BAC2-DC74159F826F}"/>
              </a:ext>
            </a:extLst>
          </p:cNvPr>
          <p:cNvSpPr/>
          <p:nvPr/>
        </p:nvSpPr>
        <p:spPr>
          <a:xfrm>
            <a:off x="3710609" y="1736035"/>
            <a:ext cx="5437019" cy="7253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106359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A52E-4EDC-44D6-9137-F0154B7A0CF3}"/>
              </a:ext>
            </a:extLst>
          </p:cNvPr>
          <p:cNvSpPr>
            <a:spLocks noGrp="1"/>
          </p:cNvSpPr>
          <p:nvPr>
            <p:ph type="title"/>
          </p:nvPr>
        </p:nvSpPr>
        <p:spPr/>
        <p:txBody>
          <a:bodyPr>
            <a:normAutofit fontScale="90000"/>
          </a:bodyPr>
          <a:lstStyle/>
          <a:p>
            <a:br>
              <a:rPr lang="en-US" sz="4000" b="1" dirty="0">
                <a:solidFill>
                  <a:schemeClr val="tx1"/>
                </a:solidFill>
              </a:rPr>
            </a:br>
            <a:r>
              <a:rPr lang="en-US" sz="4000" b="1" i="1" dirty="0">
                <a:solidFill>
                  <a:schemeClr val="tx1"/>
                </a:solidFill>
              </a:rPr>
              <a:t>ACTIVITY FLOW</a:t>
            </a:r>
          </a:p>
        </p:txBody>
      </p:sp>
      <p:sp>
        <p:nvSpPr>
          <p:cNvPr id="3" name="Content Placeholder 2">
            <a:extLst>
              <a:ext uri="{FF2B5EF4-FFF2-40B4-BE49-F238E27FC236}">
                <a16:creationId xmlns:a16="http://schemas.microsoft.com/office/drawing/2014/main" id="{86407F14-AC3E-4229-8428-AFF6359B188E}"/>
              </a:ext>
            </a:extLst>
          </p:cNvPr>
          <p:cNvSpPr>
            <a:spLocks noGrp="1"/>
          </p:cNvSpPr>
          <p:nvPr>
            <p:ph idx="1"/>
          </p:nvPr>
        </p:nvSpPr>
        <p:spPr/>
        <p:txBody>
          <a:bodyPr/>
          <a:lstStyle/>
          <a:p>
            <a:pPr marL="1371600" lvl="3" indent="0">
              <a:buNone/>
            </a:pPr>
            <a:endParaRPr lang="en-US" dirty="0"/>
          </a:p>
          <a:p>
            <a:pPr lvl="4"/>
            <a:r>
              <a:rPr lang="en-US" sz="3600" b="1" dirty="0">
                <a:solidFill>
                  <a:schemeClr val="tx1">
                    <a:lumMod val="95000"/>
                    <a:lumOff val="5000"/>
                  </a:schemeClr>
                </a:solidFill>
              </a:rPr>
              <a:t>ACTIVITY FLOW </a:t>
            </a:r>
          </a:p>
          <a:p>
            <a:pPr lvl="5"/>
            <a:r>
              <a:rPr lang="en-US" sz="3600" b="1" dirty="0">
                <a:solidFill>
                  <a:schemeClr val="bg2">
                    <a:lumMod val="10000"/>
                  </a:schemeClr>
                </a:solidFill>
                <a:latin typeface="Aleo Light" panose="020B0604020202020204" pitchFamily="2" charset="0"/>
              </a:rPr>
              <a:t>CHART</a:t>
            </a:r>
          </a:p>
          <a:p>
            <a:pPr lvl="4"/>
            <a:endParaRPr lang="en-US" dirty="0"/>
          </a:p>
        </p:txBody>
      </p:sp>
      <p:sp>
        <p:nvSpPr>
          <p:cNvPr id="4" name="Frame 3">
            <a:extLst>
              <a:ext uri="{FF2B5EF4-FFF2-40B4-BE49-F238E27FC236}">
                <a16:creationId xmlns:a16="http://schemas.microsoft.com/office/drawing/2014/main" id="{36B1BD13-FE06-4792-A578-B7CAECDD0FF4}"/>
              </a:ext>
            </a:extLst>
          </p:cNvPr>
          <p:cNvSpPr/>
          <p:nvPr/>
        </p:nvSpPr>
        <p:spPr>
          <a:xfrm>
            <a:off x="4187687" y="1563757"/>
            <a:ext cx="3869636" cy="63637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
        <p:nvSpPr>
          <p:cNvPr id="5" name="Right Triangle 4">
            <a:extLst>
              <a:ext uri="{FF2B5EF4-FFF2-40B4-BE49-F238E27FC236}">
                <a16:creationId xmlns:a16="http://schemas.microsoft.com/office/drawing/2014/main" id="{75EDF133-9ED4-4E58-9F63-6F4619C5F1E1}"/>
              </a:ext>
            </a:extLst>
          </p:cNvPr>
          <p:cNvSpPr/>
          <p:nvPr/>
        </p:nvSpPr>
        <p:spPr>
          <a:xfrm rot="5400000">
            <a:off x="693057" y="541873"/>
            <a:ext cx="1574797" cy="174171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3F396F98-3409-47F2-AD2F-65D1397FAB3C}"/>
              </a:ext>
            </a:extLst>
          </p:cNvPr>
          <p:cNvSpPr/>
          <p:nvPr/>
        </p:nvSpPr>
        <p:spPr>
          <a:xfrm>
            <a:off x="609598" y="4928804"/>
            <a:ext cx="1741715" cy="130386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DD4887AB-B6EA-49FA-9AE1-9C3FD6C75E91}"/>
              </a:ext>
            </a:extLst>
          </p:cNvPr>
          <p:cNvSpPr/>
          <p:nvPr/>
        </p:nvSpPr>
        <p:spPr>
          <a:xfrm rot="10800000">
            <a:off x="9840690" y="625328"/>
            <a:ext cx="1741712" cy="166067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194BD581-A929-493D-8C28-EF69D008289E}"/>
              </a:ext>
            </a:extLst>
          </p:cNvPr>
          <p:cNvSpPr/>
          <p:nvPr/>
        </p:nvSpPr>
        <p:spPr>
          <a:xfrm rot="16200000">
            <a:off x="10080173" y="4709877"/>
            <a:ext cx="1303866" cy="174171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Tree>
    <p:extLst>
      <p:ext uri="{BB962C8B-B14F-4D97-AF65-F5344CB8AC3E}">
        <p14:creationId xmlns:p14="http://schemas.microsoft.com/office/powerpoint/2010/main" val="62554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1844-5BDE-49DC-A71E-E6E727CEBD06}"/>
              </a:ext>
            </a:extLst>
          </p:cNvPr>
          <p:cNvSpPr>
            <a:spLocks noGrp="1"/>
          </p:cNvSpPr>
          <p:nvPr>
            <p:ph type="title"/>
          </p:nvPr>
        </p:nvSpPr>
        <p:spPr>
          <a:xfrm>
            <a:off x="1896675" y="314315"/>
            <a:ext cx="8911687" cy="1280890"/>
          </a:xfrm>
        </p:spPr>
        <p:txBody>
          <a:bodyPr>
            <a:normAutofit fontScale="90000"/>
          </a:bodyPr>
          <a:lstStyle/>
          <a:p>
            <a:br>
              <a:rPr lang="en-US" sz="4000" b="1" i="1" dirty="0">
                <a:ln w="0"/>
                <a:solidFill>
                  <a:schemeClr val="tx1"/>
                </a:solidFill>
              </a:rPr>
            </a:br>
            <a:r>
              <a:rPr lang="en-US" sz="4000" b="1" i="1" dirty="0">
                <a:ln w="0"/>
                <a:solidFill>
                  <a:schemeClr val="tx1"/>
                </a:solidFill>
              </a:rPr>
              <a:t>		LOGIN FLOW CHART</a:t>
            </a:r>
          </a:p>
        </p:txBody>
      </p:sp>
      <p:grpSp>
        <p:nvGrpSpPr>
          <p:cNvPr id="90" name="Group 89">
            <a:extLst>
              <a:ext uri="{FF2B5EF4-FFF2-40B4-BE49-F238E27FC236}">
                <a16:creationId xmlns:a16="http://schemas.microsoft.com/office/drawing/2014/main" id="{4D310D97-2A7D-435D-BCDF-DAC6FD80AD33}"/>
              </a:ext>
            </a:extLst>
          </p:cNvPr>
          <p:cNvGrpSpPr/>
          <p:nvPr/>
        </p:nvGrpSpPr>
        <p:grpSpPr>
          <a:xfrm>
            <a:off x="910327" y="1665515"/>
            <a:ext cx="9649999" cy="4205514"/>
            <a:chOff x="0" y="-18407"/>
            <a:chExt cx="8076472" cy="6502335"/>
          </a:xfrm>
        </p:grpSpPr>
        <p:grpSp>
          <p:nvGrpSpPr>
            <p:cNvPr id="91" name="Group 90">
              <a:extLst>
                <a:ext uri="{FF2B5EF4-FFF2-40B4-BE49-F238E27FC236}">
                  <a16:creationId xmlns:a16="http://schemas.microsoft.com/office/drawing/2014/main" id="{572506DF-922C-4B63-AD5C-E5413E4B1318}"/>
                </a:ext>
              </a:extLst>
            </p:cNvPr>
            <p:cNvGrpSpPr/>
            <p:nvPr/>
          </p:nvGrpSpPr>
          <p:grpSpPr>
            <a:xfrm>
              <a:off x="59377" y="-18407"/>
              <a:ext cx="5336174" cy="2797233"/>
              <a:chOff x="0" y="-18407"/>
              <a:chExt cx="5336174" cy="2797233"/>
            </a:xfrm>
          </p:grpSpPr>
          <p:sp>
            <p:nvSpPr>
              <p:cNvPr id="109" name="Rounded Rectangle 35">
                <a:extLst>
                  <a:ext uri="{FF2B5EF4-FFF2-40B4-BE49-F238E27FC236}">
                    <a16:creationId xmlns:a16="http://schemas.microsoft.com/office/drawing/2014/main" id="{FC80C3A7-DE67-4C95-A84E-E07D7CC8E72D}"/>
                  </a:ext>
                </a:extLst>
              </p:cNvPr>
              <p:cNvSpPr/>
              <p:nvPr/>
            </p:nvSpPr>
            <p:spPr>
              <a:xfrm>
                <a:off x="261602" y="-18407"/>
                <a:ext cx="1010682" cy="358328"/>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Start</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10" name="Straight Arrow Connector 109">
                <a:extLst>
                  <a:ext uri="{FF2B5EF4-FFF2-40B4-BE49-F238E27FC236}">
                    <a16:creationId xmlns:a16="http://schemas.microsoft.com/office/drawing/2014/main" id="{D59DC8E3-1FE0-4890-AD0F-43F508F4A864}"/>
                  </a:ext>
                </a:extLst>
              </p:cNvPr>
              <p:cNvCxnSpPr/>
              <p:nvPr/>
            </p:nvCxnSpPr>
            <p:spPr>
              <a:xfrm>
                <a:off x="760021" y="356260"/>
                <a:ext cx="13845" cy="558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609CAA42-F4C5-43D9-8CC6-813F682A1ED4}"/>
                  </a:ext>
                </a:extLst>
              </p:cNvPr>
              <p:cNvSpPr/>
              <p:nvPr/>
            </p:nvSpPr>
            <p:spPr>
              <a:xfrm>
                <a:off x="0" y="950026"/>
                <a:ext cx="1567543" cy="31617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Enter to the website</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12" name="Straight Arrow Connector 111">
                <a:extLst>
                  <a:ext uri="{FF2B5EF4-FFF2-40B4-BE49-F238E27FC236}">
                    <a16:creationId xmlns:a16="http://schemas.microsoft.com/office/drawing/2014/main" id="{113DACC0-0979-4122-99BB-4AD982B6D67E}"/>
                  </a:ext>
                </a:extLst>
              </p:cNvPr>
              <p:cNvCxnSpPr/>
              <p:nvPr/>
            </p:nvCxnSpPr>
            <p:spPr>
              <a:xfrm>
                <a:off x="771896" y="1270660"/>
                <a:ext cx="12806" cy="55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Diamond 112">
                <a:extLst>
                  <a:ext uri="{FF2B5EF4-FFF2-40B4-BE49-F238E27FC236}">
                    <a16:creationId xmlns:a16="http://schemas.microsoft.com/office/drawing/2014/main" id="{F30ED947-D875-4B53-9D42-0861681858C2}"/>
                  </a:ext>
                </a:extLst>
              </p:cNvPr>
              <p:cNvSpPr/>
              <p:nvPr/>
            </p:nvSpPr>
            <p:spPr>
              <a:xfrm>
                <a:off x="95002" y="1876302"/>
                <a:ext cx="1389405" cy="902524"/>
              </a:xfrm>
              <a:prstGeom prst="diamond">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Have an account</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14" name="Straight Arrow Connector 113">
                <a:extLst>
                  <a:ext uri="{FF2B5EF4-FFF2-40B4-BE49-F238E27FC236}">
                    <a16:creationId xmlns:a16="http://schemas.microsoft.com/office/drawing/2014/main" id="{E0416F31-4C44-4595-9A3C-87A91AEF1E35}"/>
                  </a:ext>
                </a:extLst>
              </p:cNvPr>
              <p:cNvCxnSpPr/>
              <p:nvPr/>
            </p:nvCxnSpPr>
            <p:spPr>
              <a:xfrm flipV="1">
                <a:off x="1460665" y="2327564"/>
                <a:ext cx="2090589" cy="1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Text Box 1">
                <a:extLst>
                  <a:ext uri="{FF2B5EF4-FFF2-40B4-BE49-F238E27FC236}">
                    <a16:creationId xmlns:a16="http://schemas.microsoft.com/office/drawing/2014/main" id="{335F87FD-FE6E-4700-B756-C7E2E80B77C8}"/>
                  </a:ext>
                </a:extLst>
              </p:cNvPr>
              <p:cNvSpPr txBox="1"/>
              <p:nvPr/>
            </p:nvSpPr>
            <p:spPr>
              <a:xfrm>
                <a:off x="2180796" y="1928579"/>
                <a:ext cx="292739" cy="34671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GB" sz="1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6" name="Rectangle 115">
                <a:extLst>
                  <a:ext uri="{FF2B5EF4-FFF2-40B4-BE49-F238E27FC236}">
                    <a16:creationId xmlns:a16="http://schemas.microsoft.com/office/drawing/2014/main" id="{C69AD4AF-F5E8-473A-910A-1AB58B97BA57}"/>
                  </a:ext>
                </a:extLst>
              </p:cNvPr>
              <p:cNvSpPr/>
              <p:nvPr/>
            </p:nvSpPr>
            <p:spPr>
              <a:xfrm>
                <a:off x="3550722" y="2149434"/>
                <a:ext cx="1785452" cy="3800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Register</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grpSp>
        <p:grpSp>
          <p:nvGrpSpPr>
            <p:cNvPr id="92" name="Group 91">
              <a:extLst>
                <a:ext uri="{FF2B5EF4-FFF2-40B4-BE49-F238E27FC236}">
                  <a16:creationId xmlns:a16="http://schemas.microsoft.com/office/drawing/2014/main" id="{AA6E62DD-6A34-4A1B-9D8C-4B0B4FA4D8DC}"/>
                </a:ext>
              </a:extLst>
            </p:cNvPr>
            <p:cNvGrpSpPr/>
            <p:nvPr/>
          </p:nvGrpSpPr>
          <p:grpSpPr>
            <a:xfrm>
              <a:off x="0" y="2529445"/>
              <a:ext cx="5379439" cy="2933205"/>
              <a:chOff x="0" y="0"/>
              <a:chExt cx="5379439" cy="2933205"/>
            </a:xfrm>
          </p:grpSpPr>
          <p:cxnSp>
            <p:nvCxnSpPr>
              <p:cNvPr id="99" name="Straight Arrow Connector 98">
                <a:extLst>
                  <a:ext uri="{FF2B5EF4-FFF2-40B4-BE49-F238E27FC236}">
                    <a16:creationId xmlns:a16="http://schemas.microsoft.com/office/drawing/2014/main" id="{6BDD5B3D-F909-4EA4-90E2-E28778C1601D}"/>
                  </a:ext>
                </a:extLst>
              </p:cNvPr>
              <p:cNvCxnSpPr/>
              <p:nvPr/>
            </p:nvCxnSpPr>
            <p:spPr>
              <a:xfrm>
                <a:off x="843148" y="249381"/>
                <a:ext cx="12806" cy="55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 Box 98">
                <a:extLst>
                  <a:ext uri="{FF2B5EF4-FFF2-40B4-BE49-F238E27FC236}">
                    <a16:creationId xmlns:a16="http://schemas.microsoft.com/office/drawing/2014/main" id="{5F845531-8BE3-4519-A8F5-386B8AF01C57}"/>
                  </a:ext>
                </a:extLst>
              </p:cNvPr>
              <p:cNvSpPr txBox="1"/>
              <p:nvPr/>
            </p:nvSpPr>
            <p:spPr>
              <a:xfrm>
                <a:off x="890401" y="330950"/>
                <a:ext cx="316286" cy="34671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GB"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1" name="Rectangle 100">
                <a:extLst>
                  <a:ext uri="{FF2B5EF4-FFF2-40B4-BE49-F238E27FC236}">
                    <a16:creationId xmlns:a16="http://schemas.microsoft.com/office/drawing/2014/main" id="{096B98F2-CE67-4873-8C1D-9D392B4B40AC}"/>
                  </a:ext>
                </a:extLst>
              </p:cNvPr>
              <p:cNvSpPr/>
              <p:nvPr/>
            </p:nvSpPr>
            <p:spPr>
              <a:xfrm>
                <a:off x="201881" y="819397"/>
                <a:ext cx="1315270" cy="36886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2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Login</a:t>
                </a:r>
                <a:endParaRPr lang="en-US" sz="12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02" name="Straight Arrow Connector 101">
                <a:extLst>
                  <a:ext uri="{FF2B5EF4-FFF2-40B4-BE49-F238E27FC236}">
                    <a16:creationId xmlns:a16="http://schemas.microsoft.com/office/drawing/2014/main" id="{F4D11BB5-CA6D-4F19-872C-07D03E5B4AAF}"/>
                  </a:ext>
                </a:extLst>
              </p:cNvPr>
              <p:cNvCxnSpPr/>
              <p:nvPr/>
            </p:nvCxnSpPr>
            <p:spPr>
              <a:xfrm>
                <a:off x="4429496" y="0"/>
                <a:ext cx="13843" cy="896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4CA46FFD-103E-4ECE-939C-269E061017DB}"/>
                  </a:ext>
                </a:extLst>
              </p:cNvPr>
              <p:cNvSpPr/>
              <p:nvPr/>
            </p:nvSpPr>
            <p:spPr>
              <a:xfrm>
                <a:off x="3764478" y="914400"/>
                <a:ext cx="1370306" cy="33713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Submit</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04" name="Straight Arrow Connector 103">
                <a:extLst>
                  <a:ext uri="{FF2B5EF4-FFF2-40B4-BE49-F238E27FC236}">
                    <a16:creationId xmlns:a16="http://schemas.microsoft.com/office/drawing/2014/main" id="{55A04A08-359A-4E43-8670-0569AD3B80BA}"/>
                  </a:ext>
                </a:extLst>
              </p:cNvPr>
              <p:cNvCxnSpPr/>
              <p:nvPr/>
            </p:nvCxnSpPr>
            <p:spPr>
              <a:xfrm flipH="1" flipV="1">
                <a:off x="1543792" y="985651"/>
                <a:ext cx="2220719" cy="23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C5A2994F-813C-4E68-883B-7085138B5AC0}"/>
                  </a:ext>
                </a:extLst>
              </p:cNvPr>
              <p:cNvCxnSpPr/>
              <p:nvPr/>
            </p:nvCxnSpPr>
            <p:spPr>
              <a:xfrm>
                <a:off x="855024" y="1187532"/>
                <a:ext cx="13845" cy="98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857721F4-9096-4050-9AB2-0A48E30AA2D9}"/>
                  </a:ext>
                </a:extLst>
              </p:cNvPr>
              <p:cNvSpPr/>
              <p:nvPr/>
            </p:nvSpPr>
            <p:spPr>
              <a:xfrm>
                <a:off x="0" y="2196935"/>
                <a:ext cx="1743686" cy="3800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Enter Email and password</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107" name="Straight Arrow Connector 106">
                <a:extLst>
                  <a:ext uri="{FF2B5EF4-FFF2-40B4-BE49-F238E27FC236}">
                    <a16:creationId xmlns:a16="http://schemas.microsoft.com/office/drawing/2014/main" id="{BB84B5CC-3FAA-4227-92F5-E678E5C4A638}"/>
                  </a:ext>
                </a:extLst>
              </p:cNvPr>
              <p:cNvCxnSpPr/>
              <p:nvPr/>
            </p:nvCxnSpPr>
            <p:spPr>
              <a:xfrm>
                <a:off x="1757548" y="2386940"/>
                <a:ext cx="1698172" cy="1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Diamond 107">
                <a:extLst>
                  <a:ext uri="{FF2B5EF4-FFF2-40B4-BE49-F238E27FC236}">
                    <a16:creationId xmlns:a16="http://schemas.microsoft.com/office/drawing/2014/main" id="{044D18CB-5346-4151-A802-CCF9FE51F5E8}"/>
                  </a:ext>
                </a:extLst>
              </p:cNvPr>
              <p:cNvSpPr/>
              <p:nvPr/>
            </p:nvSpPr>
            <p:spPr>
              <a:xfrm>
                <a:off x="3479470" y="1911927"/>
                <a:ext cx="1899969" cy="1021278"/>
              </a:xfrm>
              <a:prstGeom prst="diamond">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Email and password valid</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grpSp>
        <p:grpSp>
          <p:nvGrpSpPr>
            <p:cNvPr id="93" name="Group 92">
              <a:extLst>
                <a:ext uri="{FF2B5EF4-FFF2-40B4-BE49-F238E27FC236}">
                  <a16:creationId xmlns:a16="http://schemas.microsoft.com/office/drawing/2014/main" id="{FEE2C18C-697E-46AE-BDD3-1E618209DCE2}"/>
                </a:ext>
              </a:extLst>
            </p:cNvPr>
            <p:cNvGrpSpPr/>
            <p:nvPr/>
          </p:nvGrpSpPr>
          <p:grpSpPr>
            <a:xfrm>
              <a:off x="3562598" y="5462650"/>
              <a:ext cx="4513874" cy="1021278"/>
              <a:chOff x="0" y="0"/>
              <a:chExt cx="4513874" cy="1021278"/>
            </a:xfrm>
          </p:grpSpPr>
          <p:sp>
            <p:nvSpPr>
              <p:cNvPr id="94" name="Text Box 110">
                <a:extLst>
                  <a:ext uri="{FF2B5EF4-FFF2-40B4-BE49-F238E27FC236}">
                    <a16:creationId xmlns:a16="http://schemas.microsoft.com/office/drawing/2014/main" id="{A12257E8-C73D-42E0-A1C8-B5DA907DFEEF}"/>
                  </a:ext>
                </a:extLst>
              </p:cNvPr>
              <p:cNvSpPr txBox="1"/>
              <p:nvPr/>
            </p:nvSpPr>
            <p:spPr>
              <a:xfrm>
                <a:off x="877725" y="104230"/>
                <a:ext cx="316286" cy="347847"/>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GB"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FD2A1A33-067C-4455-88C1-E1FBE1FDA69D}"/>
                  </a:ext>
                </a:extLst>
              </p:cNvPr>
              <p:cNvCxnSpPr/>
              <p:nvPr/>
            </p:nvCxnSpPr>
            <p:spPr>
              <a:xfrm>
                <a:off x="855023" y="0"/>
                <a:ext cx="12806" cy="55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FD5311D9-7AF6-43E3-9EFD-5C4E1C03A018}"/>
                  </a:ext>
                </a:extLst>
              </p:cNvPr>
              <p:cNvSpPr/>
              <p:nvPr/>
            </p:nvSpPr>
            <p:spPr>
              <a:xfrm>
                <a:off x="0" y="581891"/>
                <a:ext cx="1742764" cy="43938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Logged in to the system</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cxnSp>
            <p:nvCxnSpPr>
              <p:cNvPr id="97" name="Straight Arrow Connector 96">
                <a:extLst>
                  <a:ext uri="{FF2B5EF4-FFF2-40B4-BE49-F238E27FC236}">
                    <a16:creationId xmlns:a16="http://schemas.microsoft.com/office/drawing/2014/main" id="{AE0424A7-AC58-4EEF-8872-326B492842C7}"/>
                  </a:ext>
                </a:extLst>
              </p:cNvPr>
              <p:cNvCxnSpPr/>
              <p:nvPr/>
            </p:nvCxnSpPr>
            <p:spPr>
              <a:xfrm>
                <a:off x="1757548" y="795646"/>
                <a:ext cx="1698172" cy="1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ounded Rectangle 24">
                <a:extLst>
                  <a:ext uri="{FF2B5EF4-FFF2-40B4-BE49-F238E27FC236}">
                    <a16:creationId xmlns:a16="http://schemas.microsoft.com/office/drawing/2014/main" id="{FF9E332A-A357-4205-9E77-D6621B36CB0D}"/>
                  </a:ext>
                </a:extLst>
              </p:cNvPr>
              <p:cNvSpPr/>
              <p:nvPr/>
            </p:nvSpPr>
            <p:spPr>
              <a:xfrm>
                <a:off x="3503220" y="617517"/>
                <a:ext cx="1010654" cy="358261"/>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rPr>
                  <a:t>Stop</a:t>
                </a:r>
                <a:endParaRPr lang="en-US" sz="1100" b="1" dirty="0">
                  <a:solidFill>
                    <a:schemeClr val="tx1"/>
                  </a:solidFill>
                  <a:effectLst/>
                  <a:latin typeface="Aleo Light" panose="020B0604020202020204" pitchFamily="2" charset="0"/>
                  <a:ea typeface="Calibri" panose="020F0502020204030204" pitchFamily="34" charset="0"/>
                  <a:cs typeface="Times New Roman" panose="02020603050405020304" pitchFamily="18" charset="0"/>
                </a:endParaRPr>
              </a:p>
            </p:txBody>
          </p:sp>
        </p:grpSp>
      </p:grpSp>
      <p:sp>
        <p:nvSpPr>
          <p:cNvPr id="3" name="Right Triangle 2">
            <a:extLst>
              <a:ext uri="{FF2B5EF4-FFF2-40B4-BE49-F238E27FC236}">
                <a16:creationId xmlns:a16="http://schemas.microsoft.com/office/drawing/2014/main" id="{D992284F-5942-4405-AB7E-E00CA2F2603D}"/>
              </a:ext>
            </a:extLst>
          </p:cNvPr>
          <p:cNvSpPr/>
          <p:nvPr/>
        </p:nvSpPr>
        <p:spPr>
          <a:xfrm rot="5400000">
            <a:off x="663014" y="593301"/>
            <a:ext cx="1202849" cy="126447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4" name="Right Triangle 3">
            <a:extLst>
              <a:ext uri="{FF2B5EF4-FFF2-40B4-BE49-F238E27FC236}">
                <a16:creationId xmlns:a16="http://schemas.microsoft.com/office/drawing/2014/main" id="{09806DEA-EFFD-45D0-A9D1-9D1B2D7031A4}"/>
              </a:ext>
            </a:extLst>
          </p:cNvPr>
          <p:cNvSpPr/>
          <p:nvPr/>
        </p:nvSpPr>
        <p:spPr>
          <a:xfrm>
            <a:off x="619738" y="4644571"/>
            <a:ext cx="1264471" cy="15893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19802938-D525-42A7-9421-E8354F4DF3EB}"/>
              </a:ext>
            </a:extLst>
          </p:cNvPr>
          <p:cNvSpPr/>
          <p:nvPr/>
        </p:nvSpPr>
        <p:spPr>
          <a:xfrm rot="10800000">
            <a:off x="10364704" y="624111"/>
            <a:ext cx="1207558" cy="128089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67ED22EF-F2E8-4C1C-8907-FC5DA1E5806D}"/>
              </a:ext>
            </a:extLst>
          </p:cNvPr>
          <p:cNvSpPr/>
          <p:nvPr/>
        </p:nvSpPr>
        <p:spPr>
          <a:xfrm rot="16200000">
            <a:off x="10228843" y="4890462"/>
            <a:ext cx="1280891" cy="14059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Frame 6">
            <a:extLst>
              <a:ext uri="{FF2B5EF4-FFF2-40B4-BE49-F238E27FC236}">
                <a16:creationId xmlns:a16="http://schemas.microsoft.com/office/drawing/2014/main" id="{40EA067C-59AB-4CF0-A8E9-F8D085FD7FA4}"/>
              </a:ext>
            </a:extLst>
          </p:cNvPr>
          <p:cNvSpPr/>
          <p:nvPr/>
        </p:nvSpPr>
        <p:spPr>
          <a:xfrm>
            <a:off x="4360476" y="986971"/>
            <a:ext cx="4935537" cy="4656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55697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7271-76B7-4DC7-A19C-1B9078BC2610}"/>
              </a:ext>
            </a:extLst>
          </p:cNvPr>
          <p:cNvSpPr>
            <a:spLocks noGrp="1"/>
          </p:cNvSpPr>
          <p:nvPr>
            <p:ph type="title"/>
          </p:nvPr>
        </p:nvSpPr>
        <p:spPr/>
        <p:txBody>
          <a:bodyPr>
            <a:normAutofit fontScale="90000"/>
          </a:bodyPr>
          <a:lstStyle/>
          <a:p>
            <a:r>
              <a:rPr lang="en-US" b="1" dirty="0">
                <a:solidFill>
                  <a:schemeClr val="tx1"/>
                </a:solidFill>
              </a:rPr>
              <a:t>PACKAGE APPROVAL FLOW CHART</a:t>
            </a:r>
          </a:p>
        </p:txBody>
      </p:sp>
      <p:sp>
        <p:nvSpPr>
          <p:cNvPr id="3" name="Content Placeholder 2">
            <a:extLst>
              <a:ext uri="{FF2B5EF4-FFF2-40B4-BE49-F238E27FC236}">
                <a16:creationId xmlns:a16="http://schemas.microsoft.com/office/drawing/2014/main" id="{20A21CC6-E4CA-4610-82D5-04697EB7072D}"/>
              </a:ext>
            </a:extLst>
          </p:cNvPr>
          <p:cNvSpPr>
            <a:spLocks noGrp="1"/>
          </p:cNvSpPr>
          <p:nvPr>
            <p:ph idx="1"/>
          </p:nvPr>
        </p:nvSpPr>
        <p:spPr>
          <a:xfrm>
            <a:off x="1295402" y="1901091"/>
            <a:ext cx="9601196" cy="4114800"/>
          </a:xfrm>
        </p:spPr>
        <p:txBody>
          <a:bodyPr/>
          <a:lstStyle/>
          <a:p>
            <a:pPr marL="457200" lvl="1" indent="0">
              <a:buNone/>
            </a:pPr>
            <a:r>
              <a:rPr lang="en-US" dirty="0"/>
              <a:t> </a:t>
            </a:r>
          </a:p>
        </p:txBody>
      </p:sp>
      <p:grpSp>
        <p:nvGrpSpPr>
          <p:cNvPr id="8" name="Group 7">
            <a:extLst>
              <a:ext uri="{FF2B5EF4-FFF2-40B4-BE49-F238E27FC236}">
                <a16:creationId xmlns:a16="http://schemas.microsoft.com/office/drawing/2014/main" id="{5B099DFE-0B20-4DC5-B839-16EAE804E1CF}"/>
              </a:ext>
            </a:extLst>
          </p:cNvPr>
          <p:cNvGrpSpPr/>
          <p:nvPr/>
        </p:nvGrpSpPr>
        <p:grpSpPr>
          <a:xfrm>
            <a:off x="1451364" y="2062727"/>
            <a:ext cx="8450068" cy="3791527"/>
            <a:chOff x="5937" y="0"/>
            <a:chExt cx="4803570" cy="4251367"/>
          </a:xfrm>
        </p:grpSpPr>
        <p:sp>
          <p:nvSpPr>
            <p:cNvPr id="9" name="Rounded Rectangle 2">
              <a:extLst>
                <a:ext uri="{FF2B5EF4-FFF2-40B4-BE49-F238E27FC236}">
                  <a16:creationId xmlns:a16="http://schemas.microsoft.com/office/drawing/2014/main" id="{1A4DEACF-1FA2-4F0A-80B9-FEDA03B437AC}"/>
                </a:ext>
              </a:extLst>
            </p:cNvPr>
            <p:cNvSpPr/>
            <p:nvPr/>
          </p:nvSpPr>
          <p:spPr>
            <a:xfrm>
              <a:off x="439387" y="0"/>
              <a:ext cx="712520" cy="29688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effectLst/>
                  <a:ea typeface="Calibri" panose="020F0502020204030204" pitchFamily="34" charset="0"/>
                  <a:cs typeface="Times New Roman" panose="02020603050405020304" pitchFamily="18" charset="0"/>
                </a:rPr>
                <a:t>Login</a:t>
              </a:r>
              <a:endParaRPr lang="en-US" sz="1100" b="1" dirty="0">
                <a:effectLst/>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4816D023-03FA-4395-B193-EA977B9B71C6}"/>
                </a:ext>
              </a:extLst>
            </p:cNvPr>
            <p:cNvCxnSpPr/>
            <p:nvPr/>
          </p:nvCxnSpPr>
          <p:spPr>
            <a:xfrm>
              <a:off x="783771" y="296883"/>
              <a:ext cx="11876" cy="831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206A8BD8-E3B6-4DEA-8672-98302CDC764E}"/>
                </a:ext>
              </a:extLst>
            </p:cNvPr>
            <p:cNvSpPr/>
            <p:nvPr/>
          </p:nvSpPr>
          <p:spPr>
            <a:xfrm>
              <a:off x="59377" y="1163782"/>
              <a:ext cx="1508167" cy="45126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effectLst/>
                  <a:ea typeface="Calibri" panose="020F0502020204030204" pitchFamily="34" charset="0"/>
                  <a:cs typeface="Times New Roman" panose="02020603050405020304" pitchFamily="18" charset="0"/>
                </a:rPr>
                <a:t>Click on Non-Approved Package</a:t>
              </a:r>
              <a:endParaRPr lang="en-US" sz="1100" b="1" dirty="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A2E760E-B5AB-4430-897B-9C15C45448E4}"/>
                </a:ext>
              </a:extLst>
            </p:cNvPr>
            <p:cNvCxnSpPr/>
            <p:nvPr/>
          </p:nvCxnSpPr>
          <p:spPr>
            <a:xfrm>
              <a:off x="819397" y="1615044"/>
              <a:ext cx="0" cy="831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3265FAB2-DBCD-47D5-8B7D-1E7B9A7FD44B}"/>
                </a:ext>
              </a:extLst>
            </p:cNvPr>
            <p:cNvSpPr/>
            <p:nvPr/>
          </p:nvSpPr>
          <p:spPr>
            <a:xfrm>
              <a:off x="5937" y="2470066"/>
              <a:ext cx="1650670" cy="51063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ea typeface="Calibri" panose="020F0502020204030204" pitchFamily="34" charset="0"/>
                  <a:cs typeface="Times New Roman" panose="02020603050405020304" pitchFamily="18" charset="0"/>
                </a:rPr>
                <a:t>Select Package To Approve</a:t>
              </a:r>
              <a:endParaRPr lang="en-US" sz="1100" b="1" dirty="0">
                <a:solidFill>
                  <a:schemeClr val="tx1"/>
                </a:solidFill>
                <a:effectLst/>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2055F07D-052B-4D9C-A981-48A59E44BB6D}"/>
                </a:ext>
              </a:extLst>
            </p:cNvPr>
            <p:cNvCxnSpPr/>
            <p:nvPr/>
          </p:nvCxnSpPr>
          <p:spPr>
            <a:xfrm>
              <a:off x="831273" y="2980706"/>
              <a:ext cx="0" cy="831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5A4BF64-7354-434E-8FA1-F92C455A425D}"/>
                </a:ext>
              </a:extLst>
            </p:cNvPr>
            <p:cNvSpPr/>
            <p:nvPr/>
          </p:nvSpPr>
          <p:spPr>
            <a:xfrm>
              <a:off x="249382" y="3847605"/>
              <a:ext cx="1223158" cy="40376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effectLst/>
                  <a:ea typeface="Calibri" panose="020F0502020204030204" pitchFamily="34" charset="0"/>
                  <a:cs typeface="Times New Roman" panose="02020603050405020304" pitchFamily="18" charset="0"/>
                </a:rPr>
                <a:t>View Package Information</a:t>
              </a:r>
              <a:endParaRPr lang="en-US" sz="1100" b="1" dirty="0">
                <a:effectLst/>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701AAC3E-EEE6-4CB6-937D-FEEE5B36CB90}"/>
                </a:ext>
              </a:extLst>
            </p:cNvPr>
            <p:cNvCxnSpPr/>
            <p:nvPr/>
          </p:nvCxnSpPr>
          <p:spPr>
            <a:xfrm>
              <a:off x="1472540" y="4061361"/>
              <a:ext cx="1900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77AE5CE-5911-4E65-A239-E628F213FD20}"/>
                </a:ext>
              </a:extLst>
            </p:cNvPr>
            <p:cNvSpPr/>
            <p:nvPr/>
          </p:nvSpPr>
          <p:spPr>
            <a:xfrm>
              <a:off x="3396343" y="3930732"/>
              <a:ext cx="1413164" cy="29688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effectLst/>
                  <a:ea typeface="Calibri" panose="020F0502020204030204" pitchFamily="34" charset="0"/>
                  <a:cs typeface="Times New Roman" panose="02020603050405020304" pitchFamily="18" charset="0"/>
                </a:rPr>
                <a:t>Click Approve Button</a:t>
              </a:r>
              <a:endParaRPr lang="en-US" sz="1100" b="1" dirty="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3D256B9-5C09-4017-85C3-0A623EC84858}"/>
                </a:ext>
              </a:extLst>
            </p:cNvPr>
            <p:cNvSpPr/>
            <p:nvPr/>
          </p:nvSpPr>
          <p:spPr>
            <a:xfrm>
              <a:off x="5938" y="2470066"/>
              <a:ext cx="1650670" cy="51063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ffectLst/>
                  <a:ea typeface="Calibri" panose="020F0502020204030204" pitchFamily="34" charset="0"/>
                  <a:cs typeface="Times New Roman" panose="02020603050405020304" pitchFamily="18" charset="0"/>
                </a:rPr>
                <a:t>Select Package</a:t>
              </a:r>
              <a:endParaRPr lang="en-US" sz="1100" b="1" dirty="0">
                <a:solidFill>
                  <a:schemeClr val="tx1"/>
                </a:solidFill>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A03B4FD0-C245-4665-9E49-481353298DD2}"/>
                </a:ext>
              </a:extLst>
            </p:cNvPr>
            <p:cNvSpPr/>
            <p:nvPr/>
          </p:nvSpPr>
          <p:spPr>
            <a:xfrm>
              <a:off x="3202451" y="2601196"/>
              <a:ext cx="1589713" cy="51063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b="1" dirty="0">
                  <a:solidFill>
                    <a:schemeClr val="tx1"/>
                  </a:solidFill>
                  <a:ea typeface="Calibri" panose="020F0502020204030204" pitchFamily="34" charset="0"/>
                  <a:cs typeface="Times New Roman" panose="02020603050405020304" pitchFamily="18" charset="0"/>
                </a:rPr>
                <a:t>Create new package</a:t>
              </a:r>
              <a:endParaRPr lang="en-US" sz="1100" b="1" dirty="0">
                <a:solidFill>
                  <a:schemeClr val="tx1"/>
                </a:solidFill>
                <a:effectLst/>
                <a:ea typeface="Calibri" panose="020F0502020204030204" pitchFamily="34" charset="0"/>
                <a:cs typeface="Times New Roman" panose="02020603050405020304" pitchFamily="18" charset="0"/>
              </a:endParaRPr>
            </a:p>
          </p:txBody>
        </p:sp>
      </p:grpSp>
      <p:cxnSp>
        <p:nvCxnSpPr>
          <p:cNvPr id="22" name="Straight Arrow Connector 21">
            <a:extLst>
              <a:ext uri="{FF2B5EF4-FFF2-40B4-BE49-F238E27FC236}">
                <a16:creationId xmlns:a16="http://schemas.microsoft.com/office/drawing/2014/main" id="{2494675A-FB9B-47D5-BA34-E930D1B547ED}"/>
              </a:ext>
            </a:extLst>
          </p:cNvPr>
          <p:cNvCxnSpPr/>
          <p:nvPr/>
        </p:nvCxnSpPr>
        <p:spPr>
          <a:xfrm flipH="1" flipV="1">
            <a:off x="4403827" y="4454823"/>
            <a:ext cx="2653378" cy="15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1A5E348-F250-49A9-9686-C6F4749CED6B}"/>
              </a:ext>
            </a:extLst>
          </p:cNvPr>
          <p:cNvCxnSpPr/>
          <p:nvPr/>
        </p:nvCxnSpPr>
        <p:spPr>
          <a:xfrm flipV="1">
            <a:off x="4403827" y="4673656"/>
            <a:ext cx="2497895" cy="6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rame 3">
            <a:extLst>
              <a:ext uri="{FF2B5EF4-FFF2-40B4-BE49-F238E27FC236}">
                <a16:creationId xmlns:a16="http://schemas.microsoft.com/office/drawing/2014/main" id="{55F21086-AD0B-4170-BD28-7271DB3AF1C9}"/>
              </a:ext>
            </a:extLst>
          </p:cNvPr>
          <p:cNvSpPr/>
          <p:nvPr/>
        </p:nvSpPr>
        <p:spPr>
          <a:xfrm>
            <a:off x="1451364" y="1170768"/>
            <a:ext cx="9166594" cy="8256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23128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02A7-83A1-466A-8DD2-E3C872187242}"/>
              </a:ext>
            </a:extLst>
          </p:cNvPr>
          <p:cNvSpPr>
            <a:spLocks noGrp="1"/>
          </p:cNvSpPr>
          <p:nvPr>
            <p:ph type="title"/>
          </p:nvPr>
        </p:nvSpPr>
        <p:spPr>
          <a:xfrm>
            <a:off x="1295402" y="982133"/>
            <a:ext cx="9601196" cy="1182462"/>
          </a:xfrm>
        </p:spPr>
        <p:txBody>
          <a:bodyPr>
            <a:normAutofit/>
          </a:bodyPr>
          <a:lstStyle/>
          <a:p>
            <a:r>
              <a:rPr lang="en-US" sz="4800" b="1" i="1" dirty="0">
                <a:solidFill>
                  <a:schemeClr val="tx1"/>
                </a:solidFill>
              </a:rPr>
              <a:t>Payment Flow Chart</a:t>
            </a:r>
          </a:p>
        </p:txBody>
      </p:sp>
      <p:sp>
        <p:nvSpPr>
          <p:cNvPr id="3" name="Content Placeholder 2">
            <a:extLst>
              <a:ext uri="{FF2B5EF4-FFF2-40B4-BE49-F238E27FC236}">
                <a16:creationId xmlns:a16="http://schemas.microsoft.com/office/drawing/2014/main" id="{2393AA38-25B3-4193-9E64-E0B501AC5AB9}"/>
              </a:ext>
            </a:extLst>
          </p:cNvPr>
          <p:cNvSpPr>
            <a:spLocks noGrp="1"/>
          </p:cNvSpPr>
          <p:nvPr>
            <p:ph idx="1"/>
          </p:nvPr>
        </p:nvSpPr>
        <p:spPr>
          <a:xfrm>
            <a:off x="1104728" y="1855304"/>
            <a:ext cx="9982544" cy="4350469"/>
          </a:xfrm>
        </p:spPr>
        <p:txBody>
          <a:bodyPr/>
          <a:lstStyle/>
          <a:p>
            <a:pPr marL="0" indent="0">
              <a:buNone/>
            </a:pPr>
            <a:r>
              <a:rPr lang="en-US" dirty="0"/>
              <a:t> </a:t>
            </a:r>
          </a:p>
        </p:txBody>
      </p:sp>
      <p:grpSp>
        <p:nvGrpSpPr>
          <p:cNvPr id="4" name="Group 3">
            <a:extLst>
              <a:ext uri="{FF2B5EF4-FFF2-40B4-BE49-F238E27FC236}">
                <a16:creationId xmlns:a16="http://schemas.microsoft.com/office/drawing/2014/main" id="{C92E162E-0975-478B-A8E2-D89C16859F0B}"/>
              </a:ext>
            </a:extLst>
          </p:cNvPr>
          <p:cNvGrpSpPr/>
          <p:nvPr/>
        </p:nvGrpSpPr>
        <p:grpSpPr>
          <a:xfrm>
            <a:off x="1511317" y="2502373"/>
            <a:ext cx="9169366" cy="3628378"/>
            <a:chOff x="11874" y="621124"/>
            <a:chExt cx="6151403" cy="5947414"/>
          </a:xfrm>
        </p:grpSpPr>
        <p:grpSp>
          <p:nvGrpSpPr>
            <p:cNvPr id="5" name="Group 4">
              <a:extLst>
                <a:ext uri="{FF2B5EF4-FFF2-40B4-BE49-F238E27FC236}">
                  <a16:creationId xmlns:a16="http://schemas.microsoft.com/office/drawing/2014/main" id="{0220EE5C-C344-46A5-A1F7-7F326F021E7C}"/>
                </a:ext>
              </a:extLst>
            </p:cNvPr>
            <p:cNvGrpSpPr/>
            <p:nvPr/>
          </p:nvGrpSpPr>
          <p:grpSpPr>
            <a:xfrm>
              <a:off x="11874" y="621124"/>
              <a:ext cx="4690537" cy="4538707"/>
              <a:chOff x="11874" y="621124"/>
              <a:chExt cx="4690537" cy="4538707"/>
            </a:xfrm>
          </p:grpSpPr>
          <p:sp>
            <p:nvSpPr>
              <p:cNvPr id="11" name="Rounded Rectangle 10">
                <a:extLst>
                  <a:ext uri="{FF2B5EF4-FFF2-40B4-BE49-F238E27FC236}">
                    <a16:creationId xmlns:a16="http://schemas.microsoft.com/office/drawing/2014/main" id="{AA191FB4-D77F-41BE-8223-06DB71751CA5}"/>
                  </a:ext>
                </a:extLst>
              </p:cNvPr>
              <p:cNvSpPr/>
              <p:nvPr/>
            </p:nvSpPr>
            <p:spPr>
              <a:xfrm>
                <a:off x="11874" y="621124"/>
                <a:ext cx="1045028" cy="512072"/>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dirty="0">
                    <a:effectLst/>
                    <a:ea typeface="Calibri" panose="020F0502020204030204" pitchFamily="34" charset="0"/>
                    <a:cs typeface="Times New Roman" panose="02020603050405020304" pitchFamily="18" charset="0"/>
                  </a:rPr>
                  <a:t>Start</a:t>
                </a:r>
                <a:endParaRPr lang="en-US" sz="1100" dirty="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7143B11F-538C-40C4-8CCB-361308A51A91}"/>
                  </a:ext>
                </a:extLst>
              </p:cNvPr>
              <p:cNvCxnSpPr/>
              <p:nvPr/>
            </p:nvCxnSpPr>
            <p:spPr>
              <a:xfrm>
                <a:off x="520874" y="1105310"/>
                <a:ext cx="0" cy="795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1B9AEED-ACF4-4586-A2EE-787324168A93}"/>
                  </a:ext>
                </a:extLst>
              </p:cNvPr>
              <p:cNvSpPr/>
              <p:nvPr/>
            </p:nvSpPr>
            <p:spPr>
              <a:xfrm>
                <a:off x="11874" y="1900958"/>
                <a:ext cx="1044963" cy="50597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a:effectLst/>
                    <a:ea typeface="Calibri" panose="020F0502020204030204" pitchFamily="34" charset="0"/>
                    <a:cs typeface="Times New Roman" panose="02020603050405020304" pitchFamily="18" charset="0"/>
                  </a:rPr>
                  <a:t>Login</a:t>
                </a:r>
                <a:endParaRPr lang="en-US" sz="1100" dirty="0">
                  <a:effectLst/>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513E3B59-C7A2-46C0-9F7C-EC7C0585986C}"/>
                  </a:ext>
                </a:extLst>
              </p:cNvPr>
              <p:cNvCxnSpPr/>
              <p:nvPr/>
            </p:nvCxnSpPr>
            <p:spPr>
              <a:xfrm>
                <a:off x="534356" y="2153947"/>
                <a:ext cx="0" cy="80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1A15ED3A-24BB-4A7C-A4DE-AB3D4D49F63D}"/>
                  </a:ext>
                </a:extLst>
              </p:cNvPr>
              <p:cNvSpPr/>
              <p:nvPr/>
            </p:nvSpPr>
            <p:spPr>
              <a:xfrm>
                <a:off x="35626" y="2804538"/>
                <a:ext cx="1092530" cy="64126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dirty="0">
                    <a:effectLst/>
                    <a:ea typeface="Calibri" panose="020F0502020204030204" pitchFamily="34" charset="0"/>
                    <a:cs typeface="Times New Roman" panose="02020603050405020304" pitchFamily="18" charset="0"/>
                  </a:rPr>
                  <a:t>Select Desired Package</a:t>
                </a:r>
                <a:endParaRPr lang="en-US" sz="1100" dirty="0">
                  <a:effectLst/>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EB18C478-9FBF-4610-941B-83EF0D45B613}"/>
                  </a:ext>
                </a:extLst>
              </p:cNvPr>
              <p:cNvCxnSpPr/>
              <p:nvPr/>
            </p:nvCxnSpPr>
            <p:spPr>
              <a:xfrm>
                <a:off x="2731324" y="3408219"/>
                <a:ext cx="0" cy="890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379958CD-B79F-48BD-A746-D91B5081C8EF}"/>
                  </a:ext>
                </a:extLst>
              </p:cNvPr>
              <p:cNvSpPr/>
              <p:nvPr/>
            </p:nvSpPr>
            <p:spPr>
              <a:xfrm>
                <a:off x="2181156" y="2732896"/>
                <a:ext cx="1151906" cy="64126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200" dirty="0">
                    <a:effectLst/>
                    <a:ea typeface="Calibri" panose="020F0502020204030204" pitchFamily="34" charset="0"/>
                    <a:cs typeface="Times New Roman" panose="02020603050405020304" pitchFamily="18" charset="0"/>
                  </a:rPr>
                  <a:t>Read terms and condition of the Package</a:t>
                </a:r>
                <a:endParaRPr lang="en-US" sz="1200" dirty="0">
                  <a:effectLst/>
                  <a:ea typeface="Calibri" panose="020F0502020204030204" pitchFamily="34"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5CA625CF-7A93-4927-BDF9-5DB7C86ACDC0}"/>
                  </a:ext>
                </a:extLst>
              </p:cNvPr>
              <p:cNvCxnSpPr/>
              <p:nvPr/>
            </p:nvCxnSpPr>
            <p:spPr>
              <a:xfrm>
                <a:off x="1175327" y="3068290"/>
                <a:ext cx="9978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Diamond 18">
                <a:extLst>
                  <a:ext uri="{FF2B5EF4-FFF2-40B4-BE49-F238E27FC236}">
                    <a16:creationId xmlns:a16="http://schemas.microsoft.com/office/drawing/2014/main" id="{57934AE4-9764-4FAA-A351-4B0DEE650333}"/>
                  </a:ext>
                </a:extLst>
              </p:cNvPr>
              <p:cNvSpPr/>
              <p:nvPr/>
            </p:nvSpPr>
            <p:spPr>
              <a:xfrm>
                <a:off x="1689665" y="3912923"/>
                <a:ext cx="2145631" cy="1246908"/>
              </a:xfrm>
              <a:prstGeom prst="diamond">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dirty="0">
                    <a:effectLst/>
                    <a:ea typeface="Calibri" panose="020F0502020204030204" pitchFamily="34" charset="0"/>
                    <a:cs typeface="Times New Roman" panose="02020603050405020304" pitchFamily="18" charset="0"/>
                  </a:rPr>
                  <a:t>Agree with the terms and condition</a:t>
                </a:r>
                <a:endParaRPr lang="en-US" sz="1100" dirty="0">
                  <a:effectLst/>
                  <a:ea typeface="Calibri" panose="020F0502020204030204" pitchFamily="34" charset="0"/>
                  <a:cs typeface="Times New Roman" panose="02020603050405020304" pitchFamily="18" charset="0"/>
                </a:endParaRPr>
              </a:p>
            </p:txBody>
          </p:sp>
          <p:sp>
            <p:nvSpPr>
              <p:cNvPr id="20" name="Text Box 25">
                <a:extLst>
                  <a:ext uri="{FF2B5EF4-FFF2-40B4-BE49-F238E27FC236}">
                    <a16:creationId xmlns:a16="http://schemas.microsoft.com/office/drawing/2014/main" id="{0CB4010B-E6E4-41FD-942E-7F031D85746C}"/>
                  </a:ext>
                </a:extLst>
              </p:cNvPr>
              <p:cNvSpPr txBox="1"/>
              <p:nvPr/>
            </p:nvSpPr>
            <p:spPr>
              <a:xfrm>
                <a:off x="4144271" y="4244213"/>
                <a:ext cx="558140" cy="272038"/>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tabLst>
                    <a:tab pos="1603375" algn="l"/>
                  </a:tabLst>
                </a:pPr>
                <a:r>
                  <a:rPr lang="en-GB" sz="14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8A9A2312-FF09-48FB-8D2E-BE77FB0EE1E9}"/>
                </a:ext>
              </a:extLst>
            </p:cNvPr>
            <p:cNvGrpSpPr/>
            <p:nvPr/>
          </p:nvGrpSpPr>
          <p:grpSpPr>
            <a:xfrm>
              <a:off x="2173184" y="4470353"/>
              <a:ext cx="3990093" cy="2098185"/>
              <a:chOff x="0" y="171485"/>
              <a:chExt cx="3990093" cy="2098185"/>
            </a:xfrm>
          </p:grpSpPr>
          <p:cxnSp>
            <p:nvCxnSpPr>
              <p:cNvPr id="7" name="Straight Arrow Connector 6">
                <a:extLst>
                  <a:ext uri="{FF2B5EF4-FFF2-40B4-BE49-F238E27FC236}">
                    <a16:creationId xmlns:a16="http://schemas.microsoft.com/office/drawing/2014/main" id="{B63A01FD-20D5-4910-B055-BA9D6F0E40D9}"/>
                  </a:ext>
                </a:extLst>
              </p:cNvPr>
              <p:cNvCxnSpPr/>
              <p:nvPr/>
            </p:nvCxnSpPr>
            <p:spPr>
              <a:xfrm>
                <a:off x="558140" y="771896"/>
                <a:ext cx="0" cy="890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1">
                <a:extLst>
                  <a:ext uri="{FF2B5EF4-FFF2-40B4-BE49-F238E27FC236}">
                    <a16:creationId xmlns:a16="http://schemas.microsoft.com/office/drawing/2014/main" id="{9FE9FD76-6AFA-4213-B4A6-A059571623C8}"/>
                  </a:ext>
                </a:extLst>
              </p:cNvPr>
              <p:cNvSpPr txBox="1"/>
              <p:nvPr/>
            </p:nvSpPr>
            <p:spPr>
              <a:xfrm>
                <a:off x="475013" y="926275"/>
                <a:ext cx="558140" cy="320634"/>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tabLst>
                    <a:tab pos="1603375" algn="l"/>
                  </a:tabLst>
                </a:pPr>
                <a:r>
                  <a:rPr lang="en-GB" sz="14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0333EE6-00CE-491C-AC7C-30074AE74B4F}"/>
                  </a:ext>
                </a:extLst>
              </p:cNvPr>
              <p:cNvSpPr/>
              <p:nvPr/>
            </p:nvSpPr>
            <p:spPr>
              <a:xfrm>
                <a:off x="0" y="1721921"/>
                <a:ext cx="1151890" cy="54774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dirty="0">
                    <a:effectLst/>
                    <a:ea typeface="Calibri" panose="020F0502020204030204" pitchFamily="34" charset="0"/>
                    <a:cs typeface="Times New Roman" panose="02020603050405020304" pitchFamily="18" charset="0"/>
                  </a:rPr>
                  <a:t>Pay for </a:t>
                </a:r>
                <a:r>
                  <a:rPr lang="en-GB" sz="1100" dirty="0">
                    <a:ea typeface="Calibri" panose="020F0502020204030204" pitchFamily="34" charset="0"/>
                    <a:cs typeface="Times New Roman" panose="02020603050405020304" pitchFamily="18" charset="0"/>
                  </a:rPr>
                  <a:t>Package</a:t>
                </a:r>
                <a:endParaRPr lang="en-US" sz="1100" dirty="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342DFB05-86BB-4EEA-AA78-67BEE0C0BFBE}"/>
                  </a:ext>
                </a:extLst>
              </p:cNvPr>
              <p:cNvSpPr/>
              <p:nvPr/>
            </p:nvSpPr>
            <p:spPr>
              <a:xfrm>
                <a:off x="2838203" y="171485"/>
                <a:ext cx="1151890" cy="28500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GB" sz="1100" dirty="0">
                    <a:effectLst/>
                    <a:ea typeface="Calibri" panose="020F0502020204030204" pitchFamily="34" charset="0"/>
                    <a:cs typeface="Times New Roman" panose="02020603050405020304" pitchFamily="18" charset="0"/>
                  </a:rPr>
                  <a:t>Decline</a:t>
                </a:r>
                <a:endParaRPr lang="en-US" sz="1100" dirty="0">
                  <a:effectLst/>
                  <a:ea typeface="Calibri" panose="020F0502020204030204" pitchFamily="34" charset="0"/>
                  <a:cs typeface="Times New Roman" panose="02020603050405020304" pitchFamily="18" charset="0"/>
                </a:endParaRPr>
              </a:p>
            </p:txBody>
          </p:sp>
        </p:grpSp>
      </p:grpSp>
      <p:cxnSp>
        <p:nvCxnSpPr>
          <p:cNvPr id="21" name="Straight Arrow Connector 20">
            <a:extLst>
              <a:ext uri="{FF2B5EF4-FFF2-40B4-BE49-F238E27FC236}">
                <a16:creationId xmlns:a16="http://schemas.microsoft.com/office/drawing/2014/main" id="{94AB828D-30D0-4696-AB76-D9FDF2B932B9}"/>
              </a:ext>
            </a:extLst>
          </p:cNvPr>
          <p:cNvCxnSpPr/>
          <p:nvPr/>
        </p:nvCxnSpPr>
        <p:spPr>
          <a:xfrm>
            <a:off x="7343402" y="4820301"/>
            <a:ext cx="14874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rame 22">
            <a:extLst>
              <a:ext uri="{FF2B5EF4-FFF2-40B4-BE49-F238E27FC236}">
                <a16:creationId xmlns:a16="http://schemas.microsoft.com/office/drawing/2014/main" id="{6C6099CF-FC95-4C1E-9A62-F754AA4CB948}"/>
              </a:ext>
            </a:extLst>
          </p:cNvPr>
          <p:cNvSpPr/>
          <p:nvPr/>
        </p:nvSpPr>
        <p:spPr>
          <a:xfrm>
            <a:off x="2838734" y="1214977"/>
            <a:ext cx="6469039" cy="84137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44089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7368-B7DD-484F-B850-1AC7E9EFA7B3}"/>
              </a:ext>
            </a:extLst>
          </p:cNvPr>
          <p:cNvSpPr>
            <a:spLocks noGrp="1"/>
          </p:cNvSpPr>
          <p:nvPr>
            <p:ph type="title"/>
          </p:nvPr>
        </p:nvSpPr>
        <p:spPr>
          <a:xfrm>
            <a:off x="1478100" y="1270181"/>
            <a:ext cx="9879012" cy="1015818"/>
          </a:xfrm>
        </p:spPr>
        <p:txBody>
          <a:bodyPr>
            <a:normAutofit/>
          </a:bodyPr>
          <a:lstStyle/>
          <a:p>
            <a:r>
              <a:rPr lang="en-US" sz="5400" b="1" dirty="0">
                <a:solidFill>
                  <a:schemeClr val="tx1"/>
                </a:solidFill>
              </a:rPr>
              <a:t>ADMIN USE CASE DIAGRAM</a:t>
            </a:r>
          </a:p>
        </p:txBody>
      </p:sp>
      <p:sp>
        <p:nvSpPr>
          <p:cNvPr id="27" name="Rectangle 26">
            <a:extLst>
              <a:ext uri="{FF2B5EF4-FFF2-40B4-BE49-F238E27FC236}">
                <a16:creationId xmlns:a16="http://schemas.microsoft.com/office/drawing/2014/main" id="{641D85AD-001A-4E78-B31F-1BF094BB9D10}"/>
              </a:ext>
            </a:extLst>
          </p:cNvPr>
          <p:cNvSpPr/>
          <p:nvPr/>
        </p:nvSpPr>
        <p:spPr>
          <a:xfrm>
            <a:off x="4766121" y="2726484"/>
            <a:ext cx="1438884"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Login</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28" name="Rectangle 27">
            <a:extLst>
              <a:ext uri="{FF2B5EF4-FFF2-40B4-BE49-F238E27FC236}">
                <a16:creationId xmlns:a16="http://schemas.microsoft.com/office/drawing/2014/main" id="{CF7B0ACF-6CDE-4919-BE4A-BD918A275AEE}"/>
              </a:ext>
            </a:extLst>
          </p:cNvPr>
          <p:cNvSpPr/>
          <p:nvPr/>
        </p:nvSpPr>
        <p:spPr>
          <a:xfrm>
            <a:off x="4794069" y="3320606"/>
            <a:ext cx="2490480"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APPROVE PACKAGE</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29" name="Rectangle 28">
            <a:extLst>
              <a:ext uri="{FF2B5EF4-FFF2-40B4-BE49-F238E27FC236}">
                <a16:creationId xmlns:a16="http://schemas.microsoft.com/office/drawing/2014/main" id="{0613E953-DF2E-41B8-A5D7-61486F522220}"/>
              </a:ext>
            </a:extLst>
          </p:cNvPr>
          <p:cNvSpPr/>
          <p:nvPr/>
        </p:nvSpPr>
        <p:spPr>
          <a:xfrm>
            <a:off x="4766121" y="3877398"/>
            <a:ext cx="3145913"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View Approved PACKAGE </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30" name="Rectangle 29">
            <a:extLst>
              <a:ext uri="{FF2B5EF4-FFF2-40B4-BE49-F238E27FC236}">
                <a16:creationId xmlns:a16="http://schemas.microsoft.com/office/drawing/2014/main" id="{661A1941-1D91-4149-B9C5-D4DA19124BF6}"/>
              </a:ext>
            </a:extLst>
          </p:cNvPr>
          <p:cNvSpPr/>
          <p:nvPr/>
        </p:nvSpPr>
        <p:spPr>
          <a:xfrm>
            <a:off x="4766121" y="4498310"/>
            <a:ext cx="3344436"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View Non-Approved PACKAGE</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31" name="Rectangle 30">
            <a:extLst>
              <a:ext uri="{FF2B5EF4-FFF2-40B4-BE49-F238E27FC236}">
                <a16:creationId xmlns:a16="http://schemas.microsoft.com/office/drawing/2014/main" id="{4B6881C7-B8BA-414D-8592-971A586DA18B}"/>
              </a:ext>
            </a:extLst>
          </p:cNvPr>
          <p:cNvSpPr/>
          <p:nvPr/>
        </p:nvSpPr>
        <p:spPr>
          <a:xfrm>
            <a:off x="4794069" y="5133443"/>
            <a:ext cx="1832460"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View Customer</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cxnSp>
        <p:nvCxnSpPr>
          <p:cNvPr id="9" name="Straight Arrow Connector 8">
            <a:extLst>
              <a:ext uri="{FF2B5EF4-FFF2-40B4-BE49-F238E27FC236}">
                <a16:creationId xmlns:a16="http://schemas.microsoft.com/office/drawing/2014/main" id="{9D6F8894-A44A-4B73-83DB-5B20EEE28A27}"/>
              </a:ext>
            </a:extLst>
          </p:cNvPr>
          <p:cNvCxnSpPr/>
          <p:nvPr/>
        </p:nvCxnSpPr>
        <p:spPr>
          <a:xfrm flipV="1">
            <a:off x="2227748" y="2953062"/>
            <a:ext cx="2441215" cy="1192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97D128-5972-4DF9-8594-CC2783C52F0C}"/>
              </a:ext>
            </a:extLst>
          </p:cNvPr>
          <p:cNvCxnSpPr/>
          <p:nvPr/>
        </p:nvCxnSpPr>
        <p:spPr>
          <a:xfrm flipV="1">
            <a:off x="2227748" y="3549157"/>
            <a:ext cx="2486475" cy="59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805BA7-FC72-40DC-B50D-9DDFDC5BA772}"/>
              </a:ext>
            </a:extLst>
          </p:cNvPr>
          <p:cNvCxnSpPr/>
          <p:nvPr/>
        </p:nvCxnSpPr>
        <p:spPr>
          <a:xfrm flipV="1">
            <a:off x="2324243" y="4058950"/>
            <a:ext cx="2487138" cy="8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31E7D2-011C-4474-B5F8-9A1BE664659C}"/>
              </a:ext>
            </a:extLst>
          </p:cNvPr>
          <p:cNvCxnSpPr/>
          <p:nvPr/>
        </p:nvCxnSpPr>
        <p:spPr>
          <a:xfrm>
            <a:off x="2282912" y="4163088"/>
            <a:ext cx="2441215" cy="56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96950A-EFA1-495F-A8E2-118DA11C69DD}"/>
              </a:ext>
            </a:extLst>
          </p:cNvPr>
          <p:cNvCxnSpPr>
            <a:cxnSpLocks/>
          </p:cNvCxnSpPr>
          <p:nvPr/>
        </p:nvCxnSpPr>
        <p:spPr>
          <a:xfrm>
            <a:off x="2215822" y="4148114"/>
            <a:ext cx="2465065" cy="117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ight Triangle 25">
            <a:extLst>
              <a:ext uri="{FF2B5EF4-FFF2-40B4-BE49-F238E27FC236}">
                <a16:creationId xmlns:a16="http://schemas.microsoft.com/office/drawing/2014/main" id="{F5E8478B-5779-484F-A95C-EA7F840171BF}"/>
              </a:ext>
            </a:extLst>
          </p:cNvPr>
          <p:cNvSpPr/>
          <p:nvPr/>
        </p:nvSpPr>
        <p:spPr>
          <a:xfrm>
            <a:off x="636104" y="4959973"/>
            <a:ext cx="841996" cy="12619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33" name="Right Triangle 32">
            <a:extLst>
              <a:ext uri="{FF2B5EF4-FFF2-40B4-BE49-F238E27FC236}">
                <a16:creationId xmlns:a16="http://schemas.microsoft.com/office/drawing/2014/main" id="{38A658F7-DA05-4F32-8DAA-B29048FF0257}"/>
              </a:ext>
            </a:extLst>
          </p:cNvPr>
          <p:cNvSpPr/>
          <p:nvPr/>
        </p:nvSpPr>
        <p:spPr>
          <a:xfrm rot="16200000">
            <a:off x="10349945" y="4959973"/>
            <a:ext cx="1234513" cy="12619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36" name="Right Triangle 35">
            <a:extLst>
              <a:ext uri="{FF2B5EF4-FFF2-40B4-BE49-F238E27FC236}">
                <a16:creationId xmlns:a16="http://schemas.microsoft.com/office/drawing/2014/main" id="{16D721AB-6B58-4291-8BF5-25FCD0C5DA54}"/>
              </a:ext>
            </a:extLst>
          </p:cNvPr>
          <p:cNvSpPr/>
          <p:nvPr/>
        </p:nvSpPr>
        <p:spPr>
          <a:xfrm rot="5400000">
            <a:off x="604373" y="750463"/>
            <a:ext cx="1205951" cy="10158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42" name="Right Triangle 41">
            <a:extLst>
              <a:ext uri="{FF2B5EF4-FFF2-40B4-BE49-F238E27FC236}">
                <a16:creationId xmlns:a16="http://schemas.microsoft.com/office/drawing/2014/main" id="{9F3F4351-4BE8-4A6B-942C-50C87DCE4AB8}"/>
              </a:ext>
            </a:extLst>
          </p:cNvPr>
          <p:cNvSpPr/>
          <p:nvPr/>
        </p:nvSpPr>
        <p:spPr>
          <a:xfrm rot="10800000">
            <a:off x="10349942" y="603115"/>
            <a:ext cx="1205951" cy="116807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4" name="Oval 3">
            <a:extLst>
              <a:ext uri="{FF2B5EF4-FFF2-40B4-BE49-F238E27FC236}">
                <a16:creationId xmlns:a16="http://schemas.microsoft.com/office/drawing/2014/main" id="{65BEAE38-CF52-48AC-BAAB-5C88A9E9E2D8}"/>
              </a:ext>
            </a:extLst>
          </p:cNvPr>
          <p:cNvSpPr/>
          <p:nvPr/>
        </p:nvSpPr>
        <p:spPr>
          <a:xfrm>
            <a:off x="1515972" y="3038360"/>
            <a:ext cx="496474" cy="461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cxnSp>
        <p:nvCxnSpPr>
          <p:cNvPr id="6" name="Straight Connector 5">
            <a:extLst>
              <a:ext uri="{FF2B5EF4-FFF2-40B4-BE49-F238E27FC236}">
                <a16:creationId xmlns:a16="http://schemas.microsoft.com/office/drawing/2014/main" id="{396D46A6-167B-49FA-B313-5CB819EB31FE}"/>
              </a:ext>
            </a:extLst>
          </p:cNvPr>
          <p:cNvCxnSpPr>
            <a:cxnSpLocks/>
          </p:cNvCxnSpPr>
          <p:nvPr/>
        </p:nvCxnSpPr>
        <p:spPr>
          <a:xfrm>
            <a:off x="1765041" y="3414076"/>
            <a:ext cx="0" cy="1451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3BD957-D1B9-416D-93DE-76D19637E4A5}"/>
              </a:ext>
            </a:extLst>
          </p:cNvPr>
          <p:cNvCxnSpPr/>
          <p:nvPr/>
        </p:nvCxnSpPr>
        <p:spPr>
          <a:xfrm>
            <a:off x="1771785" y="4840004"/>
            <a:ext cx="723142" cy="851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148434-435D-4E5A-91D8-614F6C651F7A}"/>
              </a:ext>
            </a:extLst>
          </p:cNvPr>
          <p:cNvCxnSpPr/>
          <p:nvPr/>
        </p:nvCxnSpPr>
        <p:spPr>
          <a:xfrm flipH="1">
            <a:off x="1254149" y="4836015"/>
            <a:ext cx="512489" cy="724798"/>
          </a:xfrm>
          <a:prstGeom prst="line">
            <a:avLst/>
          </a:prstGeom>
        </p:spPr>
        <p:style>
          <a:lnRef idx="1">
            <a:schemeClr val="accent1"/>
          </a:lnRef>
          <a:fillRef idx="0">
            <a:schemeClr val="accent1"/>
          </a:fillRef>
          <a:effectRef idx="0">
            <a:schemeClr val="accent1"/>
          </a:effectRef>
          <a:fontRef idx="minor">
            <a:schemeClr val="tx1"/>
          </a:fontRef>
        </p:style>
      </p:cxnSp>
      <p:sp>
        <p:nvSpPr>
          <p:cNvPr id="5" name="Minus Sign 4">
            <a:extLst>
              <a:ext uri="{FF2B5EF4-FFF2-40B4-BE49-F238E27FC236}">
                <a16:creationId xmlns:a16="http://schemas.microsoft.com/office/drawing/2014/main" id="{A43376EC-B565-40DD-9B2C-18F01A84E5AE}"/>
              </a:ext>
            </a:extLst>
          </p:cNvPr>
          <p:cNvSpPr/>
          <p:nvPr/>
        </p:nvSpPr>
        <p:spPr>
          <a:xfrm>
            <a:off x="1522816" y="4144012"/>
            <a:ext cx="51248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ame 2">
            <a:extLst>
              <a:ext uri="{FF2B5EF4-FFF2-40B4-BE49-F238E27FC236}">
                <a16:creationId xmlns:a16="http://schemas.microsoft.com/office/drawing/2014/main" id="{5D06FFC0-9CDF-4083-875D-90804A09760F}"/>
              </a:ext>
            </a:extLst>
          </p:cNvPr>
          <p:cNvSpPr/>
          <p:nvPr/>
        </p:nvSpPr>
        <p:spPr>
          <a:xfrm>
            <a:off x="1522816" y="1390493"/>
            <a:ext cx="9681996" cy="86742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97132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95D7-440B-4BF1-B5C6-1B9E9FD3D4A2}"/>
              </a:ext>
            </a:extLst>
          </p:cNvPr>
          <p:cNvSpPr>
            <a:spLocks noGrp="1"/>
          </p:cNvSpPr>
          <p:nvPr>
            <p:ph type="title"/>
          </p:nvPr>
        </p:nvSpPr>
        <p:spPr/>
        <p:txBody>
          <a:bodyPr>
            <a:normAutofit/>
          </a:bodyPr>
          <a:lstStyle/>
          <a:p>
            <a:r>
              <a:rPr lang="en-US" b="1" i="1" dirty="0">
                <a:solidFill>
                  <a:schemeClr val="tx1"/>
                </a:solidFill>
              </a:rPr>
              <a:t>User USE CASE DIAGRAM</a:t>
            </a:r>
          </a:p>
        </p:txBody>
      </p:sp>
      <p:sp>
        <p:nvSpPr>
          <p:cNvPr id="7" name="Content Placeholder 6">
            <a:extLst>
              <a:ext uri="{FF2B5EF4-FFF2-40B4-BE49-F238E27FC236}">
                <a16:creationId xmlns:a16="http://schemas.microsoft.com/office/drawing/2014/main" id="{18F9BE8C-CB2D-49CA-A1BD-323A70209F42}"/>
              </a:ext>
            </a:extLst>
          </p:cNvPr>
          <p:cNvSpPr>
            <a:spLocks noGrp="1"/>
          </p:cNvSpPr>
          <p:nvPr>
            <p:ph idx="1"/>
          </p:nvPr>
        </p:nvSpPr>
        <p:spPr>
          <a:xfrm>
            <a:off x="6421593" y="5610626"/>
            <a:ext cx="2925783"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Create Packages</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9" name="Rectangle 8">
            <a:extLst>
              <a:ext uri="{FF2B5EF4-FFF2-40B4-BE49-F238E27FC236}">
                <a16:creationId xmlns:a16="http://schemas.microsoft.com/office/drawing/2014/main" id="{FFEF18EF-1D39-4EB0-B59B-9D7596637199}"/>
              </a:ext>
            </a:extLst>
          </p:cNvPr>
          <p:cNvSpPr/>
          <p:nvPr/>
        </p:nvSpPr>
        <p:spPr>
          <a:xfrm>
            <a:off x="6444453" y="4198705"/>
            <a:ext cx="2087152"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Check Packages</a:t>
            </a:r>
          </a:p>
        </p:txBody>
      </p:sp>
      <p:sp>
        <p:nvSpPr>
          <p:cNvPr id="11" name="Rectangle 10">
            <a:extLst>
              <a:ext uri="{FF2B5EF4-FFF2-40B4-BE49-F238E27FC236}">
                <a16:creationId xmlns:a16="http://schemas.microsoft.com/office/drawing/2014/main" id="{9B1AADE0-BBF6-4FF8-95CC-29EF236B9983}"/>
              </a:ext>
            </a:extLst>
          </p:cNvPr>
          <p:cNvSpPr/>
          <p:nvPr/>
        </p:nvSpPr>
        <p:spPr>
          <a:xfrm>
            <a:off x="6421593" y="2720857"/>
            <a:ext cx="1438884"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Register</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21" name="Rectangle 20">
            <a:extLst>
              <a:ext uri="{FF2B5EF4-FFF2-40B4-BE49-F238E27FC236}">
                <a16:creationId xmlns:a16="http://schemas.microsoft.com/office/drawing/2014/main" id="{54A77474-981C-46CD-9CCF-284A02175600}"/>
              </a:ext>
            </a:extLst>
          </p:cNvPr>
          <p:cNvSpPr/>
          <p:nvPr/>
        </p:nvSpPr>
        <p:spPr>
          <a:xfrm>
            <a:off x="6304909" y="4954791"/>
            <a:ext cx="2742109"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Join Packages</a:t>
            </a:r>
          </a:p>
        </p:txBody>
      </p:sp>
      <p:sp>
        <p:nvSpPr>
          <p:cNvPr id="22" name="Rectangle 21">
            <a:extLst>
              <a:ext uri="{FF2B5EF4-FFF2-40B4-BE49-F238E27FC236}">
                <a16:creationId xmlns:a16="http://schemas.microsoft.com/office/drawing/2014/main" id="{9F52BDD4-F20C-4265-B453-EABB0016516C}"/>
              </a:ext>
            </a:extLst>
          </p:cNvPr>
          <p:cNvSpPr/>
          <p:nvPr/>
        </p:nvSpPr>
        <p:spPr>
          <a:xfrm>
            <a:off x="6421593" y="3459781"/>
            <a:ext cx="1438884"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L</a:t>
            </a:r>
            <a:r>
              <a:rPr lang="en-US" sz="2400" b="1"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ogin</a:t>
            </a:r>
            <a:endParaRPr lang="en-US" sz="2400" b="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33" name="Right Triangle 32">
            <a:extLst>
              <a:ext uri="{FF2B5EF4-FFF2-40B4-BE49-F238E27FC236}">
                <a16:creationId xmlns:a16="http://schemas.microsoft.com/office/drawing/2014/main" id="{8A20E1DC-BE01-4D5C-9FEB-F80AD35E581F}"/>
              </a:ext>
            </a:extLst>
          </p:cNvPr>
          <p:cNvSpPr/>
          <p:nvPr/>
        </p:nvSpPr>
        <p:spPr>
          <a:xfrm rot="5400000">
            <a:off x="689427" y="573317"/>
            <a:ext cx="1161143" cy="126274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34" name="Right Triangle 33">
            <a:extLst>
              <a:ext uri="{FF2B5EF4-FFF2-40B4-BE49-F238E27FC236}">
                <a16:creationId xmlns:a16="http://schemas.microsoft.com/office/drawing/2014/main" id="{ACF119A8-1045-4823-8FE9-8ED15D32B28D}"/>
              </a:ext>
            </a:extLst>
          </p:cNvPr>
          <p:cNvSpPr/>
          <p:nvPr/>
        </p:nvSpPr>
        <p:spPr>
          <a:xfrm>
            <a:off x="618063" y="4926177"/>
            <a:ext cx="1303867" cy="13282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35" name="Right Triangle 34">
            <a:extLst>
              <a:ext uri="{FF2B5EF4-FFF2-40B4-BE49-F238E27FC236}">
                <a16:creationId xmlns:a16="http://schemas.microsoft.com/office/drawing/2014/main" id="{DE1E6412-79B1-45A6-A3FA-3C9C98C12AD0}"/>
              </a:ext>
            </a:extLst>
          </p:cNvPr>
          <p:cNvSpPr/>
          <p:nvPr/>
        </p:nvSpPr>
        <p:spPr>
          <a:xfrm rot="10800000">
            <a:off x="10290628" y="624114"/>
            <a:ext cx="1262744" cy="146594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36" name="Right Triangle 35">
            <a:extLst>
              <a:ext uri="{FF2B5EF4-FFF2-40B4-BE49-F238E27FC236}">
                <a16:creationId xmlns:a16="http://schemas.microsoft.com/office/drawing/2014/main" id="{E9F46710-868F-4B74-84C9-29BED65E25AA}"/>
              </a:ext>
            </a:extLst>
          </p:cNvPr>
          <p:cNvSpPr/>
          <p:nvPr/>
        </p:nvSpPr>
        <p:spPr>
          <a:xfrm rot="16200000">
            <a:off x="10279387" y="4937416"/>
            <a:ext cx="1326347" cy="13077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27" name="Oval 26"/>
          <p:cNvSpPr/>
          <p:nvPr/>
        </p:nvSpPr>
        <p:spPr>
          <a:xfrm>
            <a:off x="1700613" y="3119215"/>
            <a:ext cx="581114" cy="571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cxnSp>
        <p:nvCxnSpPr>
          <p:cNvPr id="28" name="Straight Connector 27"/>
          <p:cNvCxnSpPr>
            <a:stCxn id="27" idx="4"/>
          </p:cNvCxnSpPr>
          <p:nvPr/>
        </p:nvCxnSpPr>
        <p:spPr>
          <a:xfrm>
            <a:off x="1991170" y="3690613"/>
            <a:ext cx="0" cy="12355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Arc 28"/>
          <p:cNvSpPr/>
          <p:nvPr/>
        </p:nvSpPr>
        <p:spPr>
          <a:xfrm>
            <a:off x="1760433" y="3975163"/>
            <a:ext cx="461473" cy="74823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leo Light" panose="020B0604020202020204" pitchFamily="2" charset="0"/>
            </a:endParaRPr>
          </a:p>
        </p:txBody>
      </p:sp>
      <p:sp>
        <p:nvSpPr>
          <p:cNvPr id="30" name="Arc 29"/>
          <p:cNvSpPr/>
          <p:nvPr/>
        </p:nvSpPr>
        <p:spPr>
          <a:xfrm flipH="1">
            <a:off x="1743962" y="3973517"/>
            <a:ext cx="504007" cy="751522"/>
          </a:xfrm>
          <a:prstGeom prst="arc">
            <a:avLst>
              <a:gd name="adj1" fmla="val 1619999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leo Light" panose="020B0604020202020204" pitchFamily="2" charset="0"/>
            </a:endParaRPr>
          </a:p>
        </p:txBody>
      </p:sp>
      <p:cxnSp>
        <p:nvCxnSpPr>
          <p:cNvPr id="32" name="Straight Connector 31"/>
          <p:cNvCxnSpPr/>
          <p:nvPr/>
        </p:nvCxnSpPr>
        <p:spPr>
          <a:xfrm>
            <a:off x="1991169" y="4926177"/>
            <a:ext cx="427291" cy="461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662156" y="4926177"/>
            <a:ext cx="317925" cy="4616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36008" y="415298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cxnSp>
        <p:nvCxnSpPr>
          <p:cNvPr id="20" name="Straight Arrow Connector 19"/>
          <p:cNvCxnSpPr>
            <a:stCxn id="18" idx="2"/>
            <a:endCxn id="11" idx="1"/>
          </p:cNvCxnSpPr>
          <p:nvPr/>
        </p:nvCxnSpPr>
        <p:spPr>
          <a:xfrm flipV="1">
            <a:off x="2258868" y="2951690"/>
            <a:ext cx="4162725" cy="124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1"/>
            <a:endCxn id="22" idx="1"/>
          </p:cNvCxnSpPr>
          <p:nvPr/>
        </p:nvCxnSpPr>
        <p:spPr>
          <a:xfrm flipV="1">
            <a:off x="2236008" y="3690614"/>
            <a:ext cx="4185585" cy="48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1"/>
            <a:endCxn id="9" idx="1"/>
          </p:cNvCxnSpPr>
          <p:nvPr/>
        </p:nvCxnSpPr>
        <p:spPr>
          <a:xfrm>
            <a:off x="2236008" y="4175846"/>
            <a:ext cx="4208445" cy="25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a:off x="2291146" y="4179049"/>
            <a:ext cx="4068901" cy="100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0"/>
            <a:endCxn id="7" idx="1"/>
          </p:cNvCxnSpPr>
          <p:nvPr/>
        </p:nvCxnSpPr>
        <p:spPr>
          <a:xfrm>
            <a:off x="2258868" y="4152986"/>
            <a:ext cx="4162725" cy="168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rame 2">
            <a:extLst>
              <a:ext uri="{FF2B5EF4-FFF2-40B4-BE49-F238E27FC236}">
                <a16:creationId xmlns:a16="http://schemas.microsoft.com/office/drawing/2014/main" id="{28BCFF61-DAC5-4E9F-8253-0507C72B1C58}"/>
              </a:ext>
            </a:extLst>
          </p:cNvPr>
          <p:cNvSpPr/>
          <p:nvPr/>
        </p:nvSpPr>
        <p:spPr>
          <a:xfrm>
            <a:off x="2281727" y="1311965"/>
            <a:ext cx="7697159" cy="65280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79769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5D9-8F5C-40DA-A3CA-D5CF0ABBA418}"/>
              </a:ext>
            </a:extLst>
          </p:cNvPr>
          <p:cNvSpPr>
            <a:spLocks noGrp="1"/>
          </p:cNvSpPr>
          <p:nvPr>
            <p:ph type="title"/>
          </p:nvPr>
        </p:nvSpPr>
        <p:spPr>
          <a:xfrm>
            <a:off x="624110" y="2664580"/>
            <a:ext cx="8073570" cy="1303867"/>
          </a:xfrm>
        </p:spPr>
        <p:txBody>
          <a:bodyPr>
            <a:normAutofit fontScale="90000"/>
          </a:bodyPr>
          <a:lstStyle/>
          <a:p>
            <a:pPr marL="2286000" lvl="5" indent="0" algn="ctr">
              <a:buNone/>
            </a:pPr>
            <a:br>
              <a:rPr lang="en-US" dirty="0"/>
            </a:br>
            <a:r>
              <a:rPr lang="en-US" dirty="0"/>
              <a:t>	</a:t>
            </a:r>
            <a:r>
              <a:rPr lang="en-US" sz="6700" b="1" i="1" dirty="0">
                <a:solidFill>
                  <a:schemeClr val="tx2">
                    <a:lumMod val="75000"/>
                  </a:schemeClr>
                </a:solidFill>
              </a:rPr>
              <a:t>HIGH </a:t>
            </a:r>
            <a:r>
              <a:rPr lang="en-US" sz="6700" b="1" dirty="0">
                <a:latin typeface="Aleo Light" panose="020B0604020202020204" pitchFamily="2" charset="0"/>
              </a:rPr>
              <a:t>LEVEL</a:t>
            </a:r>
            <a:br>
              <a:rPr lang="en-US" sz="6700" b="1" dirty="0">
                <a:latin typeface="Aleo Light" panose="020B0604020202020204" pitchFamily="2" charset="0"/>
              </a:rPr>
            </a:br>
            <a:r>
              <a:rPr lang="en-US" sz="6700" b="1" dirty="0">
                <a:latin typeface="Aleo Light" panose="020B0604020202020204" pitchFamily="2" charset="0"/>
              </a:rPr>
              <a:t>DIAGRAM</a:t>
            </a:r>
            <a:br>
              <a:rPr lang="en-US" b="1" dirty="0">
                <a:latin typeface="Aleo Light" panose="020B0604020202020204" pitchFamily="2" charset="0"/>
              </a:rPr>
            </a:br>
            <a:br>
              <a:rPr lang="en-US" dirty="0"/>
            </a:br>
            <a:endParaRPr lang="en-US" dirty="0"/>
          </a:p>
        </p:txBody>
      </p:sp>
      <p:sp>
        <p:nvSpPr>
          <p:cNvPr id="3" name="Content Placeholder 2">
            <a:extLst>
              <a:ext uri="{FF2B5EF4-FFF2-40B4-BE49-F238E27FC236}">
                <a16:creationId xmlns:a16="http://schemas.microsoft.com/office/drawing/2014/main" id="{8A3FBDF4-8509-4196-B636-F3B7CECD9366}"/>
              </a:ext>
            </a:extLst>
          </p:cNvPr>
          <p:cNvSpPr>
            <a:spLocks noGrp="1"/>
          </p:cNvSpPr>
          <p:nvPr>
            <p:ph idx="1"/>
          </p:nvPr>
        </p:nvSpPr>
        <p:spPr/>
        <p:txBody>
          <a:bodyPr/>
          <a:lstStyle/>
          <a:p>
            <a:pPr lvl="3"/>
            <a:endParaRPr lang="en-US" dirty="0"/>
          </a:p>
          <a:p>
            <a:pPr lvl="4"/>
            <a:endParaRPr lang="en-US" dirty="0"/>
          </a:p>
          <a:p>
            <a:pPr marL="2286000" lvl="5" indent="0">
              <a:buNone/>
            </a:pPr>
            <a:endParaRPr lang="en-US" dirty="0">
              <a:latin typeface="Aleo Light" panose="020B0604020202020204" pitchFamily="2" charset="0"/>
            </a:endParaRPr>
          </a:p>
        </p:txBody>
      </p:sp>
      <p:sp>
        <p:nvSpPr>
          <p:cNvPr id="4" name="Frame 3">
            <a:extLst>
              <a:ext uri="{FF2B5EF4-FFF2-40B4-BE49-F238E27FC236}">
                <a16:creationId xmlns:a16="http://schemas.microsoft.com/office/drawing/2014/main" id="{5118CB01-E2E0-4501-A040-80051B385BEB}"/>
              </a:ext>
            </a:extLst>
          </p:cNvPr>
          <p:cNvSpPr/>
          <p:nvPr/>
        </p:nvSpPr>
        <p:spPr>
          <a:xfrm>
            <a:off x="2969992" y="1804611"/>
            <a:ext cx="6106882" cy="28738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
        <p:nvSpPr>
          <p:cNvPr id="5" name="Right Triangle 4">
            <a:extLst>
              <a:ext uri="{FF2B5EF4-FFF2-40B4-BE49-F238E27FC236}">
                <a16:creationId xmlns:a16="http://schemas.microsoft.com/office/drawing/2014/main" id="{19F32CE9-F417-4649-8616-ACD950DF7EAA}"/>
              </a:ext>
            </a:extLst>
          </p:cNvPr>
          <p:cNvSpPr/>
          <p:nvPr/>
        </p:nvSpPr>
        <p:spPr>
          <a:xfrm rot="5400000">
            <a:off x="671284" y="569685"/>
            <a:ext cx="1371599" cy="146594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BF801504-4862-4EE6-B941-C1565008848C}"/>
              </a:ext>
            </a:extLst>
          </p:cNvPr>
          <p:cNvSpPr/>
          <p:nvPr/>
        </p:nvSpPr>
        <p:spPr>
          <a:xfrm>
            <a:off x="624112" y="4731658"/>
            <a:ext cx="1465944" cy="153609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9" name="Right Triangle 8">
            <a:extLst>
              <a:ext uri="{FF2B5EF4-FFF2-40B4-BE49-F238E27FC236}">
                <a16:creationId xmlns:a16="http://schemas.microsoft.com/office/drawing/2014/main" id="{DBF7A624-3D56-45C3-B99B-A57BC9D96E2C}"/>
              </a:ext>
            </a:extLst>
          </p:cNvPr>
          <p:cNvSpPr/>
          <p:nvPr/>
        </p:nvSpPr>
        <p:spPr>
          <a:xfrm rot="16200000">
            <a:off x="9997061" y="4696927"/>
            <a:ext cx="1385425" cy="17562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0" name="Right Triangle 9">
            <a:extLst>
              <a:ext uri="{FF2B5EF4-FFF2-40B4-BE49-F238E27FC236}">
                <a16:creationId xmlns:a16="http://schemas.microsoft.com/office/drawing/2014/main" id="{600F18FC-B028-4DA5-ADB9-967B9B357886}"/>
              </a:ext>
            </a:extLst>
          </p:cNvPr>
          <p:cNvSpPr/>
          <p:nvPr/>
        </p:nvSpPr>
        <p:spPr>
          <a:xfrm rot="10800000">
            <a:off x="10101944" y="590246"/>
            <a:ext cx="1465945" cy="139821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Tree>
    <p:extLst>
      <p:ext uri="{BB962C8B-B14F-4D97-AF65-F5344CB8AC3E}">
        <p14:creationId xmlns:p14="http://schemas.microsoft.com/office/powerpoint/2010/main" val="265604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461B-6BAE-40D1-AA77-4F0DFE383A98}"/>
              </a:ext>
            </a:extLst>
          </p:cNvPr>
          <p:cNvSpPr>
            <a:spLocks noGrp="1"/>
          </p:cNvSpPr>
          <p:nvPr>
            <p:ph type="title"/>
          </p:nvPr>
        </p:nvSpPr>
        <p:spPr>
          <a:xfrm>
            <a:off x="772486" y="501790"/>
            <a:ext cx="8596668" cy="1320800"/>
          </a:xfrm>
        </p:spPr>
        <p:txBody>
          <a:bodyPr>
            <a:normAutofit/>
          </a:bodyPr>
          <a:lstStyle/>
          <a:p>
            <a:br>
              <a:rPr lang="en-US" sz="4000" b="1" dirty="0">
                <a:solidFill>
                  <a:schemeClr val="tx1"/>
                </a:solidFill>
              </a:rPr>
            </a:br>
            <a:r>
              <a:rPr lang="en-US" sz="4000" b="1" dirty="0">
                <a:solidFill>
                  <a:schemeClr val="tx1"/>
                </a:solidFill>
              </a:rPr>
              <a:t>		USE CASE DIAGRAM</a:t>
            </a:r>
          </a:p>
        </p:txBody>
      </p:sp>
      <p:pic>
        <p:nvPicPr>
          <p:cNvPr id="4" name="Content Placeholder 7">
            <a:extLst>
              <a:ext uri="{FF2B5EF4-FFF2-40B4-BE49-F238E27FC236}">
                <a16:creationId xmlns:a16="http://schemas.microsoft.com/office/drawing/2014/main" id="{9948835C-DD85-4E25-85B0-060D6F9EF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317" y="2046389"/>
            <a:ext cx="1866900" cy="1609725"/>
          </a:xfrm>
          <a:prstGeom prst="rect">
            <a:avLst/>
          </a:prstGeom>
        </p:spPr>
      </p:pic>
      <p:pic>
        <p:nvPicPr>
          <p:cNvPr id="5" name="Picture 4">
            <a:extLst>
              <a:ext uri="{FF2B5EF4-FFF2-40B4-BE49-F238E27FC236}">
                <a16:creationId xmlns:a16="http://schemas.microsoft.com/office/drawing/2014/main" id="{E8F69EF9-82FE-469A-9C6A-31DF38553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498" y="4638703"/>
            <a:ext cx="1816596" cy="1355460"/>
          </a:xfrm>
          <a:prstGeom prst="rect">
            <a:avLst/>
          </a:prstGeom>
        </p:spPr>
      </p:pic>
      <p:sp>
        <p:nvSpPr>
          <p:cNvPr id="6" name="Down Arrow 5">
            <a:extLst>
              <a:ext uri="{FF2B5EF4-FFF2-40B4-BE49-F238E27FC236}">
                <a16:creationId xmlns:a16="http://schemas.microsoft.com/office/drawing/2014/main" id="{C2103E3A-2AFB-456F-9C02-90F94BC18BC2}"/>
              </a:ext>
            </a:extLst>
          </p:cNvPr>
          <p:cNvSpPr/>
          <p:nvPr/>
        </p:nvSpPr>
        <p:spPr>
          <a:xfrm>
            <a:off x="3533385" y="3910776"/>
            <a:ext cx="503382" cy="492749"/>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latin typeface="Aleo Light" panose="020B0604020202020204" pitchFamily="2" charset="0"/>
            </a:endParaRPr>
          </a:p>
        </p:txBody>
      </p:sp>
      <p:pic>
        <p:nvPicPr>
          <p:cNvPr id="7" name="Picture 6">
            <a:extLst>
              <a:ext uri="{FF2B5EF4-FFF2-40B4-BE49-F238E27FC236}">
                <a16:creationId xmlns:a16="http://schemas.microsoft.com/office/drawing/2014/main" id="{4B598321-71BE-4C3A-9DAB-2608CA090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538" y="2308090"/>
            <a:ext cx="993515" cy="939310"/>
          </a:xfrm>
          <a:prstGeom prst="rect">
            <a:avLst/>
          </a:prstGeom>
        </p:spPr>
      </p:pic>
      <p:sp>
        <p:nvSpPr>
          <p:cNvPr id="8" name="Rectangle 7">
            <a:extLst>
              <a:ext uri="{FF2B5EF4-FFF2-40B4-BE49-F238E27FC236}">
                <a16:creationId xmlns:a16="http://schemas.microsoft.com/office/drawing/2014/main" id="{5E1EC1D3-08E1-40BF-9DBC-5573EB134DE3}"/>
              </a:ext>
            </a:extLst>
          </p:cNvPr>
          <p:cNvSpPr/>
          <p:nvPr/>
        </p:nvSpPr>
        <p:spPr>
          <a:xfrm>
            <a:off x="9120020" y="3247400"/>
            <a:ext cx="1694736" cy="4771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latin typeface="Aleo Light" panose="020B0604020202020204" pitchFamily="2" charset="0"/>
              </a:rPr>
              <a:t>DATABASE</a:t>
            </a:r>
            <a:endParaRPr lang="x-none" dirty="0">
              <a:solidFill>
                <a:schemeClr val="tx2"/>
              </a:solidFill>
              <a:latin typeface="Aleo Light" panose="020B0604020202020204" pitchFamily="2" charset="0"/>
            </a:endParaRPr>
          </a:p>
        </p:txBody>
      </p:sp>
      <p:sp>
        <p:nvSpPr>
          <p:cNvPr id="9" name="Down Arrow 12">
            <a:extLst>
              <a:ext uri="{FF2B5EF4-FFF2-40B4-BE49-F238E27FC236}">
                <a16:creationId xmlns:a16="http://schemas.microsoft.com/office/drawing/2014/main" id="{BCD02631-7809-4627-BAE6-58515F839CFF}"/>
              </a:ext>
            </a:extLst>
          </p:cNvPr>
          <p:cNvSpPr/>
          <p:nvPr/>
        </p:nvSpPr>
        <p:spPr>
          <a:xfrm rot="10800000">
            <a:off x="9541040" y="3857744"/>
            <a:ext cx="503382" cy="91623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latin typeface="Aleo Light" panose="020B0604020202020204" pitchFamily="2" charset="0"/>
            </a:endParaRPr>
          </a:p>
        </p:txBody>
      </p:sp>
      <p:grpSp>
        <p:nvGrpSpPr>
          <p:cNvPr id="10" name="Group 9">
            <a:extLst>
              <a:ext uri="{FF2B5EF4-FFF2-40B4-BE49-F238E27FC236}">
                <a16:creationId xmlns:a16="http://schemas.microsoft.com/office/drawing/2014/main" id="{E53A10F1-6201-46F0-AFD3-9EFDA8AF4768}"/>
              </a:ext>
            </a:extLst>
          </p:cNvPr>
          <p:cNvGrpSpPr/>
          <p:nvPr/>
        </p:nvGrpSpPr>
        <p:grpSpPr>
          <a:xfrm>
            <a:off x="8786009" y="4953001"/>
            <a:ext cx="1939986" cy="1144400"/>
            <a:chOff x="5991524" y="3457687"/>
            <a:chExt cx="2081009" cy="1572583"/>
          </a:xfrm>
        </p:grpSpPr>
        <p:pic>
          <p:nvPicPr>
            <p:cNvPr id="11" name="Picture 10">
              <a:extLst>
                <a:ext uri="{FF2B5EF4-FFF2-40B4-BE49-F238E27FC236}">
                  <a16:creationId xmlns:a16="http://schemas.microsoft.com/office/drawing/2014/main" id="{DC6310F2-24E1-43CE-94E5-972E84A59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1524" y="3457687"/>
              <a:ext cx="2081009" cy="1572583"/>
            </a:xfrm>
            <a:prstGeom prst="rect">
              <a:avLst/>
            </a:prstGeom>
          </p:spPr>
        </p:pic>
        <p:sp>
          <p:nvSpPr>
            <p:cNvPr id="12" name="Title 1">
              <a:extLst>
                <a:ext uri="{FF2B5EF4-FFF2-40B4-BE49-F238E27FC236}">
                  <a16:creationId xmlns:a16="http://schemas.microsoft.com/office/drawing/2014/main" id="{002CFB34-6054-41E1-94DE-3305E68A754B}"/>
                </a:ext>
              </a:extLst>
            </p:cNvPr>
            <p:cNvSpPr txBox="1">
              <a:spLocks/>
            </p:cNvSpPr>
            <p:nvPr/>
          </p:nvSpPr>
          <p:spPr>
            <a:xfrm>
              <a:off x="6384255" y="3771558"/>
              <a:ext cx="1374345" cy="595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000" dirty="0">
                  <a:solidFill>
                    <a:srgbClr val="FF0000"/>
                  </a:solidFill>
                  <a:latin typeface="Abadi" panose="020B0604020202020204" pitchFamily="34" charset="0"/>
                </a:rPr>
                <a:t>E-THRIFT MANAGEMENT SYSTEM</a:t>
              </a:r>
            </a:p>
          </p:txBody>
        </p:sp>
      </p:grpSp>
      <p:sp>
        <p:nvSpPr>
          <p:cNvPr id="13" name="Down Arrow 3">
            <a:extLst>
              <a:ext uri="{FF2B5EF4-FFF2-40B4-BE49-F238E27FC236}">
                <a16:creationId xmlns:a16="http://schemas.microsoft.com/office/drawing/2014/main" id="{FBD2407B-FA90-46C5-9131-ADC8928A4861}"/>
              </a:ext>
            </a:extLst>
          </p:cNvPr>
          <p:cNvSpPr/>
          <p:nvPr/>
        </p:nvSpPr>
        <p:spPr>
          <a:xfrm rot="16200000">
            <a:off x="5028793" y="4974986"/>
            <a:ext cx="503382" cy="91623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latin typeface="Aleo Light" panose="020B0604020202020204" pitchFamily="2" charset="0"/>
            </a:endParaRPr>
          </a:p>
        </p:txBody>
      </p:sp>
      <p:pic>
        <p:nvPicPr>
          <p:cNvPr id="14" name="Picture 13">
            <a:extLst>
              <a:ext uri="{FF2B5EF4-FFF2-40B4-BE49-F238E27FC236}">
                <a16:creationId xmlns:a16="http://schemas.microsoft.com/office/drawing/2014/main" id="{363BF08F-F853-408C-9A50-AB718AE737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8600" y="4885358"/>
            <a:ext cx="1604505" cy="893230"/>
          </a:xfrm>
          <a:prstGeom prst="rect">
            <a:avLst/>
          </a:prstGeom>
        </p:spPr>
      </p:pic>
      <p:sp>
        <p:nvSpPr>
          <p:cNvPr id="15" name="Down Arrow 9">
            <a:extLst>
              <a:ext uri="{FF2B5EF4-FFF2-40B4-BE49-F238E27FC236}">
                <a16:creationId xmlns:a16="http://schemas.microsoft.com/office/drawing/2014/main" id="{49B37A01-44EB-45BD-B9F7-5DF0658B00B0}"/>
              </a:ext>
            </a:extLst>
          </p:cNvPr>
          <p:cNvSpPr/>
          <p:nvPr/>
        </p:nvSpPr>
        <p:spPr>
          <a:xfrm rot="16200000">
            <a:off x="7983946" y="4858318"/>
            <a:ext cx="503382" cy="91623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latin typeface="Aleo Light" panose="020B0604020202020204" pitchFamily="2" charset="0"/>
            </a:endParaRPr>
          </a:p>
        </p:txBody>
      </p:sp>
      <p:sp>
        <p:nvSpPr>
          <p:cNvPr id="3" name="Right Triangle 2">
            <a:extLst>
              <a:ext uri="{FF2B5EF4-FFF2-40B4-BE49-F238E27FC236}">
                <a16:creationId xmlns:a16="http://schemas.microsoft.com/office/drawing/2014/main" id="{E6A11615-A95C-441B-92E5-2F32B13A783B}"/>
              </a:ext>
            </a:extLst>
          </p:cNvPr>
          <p:cNvSpPr/>
          <p:nvPr/>
        </p:nvSpPr>
        <p:spPr>
          <a:xfrm rot="5400000">
            <a:off x="434820" y="755354"/>
            <a:ext cx="1481674" cy="119017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6" name="Right Triangle 15">
            <a:extLst>
              <a:ext uri="{FF2B5EF4-FFF2-40B4-BE49-F238E27FC236}">
                <a16:creationId xmlns:a16="http://schemas.microsoft.com/office/drawing/2014/main" id="{12EABA55-0E07-442C-949A-9707E7FD0690}"/>
              </a:ext>
            </a:extLst>
          </p:cNvPr>
          <p:cNvSpPr/>
          <p:nvPr/>
        </p:nvSpPr>
        <p:spPr>
          <a:xfrm>
            <a:off x="580571" y="4773976"/>
            <a:ext cx="1553029" cy="145991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7" name="Right Triangle 16">
            <a:extLst>
              <a:ext uri="{FF2B5EF4-FFF2-40B4-BE49-F238E27FC236}">
                <a16:creationId xmlns:a16="http://schemas.microsoft.com/office/drawing/2014/main" id="{222FAFA9-8C94-4AC7-B437-77780EC75709}"/>
              </a:ext>
            </a:extLst>
          </p:cNvPr>
          <p:cNvSpPr/>
          <p:nvPr/>
        </p:nvSpPr>
        <p:spPr>
          <a:xfrm rot="10800000">
            <a:off x="10172396" y="609602"/>
            <a:ext cx="1402839" cy="14092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8" name="Right Triangle 17">
            <a:extLst>
              <a:ext uri="{FF2B5EF4-FFF2-40B4-BE49-F238E27FC236}">
                <a16:creationId xmlns:a16="http://schemas.microsoft.com/office/drawing/2014/main" id="{94BE1F5D-1DC9-40DF-ABA8-4978433C9082}"/>
              </a:ext>
            </a:extLst>
          </p:cNvPr>
          <p:cNvSpPr/>
          <p:nvPr/>
        </p:nvSpPr>
        <p:spPr>
          <a:xfrm rot="16200000">
            <a:off x="10235591" y="4894242"/>
            <a:ext cx="1537392" cy="114190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20" name="Arrow: Notched Right 19">
            <a:extLst>
              <a:ext uri="{FF2B5EF4-FFF2-40B4-BE49-F238E27FC236}">
                <a16:creationId xmlns:a16="http://schemas.microsoft.com/office/drawing/2014/main" id="{EF3355D8-DCBF-433B-B52B-4A7D20493B8F}"/>
              </a:ext>
            </a:extLst>
          </p:cNvPr>
          <p:cNvSpPr/>
          <p:nvPr/>
        </p:nvSpPr>
        <p:spPr>
          <a:xfrm rot="16200000">
            <a:off x="8619367" y="999443"/>
            <a:ext cx="1553029" cy="1103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21" name="Arrow: Notched Right 20">
            <a:extLst>
              <a:ext uri="{FF2B5EF4-FFF2-40B4-BE49-F238E27FC236}">
                <a16:creationId xmlns:a16="http://schemas.microsoft.com/office/drawing/2014/main" id="{9545D6F0-39DD-4020-B2C6-5CD52DB65FCD}"/>
              </a:ext>
            </a:extLst>
          </p:cNvPr>
          <p:cNvSpPr/>
          <p:nvPr/>
        </p:nvSpPr>
        <p:spPr>
          <a:xfrm rot="16200000">
            <a:off x="1525899" y="999442"/>
            <a:ext cx="1553029" cy="1103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9" name="Frame 18">
            <a:extLst>
              <a:ext uri="{FF2B5EF4-FFF2-40B4-BE49-F238E27FC236}">
                <a16:creationId xmlns:a16="http://schemas.microsoft.com/office/drawing/2014/main" id="{5632EDE2-C8CA-46A9-85D4-E849DAE4B3C8}"/>
              </a:ext>
            </a:extLst>
          </p:cNvPr>
          <p:cNvSpPr/>
          <p:nvPr/>
        </p:nvSpPr>
        <p:spPr>
          <a:xfrm>
            <a:off x="2940884" y="1079412"/>
            <a:ext cx="5324866" cy="74317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167627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52" y="697070"/>
            <a:ext cx="10940095" cy="5463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533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613A-DEF4-44C2-A451-57EC4B15D5FC}"/>
              </a:ext>
            </a:extLst>
          </p:cNvPr>
          <p:cNvSpPr>
            <a:spLocks noGrp="1"/>
          </p:cNvSpPr>
          <p:nvPr>
            <p:ph type="title"/>
          </p:nvPr>
        </p:nvSpPr>
        <p:spPr>
          <a:xfrm>
            <a:off x="2094162" y="1110151"/>
            <a:ext cx="8911687" cy="1175193"/>
          </a:xfrm>
        </p:spPr>
        <p:txBody>
          <a:bodyPr/>
          <a:lstStyle/>
          <a:p>
            <a:r>
              <a:rPr lang="en-US" b="1" dirty="0">
                <a:solidFill>
                  <a:schemeClr val="tx1"/>
                </a:solidFill>
              </a:rPr>
              <a:t>INTRODUCTION TO THRIFT</a:t>
            </a:r>
          </a:p>
        </p:txBody>
      </p:sp>
      <p:sp>
        <p:nvSpPr>
          <p:cNvPr id="3" name="Content Placeholder 2">
            <a:extLst>
              <a:ext uri="{FF2B5EF4-FFF2-40B4-BE49-F238E27FC236}">
                <a16:creationId xmlns:a16="http://schemas.microsoft.com/office/drawing/2014/main" id="{A1546B28-4B34-4CF0-8E2E-E5BA786E3AEC}"/>
              </a:ext>
            </a:extLst>
          </p:cNvPr>
          <p:cNvSpPr>
            <a:spLocks noGrp="1"/>
          </p:cNvSpPr>
          <p:nvPr>
            <p:ph idx="1"/>
          </p:nvPr>
        </p:nvSpPr>
        <p:spPr>
          <a:xfrm>
            <a:off x="3871356" y="2465463"/>
            <a:ext cx="7252652" cy="2688427"/>
          </a:xfrm>
        </p:spPr>
        <p:txBody>
          <a:bodyPr>
            <a:normAutofit fontScale="62500" lnSpcReduction="20000"/>
          </a:bodyPr>
          <a:lstStyle/>
          <a:p>
            <a:r>
              <a:rPr lang="en-US" sz="2600" b="1" i="1" dirty="0">
                <a:solidFill>
                  <a:srgbClr val="202124"/>
                </a:solidFill>
                <a:effectLst/>
                <a:latin typeface="arial" panose="020B0604020202020204" pitchFamily="34" charset="0"/>
              </a:rPr>
              <a:t>Thrift contribution which is also popularly known as ajo by the (Yoruba’s), </a:t>
            </a:r>
            <a:r>
              <a:rPr lang="en-US" sz="2600" b="1" i="1" dirty="0">
                <a:solidFill>
                  <a:srgbClr val="202124"/>
                </a:solidFill>
                <a:latin typeface="arial" panose="020B0604020202020204" pitchFamily="34" charset="0"/>
              </a:rPr>
              <a:t>e</a:t>
            </a:r>
            <a:r>
              <a:rPr lang="en-US" sz="2600" b="1" i="1" dirty="0">
                <a:solidFill>
                  <a:srgbClr val="202124"/>
                </a:solidFill>
                <a:effectLst/>
                <a:latin typeface="arial" panose="020B0604020202020204" pitchFamily="34" charset="0"/>
              </a:rPr>
              <a:t>susu</a:t>
            </a:r>
            <a:r>
              <a:rPr lang="en-US" sz="2600" b="1" i="1" dirty="0">
                <a:solidFill>
                  <a:srgbClr val="202124"/>
                </a:solidFill>
                <a:latin typeface="arial" panose="020B0604020202020204" pitchFamily="34" charset="0"/>
              </a:rPr>
              <a:t> </a:t>
            </a:r>
            <a:r>
              <a:rPr lang="en-US" sz="2600" b="1" i="1" dirty="0">
                <a:solidFill>
                  <a:srgbClr val="202124"/>
                </a:solidFill>
                <a:effectLst/>
                <a:latin typeface="arial" panose="020B0604020202020204" pitchFamily="34" charset="0"/>
              </a:rPr>
              <a:t>by the (Igbo) and Apache by the (Hausa’s) is a contributory thrift saving scheme among a group of people kind of saving scheme a group of people engage in.</a:t>
            </a:r>
          </a:p>
          <a:p>
            <a:r>
              <a:rPr lang="en-US" b="1" i="1" dirty="0">
                <a:solidFill>
                  <a:srgbClr val="202124"/>
                </a:solidFill>
                <a:effectLst/>
                <a:latin typeface="arial" panose="020B0604020202020204" pitchFamily="34" charset="0"/>
              </a:rPr>
              <a:t>Thrift is </a:t>
            </a:r>
            <a:r>
              <a:rPr lang="en-US" b="1" i="1" dirty="0">
                <a:solidFill>
                  <a:srgbClr val="202124"/>
                </a:solidFill>
                <a:latin typeface="arial" panose="020B0604020202020204" pitchFamily="34" charset="0"/>
              </a:rPr>
              <a:t>t</a:t>
            </a:r>
            <a:r>
              <a:rPr lang="en-US" b="1" i="1" dirty="0">
                <a:solidFill>
                  <a:srgbClr val="202124"/>
                </a:solidFill>
                <a:effectLst/>
                <a:latin typeface="arial" panose="020B0604020202020204" pitchFamily="34" charset="0"/>
              </a:rPr>
              <a:t>he money collected on a daily, weekly, and/or monthly basis by who is known as a thrift collector. Thrift collectors are typically male. Participants in the thrift must pay the thrift collector a participation fee depending on the rate to </a:t>
            </a:r>
            <a:r>
              <a:rPr lang="en-US" b="1" i="0" dirty="0">
                <a:solidFill>
                  <a:srgbClr val="202124"/>
                </a:solidFill>
                <a:effectLst/>
                <a:latin typeface="arial" panose="020B0604020202020204" pitchFamily="34" charset="0"/>
              </a:rPr>
              <a:t>which they contribute money.</a:t>
            </a:r>
          </a:p>
          <a:p>
            <a:r>
              <a:rPr lang="en-US" b="1" dirty="0">
                <a:solidFill>
                  <a:srgbClr val="202124"/>
                </a:solidFill>
                <a:latin typeface="arial" panose="020B0604020202020204" pitchFamily="34" charset="0"/>
              </a:rPr>
              <a:t>E-Thrift Collector software management system is an application that collect money from user in group or individual and the money will be return to each one of them  one after the other.</a:t>
            </a:r>
          </a:p>
          <a:p>
            <a:endParaRPr lang="en-US" dirty="0"/>
          </a:p>
        </p:txBody>
      </p:sp>
      <p:sp>
        <p:nvSpPr>
          <p:cNvPr id="4" name="Right Triangle 3">
            <a:extLst>
              <a:ext uri="{FF2B5EF4-FFF2-40B4-BE49-F238E27FC236}">
                <a16:creationId xmlns:a16="http://schemas.microsoft.com/office/drawing/2014/main" id="{DDD8E985-43C7-473C-A3B0-7B2C266C584F}"/>
              </a:ext>
            </a:extLst>
          </p:cNvPr>
          <p:cNvSpPr/>
          <p:nvPr/>
        </p:nvSpPr>
        <p:spPr>
          <a:xfrm rot="5400000">
            <a:off x="458515" y="804226"/>
            <a:ext cx="1328725" cy="9684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4D410619-389A-4521-B333-35274A5D40CF}"/>
              </a:ext>
            </a:extLst>
          </p:cNvPr>
          <p:cNvSpPr/>
          <p:nvPr/>
        </p:nvSpPr>
        <p:spPr>
          <a:xfrm>
            <a:off x="638628" y="4970929"/>
            <a:ext cx="841829" cy="126296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5B34296F-DE62-4420-8F41-86796204D4DE}"/>
              </a:ext>
            </a:extLst>
          </p:cNvPr>
          <p:cNvSpPr/>
          <p:nvPr/>
        </p:nvSpPr>
        <p:spPr>
          <a:xfrm rot="10800000">
            <a:off x="10404754" y="597523"/>
            <a:ext cx="1148615" cy="13553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3873AFD5-74F7-44BA-9749-E3A2CA4FE855}"/>
              </a:ext>
            </a:extLst>
          </p:cNvPr>
          <p:cNvSpPr/>
          <p:nvPr/>
        </p:nvSpPr>
        <p:spPr>
          <a:xfrm rot="5400000">
            <a:off x="572864" y="689876"/>
            <a:ext cx="1328725" cy="119719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6105CEA1-565C-46ED-9488-BECDB1EE5C7D}"/>
              </a:ext>
            </a:extLst>
          </p:cNvPr>
          <p:cNvSpPr/>
          <p:nvPr/>
        </p:nvSpPr>
        <p:spPr>
          <a:xfrm rot="16200000">
            <a:off x="10314699" y="4971188"/>
            <a:ext cx="1328725" cy="119719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pic>
        <p:nvPicPr>
          <p:cNvPr id="10" name="Picture 9">
            <a:extLst>
              <a:ext uri="{FF2B5EF4-FFF2-40B4-BE49-F238E27FC236}">
                <a16:creationId xmlns:a16="http://schemas.microsoft.com/office/drawing/2014/main" id="{143F9C4C-436F-4854-BF85-2456C1ACDE65}"/>
              </a:ext>
            </a:extLst>
          </p:cNvPr>
          <p:cNvPicPr>
            <a:picLocks noChangeAspect="1"/>
          </p:cNvPicPr>
          <p:nvPr/>
        </p:nvPicPr>
        <p:blipFill>
          <a:blip r:embed="rId2"/>
          <a:stretch>
            <a:fillRect/>
          </a:stretch>
        </p:blipFill>
        <p:spPr>
          <a:xfrm>
            <a:off x="638628" y="2465463"/>
            <a:ext cx="3396037" cy="2837972"/>
          </a:xfrm>
          <a:prstGeom prst="rect">
            <a:avLst/>
          </a:prstGeom>
        </p:spPr>
      </p:pic>
    </p:spTree>
    <p:extLst>
      <p:ext uri="{BB962C8B-B14F-4D97-AF65-F5344CB8AC3E}">
        <p14:creationId xmlns:p14="http://schemas.microsoft.com/office/powerpoint/2010/main" val="39849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678750-B015-46EE-AEA3-F4777A3CD20D}"/>
              </a:ext>
            </a:extLst>
          </p:cNvPr>
          <p:cNvSpPr/>
          <p:nvPr/>
        </p:nvSpPr>
        <p:spPr>
          <a:xfrm>
            <a:off x="955964" y="1191491"/>
            <a:ext cx="1136072" cy="26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4" name="Arrow: Down 3">
            <a:extLst>
              <a:ext uri="{FF2B5EF4-FFF2-40B4-BE49-F238E27FC236}">
                <a16:creationId xmlns:a16="http://schemas.microsoft.com/office/drawing/2014/main" id="{29042685-DBC6-4117-88F6-07CAA121EA47}"/>
              </a:ext>
            </a:extLst>
          </p:cNvPr>
          <p:cNvSpPr/>
          <p:nvPr/>
        </p:nvSpPr>
        <p:spPr>
          <a:xfrm>
            <a:off x="1519845" y="1454727"/>
            <a:ext cx="45719" cy="6373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802528-4229-4469-B447-4AC2F0BA4427}"/>
              </a:ext>
            </a:extLst>
          </p:cNvPr>
          <p:cNvSpPr/>
          <p:nvPr/>
        </p:nvSpPr>
        <p:spPr>
          <a:xfrm>
            <a:off x="955964" y="2092036"/>
            <a:ext cx="1303715" cy="26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SignUp</a:t>
            </a:r>
            <a:endParaRPr lang="en-US" dirty="0"/>
          </a:p>
        </p:txBody>
      </p:sp>
      <p:sp>
        <p:nvSpPr>
          <p:cNvPr id="6" name="Minus Sign 5">
            <a:extLst>
              <a:ext uri="{FF2B5EF4-FFF2-40B4-BE49-F238E27FC236}">
                <a16:creationId xmlns:a16="http://schemas.microsoft.com/office/drawing/2014/main" id="{803F9384-DE08-474F-B0D8-0EE900C38792}"/>
              </a:ext>
            </a:extLst>
          </p:cNvPr>
          <p:cNvSpPr/>
          <p:nvPr/>
        </p:nvSpPr>
        <p:spPr>
          <a:xfrm>
            <a:off x="2092036" y="2202873"/>
            <a:ext cx="1023848"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Sign 7">
            <a:extLst>
              <a:ext uri="{FF2B5EF4-FFF2-40B4-BE49-F238E27FC236}">
                <a16:creationId xmlns:a16="http://schemas.microsoft.com/office/drawing/2014/main" id="{211D8B38-8C07-4E2D-9B8B-0BB81564705B}"/>
              </a:ext>
            </a:extLst>
          </p:cNvPr>
          <p:cNvSpPr/>
          <p:nvPr/>
        </p:nvSpPr>
        <p:spPr>
          <a:xfrm>
            <a:off x="2701636" y="1648691"/>
            <a:ext cx="1907771" cy="1136073"/>
          </a:xfrm>
          <a:prstGeom prst="mathMinus">
            <a:avLst>
              <a:gd name="adj1" fmla="val 35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9" name="Arrow: Down 8">
            <a:extLst>
              <a:ext uri="{FF2B5EF4-FFF2-40B4-BE49-F238E27FC236}">
                <a16:creationId xmlns:a16="http://schemas.microsoft.com/office/drawing/2014/main" id="{57916EF6-A380-4177-997B-CF79839219E4}"/>
              </a:ext>
            </a:extLst>
          </p:cNvPr>
          <p:cNvSpPr/>
          <p:nvPr/>
        </p:nvSpPr>
        <p:spPr>
          <a:xfrm>
            <a:off x="3584172" y="2355272"/>
            <a:ext cx="45719" cy="817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Sign 9">
            <a:extLst>
              <a:ext uri="{FF2B5EF4-FFF2-40B4-BE49-F238E27FC236}">
                <a16:creationId xmlns:a16="http://schemas.microsoft.com/office/drawing/2014/main" id="{1BA12F4F-47FF-4571-9C99-A943CC77392B}"/>
              </a:ext>
            </a:extLst>
          </p:cNvPr>
          <p:cNvSpPr/>
          <p:nvPr/>
        </p:nvSpPr>
        <p:spPr>
          <a:xfrm>
            <a:off x="2794461" y="2664228"/>
            <a:ext cx="1907771" cy="140900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SeeAllPackag</a:t>
            </a:r>
            <a:endParaRPr lang="en-US" dirty="0"/>
          </a:p>
        </p:txBody>
      </p:sp>
      <p:sp>
        <p:nvSpPr>
          <p:cNvPr id="15" name="Minus Sign 14">
            <a:extLst>
              <a:ext uri="{FF2B5EF4-FFF2-40B4-BE49-F238E27FC236}">
                <a16:creationId xmlns:a16="http://schemas.microsoft.com/office/drawing/2014/main" id="{904CFABF-77D7-4910-9265-5AEECB232F5C}"/>
              </a:ext>
            </a:extLst>
          </p:cNvPr>
          <p:cNvSpPr/>
          <p:nvPr/>
        </p:nvSpPr>
        <p:spPr>
          <a:xfrm>
            <a:off x="4293523" y="3390208"/>
            <a:ext cx="1165168"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80C714-4D86-4C4D-9869-F0898ED912C7}"/>
              </a:ext>
            </a:extLst>
          </p:cNvPr>
          <p:cNvSpPr/>
          <p:nvPr/>
        </p:nvSpPr>
        <p:spPr>
          <a:xfrm>
            <a:off x="5128953" y="3172692"/>
            <a:ext cx="2085109"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your own package</a:t>
            </a:r>
          </a:p>
        </p:txBody>
      </p:sp>
      <p:cxnSp>
        <p:nvCxnSpPr>
          <p:cNvPr id="20" name="Straight Connector 19">
            <a:extLst>
              <a:ext uri="{FF2B5EF4-FFF2-40B4-BE49-F238E27FC236}">
                <a16:creationId xmlns:a16="http://schemas.microsoft.com/office/drawing/2014/main" id="{A3BC88AF-D965-4E72-AB58-7A0D65A71268}"/>
              </a:ext>
            </a:extLst>
          </p:cNvPr>
          <p:cNvCxnSpPr>
            <a:cxnSpLocks/>
          </p:cNvCxnSpPr>
          <p:nvPr/>
        </p:nvCxnSpPr>
        <p:spPr>
          <a:xfrm flipH="1">
            <a:off x="3740726" y="3343862"/>
            <a:ext cx="7620" cy="91287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CBEBDAF-A85C-4894-A799-9A4456896634}"/>
              </a:ext>
            </a:extLst>
          </p:cNvPr>
          <p:cNvSpPr/>
          <p:nvPr/>
        </p:nvSpPr>
        <p:spPr>
          <a:xfrm>
            <a:off x="2701636" y="4161907"/>
            <a:ext cx="2244437" cy="51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JoinPackage</a:t>
            </a:r>
            <a:r>
              <a:rPr lang="en-US" dirty="0"/>
              <a:t> . listen to terms and condition</a:t>
            </a:r>
          </a:p>
        </p:txBody>
      </p:sp>
      <p:cxnSp>
        <p:nvCxnSpPr>
          <p:cNvPr id="23" name="Straight Connector 22">
            <a:extLst>
              <a:ext uri="{FF2B5EF4-FFF2-40B4-BE49-F238E27FC236}">
                <a16:creationId xmlns:a16="http://schemas.microsoft.com/office/drawing/2014/main" id="{7690E50F-455C-4092-B408-BBEE658947F8}"/>
              </a:ext>
            </a:extLst>
          </p:cNvPr>
          <p:cNvCxnSpPr>
            <a:cxnSpLocks/>
          </p:cNvCxnSpPr>
          <p:nvPr/>
        </p:nvCxnSpPr>
        <p:spPr>
          <a:xfrm>
            <a:off x="3774900" y="4589781"/>
            <a:ext cx="0" cy="637310"/>
          </a:xfrm>
          <a:prstGeom prst="line">
            <a:avLst/>
          </a:prstGeom>
        </p:spPr>
        <p:style>
          <a:lnRef idx="1">
            <a:schemeClr val="accent1"/>
          </a:lnRef>
          <a:fillRef idx="0">
            <a:schemeClr val="accent1"/>
          </a:fillRef>
          <a:effectRef idx="0">
            <a:schemeClr val="accent1"/>
          </a:effectRef>
          <a:fontRef idx="minor">
            <a:schemeClr val="tx1"/>
          </a:fontRef>
        </p:style>
      </p:cxnSp>
      <p:sp>
        <p:nvSpPr>
          <p:cNvPr id="25" name="Minus Sign 24">
            <a:extLst>
              <a:ext uri="{FF2B5EF4-FFF2-40B4-BE49-F238E27FC236}">
                <a16:creationId xmlns:a16="http://schemas.microsoft.com/office/drawing/2014/main" id="{29ABAA69-3FFE-47C1-B851-6113BA053449}"/>
              </a:ext>
            </a:extLst>
          </p:cNvPr>
          <p:cNvSpPr/>
          <p:nvPr/>
        </p:nvSpPr>
        <p:spPr>
          <a:xfrm>
            <a:off x="1854201" y="4073237"/>
            <a:ext cx="3886200" cy="206517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package is completed </a:t>
            </a:r>
          </a:p>
          <a:p>
            <a:pPr algn="ctr"/>
            <a:r>
              <a:rPr lang="en-US" dirty="0"/>
              <a:t>Generate number </a:t>
            </a:r>
          </a:p>
        </p:txBody>
      </p:sp>
      <p:sp>
        <p:nvSpPr>
          <p:cNvPr id="27" name="Arrow: Down 26">
            <a:extLst>
              <a:ext uri="{FF2B5EF4-FFF2-40B4-BE49-F238E27FC236}">
                <a16:creationId xmlns:a16="http://schemas.microsoft.com/office/drawing/2014/main" id="{DAE2E37C-5DB5-444C-9B22-7AC09487AE6B}"/>
              </a:ext>
            </a:extLst>
          </p:cNvPr>
          <p:cNvSpPr/>
          <p:nvPr/>
        </p:nvSpPr>
        <p:spPr>
          <a:xfrm>
            <a:off x="3629891" y="5361710"/>
            <a:ext cx="110835" cy="6054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inus Sign 27">
            <a:extLst>
              <a:ext uri="{FF2B5EF4-FFF2-40B4-BE49-F238E27FC236}">
                <a16:creationId xmlns:a16="http://schemas.microsoft.com/office/drawing/2014/main" id="{1445D681-0930-4FF6-8D63-CDADC8CB14CD}"/>
              </a:ext>
            </a:extLst>
          </p:cNvPr>
          <p:cNvSpPr/>
          <p:nvPr/>
        </p:nvSpPr>
        <p:spPr>
          <a:xfrm>
            <a:off x="1637604" y="4862183"/>
            <a:ext cx="6668195" cy="188506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a:t>
            </a:r>
            <a:r>
              <a:rPr lang="en-US" dirty="0" err="1"/>
              <a:t>paystack</a:t>
            </a:r>
            <a:r>
              <a:rPr lang="en-US" dirty="0"/>
              <a:t> and the implemented number the number will be given to them one by one</a:t>
            </a:r>
          </a:p>
        </p:txBody>
      </p:sp>
    </p:spTree>
    <p:extLst>
      <p:ext uri="{BB962C8B-B14F-4D97-AF65-F5344CB8AC3E}">
        <p14:creationId xmlns:p14="http://schemas.microsoft.com/office/powerpoint/2010/main" val="20457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88E2-A6F9-4E9C-B698-D2B7E5F6F135}"/>
              </a:ext>
            </a:extLst>
          </p:cNvPr>
          <p:cNvSpPr>
            <a:spLocks noGrp="1"/>
          </p:cNvSpPr>
          <p:nvPr>
            <p:ph type="title"/>
          </p:nvPr>
        </p:nvSpPr>
        <p:spPr>
          <a:xfrm>
            <a:off x="1267991" y="770486"/>
            <a:ext cx="8101295" cy="927599"/>
          </a:xfrm>
        </p:spPr>
        <p:txBody>
          <a:bodyPr>
            <a:normAutofit/>
          </a:bodyPr>
          <a:lstStyle/>
          <a:p>
            <a:r>
              <a:rPr lang="en-US" b="1" dirty="0">
                <a:solidFill>
                  <a:schemeClr val="tx1"/>
                </a:solidFill>
              </a:rPr>
              <a:t>PROBLEM STATEMENT</a:t>
            </a:r>
          </a:p>
        </p:txBody>
      </p:sp>
      <p:sp>
        <p:nvSpPr>
          <p:cNvPr id="3" name="Content Placeholder 2">
            <a:extLst>
              <a:ext uri="{FF2B5EF4-FFF2-40B4-BE49-F238E27FC236}">
                <a16:creationId xmlns:a16="http://schemas.microsoft.com/office/drawing/2014/main" id="{95ECCD2B-8D65-4A53-A32C-248216335F5B}"/>
              </a:ext>
            </a:extLst>
          </p:cNvPr>
          <p:cNvSpPr>
            <a:spLocks noGrp="1"/>
          </p:cNvSpPr>
          <p:nvPr>
            <p:ph idx="1"/>
          </p:nvPr>
        </p:nvSpPr>
        <p:spPr>
          <a:xfrm>
            <a:off x="983672" y="1870364"/>
            <a:ext cx="9925194" cy="2563092"/>
          </a:xfrm>
        </p:spPr>
        <p:txBody>
          <a:bodyPr/>
          <a:lstStyle/>
          <a:p>
            <a:pPr marL="0" indent="0">
              <a:buNone/>
            </a:pPr>
            <a:r>
              <a:rPr lang="en-US" b="1" dirty="0">
                <a:solidFill>
                  <a:schemeClr val="tx1"/>
                </a:solidFill>
                <a:effectLst>
                  <a:glow>
                    <a:srgbClr val="FFFF00">
                      <a:alpha val="40000"/>
                    </a:srgbClr>
                  </a:glow>
                </a:effectLst>
              </a:rPr>
              <a:t>	In current era, both thrift collectors and contributors have problem in getting in touch with each other thereby making the process strenuous for both parties. </a:t>
            </a:r>
          </a:p>
        </p:txBody>
      </p:sp>
      <p:sp>
        <p:nvSpPr>
          <p:cNvPr id="4" name="Right Triangle 3">
            <a:extLst>
              <a:ext uri="{FF2B5EF4-FFF2-40B4-BE49-F238E27FC236}">
                <a16:creationId xmlns:a16="http://schemas.microsoft.com/office/drawing/2014/main" id="{189267F8-F993-4503-BEDE-8F42BF789244}"/>
              </a:ext>
            </a:extLst>
          </p:cNvPr>
          <p:cNvSpPr/>
          <p:nvPr/>
        </p:nvSpPr>
        <p:spPr>
          <a:xfrm>
            <a:off x="642981" y="897710"/>
            <a:ext cx="45719" cy="457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3A490B3C-9C96-4080-A5B1-72B3981E831E}"/>
              </a:ext>
            </a:extLst>
          </p:cNvPr>
          <p:cNvSpPr/>
          <p:nvPr/>
        </p:nvSpPr>
        <p:spPr>
          <a:xfrm rot="5400000">
            <a:off x="629533" y="625181"/>
            <a:ext cx="1113248" cy="108635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74AF906D-FEC4-4C29-96C2-4DABBBFAB702}"/>
              </a:ext>
            </a:extLst>
          </p:cNvPr>
          <p:cNvSpPr/>
          <p:nvPr/>
        </p:nvSpPr>
        <p:spPr>
          <a:xfrm>
            <a:off x="629533" y="5146467"/>
            <a:ext cx="1113248" cy="111324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1C275AF7-1E91-4AFC-B2E6-DD22C0165E35}"/>
              </a:ext>
            </a:extLst>
          </p:cNvPr>
          <p:cNvSpPr/>
          <p:nvPr/>
        </p:nvSpPr>
        <p:spPr>
          <a:xfrm rot="10800000">
            <a:off x="10449219" y="598285"/>
            <a:ext cx="1113248" cy="108635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C0125C37-33DA-427B-8917-C0EDC4E89B1F}"/>
              </a:ext>
            </a:extLst>
          </p:cNvPr>
          <p:cNvSpPr/>
          <p:nvPr/>
        </p:nvSpPr>
        <p:spPr>
          <a:xfrm rot="15983745">
            <a:off x="10462667" y="5159914"/>
            <a:ext cx="1113248" cy="108635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Tree>
    <p:extLst>
      <p:ext uri="{BB962C8B-B14F-4D97-AF65-F5344CB8AC3E}">
        <p14:creationId xmlns:p14="http://schemas.microsoft.com/office/powerpoint/2010/main" val="420509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BAA-86E6-4F0B-86B2-9C0F2B413CFB}"/>
              </a:ext>
            </a:extLst>
          </p:cNvPr>
          <p:cNvSpPr>
            <a:spLocks noGrp="1"/>
          </p:cNvSpPr>
          <p:nvPr>
            <p:ph type="title"/>
          </p:nvPr>
        </p:nvSpPr>
        <p:spPr>
          <a:xfrm>
            <a:off x="1059323" y="1006764"/>
            <a:ext cx="8596668" cy="1320800"/>
          </a:xfrm>
        </p:spPr>
        <p:txBody>
          <a:bodyPr>
            <a:normAutofit/>
          </a:bodyPr>
          <a:lstStyle/>
          <a:p>
            <a:r>
              <a:rPr lang="en-US" sz="4000" b="1" dirty="0">
                <a:solidFill>
                  <a:schemeClr val="tx1"/>
                </a:solidFill>
              </a:rPr>
              <a:t>				CURRENT SITUATION</a:t>
            </a:r>
          </a:p>
        </p:txBody>
      </p:sp>
      <p:sp>
        <p:nvSpPr>
          <p:cNvPr id="3" name="Content Placeholder 2">
            <a:extLst>
              <a:ext uri="{FF2B5EF4-FFF2-40B4-BE49-F238E27FC236}">
                <a16:creationId xmlns:a16="http://schemas.microsoft.com/office/drawing/2014/main" id="{00F8CBEB-A787-4CF0-A756-8D5E8B3DE7FA}"/>
              </a:ext>
            </a:extLst>
          </p:cNvPr>
          <p:cNvSpPr>
            <a:spLocks noGrp="1"/>
          </p:cNvSpPr>
          <p:nvPr>
            <p:ph idx="1"/>
          </p:nvPr>
        </p:nvSpPr>
        <p:spPr>
          <a:xfrm>
            <a:off x="4973781" y="2459931"/>
            <a:ext cx="5677798" cy="2554507"/>
          </a:xfrm>
        </p:spPr>
        <p:txBody>
          <a:bodyPr>
            <a:normAutofit fontScale="62500" lnSpcReduction="20000"/>
          </a:bodyPr>
          <a:lstStyle/>
          <a:p>
            <a:pPr>
              <a:lnSpc>
                <a:spcPct val="150000"/>
              </a:lnSpc>
            </a:pPr>
            <a:r>
              <a:rPr lang="en-GB"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INABILITY TO FIND A TRUST WORTHY THRIFT COLLECTOR</a:t>
            </a:r>
          </a:p>
          <a:p>
            <a:pPr>
              <a:lnSpc>
                <a:spcPct val="150000"/>
              </a:lnSpc>
            </a:pPr>
            <a:r>
              <a:rPr lang="en-GB" spc="5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DIFFIULTY IN GETTING THE CONTRIBUTIONS FEE TO THE THRIFT COLLECTOR</a:t>
            </a:r>
          </a:p>
          <a:p>
            <a:pPr>
              <a:lnSpc>
                <a:spcPct val="150000"/>
              </a:lnSpc>
            </a:pPr>
            <a:r>
              <a:rPr lang="en-GB" spc="5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CLASHES BETWEEN THE THRIFT COLLECTOR’S AND THEIR CUSTOMER AS A RESULT OF CALCULATION ERROR.</a:t>
            </a:r>
          </a:p>
          <a:p>
            <a:pPr>
              <a:lnSpc>
                <a:spcPct val="150000"/>
              </a:lnSpc>
            </a:pPr>
            <a:r>
              <a:rPr lang="en-GB" spc="5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UNAVAILABLITY OF A DISCUSSION PLATFORM FOR UPDATING THE CONTRIBUTORS </a:t>
            </a:r>
          </a:p>
          <a:p>
            <a:pPr>
              <a:lnSpc>
                <a:spcPct val="150000"/>
              </a:lnSpc>
            </a:pPr>
            <a:endParaRPr lang="en-GB" spc="5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a:p>
            <a:pPr>
              <a:lnSpc>
                <a:spcPct val="150000"/>
              </a:lnSpc>
            </a:pPr>
            <a:endParaRPr lang="en-US" b="1" dirty="0"/>
          </a:p>
          <a:p>
            <a:pPr>
              <a:lnSpc>
                <a:spcPct val="150000"/>
              </a:lnSpc>
            </a:pPr>
            <a:endParaRPr lang="en-US" b="1" dirty="0"/>
          </a:p>
          <a:p>
            <a:pPr>
              <a:lnSpc>
                <a:spcPct val="150000"/>
              </a:lnSpc>
            </a:pPr>
            <a:endParaRPr lang="en-US" b="1" dirty="0"/>
          </a:p>
        </p:txBody>
      </p:sp>
      <p:sp>
        <p:nvSpPr>
          <p:cNvPr id="4" name="Right Triangle 3">
            <a:extLst>
              <a:ext uri="{FF2B5EF4-FFF2-40B4-BE49-F238E27FC236}">
                <a16:creationId xmlns:a16="http://schemas.microsoft.com/office/drawing/2014/main" id="{AA06D48E-D076-4D69-8F35-6B7D555042BB}"/>
              </a:ext>
            </a:extLst>
          </p:cNvPr>
          <p:cNvSpPr/>
          <p:nvPr/>
        </p:nvSpPr>
        <p:spPr>
          <a:xfrm rot="5400000">
            <a:off x="653143" y="551546"/>
            <a:ext cx="1553028" cy="161108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538C8078-1C2A-4850-A398-B7B5EB23081F}"/>
              </a:ext>
            </a:extLst>
          </p:cNvPr>
          <p:cNvSpPr/>
          <p:nvPr/>
        </p:nvSpPr>
        <p:spPr>
          <a:xfrm>
            <a:off x="624114" y="4695368"/>
            <a:ext cx="1582057" cy="15530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D391BB10-3C25-4538-9AD1-1AA3CC2F0E73}"/>
              </a:ext>
            </a:extLst>
          </p:cNvPr>
          <p:cNvSpPr/>
          <p:nvPr/>
        </p:nvSpPr>
        <p:spPr>
          <a:xfrm rot="10800000">
            <a:off x="9985827" y="609604"/>
            <a:ext cx="1582057" cy="152399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0B68328B-8B13-4C52-BFBE-1DA5320B37B7}"/>
              </a:ext>
            </a:extLst>
          </p:cNvPr>
          <p:cNvSpPr/>
          <p:nvPr/>
        </p:nvSpPr>
        <p:spPr>
          <a:xfrm rot="16200000">
            <a:off x="9985827" y="4659080"/>
            <a:ext cx="1553028" cy="161108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pic>
        <p:nvPicPr>
          <p:cNvPr id="9" name="Picture 8">
            <a:extLst>
              <a:ext uri="{FF2B5EF4-FFF2-40B4-BE49-F238E27FC236}">
                <a16:creationId xmlns:a16="http://schemas.microsoft.com/office/drawing/2014/main" id="{1F12B8A4-E8D8-4670-B74B-6BF12CD4D2AF}"/>
              </a:ext>
            </a:extLst>
          </p:cNvPr>
          <p:cNvPicPr>
            <a:picLocks noChangeAspect="1"/>
          </p:cNvPicPr>
          <p:nvPr/>
        </p:nvPicPr>
        <p:blipFill>
          <a:blip r:embed="rId2"/>
          <a:stretch>
            <a:fillRect/>
          </a:stretch>
        </p:blipFill>
        <p:spPr>
          <a:xfrm>
            <a:off x="624114" y="2459931"/>
            <a:ext cx="4349667" cy="2470721"/>
          </a:xfrm>
          <a:prstGeom prst="rect">
            <a:avLst/>
          </a:prstGeom>
        </p:spPr>
      </p:pic>
    </p:spTree>
    <p:extLst>
      <p:ext uri="{BB962C8B-B14F-4D97-AF65-F5344CB8AC3E}">
        <p14:creationId xmlns:p14="http://schemas.microsoft.com/office/powerpoint/2010/main" val="330015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617D-B353-4FB5-B62A-71020EC1F5A0}"/>
              </a:ext>
            </a:extLst>
          </p:cNvPr>
          <p:cNvSpPr>
            <a:spLocks noGrp="1"/>
          </p:cNvSpPr>
          <p:nvPr>
            <p:ph type="title"/>
          </p:nvPr>
        </p:nvSpPr>
        <p:spPr>
          <a:xfrm>
            <a:off x="2847688" y="725557"/>
            <a:ext cx="6709752" cy="1020417"/>
          </a:xfrm>
          <a:ln>
            <a:solidFill>
              <a:schemeClr val="tx1">
                <a:lumMod val="95000"/>
                <a:lumOff val="5000"/>
              </a:schemeClr>
            </a:solidFill>
          </a:ln>
        </p:spPr>
        <p:txBody>
          <a:bodyPr>
            <a:normAutofit/>
          </a:bodyPr>
          <a:lstStyle/>
          <a:p>
            <a:r>
              <a:rPr lang="en-US" b="1" dirty="0">
                <a:solidFill>
                  <a:schemeClr val="tx1"/>
                </a:solidFill>
              </a:rPr>
              <a:t>PROJECT OBJECTIVE</a:t>
            </a:r>
          </a:p>
        </p:txBody>
      </p:sp>
      <p:sp>
        <p:nvSpPr>
          <p:cNvPr id="3" name="Content Placeholder 2">
            <a:extLst>
              <a:ext uri="{FF2B5EF4-FFF2-40B4-BE49-F238E27FC236}">
                <a16:creationId xmlns:a16="http://schemas.microsoft.com/office/drawing/2014/main" id="{1253FEA7-36E8-4FB3-975F-1F141E77B2CE}"/>
              </a:ext>
            </a:extLst>
          </p:cNvPr>
          <p:cNvSpPr>
            <a:spLocks noGrp="1"/>
          </p:cNvSpPr>
          <p:nvPr>
            <p:ph idx="1"/>
          </p:nvPr>
        </p:nvSpPr>
        <p:spPr>
          <a:xfrm>
            <a:off x="4087091" y="2084616"/>
            <a:ext cx="6959133" cy="2853492"/>
          </a:xfrm>
        </p:spPr>
        <p:txBody>
          <a:bodyPr>
            <a:normAutofit lnSpcReduction="10000"/>
          </a:bodyPr>
          <a:lstStyle/>
          <a:p>
            <a:pPr lvl="1"/>
            <a:r>
              <a:rPr lang="en-US" b="1" dirty="0"/>
              <a:t> To develop an application that  would help solve thrift calculation error.</a:t>
            </a:r>
          </a:p>
          <a:p>
            <a:pPr lvl="1"/>
            <a:r>
              <a:rPr lang="en-US" b="1" dirty="0"/>
              <a:t>To develop an application that would reduce thrift stress. </a:t>
            </a:r>
          </a:p>
          <a:p>
            <a:pPr lvl="1"/>
            <a:r>
              <a:rPr lang="en-US" b="1" dirty="0"/>
              <a:t>To develop an application that would help in keeping</a:t>
            </a:r>
            <a:r>
              <a:rPr lang="en-US" b="1" dirty="0">
                <a:solidFill>
                  <a:schemeClr val="tx1"/>
                </a:solidFill>
                <a:effectLst>
                  <a:glow>
                    <a:srgbClr val="FFFF00">
                      <a:alpha val="40000"/>
                    </a:srgbClr>
                  </a:glow>
                </a:effectLst>
              </a:rPr>
              <a:t> both thrift collectors and contributors</a:t>
            </a:r>
            <a:r>
              <a:rPr lang="en-US" b="1" dirty="0"/>
              <a:t> updated. </a:t>
            </a:r>
          </a:p>
          <a:p>
            <a:pPr lvl="1"/>
            <a:r>
              <a:rPr lang="en-US" b="1" dirty="0"/>
              <a:t>To develop an easily accessible application for thrift collectors and their customer.</a:t>
            </a:r>
          </a:p>
        </p:txBody>
      </p:sp>
      <p:sp>
        <p:nvSpPr>
          <p:cNvPr id="4" name="Right Triangle 3">
            <a:extLst>
              <a:ext uri="{FF2B5EF4-FFF2-40B4-BE49-F238E27FC236}">
                <a16:creationId xmlns:a16="http://schemas.microsoft.com/office/drawing/2014/main" id="{65EC3F6A-67C4-4915-A48F-CA54F6DCDB8E}"/>
              </a:ext>
            </a:extLst>
          </p:cNvPr>
          <p:cNvSpPr/>
          <p:nvPr/>
        </p:nvSpPr>
        <p:spPr>
          <a:xfrm rot="5400000">
            <a:off x="512534" y="648610"/>
            <a:ext cx="1596573" cy="14895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18C5DFCF-B039-427E-8874-3D61AD96B687}"/>
              </a:ext>
            </a:extLst>
          </p:cNvPr>
          <p:cNvSpPr/>
          <p:nvPr/>
        </p:nvSpPr>
        <p:spPr>
          <a:xfrm>
            <a:off x="566056" y="4666339"/>
            <a:ext cx="1489529" cy="159657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C252A7F3-3586-48C0-B398-B508A77B2F02}"/>
              </a:ext>
            </a:extLst>
          </p:cNvPr>
          <p:cNvSpPr/>
          <p:nvPr/>
        </p:nvSpPr>
        <p:spPr>
          <a:xfrm rot="10800000">
            <a:off x="9989277" y="595087"/>
            <a:ext cx="1596573" cy="14895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F802F1C6-3FDC-4797-8653-D0AAA216484F}"/>
              </a:ext>
            </a:extLst>
          </p:cNvPr>
          <p:cNvSpPr/>
          <p:nvPr/>
        </p:nvSpPr>
        <p:spPr>
          <a:xfrm rot="16200000">
            <a:off x="10042800" y="4666338"/>
            <a:ext cx="1489529" cy="159657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pic>
        <p:nvPicPr>
          <p:cNvPr id="9" name="Picture 8">
            <a:extLst>
              <a:ext uri="{FF2B5EF4-FFF2-40B4-BE49-F238E27FC236}">
                <a16:creationId xmlns:a16="http://schemas.microsoft.com/office/drawing/2014/main" id="{FB20C3D9-2134-4AF9-B79E-91ED871B33A9}"/>
              </a:ext>
            </a:extLst>
          </p:cNvPr>
          <p:cNvPicPr>
            <a:picLocks noChangeAspect="1"/>
          </p:cNvPicPr>
          <p:nvPr/>
        </p:nvPicPr>
        <p:blipFill>
          <a:blip r:embed="rId2"/>
          <a:stretch>
            <a:fillRect/>
          </a:stretch>
        </p:blipFill>
        <p:spPr>
          <a:xfrm>
            <a:off x="566056" y="2191661"/>
            <a:ext cx="3983366" cy="2739519"/>
          </a:xfrm>
          <a:prstGeom prst="rect">
            <a:avLst/>
          </a:prstGeom>
        </p:spPr>
      </p:pic>
    </p:spTree>
    <p:extLst>
      <p:ext uri="{BB962C8B-B14F-4D97-AF65-F5344CB8AC3E}">
        <p14:creationId xmlns:p14="http://schemas.microsoft.com/office/powerpoint/2010/main" val="290952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0E39-C394-43F9-8204-7B18E7B85251}"/>
              </a:ext>
            </a:extLst>
          </p:cNvPr>
          <p:cNvSpPr>
            <a:spLocks noGrp="1"/>
          </p:cNvSpPr>
          <p:nvPr>
            <p:ph type="title"/>
          </p:nvPr>
        </p:nvSpPr>
        <p:spPr/>
        <p:txBody>
          <a:bodyPr>
            <a:normAutofit fontScale="90000"/>
          </a:bodyPr>
          <a:lstStyle/>
          <a:p>
            <a:r>
              <a:rPr lang="en-US" dirty="0"/>
              <a:t>	</a:t>
            </a:r>
            <a:br>
              <a:rPr lang="en-US" dirty="0"/>
            </a:br>
            <a:r>
              <a:rPr lang="en-US" dirty="0"/>
              <a:t>					 </a:t>
            </a:r>
            <a:r>
              <a:rPr lang="en-US" sz="4900" b="1" u="sng" dirty="0">
                <a:solidFill>
                  <a:schemeClr val="tx1">
                    <a:lumMod val="95000"/>
                    <a:lumOff val="5000"/>
                  </a:schemeClr>
                </a:solidFill>
              </a:rPr>
              <a:t>REQUIREMENT</a:t>
            </a:r>
            <a:endParaRPr lang="en-US" b="1" u="sng"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BB780ECE-CFB3-4C32-A8E9-887B8DE17D40}"/>
              </a:ext>
            </a:extLst>
          </p:cNvPr>
          <p:cNvSpPr>
            <a:spLocks noGrp="1"/>
          </p:cNvSpPr>
          <p:nvPr>
            <p:ph idx="1"/>
          </p:nvPr>
        </p:nvSpPr>
        <p:spPr>
          <a:xfrm>
            <a:off x="1295401" y="2285999"/>
            <a:ext cx="9601196" cy="3318936"/>
          </a:xfrm>
        </p:spPr>
        <p:txBody>
          <a:bodyPr/>
          <a:lstStyle/>
          <a:p>
            <a:r>
              <a:rPr lang="en-US" b="1" dirty="0">
                <a:solidFill>
                  <a:schemeClr val="tx1"/>
                </a:solidFill>
              </a:rPr>
              <a:t>FUNCTIONAL REQUIREMENT </a:t>
            </a:r>
          </a:p>
          <a:p>
            <a:endParaRPr lang="en-US" dirty="0"/>
          </a:p>
          <a:p>
            <a:r>
              <a:rPr lang="en-US" b="1" dirty="0">
                <a:solidFill>
                  <a:schemeClr val="tx1"/>
                </a:solidFill>
              </a:rPr>
              <a:t>NON FUNCTIONAL RERQUIREMENT</a:t>
            </a:r>
          </a:p>
        </p:txBody>
      </p:sp>
      <p:sp>
        <p:nvSpPr>
          <p:cNvPr id="4" name="Right Triangle 3">
            <a:extLst>
              <a:ext uri="{FF2B5EF4-FFF2-40B4-BE49-F238E27FC236}">
                <a16:creationId xmlns:a16="http://schemas.microsoft.com/office/drawing/2014/main" id="{E55939B7-B01B-48B6-A62A-E8E2AE67EE30}"/>
              </a:ext>
            </a:extLst>
          </p:cNvPr>
          <p:cNvSpPr/>
          <p:nvPr/>
        </p:nvSpPr>
        <p:spPr>
          <a:xfrm rot="5400000">
            <a:off x="685802" y="460829"/>
            <a:ext cx="1407882" cy="161834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9C91FDC9-CC0C-469C-8518-7571F16398A8}"/>
              </a:ext>
            </a:extLst>
          </p:cNvPr>
          <p:cNvSpPr/>
          <p:nvPr/>
        </p:nvSpPr>
        <p:spPr>
          <a:xfrm>
            <a:off x="580571" y="4884057"/>
            <a:ext cx="1618344" cy="140788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37DA1B58-EEB7-4971-B8CE-F435791025A4}"/>
              </a:ext>
            </a:extLst>
          </p:cNvPr>
          <p:cNvSpPr/>
          <p:nvPr/>
        </p:nvSpPr>
        <p:spPr>
          <a:xfrm rot="16200000">
            <a:off x="10098314" y="4778826"/>
            <a:ext cx="1407882" cy="161834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1CEFD696-5115-4549-83BA-58A9007BA157}"/>
              </a:ext>
            </a:extLst>
          </p:cNvPr>
          <p:cNvSpPr/>
          <p:nvPr/>
        </p:nvSpPr>
        <p:spPr>
          <a:xfrm rot="10800000">
            <a:off x="9993078" y="566059"/>
            <a:ext cx="1618345" cy="140788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Frame 5">
            <a:extLst>
              <a:ext uri="{FF2B5EF4-FFF2-40B4-BE49-F238E27FC236}">
                <a16:creationId xmlns:a16="http://schemas.microsoft.com/office/drawing/2014/main" id="{2CC9B22B-1A11-48B9-B831-0969B52EA3B9}"/>
              </a:ext>
            </a:extLst>
          </p:cNvPr>
          <p:cNvSpPr/>
          <p:nvPr/>
        </p:nvSpPr>
        <p:spPr>
          <a:xfrm>
            <a:off x="4916558" y="1590261"/>
            <a:ext cx="4611756" cy="695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00408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2E52-710E-47BF-B840-CFACAA4A7C4B}"/>
              </a:ext>
            </a:extLst>
          </p:cNvPr>
          <p:cNvSpPr>
            <a:spLocks noGrp="1"/>
          </p:cNvSpPr>
          <p:nvPr>
            <p:ph type="title"/>
          </p:nvPr>
        </p:nvSpPr>
        <p:spPr/>
        <p:txBody>
          <a:bodyPr>
            <a:noAutofit/>
          </a:bodyPr>
          <a:lstStyle/>
          <a:p>
            <a:br>
              <a:rPr lang="en-US" i="1" u="sng" dirty="0">
                <a:solidFill>
                  <a:schemeClr val="tx1"/>
                </a:solidFill>
              </a:rPr>
            </a:br>
            <a:r>
              <a:rPr lang="en-US" i="1" u="sng" dirty="0">
                <a:solidFill>
                  <a:schemeClr val="tx1"/>
                </a:solidFill>
              </a:rPr>
              <a:t>		FUNCTIONAL REQUIREMENT</a:t>
            </a:r>
            <a:br>
              <a:rPr lang="en-US" i="1" u="sng" dirty="0">
                <a:solidFill>
                  <a:schemeClr val="tx1"/>
                </a:solidFill>
              </a:rPr>
            </a:br>
            <a:endParaRPr lang="en-US" i="1" u="sng" dirty="0">
              <a:solidFill>
                <a:schemeClr val="tx1"/>
              </a:solidFill>
            </a:endParaRPr>
          </a:p>
        </p:txBody>
      </p:sp>
      <p:sp>
        <p:nvSpPr>
          <p:cNvPr id="3" name="Content Placeholder 2">
            <a:extLst>
              <a:ext uri="{FF2B5EF4-FFF2-40B4-BE49-F238E27FC236}">
                <a16:creationId xmlns:a16="http://schemas.microsoft.com/office/drawing/2014/main" id="{413AD8FC-6108-4C8D-AFBB-3F8236B4C7CC}"/>
              </a:ext>
            </a:extLst>
          </p:cNvPr>
          <p:cNvSpPr>
            <a:spLocks noGrp="1"/>
          </p:cNvSpPr>
          <p:nvPr>
            <p:ph idx="1"/>
          </p:nvPr>
        </p:nvSpPr>
        <p:spPr/>
        <p:txBody>
          <a:bodyPr>
            <a:normAutofit fontScale="92500" lnSpcReduction="10000"/>
          </a:bodyPr>
          <a:lstStyle/>
          <a:p>
            <a:pPr marL="0" indent="0">
              <a:buNone/>
            </a:pPr>
            <a:r>
              <a:rPr lang="en-US" b="1" dirty="0">
                <a:solidFill>
                  <a:schemeClr val="tx1"/>
                </a:solidFill>
              </a:rPr>
              <a:t>	As a customer, I should be able to:</a:t>
            </a:r>
          </a:p>
          <a:p>
            <a:r>
              <a:rPr lang="en-US" b="1" dirty="0">
                <a:solidFill>
                  <a:schemeClr val="tx1"/>
                </a:solidFill>
              </a:rPr>
              <a:t>Register.</a:t>
            </a:r>
          </a:p>
          <a:p>
            <a:r>
              <a:rPr lang="en-US" b="1" dirty="0">
                <a:solidFill>
                  <a:schemeClr val="tx1"/>
                </a:solidFill>
              </a:rPr>
              <a:t>Login.</a:t>
            </a:r>
          </a:p>
          <a:p>
            <a:r>
              <a:rPr lang="en-US" b="1" dirty="0">
                <a:solidFill>
                  <a:schemeClr val="tx1"/>
                </a:solidFill>
              </a:rPr>
              <a:t>View all the package of thrift.</a:t>
            </a:r>
          </a:p>
          <a:p>
            <a:r>
              <a:rPr lang="en-US" b="1" dirty="0">
                <a:solidFill>
                  <a:schemeClr val="tx1"/>
                </a:solidFill>
              </a:rPr>
              <a:t>Select my packages.</a:t>
            </a:r>
          </a:p>
          <a:p>
            <a:r>
              <a:rPr lang="en-US" b="1" dirty="0">
                <a:solidFill>
                  <a:schemeClr val="tx1"/>
                </a:solidFill>
              </a:rPr>
              <a:t>Create  package, if authorize by admin.</a:t>
            </a:r>
          </a:p>
          <a:p>
            <a:r>
              <a:rPr lang="en-US" b="1" dirty="0">
                <a:solidFill>
                  <a:schemeClr val="tx1"/>
                </a:solidFill>
              </a:rPr>
              <a:t>Change packages.</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accent5"/>
              </a:solidFill>
            </a:endParaRPr>
          </a:p>
        </p:txBody>
      </p:sp>
      <p:sp>
        <p:nvSpPr>
          <p:cNvPr id="4" name="Right Triangle 3">
            <a:extLst>
              <a:ext uri="{FF2B5EF4-FFF2-40B4-BE49-F238E27FC236}">
                <a16:creationId xmlns:a16="http://schemas.microsoft.com/office/drawing/2014/main" id="{A2B807C1-AAC2-4811-9F4A-61A64DD2582E}"/>
              </a:ext>
            </a:extLst>
          </p:cNvPr>
          <p:cNvSpPr/>
          <p:nvPr/>
        </p:nvSpPr>
        <p:spPr>
          <a:xfrm rot="5400000">
            <a:off x="784977" y="419706"/>
            <a:ext cx="1303867" cy="165462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2B444B05-D7FA-44BD-A57B-CCDC566E7E71}"/>
              </a:ext>
            </a:extLst>
          </p:cNvPr>
          <p:cNvSpPr/>
          <p:nvPr/>
        </p:nvSpPr>
        <p:spPr>
          <a:xfrm>
            <a:off x="609598" y="4746171"/>
            <a:ext cx="1451431" cy="151674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8" name="Right Triangle 7">
            <a:extLst>
              <a:ext uri="{FF2B5EF4-FFF2-40B4-BE49-F238E27FC236}">
                <a16:creationId xmlns:a16="http://schemas.microsoft.com/office/drawing/2014/main" id="{A1C938C0-2102-4AA2-82A9-E574A7E10AAB}"/>
              </a:ext>
            </a:extLst>
          </p:cNvPr>
          <p:cNvSpPr/>
          <p:nvPr/>
        </p:nvSpPr>
        <p:spPr>
          <a:xfrm rot="16200000">
            <a:off x="10029374" y="4677228"/>
            <a:ext cx="1516744" cy="165462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9" name="Right Triangle 8">
            <a:extLst>
              <a:ext uri="{FF2B5EF4-FFF2-40B4-BE49-F238E27FC236}">
                <a16:creationId xmlns:a16="http://schemas.microsoft.com/office/drawing/2014/main" id="{02E401ED-1E05-417B-92E6-CDED18B2709F}"/>
              </a:ext>
            </a:extLst>
          </p:cNvPr>
          <p:cNvSpPr/>
          <p:nvPr/>
        </p:nvSpPr>
        <p:spPr>
          <a:xfrm rot="10800000">
            <a:off x="10243457" y="595083"/>
            <a:ext cx="1338944" cy="157480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Frame 4">
            <a:extLst>
              <a:ext uri="{FF2B5EF4-FFF2-40B4-BE49-F238E27FC236}">
                <a16:creationId xmlns:a16="http://schemas.microsoft.com/office/drawing/2014/main" id="{862EAB6A-8DC2-44CE-8FFC-781D71784870}"/>
              </a:ext>
            </a:extLst>
          </p:cNvPr>
          <p:cNvSpPr/>
          <p:nvPr/>
        </p:nvSpPr>
        <p:spPr>
          <a:xfrm>
            <a:off x="2504662" y="1258957"/>
            <a:ext cx="8083826" cy="75537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7342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0B7-0369-465E-A01E-B0E0C2056755}"/>
              </a:ext>
            </a:extLst>
          </p:cNvPr>
          <p:cNvSpPr>
            <a:spLocks noGrp="1"/>
          </p:cNvSpPr>
          <p:nvPr>
            <p:ph type="title"/>
          </p:nvPr>
        </p:nvSpPr>
        <p:spPr/>
        <p:txBody>
          <a:bodyPr>
            <a:normAutofit fontScale="90000"/>
          </a:bodyPr>
          <a:lstStyle/>
          <a:p>
            <a:br>
              <a:rPr lang="en-US" b="1" u="sng" dirty="0">
                <a:solidFill>
                  <a:schemeClr val="tx1"/>
                </a:solidFill>
              </a:rPr>
            </a:br>
            <a:r>
              <a:rPr lang="en-US" b="1" u="sng" dirty="0">
                <a:solidFill>
                  <a:schemeClr val="tx1"/>
                </a:solidFill>
              </a:rPr>
              <a:t>		</a:t>
            </a:r>
            <a:br>
              <a:rPr lang="en-US" b="1" u="sng" dirty="0">
                <a:solidFill>
                  <a:schemeClr val="tx1"/>
                </a:solidFill>
              </a:rPr>
            </a:br>
            <a:br>
              <a:rPr lang="en-US" b="1" u="sng" dirty="0">
                <a:solidFill>
                  <a:schemeClr val="tx1"/>
                </a:solidFill>
              </a:rPr>
            </a:br>
            <a:br>
              <a:rPr lang="en-US" b="1" u="sng" dirty="0">
                <a:solidFill>
                  <a:schemeClr val="tx1"/>
                </a:solidFill>
              </a:rPr>
            </a:br>
            <a:r>
              <a:rPr lang="en-US" i="1" u="sng" dirty="0">
                <a:solidFill>
                  <a:schemeClr val="tx1"/>
                </a:solidFill>
              </a:rPr>
              <a:t>FUNCTIONAL</a:t>
            </a:r>
            <a:r>
              <a:rPr lang="en-US" b="1" i="1" u="sng" dirty="0">
                <a:solidFill>
                  <a:schemeClr val="tx1"/>
                </a:solidFill>
              </a:rPr>
              <a:t> REQUIREMENT FOR ADMIN</a:t>
            </a:r>
            <a:br>
              <a:rPr lang="en-US" b="1" i="1" u="sng" dirty="0">
                <a:solidFill>
                  <a:schemeClr val="tx1"/>
                </a:solidFill>
              </a:rPr>
            </a:br>
            <a:br>
              <a:rPr lang="en-US" b="1" i="1" u="sng" dirty="0">
                <a:solidFill>
                  <a:schemeClr val="tx1"/>
                </a:solidFill>
              </a:rPr>
            </a:br>
            <a:br>
              <a:rPr lang="en-US" b="1" u="sng" dirty="0">
                <a:solidFill>
                  <a:schemeClr val="tx1"/>
                </a:solidFill>
              </a:rPr>
            </a:br>
            <a:br>
              <a:rPr lang="en-US" b="1" u="sng" dirty="0">
                <a:solidFill>
                  <a:schemeClr val="tx1"/>
                </a:solidFill>
              </a:rPr>
            </a:br>
            <a:endParaRPr lang="en-US" b="1" u="sng" dirty="0">
              <a:solidFill>
                <a:schemeClr val="tx1"/>
              </a:solidFill>
            </a:endParaRPr>
          </a:p>
        </p:txBody>
      </p:sp>
      <p:sp>
        <p:nvSpPr>
          <p:cNvPr id="3" name="Content Placeholder 2">
            <a:extLst>
              <a:ext uri="{FF2B5EF4-FFF2-40B4-BE49-F238E27FC236}">
                <a16:creationId xmlns:a16="http://schemas.microsoft.com/office/drawing/2014/main" id="{599E8D00-7296-4BC7-A42C-84FDD1A2736A}"/>
              </a:ext>
            </a:extLst>
          </p:cNvPr>
          <p:cNvSpPr>
            <a:spLocks noGrp="1"/>
          </p:cNvSpPr>
          <p:nvPr>
            <p:ph idx="1"/>
          </p:nvPr>
        </p:nvSpPr>
        <p:spPr>
          <a:xfrm>
            <a:off x="1999728" y="1677332"/>
            <a:ext cx="8915400" cy="4198536"/>
          </a:xfrm>
        </p:spPr>
        <p:txBody>
          <a:bodyPr/>
          <a:lstStyle/>
          <a:p>
            <a:endParaRPr lang="en-US" b="1" dirty="0"/>
          </a:p>
          <a:p>
            <a:endParaRPr lang="en-US" b="1" dirty="0"/>
          </a:p>
          <a:p>
            <a:pPr marL="0" indent="0">
              <a:buNone/>
            </a:pPr>
            <a:r>
              <a:rPr lang="en-US" b="1" dirty="0">
                <a:solidFill>
                  <a:schemeClr val="tx1"/>
                </a:solidFill>
              </a:rPr>
              <a:t>As an admin, I should be able to</a:t>
            </a:r>
          </a:p>
          <a:p>
            <a:r>
              <a:rPr lang="en-US" b="1" dirty="0">
                <a:solidFill>
                  <a:schemeClr val="tx1"/>
                </a:solidFill>
              </a:rPr>
              <a:t>Login to the app.</a:t>
            </a:r>
          </a:p>
          <a:p>
            <a:r>
              <a:rPr lang="en-US" b="1" dirty="0">
                <a:solidFill>
                  <a:schemeClr val="tx1"/>
                </a:solidFill>
              </a:rPr>
              <a:t>Approve</a:t>
            </a:r>
            <a:r>
              <a:rPr lang="en-US" b="1" dirty="0"/>
              <a:t>  </a:t>
            </a:r>
            <a:r>
              <a:rPr lang="en-US" b="1" dirty="0">
                <a:solidFill>
                  <a:schemeClr val="tx1"/>
                </a:solidFill>
              </a:rPr>
              <a:t>register</a:t>
            </a:r>
            <a:r>
              <a:rPr lang="en-US" b="1" dirty="0"/>
              <a:t> </a:t>
            </a:r>
            <a:r>
              <a:rPr lang="en-US" b="1" dirty="0">
                <a:solidFill>
                  <a:schemeClr val="tx1"/>
                </a:solidFill>
              </a:rPr>
              <a:t>user.</a:t>
            </a:r>
          </a:p>
          <a:p>
            <a:r>
              <a:rPr lang="en-US" b="1" dirty="0">
                <a:solidFill>
                  <a:schemeClr val="tx1"/>
                </a:solidFill>
              </a:rPr>
              <a:t>Create packages.</a:t>
            </a:r>
          </a:p>
          <a:p>
            <a:r>
              <a:rPr lang="en-US" b="1" dirty="0">
                <a:solidFill>
                  <a:schemeClr val="tx1"/>
                </a:solidFill>
              </a:rPr>
              <a:t>View all customer in each packages.</a:t>
            </a:r>
          </a:p>
          <a:p>
            <a:r>
              <a:rPr lang="en-US" b="1" dirty="0">
                <a:solidFill>
                  <a:schemeClr val="tx1"/>
                </a:solidFill>
              </a:rPr>
              <a:t>Authorize new package created by customer.</a:t>
            </a:r>
          </a:p>
          <a:p>
            <a:endParaRPr lang="en-US" b="1" dirty="0">
              <a:solidFill>
                <a:schemeClr val="tx1"/>
              </a:solidFill>
            </a:endParaRPr>
          </a:p>
          <a:p>
            <a:endParaRPr lang="en-US" b="1" dirty="0"/>
          </a:p>
          <a:p>
            <a:endParaRPr lang="en-US" dirty="0"/>
          </a:p>
        </p:txBody>
      </p:sp>
      <p:sp>
        <p:nvSpPr>
          <p:cNvPr id="4" name="Right Triangle 3">
            <a:extLst>
              <a:ext uri="{FF2B5EF4-FFF2-40B4-BE49-F238E27FC236}">
                <a16:creationId xmlns:a16="http://schemas.microsoft.com/office/drawing/2014/main" id="{3FC03CB4-0C60-4A72-827E-2EAC5DF685D2}"/>
              </a:ext>
            </a:extLst>
          </p:cNvPr>
          <p:cNvSpPr/>
          <p:nvPr/>
        </p:nvSpPr>
        <p:spPr>
          <a:xfrm rot="5400000">
            <a:off x="740833" y="450548"/>
            <a:ext cx="1435702" cy="175623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DD30C8DC-3961-4582-858D-38BAF719EB0D}"/>
              </a:ext>
            </a:extLst>
          </p:cNvPr>
          <p:cNvSpPr/>
          <p:nvPr/>
        </p:nvSpPr>
        <p:spPr>
          <a:xfrm>
            <a:off x="580569" y="4354287"/>
            <a:ext cx="1756230" cy="189290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DC29FD2F-7A10-4716-A126-70B9AE27D81F}"/>
              </a:ext>
            </a:extLst>
          </p:cNvPr>
          <p:cNvSpPr/>
          <p:nvPr/>
        </p:nvSpPr>
        <p:spPr>
          <a:xfrm rot="10800000">
            <a:off x="10015465" y="610812"/>
            <a:ext cx="1595966" cy="143570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0" name="Right Triangle 9">
            <a:extLst>
              <a:ext uri="{FF2B5EF4-FFF2-40B4-BE49-F238E27FC236}">
                <a16:creationId xmlns:a16="http://schemas.microsoft.com/office/drawing/2014/main" id="{18301841-EAE5-42AF-A3FC-1685105BD8DC}"/>
              </a:ext>
            </a:extLst>
          </p:cNvPr>
          <p:cNvSpPr/>
          <p:nvPr/>
        </p:nvSpPr>
        <p:spPr>
          <a:xfrm rot="16200000">
            <a:off x="10004581" y="4651223"/>
            <a:ext cx="1435702" cy="175623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1" name="Arrow: Pentagon 10">
            <a:extLst>
              <a:ext uri="{FF2B5EF4-FFF2-40B4-BE49-F238E27FC236}">
                <a16:creationId xmlns:a16="http://schemas.microsoft.com/office/drawing/2014/main" id="{F9EFC49C-09CE-45C7-A4C7-50F9DB0E8013}"/>
              </a:ext>
            </a:extLst>
          </p:cNvPr>
          <p:cNvSpPr/>
          <p:nvPr/>
        </p:nvSpPr>
        <p:spPr>
          <a:xfrm>
            <a:off x="1718432" y="1634065"/>
            <a:ext cx="2720902" cy="65193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14" name="Arrow: Pentagon 13">
            <a:extLst>
              <a:ext uri="{FF2B5EF4-FFF2-40B4-BE49-F238E27FC236}">
                <a16:creationId xmlns:a16="http://schemas.microsoft.com/office/drawing/2014/main" id="{0F298CE3-7ED9-4DD6-B0DA-62241BD66F0F}"/>
              </a:ext>
            </a:extLst>
          </p:cNvPr>
          <p:cNvSpPr/>
          <p:nvPr/>
        </p:nvSpPr>
        <p:spPr>
          <a:xfrm rot="10800000">
            <a:off x="7997371" y="1634065"/>
            <a:ext cx="2720902" cy="65193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Frame 5">
            <a:extLst>
              <a:ext uri="{FF2B5EF4-FFF2-40B4-BE49-F238E27FC236}">
                <a16:creationId xmlns:a16="http://schemas.microsoft.com/office/drawing/2014/main" id="{6722F60E-2593-4102-8DED-8EAEA0A9B02A}"/>
              </a:ext>
            </a:extLst>
          </p:cNvPr>
          <p:cNvSpPr/>
          <p:nvPr/>
        </p:nvSpPr>
        <p:spPr>
          <a:xfrm>
            <a:off x="1718433" y="850295"/>
            <a:ext cx="8999840" cy="143570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392834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8F7D-FB9E-4A61-8C7A-66642B58A6CD}"/>
              </a:ext>
            </a:extLst>
          </p:cNvPr>
          <p:cNvSpPr>
            <a:spLocks noGrp="1"/>
          </p:cNvSpPr>
          <p:nvPr>
            <p:ph type="title"/>
          </p:nvPr>
        </p:nvSpPr>
        <p:spPr/>
        <p:txBody>
          <a:bodyPr>
            <a:normAutofit fontScale="90000"/>
          </a:bodyPr>
          <a:lstStyle/>
          <a:p>
            <a:r>
              <a:rPr lang="en-US" b="1" dirty="0">
                <a:solidFill>
                  <a:schemeClr val="tx1"/>
                </a:solidFill>
              </a:rPr>
              <a:t>						</a:t>
            </a:r>
            <a:br>
              <a:rPr lang="en-US" b="1" dirty="0">
                <a:solidFill>
                  <a:schemeClr val="tx1"/>
                </a:solidFill>
              </a:rPr>
            </a:br>
            <a:r>
              <a:rPr lang="en-US" b="1" dirty="0">
                <a:solidFill>
                  <a:schemeClr val="tx1"/>
                </a:solidFill>
              </a:rPr>
              <a:t>			Technical REQUIREMENT</a:t>
            </a:r>
          </a:p>
        </p:txBody>
      </p:sp>
      <p:sp>
        <p:nvSpPr>
          <p:cNvPr id="3" name="Content Placeholder 2">
            <a:extLst>
              <a:ext uri="{FF2B5EF4-FFF2-40B4-BE49-F238E27FC236}">
                <a16:creationId xmlns:a16="http://schemas.microsoft.com/office/drawing/2014/main" id="{149DF6CE-7563-4F8B-B5D2-06C0E12B57A0}"/>
              </a:ext>
            </a:extLst>
          </p:cNvPr>
          <p:cNvSpPr>
            <a:spLocks noGrp="1"/>
          </p:cNvSpPr>
          <p:nvPr>
            <p:ph idx="1"/>
          </p:nvPr>
        </p:nvSpPr>
        <p:spPr>
          <a:xfrm>
            <a:off x="1295401" y="2556932"/>
            <a:ext cx="9601196" cy="3318936"/>
          </a:xfrm>
        </p:spPr>
        <p:txBody>
          <a:bodyPr>
            <a:noAutofit/>
          </a:bodyPr>
          <a:lstStyle/>
          <a:p>
            <a:r>
              <a:rPr lang="en-US" sz="2000" b="1" dirty="0">
                <a:solidFill>
                  <a:schemeClr val="tx1"/>
                </a:solidFill>
              </a:rPr>
              <a:t>Accessibility</a:t>
            </a:r>
            <a:r>
              <a:rPr lang="en-US" sz="2000" b="1" dirty="0"/>
              <a:t> </a:t>
            </a:r>
            <a:r>
              <a:rPr lang="en-US" sz="2000" b="1" dirty="0">
                <a:solidFill>
                  <a:schemeClr val="tx1"/>
                </a:solidFill>
              </a:rPr>
              <a:t>: The system will be accessible for all individual who have interest in the application.</a:t>
            </a:r>
          </a:p>
          <a:p>
            <a:r>
              <a:rPr lang="en-US" sz="2000" b="1" dirty="0">
                <a:solidFill>
                  <a:schemeClr val="tx1"/>
                </a:solidFill>
              </a:rPr>
              <a:t>Reliability : the system will be very reliable to its customer .</a:t>
            </a:r>
          </a:p>
          <a:p>
            <a:r>
              <a:rPr lang="en-US" sz="2000" dirty="0">
                <a:solidFill>
                  <a:schemeClr val="tx1">
                    <a:lumMod val="95000"/>
                    <a:lumOff val="5000"/>
                  </a:schemeClr>
                </a:solidFill>
                <a:latin typeface="Bahnschrift Condensed" panose="020B0502040204020203" pitchFamily="34" charset="0"/>
              </a:rPr>
              <a:t>Network :The</a:t>
            </a:r>
            <a:r>
              <a:rPr lang="en-US" sz="2000" i="1" dirty="0">
                <a:solidFill>
                  <a:schemeClr val="tx1">
                    <a:lumMod val="95000"/>
                    <a:lumOff val="5000"/>
                  </a:schemeClr>
                </a:solidFill>
                <a:latin typeface="Bahnschrift Condensed" panose="020B0502040204020203" pitchFamily="34" charset="0"/>
              </a:rPr>
              <a:t> </a:t>
            </a:r>
            <a:r>
              <a:rPr lang="en-US" sz="2000" dirty="0">
                <a:solidFill>
                  <a:schemeClr val="tx1">
                    <a:lumMod val="95000"/>
                    <a:lumOff val="5000"/>
                  </a:schemeClr>
                </a:solidFill>
                <a:latin typeface="Bahnschrift Condensed" panose="020B0502040204020203" pitchFamily="34" charset="0"/>
              </a:rPr>
              <a:t>application requires internet connectivity to access some of its features. </a:t>
            </a:r>
          </a:p>
          <a:p>
            <a:r>
              <a:rPr lang="en-US" sz="2000" b="1" dirty="0">
                <a:solidFill>
                  <a:schemeClr val="tx1">
                    <a:lumMod val="75000"/>
                    <a:lumOff val="25000"/>
                  </a:schemeClr>
                </a:solidFill>
                <a:latin typeface="Bahnschrift Condensed" panose="020B0502040204020203" pitchFamily="34" charset="0"/>
                <a:ea typeface="Calibri" panose="020F0502020204030204" pitchFamily="34" charset="0"/>
                <a:cs typeface="Times New Roman" panose="02020603050405020304" pitchFamily="18" charset="0"/>
              </a:rPr>
              <a:t>INTEROPERABILITY</a:t>
            </a:r>
            <a:r>
              <a:rPr lang="en-US" sz="2000" b="1" dirty="0">
                <a:solidFill>
                  <a:schemeClr val="tx1">
                    <a:lumMod val="75000"/>
                    <a:lumOff val="25000"/>
                  </a:schemeClr>
                </a:solidFill>
                <a:effectLst>
                  <a:outerShdw blurRad="38100" dist="38100" dir="2700000" algn="tl">
                    <a:srgbClr val="000000">
                      <a:alpha val="43137"/>
                    </a:srgbClr>
                  </a:outerShdw>
                </a:effectLst>
                <a:latin typeface="Bahnschrift Condensed" panose="020B0502040204020203" pitchFamily="34" charset="0"/>
                <a:ea typeface="Calibri" panose="020F0502020204030204" pitchFamily="34" charset="0"/>
                <a:cs typeface="Times New Roman" panose="02020603050405020304" pitchFamily="18" charset="0"/>
              </a:rPr>
              <a:t>: </a:t>
            </a:r>
            <a:r>
              <a:rPr lang="en-US" sz="2000" b="1" dirty="0">
                <a:solidFill>
                  <a:schemeClr val="tx1">
                    <a:lumMod val="75000"/>
                    <a:lumOff val="25000"/>
                  </a:schemeClr>
                </a:solidFill>
                <a:latin typeface="Bahnschrift Condensed" panose="020B0502040204020203" pitchFamily="34" charset="0"/>
                <a:ea typeface="Calibri" panose="020F0502020204030204" pitchFamily="34" charset="0"/>
                <a:cs typeface="Times New Roman" panose="02020603050405020304" pitchFamily="18" charset="0"/>
              </a:rPr>
              <a:t>The system will be able to run on any operating system, be it web browser or technical devices.</a:t>
            </a:r>
          </a:p>
          <a:p>
            <a:pPr marL="0" indent="0">
              <a:buNone/>
            </a:pPr>
            <a:r>
              <a:rPr lang="en-US" sz="2000" dirty="0">
                <a:solidFill>
                  <a:schemeClr val="tx1"/>
                </a:solidFill>
                <a:latin typeface="Bahnschrift Condensed" panose="020B0502040204020203" pitchFamily="34" charset="0"/>
              </a:rPr>
              <a:t>   </a:t>
            </a:r>
          </a:p>
          <a:p>
            <a:endParaRPr lang="en-US" sz="2000" b="1" dirty="0">
              <a:solidFill>
                <a:schemeClr val="tx1"/>
              </a:solidFill>
            </a:endParaRPr>
          </a:p>
        </p:txBody>
      </p:sp>
      <p:sp>
        <p:nvSpPr>
          <p:cNvPr id="4" name="Right Triangle 3">
            <a:extLst>
              <a:ext uri="{FF2B5EF4-FFF2-40B4-BE49-F238E27FC236}">
                <a16:creationId xmlns:a16="http://schemas.microsoft.com/office/drawing/2014/main" id="{71F7634B-F58B-4CE5-B493-7590643A8E84}"/>
              </a:ext>
            </a:extLst>
          </p:cNvPr>
          <p:cNvSpPr/>
          <p:nvPr/>
        </p:nvSpPr>
        <p:spPr>
          <a:xfrm rot="5400000">
            <a:off x="496509" y="751719"/>
            <a:ext cx="1590523" cy="130386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5" name="Right Triangle 4">
            <a:extLst>
              <a:ext uri="{FF2B5EF4-FFF2-40B4-BE49-F238E27FC236}">
                <a16:creationId xmlns:a16="http://schemas.microsoft.com/office/drawing/2014/main" id="{D6660C73-DCB0-42C9-AD7D-2E6DE3738588}"/>
              </a:ext>
            </a:extLst>
          </p:cNvPr>
          <p:cNvSpPr/>
          <p:nvPr/>
        </p:nvSpPr>
        <p:spPr>
          <a:xfrm>
            <a:off x="624112" y="4572002"/>
            <a:ext cx="1335315" cy="166188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6" name="Right Triangle 5">
            <a:extLst>
              <a:ext uri="{FF2B5EF4-FFF2-40B4-BE49-F238E27FC236}">
                <a16:creationId xmlns:a16="http://schemas.microsoft.com/office/drawing/2014/main" id="{79C2E807-5EEC-4115-8124-508BD2958478}"/>
              </a:ext>
            </a:extLst>
          </p:cNvPr>
          <p:cNvSpPr/>
          <p:nvPr/>
        </p:nvSpPr>
        <p:spPr>
          <a:xfrm rot="10800000">
            <a:off x="10232571" y="608389"/>
            <a:ext cx="1335315" cy="15905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7" name="Right Triangle 6">
            <a:extLst>
              <a:ext uri="{FF2B5EF4-FFF2-40B4-BE49-F238E27FC236}">
                <a16:creationId xmlns:a16="http://schemas.microsoft.com/office/drawing/2014/main" id="{151293BF-F4C1-4D64-801E-D4CFF1F8327E}"/>
              </a:ext>
            </a:extLst>
          </p:cNvPr>
          <p:cNvSpPr/>
          <p:nvPr/>
        </p:nvSpPr>
        <p:spPr>
          <a:xfrm rot="16200000">
            <a:off x="10120691" y="4802418"/>
            <a:ext cx="1590523" cy="130386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eo Light" panose="020B0604020202020204" pitchFamily="2" charset="0"/>
            </a:endParaRPr>
          </a:p>
        </p:txBody>
      </p:sp>
      <p:sp>
        <p:nvSpPr>
          <p:cNvPr id="9" name="Frame 8">
            <a:extLst>
              <a:ext uri="{FF2B5EF4-FFF2-40B4-BE49-F238E27FC236}">
                <a16:creationId xmlns:a16="http://schemas.microsoft.com/office/drawing/2014/main" id="{1C843D8B-175A-4966-9D20-F6AF1473D0CC}"/>
              </a:ext>
            </a:extLst>
          </p:cNvPr>
          <p:cNvSpPr/>
          <p:nvPr/>
        </p:nvSpPr>
        <p:spPr>
          <a:xfrm>
            <a:off x="3684104" y="1497495"/>
            <a:ext cx="6215269" cy="78850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leo Light" panose="020B0604020202020204" pitchFamily="2" charset="0"/>
            </a:endParaRPr>
          </a:p>
        </p:txBody>
      </p:sp>
    </p:spTree>
    <p:extLst>
      <p:ext uri="{BB962C8B-B14F-4D97-AF65-F5344CB8AC3E}">
        <p14:creationId xmlns:p14="http://schemas.microsoft.com/office/powerpoint/2010/main" val="24140646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11460</TotalTime>
  <Words>643</Words>
  <Application>Microsoft Office PowerPoint</Application>
  <PresentationFormat>Widescreen</PresentationFormat>
  <Paragraphs>122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vt:lpstr>
      <vt:lpstr>Aleo Light</vt:lpstr>
      <vt:lpstr>Arial</vt:lpstr>
      <vt:lpstr>Arial</vt:lpstr>
      <vt:lpstr>Bahnschrift Condensed</vt:lpstr>
      <vt:lpstr>Calibri</vt:lpstr>
      <vt:lpstr>Garamond</vt:lpstr>
      <vt:lpstr>Organic</vt:lpstr>
      <vt:lpstr>E-Thrift</vt:lpstr>
      <vt:lpstr>INTRODUCTION TO THRIFT</vt:lpstr>
      <vt:lpstr>PROBLEM STATEMENT</vt:lpstr>
      <vt:lpstr>    CURRENT SITUATION</vt:lpstr>
      <vt:lpstr>PROJECT OBJECTIVE</vt:lpstr>
      <vt:lpstr>        REQUIREMENT</vt:lpstr>
      <vt:lpstr>   FUNCTIONAL REQUIREMENT </vt:lpstr>
      <vt:lpstr>      FUNCTIONAL REQUIREMENT FOR ADMIN    </vt:lpstr>
      <vt:lpstr>          Technical REQUIREMENT</vt:lpstr>
      <vt:lpstr> LOW LEVEL DIAGRAM</vt:lpstr>
      <vt:lpstr> ACTIVITY FLOW</vt:lpstr>
      <vt:lpstr>   LOGIN FLOW CHART</vt:lpstr>
      <vt:lpstr>PACKAGE APPROVAL FLOW CHART</vt:lpstr>
      <vt:lpstr>Payment Flow Chart</vt:lpstr>
      <vt:lpstr>ADMIN USE CASE DIAGRAM</vt:lpstr>
      <vt:lpstr>User USE CASE DIAGRAM</vt:lpstr>
      <vt:lpstr>  HIGH LEVEL DIAGRAM  </vt:lpstr>
      <vt:lpstr>   USE CASE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USER</cp:lastModifiedBy>
  <cp:revision>30</cp:revision>
  <dcterms:created xsi:type="dcterms:W3CDTF">2022-08-21T11:46:16Z</dcterms:created>
  <dcterms:modified xsi:type="dcterms:W3CDTF">2023-03-13T20:51:39Z</dcterms:modified>
</cp:coreProperties>
</file>