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1" r:id="rId13"/>
    <p:sldId id="272" r:id="rId14"/>
    <p:sldId id="273" r:id="rId15"/>
    <p:sldId id="274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C80064"/>
    <a:srgbClr val="C33A1F"/>
    <a:srgbClr val="0000CC"/>
    <a:srgbClr val="9EFF29"/>
    <a:srgbClr val="FF2549"/>
    <a:srgbClr val="007033"/>
    <a:srgbClr val="003635"/>
    <a:srgbClr val="D6370C"/>
    <a:srgbClr val="1D3A00"/>
    <a:srgbClr val="FF856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86559" autoAdjust="0"/>
  </p:normalViewPr>
  <p:slideViewPr>
    <p:cSldViewPr snapToGrid="0">
      <p:cViewPr>
        <p:scale>
          <a:sx n="110" d="100"/>
          <a:sy n="110" d="100"/>
        </p:scale>
        <p:origin x="-246" y="2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6370338" cy="1563703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85452" y="1968909"/>
            <a:ext cx="7005484" cy="1496963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742" y="3709220"/>
            <a:ext cx="7382308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573" y="290705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34728"/>
            <a:ext cx="8246070" cy="3443747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5289" y="318046"/>
            <a:ext cx="6827643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0419" y="1069258"/>
            <a:ext cx="6850625" cy="3619239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570" y="264272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1864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09104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1864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09104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=""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9588" y="2035277"/>
            <a:ext cx="7027605" cy="1334728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SOFTWARE DOCUMENTATION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TITLE =&gt; </a:t>
            </a:r>
            <a:r>
              <a:rPr lang="en-US" dirty="0" smtClean="0"/>
              <a:t>	HETISSENTIAL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0700" y="3768210"/>
            <a:ext cx="6950307" cy="730043"/>
          </a:xfrm>
        </p:spPr>
        <p:txBody>
          <a:bodyPr/>
          <a:lstStyle/>
          <a:p>
            <a:r>
              <a:rPr lang="en-US" sz="1800" dirty="0" smtClean="0"/>
              <a:t>© YUSUF MASROOR-AHMAD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45742" y="25662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USE CASE DAIGRAM</a:t>
            </a:r>
            <a:endParaRPr lang="en-US" dirty="0"/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490" y="1741144"/>
            <a:ext cx="1375807" cy="8358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6755" y="1422067"/>
            <a:ext cx="768480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</a:t>
            </a:r>
            <a:endParaRPr lang="en-GB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Straight Arrow Connector 6"/>
          <p:cNvCxnSpPr>
            <a:stCxn id="4" idx="1"/>
          </p:cNvCxnSpPr>
          <p:nvPr/>
        </p:nvCxnSpPr>
        <p:spPr>
          <a:xfrm flipV="1">
            <a:off x="1464297" y="1401097"/>
            <a:ext cx="2370284" cy="7579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1"/>
          </p:cNvCxnSpPr>
          <p:nvPr/>
        </p:nvCxnSpPr>
        <p:spPr>
          <a:xfrm>
            <a:off x="1464297" y="2159046"/>
            <a:ext cx="2141684" cy="19262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 rot="10800000" flipH="1" flipV="1">
            <a:off x="3554361" y="1255087"/>
            <a:ext cx="1917291" cy="536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1"/>
          </p:cNvCxnSpPr>
          <p:nvPr/>
        </p:nvCxnSpPr>
        <p:spPr>
          <a:xfrm flipV="1">
            <a:off x="1464297" y="1976284"/>
            <a:ext cx="2045819" cy="1827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3429000" y="1873046"/>
            <a:ext cx="2654710" cy="5825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up or Register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496961" y="2190135"/>
            <a:ext cx="1939413" cy="3908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3384755" y="2477730"/>
            <a:ext cx="2536722" cy="567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Sub -Admin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519084" y="2197510"/>
            <a:ext cx="1769806" cy="10323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185651" y="3111910"/>
            <a:ext cx="2617839" cy="479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 New Features OR </a:t>
            </a:r>
            <a:r>
              <a:rPr lang="en-US" sz="1200" dirty="0" smtClean="0"/>
              <a:t>Updates on the Application</a:t>
            </a:r>
            <a:endParaRPr lang="en-US" sz="12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541206" y="2204884"/>
            <a:ext cx="7375" cy="13494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796413" y="3414251"/>
            <a:ext cx="1570703" cy="818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3532238" y="3650226"/>
            <a:ext cx="2684207" cy="7079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Delete or Update  Health center Details</a:t>
            </a:r>
            <a:endParaRPr lang="en-US" sz="14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526458" y="2263877"/>
            <a:ext cx="1666568" cy="2367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3075040" y="4424516"/>
            <a:ext cx="3023419" cy="5125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Logout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DAIGRAM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35477" y="2588203"/>
            <a:ext cx="1339797" cy="8997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7484" y="3086776"/>
            <a:ext cx="953129" cy="9531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54160" y="3519895"/>
            <a:ext cx="1146777" cy="8665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71608" y="1684081"/>
            <a:ext cx="797526" cy="986535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="" xmlns:a16="http://schemas.microsoft.com/office/drawing/2014/main" id="{9121D1FD-A11C-44DA-B0BE-DCA6A07CCAA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141" y="1785079"/>
            <a:ext cx="1006509" cy="7970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881811B-0410-4320-9066-3ECC8804F69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641" y="3510651"/>
            <a:ext cx="850720" cy="850720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>
            <a:off x="5934996" y="2671608"/>
            <a:ext cx="344523" cy="7793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Left 15">
            <a:extLst>
              <a:ext uri="{FF2B5EF4-FFF2-40B4-BE49-F238E27FC236}">
                <a16:creationId xmlns="" xmlns:a16="http://schemas.microsoft.com/office/drawing/2014/main" id="{804B93F0-FE23-4E10-9049-B4E8DB6CD59E}"/>
              </a:ext>
            </a:extLst>
          </p:cNvPr>
          <p:cNvSpPr/>
          <p:nvPr/>
        </p:nvSpPr>
        <p:spPr>
          <a:xfrm rot="2178930">
            <a:off x="5114278" y="3782961"/>
            <a:ext cx="818865" cy="2495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4" name="Arrow: Left 15">
            <a:extLst>
              <a:ext uri="{FF2B5EF4-FFF2-40B4-BE49-F238E27FC236}">
                <a16:creationId xmlns="" xmlns:a16="http://schemas.microsoft.com/office/drawing/2014/main" id="{804B93F0-FE23-4E10-9049-B4E8DB6CD59E}"/>
              </a:ext>
            </a:extLst>
          </p:cNvPr>
          <p:cNvSpPr/>
          <p:nvPr/>
        </p:nvSpPr>
        <p:spPr>
          <a:xfrm rot="19709787">
            <a:off x="3373967" y="3578328"/>
            <a:ext cx="818865" cy="2495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5" name="Arrow: Left 15">
            <a:extLst>
              <a:ext uri="{FF2B5EF4-FFF2-40B4-BE49-F238E27FC236}">
                <a16:creationId xmlns="" xmlns:a16="http://schemas.microsoft.com/office/drawing/2014/main" id="{804B93F0-FE23-4E10-9049-B4E8DB6CD59E}"/>
              </a:ext>
            </a:extLst>
          </p:cNvPr>
          <p:cNvSpPr/>
          <p:nvPr/>
        </p:nvSpPr>
        <p:spPr>
          <a:xfrm>
            <a:off x="1225312" y="3914775"/>
            <a:ext cx="818865" cy="2495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6" name="Arrow: Left 15">
            <a:extLst>
              <a:ext uri="{FF2B5EF4-FFF2-40B4-BE49-F238E27FC236}">
                <a16:creationId xmlns="" xmlns:a16="http://schemas.microsoft.com/office/drawing/2014/main" id="{804B93F0-FE23-4E10-9049-B4E8DB6CD59E}"/>
              </a:ext>
            </a:extLst>
          </p:cNvPr>
          <p:cNvSpPr/>
          <p:nvPr/>
        </p:nvSpPr>
        <p:spPr>
          <a:xfrm rot="16200000">
            <a:off x="2063512" y="2971800"/>
            <a:ext cx="818865" cy="2495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7" name="Arrow: Left 15">
            <a:extLst>
              <a:ext uri="{FF2B5EF4-FFF2-40B4-BE49-F238E27FC236}">
                <a16:creationId xmlns="" xmlns:a16="http://schemas.microsoft.com/office/drawing/2014/main" id="{804B93F0-FE23-4E10-9049-B4E8DB6CD59E}"/>
              </a:ext>
            </a:extLst>
          </p:cNvPr>
          <p:cNvSpPr/>
          <p:nvPr/>
        </p:nvSpPr>
        <p:spPr>
          <a:xfrm rot="8702325">
            <a:off x="2996962" y="3429000"/>
            <a:ext cx="818865" cy="2495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8" name="Arrow: Left 15">
            <a:extLst>
              <a:ext uri="{FF2B5EF4-FFF2-40B4-BE49-F238E27FC236}">
                <a16:creationId xmlns="" xmlns:a16="http://schemas.microsoft.com/office/drawing/2014/main" id="{804B93F0-FE23-4E10-9049-B4E8DB6CD59E}"/>
              </a:ext>
            </a:extLst>
          </p:cNvPr>
          <p:cNvSpPr/>
          <p:nvPr/>
        </p:nvSpPr>
        <p:spPr>
          <a:xfrm rot="10800000">
            <a:off x="1215786" y="3600450"/>
            <a:ext cx="818865" cy="2495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9" name="Arrow: Left 15">
            <a:extLst>
              <a:ext uri="{FF2B5EF4-FFF2-40B4-BE49-F238E27FC236}">
                <a16:creationId xmlns="" xmlns:a16="http://schemas.microsoft.com/office/drawing/2014/main" id="{804B93F0-FE23-4E10-9049-B4E8DB6CD59E}"/>
              </a:ext>
            </a:extLst>
          </p:cNvPr>
          <p:cNvSpPr/>
          <p:nvPr/>
        </p:nvSpPr>
        <p:spPr>
          <a:xfrm rot="12956613">
            <a:off x="4930537" y="3333750"/>
            <a:ext cx="818865" cy="2495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8C1B447A-62B3-4BCC-8261-63D2052D1021}"/>
              </a:ext>
            </a:extLst>
          </p:cNvPr>
          <p:cNvSpPr/>
          <p:nvPr/>
        </p:nvSpPr>
        <p:spPr>
          <a:xfrm>
            <a:off x="157375" y="2785562"/>
            <a:ext cx="1007748" cy="341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Admin</a:t>
            </a:r>
            <a:endParaRPr lang="x-none" dirty="0">
              <a:solidFill>
                <a:srgbClr val="FF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8C1B447A-62B3-4BCC-8261-63D2052D1021}"/>
              </a:ext>
            </a:extLst>
          </p:cNvPr>
          <p:cNvSpPr/>
          <p:nvPr/>
        </p:nvSpPr>
        <p:spPr>
          <a:xfrm>
            <a:off x="5548525" y="1471112"/>
            <a:ext cx="1007748" cy="341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Users</a:t>
            </a:r>
            <a:endParaRPr lang="x-none" dirty="0">
              <a:solidFill>
                <a:srgbClr val="FF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82E74DA-EF2C-4276-A252-F7748390A4FF}"/>
              </a:ext>
            </a:extLst>
          </p:cNvPr>
          <p:cNvSpPr/>
          <p:nvPr/>
        </p:nvSpPr>
        <p:spPr>
          <a:xfrm>
            <a:off x="1710207" y="1346389"/>
            <a:ext cx="1130923" cy="341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Database</a:t>
            </a:r>
            <a:endParaRPr lang="x-none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21329" y="2832838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Cloud</a:t>
            </a:r>
            <a:endParaRPr lang="en-GB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84728" y="2333624"/>
            <a:ext cx="984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Internet</a:t>
            </a:r>
            <a:endParaRPr lang="en-GB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90456F6B-20C6-4267-8BFC-C652DB189CE4}"/>
              </a:ext>
            </a:extLst>
          </p:cNvPr>
          <p:cNvSpPr/>
          <p:nvPr/>
        </p:nvSpPr>
        <p:spPr>
          <a:xfrm>
            <a:off x="5629275" y="4489497"/>
            <a:ext cx="1604773" cy="654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Mobile Responsiveness</a:t>
            </a:r>
            <a:endParaRPr lang="x-none" sz="16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05000" y="4333875"/>
            <a:ext cx="1685925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Health Center System</a:t>
            </a:r>
            <a:endParaRPr lang="en-GB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Login Flow Chart Diagram</a:t>
            </a:r>
            <a:endParaRPr lang="en-US" sz="2000" dirty="0"/>
          </a:p>
        </p:txBody>
      </p:sp>
      <p:grpSp>
        <p:nvGrpSpPr>
          <p:cNvPr id="61" name="Group 60"/>
          <p:cNvGrpSpPr/>
          <p:nvPr/>
        </p:nvGrpSpPr>
        <p:grpSpPr>
          <a:xfrm>
            <a:off x="1975449" y="1638301"/>
            <a:ext cx="5909092" cy="3235623"/>
            <a:chOff x="2009955" y="1638300"/>
            <a:chExt cx="5909092" cy="3235623"/>
          </a:xfrm>
        </p:grpSpPr>
        <p:cxnSp>
          <p:nvCxnSpPr>
            <p:cNvPr id="23" name="Straight Arrow Connector 22"/>
            <p:cNvCxnSpPr>
              <a:stCxn id="7" idx="2"/>
              <a:endCxn id="17" idx="0"/>
            </p:cNvCxnSpPr>
            <p:nvPr/>
          </p:nvCxnSpPr>
          <p:spPr>
            <a:xfrm flipH="1">
              <a:off x="6758796" y="2124075"/>
              <a:ext cx="37292" cy="2568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7" idx="2"/>
              <a:endCxn id="9" idx="0"/>
            </p:cNvCxnSpPr>
            <p:nvPr/>
          </p:nvCxnSpPr>
          <p:spPr>
            <a:xfrm>
              <a:off x="6758796" y="3019426"/>
              <a:ext cx="310550" cy="2931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009955" y="1638300"/>
              <a:ext cx="5909092" cy="3235623"/>
              <a:chOff x="2733855" y="1885950"/>
              <a:chExt cx="5909092" cy="3235623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7010400" y="1885950"/>
                <a:ext cx="1019175" cy="4857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START</a:t>
                </a:r>
                <a:endParaRPr lang="en-US" dirty="0"/>
              </a:p>
            </p:txBody>
          </p:sp>
          <p:sp>
            <p:nvSpPr>
              <p:cNvPr id="9" name="Parallelogram 8"/>
              <p:cNvSpPr/>
              <p:nvPr/>
            </p:nvSpPr>
            <p:spPr>
              <a:xfrm>
                <a:off x="6943544" y="3560193"/>
                <a:ext cx="1699403" cy="785004"/>
              </a:xfrm>
              <a:prstGeom prst="parallelogram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The user fills in the login page</a:t>
                </a:r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060361" y="4466326"/>
                <a:ext cx="952500" cy="5238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Submits the  form</a:t>
                </a:r>
                <a:endParaRPr lang="en-US" sz="1400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874534" y="2628540"/>
                <a:ext cx="1216324" cy="6385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A Login Page is Displayed</a:t>
                </a:r>
                <a:endParaRPr lang="en-US" sz="1600" dirty="0"/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 flipH="1">
                <a:off x="7386638" y="4219575"/>
                <a:ext cx="23812" cy="2667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17" idx="1"/>
                <a:endCxn id="11" idx="6"/>
              </p:cNvCxnSpPr>
              <p:nvPr/>
            </p:nvCxnSpPr>
            <p:spPr>
              <a:xfrm flipH="1" flipV="1">
                <a:off x="6117747" y="2898027"/>
                <a:ext cx="756787" cy="4978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H="1" flipV="1">
                <a:off x="6429376" y="4643438"/>
                <a:ext cx="609599" cy="476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" name="Group 53"/>
              <p:cNvGrpSpPr/>
              <p:nvPr/>
            </p:nvGrpSpPr>
            <p:grpSpPr>
              <a:xfrm>
                <a:off x="2733855" y="1971676"/>
                <a:ext cx="3933643" cy="3149897"/>
                <a:chOff x="2733855" y="1971676"/>
                <a:chExt cx="3933643" cy="3149897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5431946" y="2674189"/>
                  <a:ext cx="685801" cy="4476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No</a:t>
                  </a:r>
                  <a:endParaRPr lang="en-US" dirty="0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5183756" y="4431460"/>
                  <a:ext cx="1440611" cy="69011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T</a:t>
                  </a:r>
                  <a:r>
                    <a:rPr lang="en-US" sz="1400" dirty="0" smtClean="0"/>
                    <a:t>he Process is delayed for verification</a:t>
                  </a:r>
                  <a:endParaRPr lang="en-US" dirty="0"/>
                </a:p>
              </p:txBody>
            </p:sp>
            <p:grpSp>
              <p:nvGrpSpPr>
                <p:cNvPr id="53" name="Group 52"/>
                <p:cNvGrpSpPr/>
                <p:nvPr/>
              </p:nvGrpSpPr>
              <p:grpSpPr>
                <a:xfrm>
                  <a:off x="2733855" y="1971676"/>
                  <a:ext cx="3933643" cy="2514599"/>
                  <a:chOff x="2733855" y="1971676"/>
                  <a:chExt cx="3933643" cy="2514599"/>
                </a:xfrm>
              </p:grpSpPr>
              <p:cxnSp>
                <p:nvCxnSpPr>
                  <p:cNvPr id="32" name="Straight Arrow Connector 31"/>
                  <p:cNvCxnSpPr>
                    <a:endCxn id="11" idx="4"/>
                  </p:cNvCxnSpPr>
                  <p:nvPr/>
                </p:nvCxnSpPr>
                <p:spPr>
                  <a:xfrm flipV="1">
                    <a:off x="5743935" y="3121864"/>
                    <a:ext cx="30912" cy="239922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Arrow Connector 37"/>
                  <p:cNvCxnSpPr/>
                  <p:nvPr/>
                </p:nvCxnSpPr>
                <p:spPr>
                  <a:xfrm flipH="1" flipV="1">
                    <a:off x="5867401" y="4200525"/>
                    <a:ext cx="9524" cy="28575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Arrow Connector 38"/>
                  <p:cNvCxnSpPr/>
                  <p:nvPr/>
                </p:nvCxnSpPr>
                <p:spPr>
                  <a:xfrm flipH="1" flipV="1">
                    <a:off x="5048252" y="3843338"/>
                    <a:ext cx="314323" cy="14287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2" name="Group 51"/>
                  <p:cNvGrpSpPr/>
                  <p:nvPr/>
                </p:nvGrpSpPr>
                <p:grpSpPr>
                  <a:xfrm>
                    <a:off x="2733855" y="1971676"/>
                    <a:ext cx="3933643" cy="2451158"/>
                    <a:chOff x="2733855" y="1971676"/>
                    <a:chExt cx="3933643" cy="2451158"/>
                  </a:xfrm>
                </p:grpSpPr>
                <p:sp>
                  <p:nvSpPr>
                    <p:cNvPr id="14" name="Oval 13"/>
                    <p:cNvSpPr/>
                    <p:nvPr/>
                  </p:nvSpPr>
                  <p:spPr>
                    <a:xfrm>
                      <a:off x="4381500" y="3568820"/>
                      <a:ext cx="776378" cy="47445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p:txBody>
                </p:sp>
                <p:cxnSp>
                  <p:nvCxnSpPr>
                    <p:cNvPr id="41" name="Straight Arrow Connector 40"/>
                    <p:cNvCxnSpPr>
                      <a:stCxn id="14" idx="2"/>
                      <a:endCxn id="19" idx="3"/>
                    </p:cNvCxnSpPr>
                    <p:nvPr/>
                  </p:nvCxnSpPr>
                  <p:spPr>
                    <a:xfrm flipH="1">
                      <a:off x="4217598" y="3806046"/>
                      <a:ext cx="163902" cy="112143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1" name="Group 50"/>
                    <p:cNvGrpSpPr/>
                    <p:nvPr/>
                  </p:nvGrpSpPr>
                  <p:grpSpPr>
                    <a:xfrm>
                      <a:off x="2733855" y="1971676"/>
                      <a:ext cx="3933643" cy="2451158"/>
                      <a:chOff x="2733855" y="1971676"/>
                      <a:chExt cx="3933643" cy="2451158"/>
                    </a:xfrm>
                  </p:grpSpPr>
                  <p:sp>
                    <p:nvSpPr>
                      <p:cNvPr id="19" name="Rectangle 18"/>
                      <p:cNvSpPr/>
                      <p:nvPr/>
                    </p:nvSpPr>
                    <p:spPr>
                      <a:xfrm>
                        <a:off x="2733855" y="3413543"/>
                        <a:ext cx="1483743" cy="1009291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 smtClean="0"/>
                          <a:t>A Login Success Message is Displayed </a:t>
                        </a:r>
                        <a:endParaRPr lang="en-US" dirty="0"/>
                      </a:p>
                    </p:txBody>
                  </p:sp>
                  <p:cxnSp>
                    <p:nvCxnSpPr>
                      <p:cNvPr id="45" name="Straight Arrow Connector 44"/>
                      <p:cNvCxnSpPr>
                        <a:stCxn id="19" idx="0"/>
                        <a:endCxn id="15" idx="2"/>
                      </p:cNvCxnSpPr>
                      <p:nvPr/>
                    </p:nvCxnSpPr>
                    <p:spPr>
                      <a:xfrm flipV="1">
                        <a:off x="3475727" y="3275522"/>
                        <a:ext cx="245853" cy="138021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50" name="Group 49"/>
                      <p:cNvGrpSpPr/>
                      <p:nvPr/>
                    </p:nvGrpSpPr>
                    <p:grpSpPr>
                      <a:xfrm>
                        <a:off x="2785614" y="1971676"/>
                        <a:ext cx="1871932" cy="1303846"/>
                        <a:chOff x="2785614" y="1971676"/>
                        <a:chExt cx="1871932" cy="1303846"/>
                      </a:xfrm>
                    </p:grpSpPr>
                    <p:sp>
                      <p:nvSpPr>
                        <p:cNvPr id="15" name="Rectangle 14"/>
                        <p:cNvSpPr/>
                        <p:nvPr/>
                      </p:nvSpPr>
                      <p:spPr>
                        <a:xfrm>
                          <a:off x="2785614" y="2525024"/>
                          <a:ext cx="1871932" cy="750498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 smtClean="0"/>
                            <a:t>The user is redirected to his page  </a:t>
                          </a:r>
                          <a:endParaRPr lang="en-US" dirty="0"/>
                        </a:p>
                      </p:txBody>
                    </p:sp>
                    <p:sp>
                      <p:nvSpPr>
                        <p:cNvPr id="21" name="Rounded Rectangle 20"/>
                        <p:cNvSpPr/>
                        <p:nvPr/>
                      </p:nvSpPr>
                      <p:spPr>
                        <a:xfrm>
                          <a:off x="3105150" y="1971676"/>
                          <a:ext cx="809625" cy="381000"/>
                        </a:xfrm>
                        <a:prstGeom prst="round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 smtClean="0"/>
                            <a:t>END</a:t>
                          </a:r>
                          <a:endParaRPr lang="en-US" dirty="0"/>
                        </a:p>
                      </p:txBody>
                    </p:sp>
                    <p:cxnSp>
                      <p:nvCxnSpPr>
                        <p:cNvPr id="47" name="Straight Arrow Connector 46"/>
                        <p:cNvCxnSpPr>
                          <a:stCxn id="15" idx="0"/>
                          <a:endCxn id="21" idx="2"/>
                        </p:cNvCxnSpPr>
                        <p:nvPr/>
                      </p:nvCxnSpPr>
                      <p:spPr>
                        <a:xfrm flipH="1" flipV="1">
                          <a:off x="3509963" y="2352676"/>
                          <a:ext cx="211617" cy="172348"/>
                        </a:xfrm>
                        <a:prstGeom prst="straightConnector1">
                          <a:avLst/>
                        </a:prstGeom>
                        <a:ln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72" name="Rectangle 71"/>
                      <p:cNvSpPr/>
                      <p:nvPr/>
                    </p:nvSpPr>
                    <p:spPr>
                      <a:xfrm>
                        <a:off x="5408043" y="3318652"/>
                        <a:ext cx="1259455" cy="983412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r"/>
                        <a:r>
                          <a:rPr lang="en-US" dirty="0" smtClean="0"/>
                          <a:t>Check if the login information Exist</a:t>
                        </a:r>
                        <a:endParaRPr lang="en-US" dirty="0"/>
                      </a:p>
                    </p:txBody>
                  </p:sp>
                </p:grpSp>
              </p:grpSp>
            </p:grpSp>
          </p:grpSp>
        </p:grpSp>
      </p:grpSp>
      <p:sp>
        <p:nvSpPr>
          <p:cNvPr id="89" name="TextBox 88"/>
          <p:cNvSpPr txBox="1"/>
          <p:nvPr/>
        </p:nvSpPr>
        <p:spPr>
          <a:xfrm rot="217492">
            <a:off x="4769987" y="1877226"/>
            <a:ext cx="1182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 process Start all over</a:t>
            </a:r>
            <a:endParaRPr 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Flow Chart Diagram</a:t>
            </a:r>
            <a:endParaRPr lang="en-US" sz="2000" dirty="0"/>
          </a:p>
        </p:txBody>
      </p:sp>
      <p:grpSp>
        <p:nvGrpSpPr>
          <p:cNvPr id="85" name="Group 84"/>
          <p:cNvGrpSpPr/>
          <p:nvPr/>
        </p:nvGrpSpPr>
        <p:grpSpPr>
          <a:xfrm>
            <a:off x="928777" y="1570007"/>
            <a:ext cx="6172207" cy="3191774"/>
            <a:chOff x="1075427" y="1414732"/>
            <a:chExt cx="5902430" cy="2799635"/>
          </a:xfrm>
        </p:grpSpPr>
        <p:grpSp>
          <p:nvGrpSpPr>
            <p:cNvPr id="82" name="Group 81"/>
            <p:cNvGrpSpPr/>
            <p:nvPr/>
          </p:nvGrpSpPr>
          <p:grpSpPr>
            <a:xfrm>
              <a:off x="1075427" y="1414732"/>
              <a:ext cx="5902430" cy="2799635"/>
              <a:chOff x="175883" y="664234"/>
              <a:chExt cx="5200296" cy="3298001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175883" y="664234"/>
                <a:ext cx="4108870" cy="2672609"/>
                <a:chOff x="256229" y="481189"/>
                <a:chExt cx="4445527" cy="3778843"/>
              </a:xfrm>
            </p:grpSpPr>
            <p:grpSp>
              <p:nvGrpSpPr>
                <p:cNvPr id="69" name="Group 68"/>
                <p:cNvGrpSpPr/>
                <p:nvPr/>
              </p:nvGrpSpPr>
              <p:grpSpPr>
                <a:xfrm>
                  <a:off x="831790" y="481189"/>
                  <a:ext cx="1318462" cy="3778843"/>
                  <a:chOff x="918055" y="452967"/>
                  <a:chExt cx="1318462" cy="3778843"/>
                </a:xfrm>
              </p:grpSpPr>
              <p:sp>
                <p:nvSpPr>
                  <p:cNvPr id="31" name="Rounded Rectangle 30"/>
                  <p:cNvSpPr/>
                  <p:nvPr/>
                </p:nvSpPr>
                <p:spPr>
                  <a:xfrm>
                    <a:off x="979311" y="452967"/>
                    <a:ext cx="970845" cy="372533"/>
                  </a:xfrm>
                  <a:prstGeom prst="roundRect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/>
                      <a:t>START</a:t>
                    </a:r>
                    <a:endParaRPr lang="en-US" sz="1200" dirty="0"/>
                  </a:p>
                </p:txBody>
              </p:sp>
              <p:sp>
                <p:nvSpPr>
                  <p:cNvPr id="37" name="Rectangle 36"/>
                  <p:cNvSpPr/>
                  <p:nvPr/>
                </p:nvSpPr>
                <p:spPr>
                  <a:xfrm>
                    <a:off x="1028699" y="2794988"/>
                    <a:ext cx="1125588" cy="453390"/>
                  </a:xfrm>
                  <a:prstGeom prst="rect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/>
                      <a:t>Choose Health Center</a:t>
                    </a:r>
                    <a:endParaRPr lang="en-US" sz="1200" dirty="0"/>
                  </a:p>
                </p:txBody>
              </p:sp>
              <p:sp>
                <p:nvSpPr>
                  <p:cNvPr id="44" name="Rectangle 43"/>
                  <p:cNvSpPr/>
                  <p:nvPr/>
                </p:nvSpPr>
                <p:spPr>
                  <a:xfrm>
                    <a:off x="918055" y="3500840"/>
                    <a:ext cx="1318462" cy="730970"/>
                  </a:xfrm>
                  <a:prstGeom prst="rect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/>
                      <a:t>View Service Rendered</a:t>
                    </a:r>
                    <a:endParaRPr lang="en-US" sz="1200" dirty="0"/>
                  </a:p>
                </p:txBody>
              </p:sp>
              <p:sp>
                <p:nvSpPr>
                  <p:cNvPr id="50" name="Rectangle 49"/>
                  <p:cNvSpPr/>
                  <p:nvPr/>
                </p:nvSpPr>
                <p:spPr>
                  <a:xfrm>
                    <a:off x="977899" y="1041400"/>
                    <a:ext cx="1003301" cy="416278"/>
                  </a:xfrm>
                  <a:prstGeom prst="rect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/>
                      <a:t>Login</a:t>
                    </a:r>
                    <a:endParaRPr lang="en-US" sz="1200" dirty="0"/>
                  </a:p>
                </p:txBody>
              </p:sp>
              <p:cxnSp>
                <p:nvCxnSpPr>
                  <p:cNvPr id="62" name="Straight Arrow Connector 61"/>
                  <p:cNvCxnSpPr>
                    <a:stCxn id="31" idx="2"/>
                  </p:cNvCxnSpPr>
                  <p:nvPr/>
                </p:nvCxnSpPr>
                <p:spPr>
                  <a:xfrm>
                    <a:off x="1464734" y="825500"/>
                    <a:ext cx="27516" cy="228600"/>
                  </a:xfrm>
                  <a:prstGeom prst="straightConnector1">
                    <a:avLst/>
                  </a:prstGeom>
                  <a:ln>
                    <a:solidFill>
                      <a:schemeClr val="accent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Arrow Connector 62"/>
                  <p:cNvCxnSpPr/>
                  <p:nvPr/>
                </p:nvCxnSpPr>
                <p:spPr>
                  <a:xfrm>
                    <a:off x="1477434" y="1435100"/>
                    <a:ext cx="27516" cy="228600"/>
                  </a:xfrm>
                  <a:prstGeom prst="straightConnector1">
                    <a:avLst/>
                  </a:prstGeom>
                  <a:ln>
                    <a:solidFill>
                      <a:schemeClr val="accent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Arrow Connector 65"/>
                  <p:cNvCxnSpPr/>
                  <p:nvPr/>
                </p:nvCxnSpPr>
                <p:spPr>
                  <a:xfrm>
                    <a:off x="1464734" y="3213100"/>
                    <a:ext cx="27516" cy="228600"/>
                  </a:xfrm>
                  <a:prstGeom prst="straightConnector1">
                    <a:avLst/>
                  </a:prstGeom>
                  <a:ln>
                    <a:solidFill>
                      <a:schemeClr val="accent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Arrow Connector 66"/>
                  <p:cNvCxnSpPr/>
                  <p:nvPr/>
                </p:nvCxnSpPr>
                <p:spPr>
                  <a:xfrm>
                    <a:off x="1477434" y="3860800"/>
                    <a:ext cx="27516" cy="228600"/>
                  </a:xfrm>
                  <a:prstGeom prst="straightConnector1">
                    <a:avLst/>
                  </a:prstGeom>
                  <a:ln>
                    <a:solidFill>
                      <a:schemeClr val="accent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Straight Arrow Connector 54"/>
                <p:cNvCxnSpPr/>
                <p:nvPr/>
              </p:nvCxnSpPr>
              <p:spPr>
                <a:xfrm>
                  <a:off x="4682706" y="3799936"/>
                  <a:ext cx="19050" cy="165100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Diamond 99"/>
                <p:cNvSpPr/>
                <p:nvPr/>
              </p:nvSpPr>
              <p:spPr>
                <a:xfrm>
                  <a:off x="256229" y="1616281"/>
                  <a:ext cx="2313393" cy="1097269"/>
                </a:xfrm>
                <a:prstGeom prst="diamond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Search for Health Centers</a:t>
                  </a:r>
                  <a:endParaRPr lang="en-US" sz="1200" dirty="0"/>
                </a:p>
              </p:txBody>
            </p:sp>
          </p:grpSp>
          <p:cxnSp>
            <p:nvCxnSpPr>
              <p:cNvPr id="74" name="Straight Connector 73"/>
              <p:cNvCxnSpPr/>
              <p:nvPr/>
            </p:nvCxnSpPr>
            <p:spPr>
              <a:xfrm flipH="1">
                <a:off x="1260482" y="3662644"/>
                <a:ext cx="5701" cy="299591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 flipH="1" flipV="1">
                <a:off x="5367694" y="3739398"/>
                <a:ext cx="8485" cy="28910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V="1">
                <a:off x="4235570" y="3685916"/>
                <a:ext cx="5576" cy="12696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3" name="Straight Arrow Connector 82"/>
            <p:cNvCxnSpPr/>
            <p:nvPr/>
          </p:nvCxnSpPr>
          <p:spPr>
            <a:xfrm>
              <a:off x="2323561" y="2715985"/>
              <a:ext cx="28866" cy="137247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2277554" y="2411185"/>
              <a:ext cx="28866" cy="137247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Diamond 101"/>
          <p:cNvSpPr/>
          <p:nvPr/>
        </p:nvSpPr>
        <p:spPr>
          <a:xfrm>
            <a:off x="1181817" y="4244195"/>
            <a:ext cx="1906437" cy="497754"/>
          </a:xfrm>
          <a:prstGeom prst="diamond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Can Make Payment</a:t>
            </a:r>
            <a:endParaRPr lang="en-US" sz="1200" dirty="0"/>
          </a:p>
        </p:txBody>
      </p:sp>
      <p:cxnSp>
        <p:nvCxnSpPr>
          <p:cNvPr id="104" name="Straight Arrow Connector 103"/>
          <p:cNvCxnSpPr>
            <a:stCxn id="44" idx="2"/>
          </p:cNvCxnSpPr>
          <p:nvPr/>
        </p:nvCxnSpPr>
        <p:spPr>
          <a:xfrm flipH="1" flipV="1">
            <a:off x="2234242" y="4037162"/>
            <a:ext cx="49118" cy="1193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2" idx="2"/>
          </p:cNvCxnSpPr>
          <p:nvPr/>
        </p:nvCxnSpPr>
        <p:spPr>
          <a:xfrm flipH="1">
            <a:off x="2113472" y="4741949"/>
            <a:ext cx="21564" cy="2613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2087592" y="4899804"/>
            <a:ext cx="2044461" cy="69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4106174" y="4037162"/>
            <a:ext cx="25879" cy="8626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/>
          <p:cNvSpPr/>
          <p:nvPr/>
        </p:nvSpPr>
        <p:spPr>
          <a:xfrm>
            <a:off x="3683479" y="3605841"/>
            <a:ext cx="1199072" cy="422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ENTITY RELATIONSHIP DIAGRAM</a:t>
            </a:r>
            <a:endParaRPr lang="en-US" sz="1800" dirty="0"/>
          </a:p>
        </p:txBody>
      </p:sp>
      <p:pic>
        <p:nvPicPr>
          <p:cNvPr id="4" name="Content Placeholder 3" descr="ERDDiagram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21434" y="1335088"/>
            <a:ext cx="6849373" cy="3443287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                          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65" y="1290484"/>
            <a:ext cx="8613919" cy="3487991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   	</a:t>
            </a:r>
            <a:r>
              <a:rPr lang="en-US" dirty="0" err="1" smtClean="0"/>
              <a:t>Hetissential</a:t>
            </a:r>
            <a:r>
              <a:rPr lang="en-US" dirty="0" smtClean="0"/>
              <a:t> is  a software and internet based system that revolves round in locating health service within an area for emergency and non emergency </a:t>
            </a:r>
            <a:r>
              <a:rPr lang="en-US" dirty="0" smtClean="0"/>
              <a:t>purpose. Thus, it will be a health directory place. </a:t>
            </a:r>
            <a:r>
              <a:rPr lang="en-US" dirty="0" smtClean="0"/>
              <a:t>This Application will be a huge benefit to people who don’t know the </a:t>
            </a:r>
            <a:r>
              <a:rPr lang="en-US" dirty="0" smtClean="0"/>
              <a:t>Service Rendered</a:t>
            </a:r>
            <a:r>
              <a:rPr lang="en-US" dirty="0" smtClean="0"/>
              <a:t> by </a:t>
            </a:r>
            <a:r>
              <a:rPr lang="en-US" dirty="0" smtClean="0"/>
              <a:t>an health Center to </a:t>
            </a:r>
            <a:r>
              <a:rPr lang="en-US" dirty="0" smtClean="0"/>
              <a:t>locate and know the services provided by the health centers. Each</a:t>
            </a:r>
            <a:r>
              <a:rPr lang="en-US" dirty="0" smtClean="0"/>
              <a:t> of the location will be based on Google map service for ease location, such that health facility can be easily located.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Hetissential</a:t>
            </a:r>
            <a:r>
              <a:rPr lang="en-US" dirty="0" smtClean="0"/>
              <a:t> purpose is to serve as intermediary </a:t>
            </a:r>
            <a:r>
              <a:rPr lang="en-US" dirty="0" smtClean="0"/>
              <a:t>Directory for </a:t>
            </a:r>
            <a:r>
              <a:rPr lang="en-US" dirty="0" smtClean="0"/>
              <a:t>users </a:t>
            </a:r>
            <a:r>
              <a:rPr lang="en-US" dirty="0" smtClean="0"/>
              <a:t>to Locate</a:t>
            </a:r>
            <a:r>
              <a:rPr lang="en-US" dirty="0" smtClean="0"/>
              <a:t> </a:t>
            </a:r>
            <a:r>
              <a:rPr lang="en-US" dirty="0" smtClean="0"/>
              <a:t>health </a:t>
            </a:r>
            <a:r>
              <a:rPr lang="en-US" dirty="0" smtClean="0"/>
              <a:t>Centers of their choice, to view the services provided by the health centers. Facilities and type of medical investigation carried out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                                                            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err="1" smtClean="0"/>
              <a:t>Hetissential</a:t>
            </a:r>
            <a:r>
              <a:rPr lang="en-US" sz="1800" dirty="0" smtClean="0"/>
              <a:t> focuses on the state and wellbeing of the </a:t>
            </a:r>
            <a:r>
              <a:rPr lang="en-US" sz="1800" dirty="0" smtClean="0"/>
              <a:t>user</a:t>
            </a:r>
            <a:r>
              <a:rPr lang="en-US" sz="1800" dirty="0" smtClean="0"/>
              <a:t> </a:t>
            </a:r>
            <a:r>
              <a:rPr lang="en-US" sz="1800" dirty="0" smtClean="0"/>
              <a:t>in such a way that a user login in to the app and find nearest health center that </a:t>
            </a:r>
            <a:r>
              <a:rPr lang="en-US" sz="1800" dirty="0" smtClean="0"/>
              <a:t>suits the user view service offered by the health centers, know the hours of service, user can also contact or message on </a:t>
            </a:r>
            <a:r>
              <a:rPr lang="en-US" sz="1800" dirty="0" err="1" smtClean="0"/>
              <a:t>whatsapp</a:t>
            </a:r>
            <a:r>
              <a:rPr lang="en-US" sz="1800" dirty="0" smtClean="0"/>
              <a:t> for swift reply</a:t>
            </a:r>
            <a:r>
              <a:rPr lang="en-US" sz="1800" dirty="0" smtClean="0"/>
              <a:t>. </a:t>
            </a:r>
            <a:r>
              <a:rPr lang="en-US" sz="1800" dirty="0" err="1" smtClean="0"/>
              <a:t>Hetissential</a:t>
            </a:r>
            <a:r>
              <a:rPr lang="en-US" sz="1800" dirty="0" smtClean="0"/>
              <a:t> will also provide health education and health information service to it`s user .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Hospital locator service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Pharmacy locator</a:t>
            </a:r>
            <a:endParaRPr lang="en-US" sz="2000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Medical Equipment stores Locator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Health Education and Information Service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Accident and Emergency service Escalation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Ambulance service.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Admin Functional Requirement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Assigned</a:t>
            </a:r>
            <a:r>
              <a:rPr lang="en-US" dirty="0" smtClean="0"/>
              <a:t> </a:t>
            </a:r>
            <a:r>
              <a:rPr lang="en-US" dirty="0" smtClean="0"/>
              <a:t>Admin  will sign up or Register into The app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He can Register Sub-Admin of the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Admin will be Responsible for The Regular Update of the  of the </a:t>
            </a:r>
            <a:r>
              <a:rPr lang="en-US" dirty="0" smtClean="0"/>
              <a:t>Application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Admin will be able to delete or update health center details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Admin will </a:t>
            </a:r>
            <a:r>
              <a:rPr lang="en-US" dirty="0" smtClean="0"/>
              <a:t>be able to send mails to the users.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Admin </a:t>
            </a:r>
            <a:r>
              <a:rPr lang="en-US" dirty="0" smtClean="0"/>
              <a:t>can</a:t>
            </a:r>
            <a:r>
              <a:rPr lang="en-US" dirty="0" smtClean="0"/>
              <a:t> </a:t>
            </a:r>
            <a:r>
              <a:rPr lang="en-US" dirty="0" smtClean="0"/>
              <a:t>also connect user to their Respective health centers.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USER FUNCTIONAL REQUIREMENTS	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User will Login into </a:t>
            </a:r>
            <a:r>
              <a:rPr lang="en-US" dirty="0" smtClean="0"/>
              <a:t>the system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User will Search for nearby health centers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User will view the service offered by each health centers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User can also make payment on reaching the health center or make a physical payment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Users can Sign up or Register into the application for further </a:t>
            </a:r>
            <a:r>
              <a:rPr lang="en-US" dirty="0" smtClean="0"/>
              <a:t>Interaction with the health centers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INTERNET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PAYMENT  GATEWAY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DATABASE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Multiplexing and </a:t>
            </a:r>
            <a:r>
              <a:rPr lang="en-US" dirty="0" smtClean="0"/>
              <a:t>de–multiplexing libraries.</a:t>
            </a:r>
            <a:endParaRPr lang="en-US" dirty="0" smtClean="0"/>
          </a:p>
          <a:p>
            <a:pPr marL="571500" indent="-57150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Use Case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2690" y="1496961"/>
            <a:ext cx="1019519" cy="879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89885" y="1193466"/>
            <a:ext cx="666273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Users</a:t>
            </a:r>
            <a:endParaRPr lang="en-GB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Straight Arrow Connector 6"/>
          <p:cNvCxnSpPr>
            <a:endCxn id="4" idx="3"/>
          </p:cNvCxnSpPr>
          <p:nvPr/>
        </p:nvCxnSpPr>
        <p:spPr>
          <a:xfrm flipH="1" flipV="1">
            <a:off x="1152209" y="1936499"/>
            <a:ext cx="285758" cy="2020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306529" y="1415844"/>
            <a:ext cx="1393723" cy="715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1319981" y="2072148"/>
            <a:ext cx="140110" cy="29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405283" y="1902541"/>
            <a:ext cx="1673942" cy="855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4" idx="3"/>
          </p:cNvCxnSpPr>
          <p:nvPr/>
        </p:nvCxnSpPr>
        <p:spPr>
          <a:xfrm>
            <a:off x="1152209" y="1936499"/>
            <a:ext cx="1745849" cy="914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 flipH="1">
            <a:off x="346586" y="1836174"/>
            <a:ext cx="66368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700732" y="2398144"/>
            <a:ext cx="1751440" cy="702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Search</a:t>
            </a:r>
            <a:r>
              <a:rPr lang="en-US" sz="1400" dirty="0" smtClean="0"/>
              <a:t> </a:t>
            </a:r>
            <a:r>
              <a:rPr lang="en-US" sz="1400" dirty="0" smtClean="0"/>
              <a:t>Nearby Health centers</a:t>
            </a:r>
            <a:endParaRPr lang="en-US" sz="1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150374" y="1629697"/>
            <a:ext cx="3060291" cy="103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157748" y="1784555"/>
            <a:ext cx="4122175" cy="589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</p:cNvCxnSpPr>
          <p:nvPr/>
        </p:nvCxnSpPr>
        <p:spPr>
          <a:xfrm>
            <a:off x="1152209" y="1936499"/>
            <a:ext cx="2461146" cy="806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143000" y="2182761"/>
            <a:ext cx="1496961" cy="8849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212258" y="2654710"/>
            <a:ext cx="1541207" cy="840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View health Centers service</a:t>
            </a:r>
            <a:endParaRPr lang="en-US" sz="14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054510" y="2374490"/>
            <a:ext cx="110613" cy="1135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34181" y="2986548"/>
            <a:ext cx="1718187" cy="10397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Get feed back from the admin</a:t>
            </a:r>
            <a:endParaRPr lang="en-US" sz="16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43348" y="2359742"/>
            <a:ext cx="58994" cy="20426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0" y="4107425"/>
            <a:ext cx="1873045" cy="755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091381" y="2271252"/>
            <a:ext cx="2462980" cy="20426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023419" y="3834581"/>
            <a:ext cx="2175388" cy="663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 Register or Sign up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4" idx="3"/>
          </p:cNvCxnSpPr>
          <p:nvPr/>
        </p:nvCxnSpPr>
        <p:spPr>
          <a:xfrm>
            <a:off x="1152209" y="1936499"/>
            <a:ext cx="4592288" cy="16621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5434781" y="3215148"/>
            <a:ext cx="2020529" cy="1076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 make Payment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25683" y="29071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21170" y="33556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381555" y="3303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424</Words>
  <Application>Microsoft Office PowerPoint</Application>
  <PresentationFormat>On-screen Show (16:9)</PresentationFormat>
  <Paragraphs>84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SOFTWARE DOCUMENTATION  TITLE =&gt;  HETISSENTIAL</vt:lpstr>
      <vt:lpstr>INTRODUCTION</vt:lpstr>
      <vt:lpstr>PURPOSE</vt:lpstr>
      <vt:lpstr>                                                                SCOPE</vt:lpstr>
      <vt:lpstr>OBJECTIVES</vt:lpstr>
      <vt:lpstr>Admin Functional Requirement</vt:lpstr>
      <vt:lpstr>USER FUNCTIONAL REQUIREMENTS </vt:lpstr>
      <vt:lpstr>Software Requirements</vt:lpstr>
      <vt:lpstr>User Use Case Diagram</vt:lpstr>
      <vt:lpstr>ADMIN USE CASE DAIGRAM</vt:lpstr>
      <vt:lpstr>HIGH LEVEL DAIGRAM</vt:lpstr>
      <vt:lpstr>Login Flow Chart Diagram</vt:lpstr>
      <vt:lpstr>Flow Chart Diagram</vt:lpstr>
      <vt:lpstr>ENTITY RELATIONSHIP DIAGRAM</vt:lpstr>
      <vt:lpstr>                           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2022-05-18T11:07:14Z</dcterms:modified>
</cp:coreProperties>
</file>