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2"/>
  </p:notesMasterIdLst>
  <p:sldIdLst>
    <p:sldId id="256" r:id="rId2"/>
    <p:sldId id="271" r:id="rId3"/>
    <p:sldId id="270" r:id="rId4"/>
    <p:sldId id="261" r:id="rId5"/>
    <p:sldId id="257" r:id="rId6"/>
    <p:sldId id="258" r:id="rId7"/>
    <p:sldId id="259" r:id="rId8"/>
    <p:sldId id="262" r:id="rId9"/>
    <p:sldId id="264" r:id="rId10"/>
    <p:sldId id="265" r:id="rId11"/>
    <p:sldId id="266" r:id="rId12"/>
    <p:sldId id="267" r:id="rId13"/>
    <p:sldId id="268" r:id="rId14"/>
    <p:sldId id="269" r:id="rId15"/>
    <p:sldId id="272" r:id="rId16"/>
    <p:sldId id="273" r:id="rId17"/>
    <p:sldId id="274" r:id="rId18"/>
    <p:sldId id="289" r:id="rId19"/>
    <p:sldId id="275" r:id="rId20"/>
    <p:sldId id="278" r:id="rId21"/>
    <p:sldId id="276" r:id="rId22"/>
    <p:sldId id="287" r:id="rId23"/>
    <p:sldId id="288" r:id="rId24"/>
    <p:sldId id="279" r:id="rId25"/>
    <p:sldId id="280" r:id="rId26"/>
    <p:sldId id="281" r:id="rId27"/>
    <p:sldId id="282" r:id="rId28"/>
    <p:sldId id="284" r:id="rId29"/>
    <p:sldId id="286"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CF81EA-8518-4F62-8624-AD26C45E3E1B}">
          <p14:sldIdLst>
            <p14:sldId id="256"/>
            <p14:sldId id="271"/>
            <p14:sldId id="270"/>
            <p14:sldId id="261"/>
            <p14:sldId id="257"/>
            <p14:sldId id="258"/>
            <p14:sldId id="259"/>
            <p14:sldId id="262"/>
            <p14:sldId id="264"/>
            <p14:sldId id="265"/>
            <p14:sldId id="266"/>
            <p14:sldId id="267"/>
            <p14:sldId id="268"/>
            <p14:sldId id="269"/>
            <p14:sldId id="272"/>
            <p14:sldId id="273"/>
            <p14:sldId id="274"/>
            <p14:sldId id="289"/>
            <p14:sldId id="275"/>
            <p14:sldId id="278"/>
            <p14:sldId id="276"/>
            <p14:sldId id="287"/>
            <p14:sldId id="288"/>
            <p14:sldId id="279"/>
            <p14:sldId id="280"/>
            <p14:sldId id="281"/>
            <p14:sldId id="282"/>
            <p14:sldId id="284"/>
            <p14:sldId id="286"/>
            <p14:sldId id="28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ula" initials="s" lastIdx="1" clrIdx="0">
    <p:extLst>
      <p:ext uri="{19B8F6BF-5375-455C-9EA6-DF929625EA0E}">
        <p15:presenceInfo xmlns:p15="http://schemas.microsoft.com/office/powerpoint/2012/main" userId="40fd7f805643bba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0" autoAdjust="0"/>
    <p:restoredTop sz="94701" autoAdjust="0"/>
  </p:normalViewPr>
  <p:slideViewPr>
    <p:cSldViewPr snapToGrid="0">
      <p:cViewPr varScale="1">
        <p:scale>
          <a:sx n="60" d="100"/>
          <a:sy n="60" d="100"/>
        </p:scale>
        <p:origin x="42" y="3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1692"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8EF98D-05F8-4450-9E86-5806C0389BB3}" type="datetimeFigureOut">
              <a:rPr lang="en-NG" smtClean="0"/>
              <a:t>22/02/2022</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50FCF-5459-4D3A-8FA5-6EAA8010EA71}" type="slidenum">
              <a:rPr lang="en-NG" smtClean="0"/>
              <a:t>‹#›</a:t>
            </a:fld>
            <a:endParaRPr lang="en-NG"/>
          </a:p>
        </p:txBody>
      </p:sp>
    </p:spTree>
    <p:extLst>
      <p:ext uri="{BB962C8B-B14F-4D97-AF65-F5344CB8AC3E}">
        <p14:creationId xmlns:p14="http://schemas.microsoft.com/office/powerpoint/2010/main" val="2329587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B6250FCF-5459-4D3A-8FA5-6EAA8010EA71}" type="slidenum">
              <a:rPr lang="en-NG" smtClean="0"/>
              <a:t>3</a:t>
            </a:fld>
            <a:endParaRPr lang="en-NG"/>
          </a:p>
        </p:txBody>
      </p:sp>
    </p:spTree>
    <p:extLst>
      <p:ext uri="{BB962C8B-B14F-4D97-AF65-F5344CB8AC3E}">
        <p14:creationId xmlns:p14="http://schemas.microsoft.com/office/powerpoint/2010/main" val="310332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B6250FCF-5459-4D3A-8FA5-6EAA8010EA71}" type="slidenum">
              <a:rPr lang="en-NG" smtClean="0"/>
              <a:t>16</a:t>
            </a:fld>
            <a:endParaRPr lang="en-NG"/>
          </a:p>
        </p:txBody>
      </p:sp>
    </p:spTree>
    <p:extLst>
      <p:ext uri="{BB962C8B-B14F-4D97-AF65-F5344CB8AC3E}">
        <p14:creationId xmlns:p14="http://schemas.microsoft.com/office/powerpoint/2010/main" val="1081626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B6250FCF-5459-4D3A-8FA5-6EAA8010EA71}" type="slidenum">
              <a:rPr lang="en-NG" smtClean="0"/>
              <a:t>17</a:t>
            </a:fld>
            <a:endParaRPr lang="en-NG"/>
          </a:p>
        </p:txBody>
      </p:sp>
    </p:spTree>
    <p:extLst>
      <p:ext uri="{BB962C8B-B14F-4D97-AF65-F5344CB8AC3E}">
        <p14:creationId xmlns:p14="http://schemas.microsoft.com/office/powerpoint/2010/main" val="250420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B6250FCF-5459-4D3A-8FA5-6EAA8010EA71}" type="slidenum">
              <a:rPr lang="en-NG" smtClean="0"/>
              <a:t>18</a:t>
            </a:fld>
            <a:endParaRPr lang="en-NG"/>
          </a:p>
        </p:txBody>
      </p:sp>
    </p:spTree>
    <p:extLst>
      <p:ext uri="{BB962C8B-B14F-4D97-AF65-F5344CB8AC3E}">
        <p14:creationId xmlns:p14="http://schemas.microsoft.com/office/powerpoint/2010/main" val="3192187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B6250FCF-5459-4D3A-8FA5-6EAA8010EA71}" type="slidenum">
              <a:rPr lang="en-NG" smtClean="0"/>
              <a:t>29</a:t>
            </a:fld>
            <a:endParaRPr lang="en-NG"/>
          </a:p>
        </p:txBody>
      </p:sp>
    </p:spTree>
    <p:extLst>
      <p:ext uri="{BB962C8B-B14F-4D97-AF65-F5344CB8AC3E}">
        <p14:creationId xmlns:p14="http://schemas.microsoft.com/office/powerpoint/2010/main" val="1833267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B6250FCF-5459-4D3A-8FA5-6EAA8010EA71}" type="slidenum">
              <a:rPr lang="en-NG" smtClean="0"/>
              <a:t>30</a:t>
            </a:fld>
            <a:endParaRPr lang="en-NG"/>
          </a:p>
        </p:txBody>
      </p:sp>
    </p:spTree>
    <p:extLst>
      <p:ext uri="{BB962C8B-B14F-4D97-AF65-F5344CB8AC3E}">
        <p14:creationId xmlns:p14="http://schemas.microsoft.com/office/powerpoint/2010/main" val="2192734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B6250FCF-5459-4D3A-8FA5-6EAA8010EA71}" type="slidenum">
              <a:rPr lang="en-NG" smtClean="0"/>
              <a:t>5</a:t>
            </a:fld>
            <a:endParaRPr lang="en-NG"/>
          </a:p>
        </p:txBody>
      </p:sp>
    </p:spTree>
    <p:extLst>
      <p:ext uri="{BB962C8B-B14F-4D97-AF65-F5344CB8AC3E}">
        <p14:creationId xmlns:p14="http://schemas.microsoft.com/office/powerpoint/2010/main" val="348720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B6250FCF-5459-4D3A-8FA5-6EAA8010EA71}" type="slidenum">
              <a:rPr lang="en-NG" smtClean="0"/>
              <a:t>6</a:t>
            </a:fld>
            <a:endParaRPr lang="en-NG"/>
          </a:p>
        </p:txBody>
      </p:sp>
    </p:spTree>
    <p:extLst>
      <p:ext uri="{BB962C8B-B14F-4D97-AF65-F5344CB8AC3E}">
        <p14:creationId xmlns:p14="http://schemas.microsoft.com/office/powerpoint/2010/main" val="1214229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B6250FCF-5459-4D3A-8FA5-6EAA8010EA71}" type="slidenum">
              <a:rPr lang="en-NG" smtClean="0"/>
              <a:t>7</a:t>
            </a:fld>
            <a:endParaRPr lang="en-NG"/>
          </a:p>
        </p:txBody>
      </p:sp>
    </p:spTree>
    <p:extLst>
      <p:ext uri="{BB962C8B-B14F-4D97-AF65-F5344CB8AC3E}">
        <p14:creationId xmlns:p14="http://schemas.microsoft.com/office/powerpoint/2010/main" val="1839573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B6250FCF-5459-4D3A-8FA5-6EAA8010EA71}" type="slidenum">
              <a:rPr lang="en-NG" smtClean="0"/>
              <a:t>8</a:t>
            </a:fld>
            <a:endParaRPr lang="en-NG"/>
          </a:p>
        </p:txBody>
      </p:sp>
    </p:spTree>
    <p:extLst>
      <p:ext uri="{BB962C8B-B14F-4D97-AF65-F5344CB8AC3E}">
        <p14:creationId xmlns:p14="http://schemas.microsoft.com/office/powerpoint/2010/main" val="792593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B6250FCF-5459-4D3A-8FA5-6EAA8010EA71}" type="slidenum">
              <a:rPr lang="en-NG" smtClean="0"/>
              <a:t>9</a:t>
            </a:fld>
            <a:endParaRPr lang="en-NG"/>
          </a:p>
        </p:txBody>
      </p:sp>
    </p:spTree>
    <p:extLst>
      <p:ext uri="{BB962C8B-B14F-4D97-AF65-F5344CB8AC3E}">
        <p14:creationId xmlns:p14="http://schemas.microsoft.com/office/powerpoint/2010/main" val="3004588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B6250FCF-5459-4D3A-8FA5-6EAA8010EA71}" type="slidenum">
              <a:rPr lang="en-NG" smtClean="0"/>
              <a:t>12</a:t>
            </a:fld>
            <a:endParaRPr lang="en-NG"/>
          </a:p>
        </p:txBody>
      </p:sp>
    </p:spTree>
    <p:extLst>
      <p:ext uri="{BB962C8B-B14F-4D97-AF65-F5344CB8AC3E}">
        <p14:creationId xmlns:p14="http://schemas.microsoft.com/office/powerpoint/2010/main" val="306370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B6250FCF-5459-4D3A-8FA5-6EAA8010EA71}" type="slidenum">
              <a:rPr lang="en-NG" smtClean="0"/>
              <a:t>13</a:t>
            </a:fld>
            <a:endParaRPr lang="en-NG"/>
          </a:p>
        </p:txBody>
      </p:sp>
    </p:spTree>
    <p:extLst>
      <p:ext uri="{BB962C8B-B14F-4D97-AF65-F5344CB8AC3E}">
        <p14:creationId xmlns:p14="http://schemas.microsoft.com/office/powerpoint/2010/main" val="571650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B6250FCF-5459-4D3A-8FA5-6EAA8010EA71}" type="slidenum">
              <a:rPr lang="en-NG" smtClean="0"/>
              <a:t>14</a:t>
            </a:fld>
            <a:endParaRPr lang="en-NG"/>
          </a:p>
        </p:txBody>
      </p:sp>
    </p:spTree>
    <p:extLst>
      <p:ext uri="{BB962C8B-B14F-4D97-AF65-F5344CB8AC3E}">
        <p14:creationId xmlns:p14="http://schemas.microsoft.com/office/powerpoint/2010/main" val="3327082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CFEEAA-99C3-4FBF-9631-B0F3C7C71411}" type="datetimeFigureOut">
              <a:rPr lang="en-NG" smtClean="0"/>
              <a:t>22/02/2022</a:t>
            </a:fld>
            <a:endParaRPr lang="en-NG"/>
          </a:p>
        </p:txBody>
      </p:sp>
      <p:sp>
        <p:nvSpPr>
          <p:cNvPr id="5" name="Footer Placeholder 4"/>
          <p:cNvSpPr>
            <a:spLocks noGrp="1"/>
          </p:cNvSpPr>
          <p:nvPr>
            <p:ph type="ftr" sz="quarter" idx="11"/>
          </p:nvPr>
        </p:nvSpPr>
        <p:spPr>
          <a:xfrm>
            <a:off x="2416500" y="329307"/>
            <a:ext cx="4973915" cy="309201"/>
          </a:xfrm>
        </p:spPr>
        <p:txBody>
          <a:bodyPr/>
          <a:lstStyle/>
          <a:p>
            <a:endParaRPr lang="en-NG"/>
          </a:p>
        </p:txBody>
      </p:sp>
      <p:sp>
        <p:nvSpPr>
          <p:cNvPr id="6" name="Slide Number Placeholder 5"/>
          <p:cNvSpPr>
            <a:spLocks noGrp="1"/>
          </p:cNvSpPr>
          <p:nvPr>
            <p:ph type="sldNum" sz="quarter" idx="12"/>
          </p:nvPr>
        </p:nvSpPr>
        <p:spPr>
          <a:xfrm>
            <a:off x="1437664" y="798973"/>
            <a:ext cx="811019" cy="503578"/>
          </a:xfrm>
        </p:spPr>
        <p:txBody>
          <a:bodyPr/>
          <a:lstStyle/>
          <a:p>
            <a:fld id="{7FAA6DC7-4968-4156-9A2B-72AF6A21AE18}" type="slidenum">
              <a:rPr lang="en-NG" smtClean="0"/>
              <a:t>‹#›</a:t>
            </a:fld>
            <a:endParaRPr lang="en-NG"/>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0379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CFEEAA-99C3-4FBF-9631-B0F3C7C71411}" type="datetimeFigureOut">
              <a:rPr lang="en-NG" smtClean="0"/>
              <a:t>22/02/2022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FAA6DC7-4968-4156-9A2B-72AF6A21AE18}" type="slidenum">
              <a:rPr lang="en-NG" smtClean="0"/>
              <a:t>‹#›</a:t>
            </a:fld>
            <a:endParaRPr lang="en-NG"/>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637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CFEEAA-99C3-4FBF-9631-B0F3C7C71411}" type="datetimeFigureOut">
              <a:rPr lang="en-NG" smtClean="0"/>
              <a:t>22/02/2022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FAA6DC7-4968-4156-9A2B-72AF6A21AE18}" type="slidenum">
              <a:rPr lang="en-NG" smtClean="0"/>
              <a:t>‹#›</a:t>
            </a:fld>
            <a:endParaRPr lang="en-NG"/>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1100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CFEEAA-99C3-4FBF-9631-B0F3C7C71411}" type="datetimeFigureOut">
              <a:rPr lang="en-NG" smtClean="0"/>
              <a:t>22/02/2022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FAA6DC7-4968-4156-9A2B-72AF6A21AE18}" type="slidenum">
              <a:rPr lang="en-NG" smtClean="0"/>
              <a:t>‹#›</a:t>
            </a:fld>
            <a:endParaRPr lang="en-NG"/>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2707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CFEEAA-99C3-4FBF-9631-B0F3C7C71411}" type="datetimeFigureOut">
              <a:rPr lang="en-NG" smtClean="0"/>
              <a:t>22/02/2022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FAA6DC7-4968-4156-9A2B-72AF6A21AE18}" type="slidenum">
              <a:rPr lang="en-NG" smtClean="0"/>
              <a:t>‹#›</a:t>
            </a:fld>
            <a:endParaRPr lang="en-NG"/>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9677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CFEEAA-99C3-4FBF-9631-B0F3C7C71411}" type="datetimeFigureOut">
              <a:rPr lang="en-NG" smtClean="0"/>
              <a:t>22/02/2022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7FAA6DC7-4968-4156-9A2B-72AF6A21AE18}" type="slidenum">
              <a:rPr lang="en-NG" smtClean="0"/>
              <a:t>‹#›</a:t>
            </a:fld>
            <a:endParaRPr lang="en-NG"/>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0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CFEEAA-99C3-4FBF-9631-B0F3C7C71411}" type="datetimeFigureOut">
              <a:rPr lang="en-NG" smtClean="0"/>
              <a:t>22/02/2022</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7FAA6DC7-4968-4156-9A2B-72AF6A21AE18}" type="slidenum">
              <a:rPr lang="en-NG" smtClean="0"/>
              <a:t>‹#›</a:t>
            </a:fld>
            <a:endParaRPr lang="en-NG"/>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8900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CFEEAA-99C3-4FBF-9631-B0F3C7C71411}" type="datetimeFigureOut">
              <a:rPr lang="en-NG" smtClean="0"/>
              <a:t>22/02/2022</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7FAA6DC7-4968-4156-9A2B-72AF6A21AE18}" type="slidenum">
              <a:rPr lang="en-NG" smtClean="0"/>
              <a:t>‹#›</a:t>
            </a:fld>
            <a:endParaRPr lang="en-NG"/>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4965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CFEEAA-99C3-4FBF-9631-B0F3C7C71411}" type="datetimeFigureOut">
              <a:rPr lang="en-NG" smtClean="0"/>
              <a:t>22/02/2022</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7FAA6DC7-4968-4156-9A2B-72AF6A21AE18}" type="slidenum">
              <a:rPr lang="en-NG" smtClean="0"/>
              <a:t>‹#›</a:t>
            </a:fld>
            <a:endParaRPr lang="en-NG"/>
          </a:p>
        </p:txBody>
      </p:sp>
    </p:spTree>
    <p:extLst>
      <p:ext uri="{BB962C8B-B14F-4D97-AF65-F5344CB8AC3E}">
        <p14:creationId xmlns:p14="http://schemas.microsoft.com/office/powerpoint/2010/main" val="2147941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CFEEAA-99C3-4FBF-9631-B0F3C7C71411}" type="datetimeFigureOut">
              <a:rPr lang="en-NG" smtClean="0"/>
              <a:t>22/02/2022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7FAA6DC7-4968-4156-9A2B-72AF6A21AE18}" type="slidenum">
              <a:rPr lang="en-NG" smtClean="0"/>
              <a:t>‹#›</a:t>
            </a:fld>
            <a:endParaRPr lang="en-NG"/>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5854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7CFEEAA-99C3-4FBF-9631-B0F3C7C71411}" type="datetimeFigureOut">
              <a:rPr lang="en-NG" smtClean="0"/>
              <a:t>22/02/2022</a:t>
            </a:fld>
            <a:endParaRPr lang="en-NG"/>
          </a:p>
        </p:txBody>
      </p:sp>
      <p:sp>
        <p:nvSpPr>
          <p:cNvPr id="6" name="Footer Placeholder 5"/>
          <p:cNvSpPr>
            <a:spLocks noGrp="1"/>
          </p:cNvSpPr>
          <p:nvPr>
            <p:ph type="ftr" sz="quarter" idx="11"/>
          </p:nvPr>
        </p:nvSpPr>
        <p:spPr>
          <a:xfrm>
            <a:off x="1447382" y="318640"/>
            <a:ext cx="5541004" cy="320931"/>
          </a:xfrm>
        </p:spPr>
        <p:txBody>
          <a:bodyPr/>
          <a:lstStyle/>
          <a:p>
            <a:endParaRPr lang="en-NG"/>
          </a:p>
        </p:txBody>
      </p:sp>
      <p:sp>
        <p:nvSpPr>
          <p:cNvPr id="7" name="Slide Number Placeholder 6"/>
          <p:cNvSpPr>
            <a:spLocks noGrp="1"/>
          </p:cNvSpPr>
          <p:nvPr>
            <p:ph type="sldNum" sz="quarter" idx="12"/>
          </p:nvPr>
        </p:nvSpPr>
        <p:spPr/>
        <p:txBody>
          <a:bodyPr/>
          <a:lstStyle/>
          <a:p>
            <a:fld id="{7FAA6DC7-4968-4156-9A2B-72AF6A21AE18}" type="slidenum">
              <a:rPr lang="en-NG" smtClean="0"/>
              <a:t>‹#›</a:t>
            </a:fld>
            <a:endParaRPr lang="en-NG"/>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5411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7CFEEAA-99C3-4FBF-9631-B0F3C7C71411}" type="datetimeFigureOut">
              <a:rPr lang="en-NG" smtClean="0"/>
              <a:t>22/02/2022</a:t>
            </a:fld>
            <a:endParaRPr lang="en-NG"/>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NG"/>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FAA6DC7-4968-4156-9A2B-72AF6A21AE18}" type="slidenum">
              <a:rPr lang="en-NG" smtClean="0"/>
              <a:t>‹#›</a:t>
            </a:fld>
            <a:endParaRPr lang="en-NG"/>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989646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9569B-9C11-4072-9664-FD16CAF5498D}"/>
              </a:ext>
            </a:extLst>
          </p:cNvPr>
          <p:cNvSpPr>
            <a:spLocks noGrp="1"/>
          </p:cNvSpPr>
          <p:nvPr>
            <p:ph type="ctrTitle"/>
          </p:nvPr>
        </p:nvSpPr>
        <p:spPr>
          <a:xfrm>
            <a:off x="680322" y="2733709"/>
            <a:ext cx="8599602" cy="1373070"/>
          </a:xfrm>
        </p:spPr>
        <p:txBody>
          <a:bodyPr>
            <a:normAutofit fontScale="90000"/>
          </a:bodyPr>
          <a:lstStyle/>
          <a:p>
            <a:pPr algn="l"/>
            <a:r>
              <a:rPr lang="en-US" sz="4400" dirty="0">
                <a:latin typeface="Algerian" panose="04020705040A02060702" pitchFamily="82" charset="0"/>
              </a:rPr>
              <a:t>     </a:t>
            </a:r>
            <a:br>
              <a:rPr lang="en-US" sz="4400" dirty="0">
                <a:latin typeface="Algerian" panose="04020705040A02060702" pitchFamily="82" charset="0"/>
              </a:rPr>
            </a:br>
            <a:br>
              <a:rPr lang="en-US" sz="4400" dirty="0">
                <a:latin typeface="Algerian" panose="04020705040A02060702" pitchFamily="82" charset="0"/>
              </a:rPr>
            </a:br>
            <a:br>
              <a:rPr lang="en-US" sz="4400" dirty="0">
                <a:latin typeface="Algerian" panose="04020705040A02060702" pitchFamily="82" charset="0"/>
              </a:rPr>
            </a:br>
            <a:br>
              <a:rPr lang="en-US" sz="4400" dirty="0">
                <a:latin typeface="Algerian" panose="04020705040A02060702" pitchFamily="82" charset="0"/>
              </a:rPr>
            </a:br>
            <a:r>
              <a:rPr lang="en-US" sz="4400" dirty="0">
                <a:latin typeface="Algerian" panose="04020705040A02060702" pitchFamily="82" charset="0"/>
              </a:rPr>
              <a:t>      </a:t>
            </a:r>
            <a:r>
              <a:rPr lang="en-US" sz="4400" dirty="0">
                <a:solidFill>
                  <a:schemeClr val="accent5"/>
                </a:solidFill>
                <a:latin typeface="Algerian" panose="04020705040A02060702" pitchFamily="82" charset="0"/>
              </a:rPr>
              <a:t> </a:t>
            </a:r>
            <a:r>
              <a:rPr lang="en-US" sz="4400" b="1" dirty="0">
                <a:solidFill>
                  <a:schemeClr val="accent5"/>
                </a:solidFill>
                <a:effectLst>
                  <a:outerShdw blurRad="38100" dist="38100" dir="2700000" algn="tl">
                    <a:srgbClr val="000000">
                      <a:alpha val="43137"/>
                    </a:srgbClr>
                  </a:outerShdw>
                </a:effectLst>
                <a:latin typeface="Algerian" panose="04020705040A02060702" pitchFamily="82" charset="0"/>
              </a:rPr>
              <a:t>The Logophilia</a:t>
            </a:r>
            <a:br>
              <a:rPr lang="en-US" sz="4400" dirty="0">
                <a:latin typeface="Algerian" panose="04020705040A02060702" pitchFamily="82" charset="0"/>
              </a:rPr>
            </a:br>
            <a:r>
              <a:rPr lang="en-US" sz="4400" dirty="0"/>
              <a:t>   </a:t>
            </a:r>
            <a:r>
              <a:rPr lang="en-US" sz="2400" b="1" i="1" dirty="0">
                <a:latin typeface="Book Antiqua" panose="02040602050305030304" pitchFamily="18" charset="0"/>
              </a:rPr>
              <a:t>An application built for The Love Of  Words</a:t>
            </a:r>
            <a:endParaRPr lang="en-NG" sz="2400" dirty="0">
              <a:latin typeface="Book Antiqua" panose="02040602050305030304" pitchFamily="18" charset="0"/>
            </a:endParaRPr>
          </a:p>
        </p:txBody>
      </p:sp>
      <p:sp>
        <p:nvSpPr>
          <p:cNvPr id="3" name="Subtitle 2">
            <a:extLst>
              <a:ext uri="{FF2B5EF4-FFF2-40B4-BE49-F238E27FC236}">
                <a16:creationId xmlns:a16="http://schemas.microsoft.com/office/drawing/2014/main" id="{05752A5A-9966-4032-9D16-E3E56F34394C}"/>
              </a:ext>
            </a:extLst>
          </p:cNvPr>
          <p:cNvSpPr>
            <a:spLocks noGrp="1"/>
          </p:cNvSpPr>
          <p:nvPr>
            <p:ph type="subTitle" idx="1"/>
          </p:nvPr>
        </p:nvSpPr>
        <p:spPr>
          <a:xfrm>
            <a:off x="1764406" y="4584879"/>
            <a:ext cx="6761408" cy="940158"/>
          </a:xfrm>
          <a:ln w="12700">
            <a:noFill/>
          </a:ln>
          <a:effectLst>
            <a:outerShdw blurRad="50800" dist="38100" dir="16200000" rotWithShape="0">
              <a:prstClr val="black">
                <a:alpha val="40000"/>
              </a:prstClr>
            </a:outerShdw>
          </a:effectLst>
          <a:scene3d>
            <a:camera prst="orthographicFront">
              <a:rot lat="0" lon="0" rev="0"/>
            </a:camera>
            <a:lightRig rig="chilly" dir="t">
              <a:rot lat="0" lon="0" rev="18480000"/>
            </a:lightRig>
          </a:scene3d>
          <a:sp3d prstMaterial="clear">
            <a:bevelT h="63500"/>
          </a:sp3d>
        </p:spPr>
        <p:txBody>
          <a:bodyPr>
            <a:normAutofit fontScale="25000" lnSpcReduction="20000"/>
          </a:bodyPr>
          <a:lstStyle/>
          <a:p>
            <a:pPr algn="l"/>
            <a:endParaRPr lang="en-US" dirty="0"/>
          </a:p>
          <a:p>
            <a:pPr algn="l"/>
            <a:r>
              <a:rPr lang="en-US" sz="2800" dirty="0"/>
              <a:t>   </a:t>
            </a:r>
            <a:endParaRPr lang="en-US" sz="2800" b="1" i="1" dirty="0">
              <a:solidFill>
                <a:srgbClr val="FFC000"/>
              </a:solidFill>
              <a:effectLst>
                <a:outerShdw blurRad="38100" dist="38100" dir="2700000" algn="tl">
                  <a:srgbClr val="000000">
                    <a:alpha val="43137"/>
                  </a:srgbClr>
                </a:outerShdw>
              </a:effectLst>
            </a:endParaRPr>
          </a:p>
          <a:p>
            <a:pPr algn="l"/>
            <a:r>
              <a:rPr lang="en-US" sz="4400" dirty="0"/>
              <a:t>                                      </a:t>
            </a:r>
            <a:r>
              <a:rPr lang="en-US" sz="8000" b="1" dirty="0">
                <a:effectLst>
                  <a:outerShdw blurRad="38100" dist="38100" dir="2700000" algn="tl">
                    <a:srgbClr val="000000">
                      <a:alpha val="43137"/>
                    </a:srgbClr>
                  </a:outerShdw>
                </a:effectLst>
                <a:latin typeface="Book Antiqua" panose="02040602050305030304" pitchFamily="18" charset="0"/>
              </a:rPr>
              <a:t>©</a:t>
            </a:r>
            <a:r>
              <a:rPr lang="en-US" sz="3200" b="1" dirty="0">
                <a:effectLst>
                  <a:outerShdw blurRad="38100" dist="38100" dir="2700000" algn="tl">
                    <a:srgbClr val="000000">
                      <a:alpha val="43137"/>
                    </a:srgbClr>
                  </a:outerShdw>
                </a:effectLst>
              </a:rPr>
              <a:t>   </a:t>
            </a:r>
            <a:r>
              <a:rPr lang="en-US" sz="7200" i="1" dirty="0">
                <a:effectLst>
                  <a:outerShdw blurRad="38100" dist="38100" dir="2700000" algn="tl">
                    <a:srgbClr val="000000">
                      <a:alpha val="43137"/>
                    </a:srgbClr>
                  </a:outerShdw>
                </a:effectLst>
                <a:latin typeface="Book Antiqua" panose="02040602050305030304" pitchFamily="18" charset="0"/>
              </a:rPr>
              <a:t>Saula Sheriffdeen Olamilekan </a:t>
            </a:r>
            <a:r>
              <a:rPr lang="en-US" sz="6400" i="1" dirty="0"/>
              <a:t>                                    </a:t>
            </a:r>
            <a:endParaRPr lang="en-US" sz="6400" b="1" i="1" dirty="0">
              <a:effectLst>
                <a:outerShdw blurRad="38100" dist="38100" dir="2700000" algn="tl">
                  <a:srgbClr val="000000">
                    <a:alpha val="43137"/>
                  </a:srgbClr>
                </a:outerShdw>
              </a:effectLst>
            </a:endParaRPr>
          </a:p>
          <a:p>
            <a:pPr algn="l"/>
            <a:r>
              <a:rPr lang="en-US" sz="4800" b="1" dirty="0">
                <a:effectLst>
                  <a:outerShdw blurRad="38100" dist="38100" dir="2700000" algn="tl">
                    <a:srgbClr val="000000">
                      <a:alpha val="43137"/>
                    </a:srgbClr>
                  </a:outerShdw>
                </a:effectLst>
              </a:rPr>
              <a:t>                                                  </a:t>
            </a:r>
            <a:endParaRPr lang="en-NG" sz="48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33F57119-C0E6-4629-BF5C-1E9588977EF0}"/>
              </a:ext>
            </a:extLst>
          </p:cNvPr>
          <p:cNvSpPr txBox="1"/>
          <p:nvPr/>
        </p:nvSpPr>
        <p:spPr>
          <a:xfrm>
            <a:off x="8037095" y="0"/>
            <a:ext cx="4154905" cy="677108"/>
          </a:xfrm>
          <a:prstGeom prst="rect">
            <a:avLst/>
          </a:prstGeom>
          <a:noFill/>
        </p:spPr>
        <p:txBody>
          <a:bodyPr wrap="square" rtlCol="0">
            <a:spAutoFit/>
          </a:bodyPr>
          <a:lstStyle/>
          <a:p>
            <a:r>
              <a:rPr lang="en-US" spc="300" dirty="0">
                <a:solidFill>
                  <a:schemeClr val="bg1"/>
                </a:solidFill>
                <a:effectLst>
                  <a:outerShdw blurRad="38100" dist="38100" dir="2700000" algn="tl">
                    <a:srgbClr val="000000">
                      <a:alpha val="43137"/>
                    </a:srgbClr>
                  </a:outerShdw>
                </a:effectLst>
              </a:rPr>
              <a:t>           </a:t>
            </a:r>
            <a:r>
              <a:rPr lang="en-US" sz="2000" b="1" spc="300" dirty="0">
                <a:solidFill>
                  <a:schemeClr val="bg1"/>
                </a:solidFill>
                <a:effectLst>
                  <a:outerShdw blurRad="38100" dist="38100" dir="2700000" algn="tl">
                    <a:srgbClr val="000000">
                      <a:alpha val="43137"/>
                    </a:srgbClr>
                  </a:outerShdw>
                </a:effectLst>
              </a:rPr>
              <a:t>CODE</a:t>
            </a:r>
            <a:r>
              <a:rPr lang="en-US" sz="2000" b="1" i="1" spc="300" dirty="0">
                <a:solidFill>
                  <a:srgbClr val="00B0F0"/>
                </a:solidFill>
                <a:effectLst>
                  <a:outerShdw blurRad="38100" dist="38100" dir="2700000" algn="tl">
                    <a:srgbClr val="000000">
                      <a:alpha val="43137"/>
                    </a:srgbClr>
                  </a:outerShdw>
                </a:effectLst>
              </a:rPr>
              <a:t>LEARNERS</a:t>
            </a:r>
            <a:r>
              <a:rPr lang="en-US" sz="2000" b="1" spc="300" dirty="0">
                <a:solidFill>
                  <a:schemeClr val="bg1"/>
                </a:solidFill>
                <a:effectLst>
                  <a:outerShdw blurRad="38100" dist="38100" dir="2700000" algn="tl">
                    <a:srgbClr val="000000">
                      <a:alpha val="43137"/>
                    </a:srgbClr>
                  </a:outerShdw>
                </a:effectLst>
              </a:rPr>
              <a:t>HUB</a:t>
            </a:r>
            <a:endParaRPr lang="en-NG" sz="2000" b="1" spc="300" dirty="0">
              <a:solidFill>
                <a:schemeClr val="bg1"/>
              </a:solidFill>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ACD0F340-FED7-4BB6-AF3B-BE2198EA1F7C}"/>
              </a:ext>
            </a:extLst>
          </p:cNvPr>
          <p:cNvSpPr txBox="1"/>
          <p:nvPr/>
        </p:nvSpPr>
        <p:spPr>
          <a:xfrm>
            <a:off x="9131121" y="2601532"/>
            <a:ext cx="3060879" cy="1431867"/>
          </a:xfrm>
          <a:prstGeom prst="rect">
            <a:avLst/>
          </a:prstGeom>
          <a:noFill/>
        </p:spPr>
        <p:txBody>
          <a:bodyPr wrap="square" rtlCol="0">
            <a:spAutoFit/>
          </a:bodyPr>
          <a:lstStyle/>
          <a:p>
            <a:pPr>
              <a:lnSpc>
                <a:spcPct val="150000"/>
              </a:lnSpc>
            </a:pPr>
            <a:r>
              <a:rPr lang="en-US" sz="2000" spc="300" dirty="0">
                <a:effectLst>
                  <a:outerShdw blurRad="38100" dist="38100" dir="2700000" algn="tl">
                    <a:srgbClr val="000000">
                      <a:alpha val="43137"/>
                    </a:srgbClr>
                  </a:outerShdw>
                </a:effectLst>
                <a:latin typeface="Baskerville Old Face" panose="02020602080505020303" pitchFamily="18" charset="0"/>
              </a:rPr>
              <a:t>Software Documentation And Analysis</a:t>
            </a:r>
            <a:endParaRPr lang="en-NG" sz="2000" spc="300" dirty="0">
              <a:effectLst>
                <a:outerShdw blurRad="38100" dist="38100" dir="2700000" algn="tl">
                  <a:srgbClr val="000000">
                    <a:alpha val="43137"/>
                  </a:srgbClr>
                </a:outerShdw>
              </a:effectLst>
              <a:latin typeface="Baskerville Old Face" panose="02020602080505020303" pitchFamily="18" charset="0"/>
            </a:endParaRPr>
          </a:p>
        </p:txBody>
      </p:sp>
    </p:spTree>
    <p:extLst>
      <p:ext uri="{BB962C8B-B14F-4D97-AF65-F5344CB8AC3E}">
        <p14:creationId xmlns:p14="http://schemas.microsoft.com/office/powerpoint/2010/main" val="2563094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D42B05-5252-4E35-B234-7033BC7B06F9}"/>
              </a:ext>
            </a:extLst>
          </p:cNvPr>
          <p:cNvSpPr/>
          <p:nvPr/>
        </p:nvSpPr>
        <p:spPr>
          <a:xfrm>
            <a:off x="1120462" y="2967335"/>
            <a:ext cx="8538693" cy="923330"/>
          </a:xfrm>
          <a:prstGeom prst="rect">
            <a:avLst/>
          </a:prstGeom>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ln>
            <a:noFill/>
          </a:ln>
          <a:effectLst>
            <a:reflection blurRad="6350" stA="50000" endA="300" endPos="90000" dir="5400000" sy="-100000" algn="bl" rotWithShape="0"/>
          </a:effectLst>
          <a:scene3d>
            <a:camera prst="orthographicFront">
              <a:rot lat="0" lon="0" rev="0"/>
            </a:camera>
            <a:lightRig rig="chilly" dir="t">
              <a:rot lat="0" lon="0" rev="18480000"/>
            </a:lightRig>
          </a:scene3d>
          <a:sp3d prstMaterial="clear">
            <a:bevelT h="63500"/>
          </a:sp3d>
        </p:spPr>
        <p:txBody>
          <a:bodyPr wrap="square" lIns="91440" tIns="45720" rIns="91440" bIns="45720">
            <a:spAutoFit/>
          </a:bodyPr>
          <a:lstStyle/>
          <a:p>
            <a:pPr algn="ctr"/>
            <a:r>
              <a:rPr lang="en-US" sz="54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Application Requirements</a:t>
            </a:r>
            <a:endParaRPr lang="en-US" sz="5400" b="1" cap="none" spc="0"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endParaRPr>
          </a:p>
        </p:txBody>
      </p:sp>
      <p:sp>
        <p:nvSpPr>
          <p:cNvPr id="7" name="TextBox 6">
            <a:extLst>
              <a:ext uri="{FF2B5EF4-FFF2-40B4-BE49-F238E27FC236}">
                <a16:creationId xmlns:a16="http://schemas.microsoft.com/office/drawing/2014/main" id="{E00A40DD-00C4-4929-8F69-9D179FF3940C}"/>
              </a:ext>
            </a:extLst>
          </p:cNvPr>
          <p:cNvSpPr txBox="1"/>
          <p:nvPr/>
        </p:nvSpPr>
        <p:spPr>
          <a:xfrm>
            <a:off x="8793480" y="6134793"/>
            <a:ext cx="3010593" cy="369332"/>
          </a:xfrm>
          <a:prstGeom prst="rect">
            <a:avLst/>
          </a:prstGeom>
          <a:noFill/>
        </p:spPr>
        <p:txBody>
          <a:bodyPr wrap="square" rtlCol="0">
            <a:spAutoFit/>
          </a:bodyPr>
          <a:lstStyle/>
          <a:p>
            <a:r>
              <a:rPr lang="en-US" b="1" spc="300" dirty="0">
                <a:solidFill>
                  <a:schemeClr val="bg1"/>
                </a:solidFill>
              </a:rPr>
              <a:t>CODE</a:t>
            </a:r>
            <a:r>
              <a:rPr lang="en-US" b="1" i="1" spc="300" dirty="0">
                <a:solidFill>
                  <a:srgbClr val="00B0F0"/>
                </a:solidFill>
                <a:effectLst>
                  <a:outerShdw blurRad="38100" dist="38100" dir="2700000" algn="tl">
                    <a:srgbClr val="000000">
                      <a:alpha val="43137"/>
                    </a:srgbClr>
                  </a:outerShdw>
                </a:effectLst>
              </a:rPr>
              <a:t>LEARNERS</a:t>
            </a:r>
            <a:r>
              <a:rPr lang="en-US" b="1" spc="300" dirty="0">
                <a:solidFill>
                  <a:schemeClr val="bg1"/>
                </a:solidFill>
              </a:rPr>
              <a:t>HUB</a:t>
            </a:r>
            <a:endParaRPr lang="en-NG" b="1" dirty="0"/>
          </a:p>
        </p:txBody>
      </p:sp>
    </p:spTree>
    <p:extLst>
      <p:ext uri="{BB962C8B-B14F-4D97-AF65-F5344CB8AC3E}">
        <p14:creationId xmlns:p14="http://schemas.microsoft.com/office/powerpoint/2010/main" val="17681024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D42B05-5252-4E35-B234-7033BC7B06F9}"/>
              </a:ext>
            </a:extLst>
          </p:cNvPr>
          <p:cNvSpPr/>
          <p:nvPr/>
        </p:nvSpPr>
        <p:spPr>
          <a:xfrm>
            <a:off x="1120462" y="2967335"/>
            <a:ext cx="8538693" cy="923330"/>
          </a:xfrm>
          <a:prstGeom prst="rect">
            <a:avLst/>
          </a:prstGeom>
          <a:noFill/>
          <a:ln>
            <a:noFill/>
          </a:ln>
          <a:effectLst>
            <a:reflection blurRad="6350" stA="50000" endA="300" endPos="90000" dir="5400000" sy="-100000" algn="bl" rotWithShape="0"/>
          </a:effectLst>
          <a:scene3d>
            <a:camera prst="orthographicFront">
              <a:rot lat="0" lon="0" rev="0"/>
            </a:camera>
            <a:lightRig rig="chilly" dir="t">
              <a:rot lat="0" lon="0" rev="18480000"/>
            </a:lightRig>
          </a:scene3d>
          <a:sp3d prstMaterial="clear">
            <a:bevelT h="63500"/>
          </a:sp3d>
        </p:spPr>
        <p:txBody>
          <a:bodyPr wrap="square" lIns="91440" tIns="45720" rIns="91440" bIns="45720">
            <a:spAutoFit/>
          </a:bodyPr>
          <a:lstStyle/>
          <a:p>
            <a:pPr algn="ctr"/>
            <a:r>
              <a:rPr lang="en-US" sz="54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Functional </a:t>
            </a:r>
            <a:r>
              <a:rPr lang="en-US" sz="5400" b="1" dirty="0">
                <a:ln w="12700">
                  <a:solidFill>
                    <a:schemeClr val="tx2">
                      <a:lumMod val="75000"/>
                    </a:schemeClr>
                  </a:solidFill>
                  <a:prstDash val="solid"/>
                </a:ln>
                <a:solidFill>
                  <a:schemeClr val="bg1"/>
                </a:solidFill>
              </a:rPr>
              <a:t>Requirements</a:t>
            </a:r>
            <a:endParaRPr lang="en-US" sz="5400" b="1" cap="none" spc="0" dirty="0">
              <a:ln w="12700">
                <a:solidFill>
                  <a:schemeClr val="tx2">
                    <a:lumMod val="75000"/>
                  </a:schemeClr>
                </a:solidFill>
                <a:prstDash val="solid"/>
              </a:ln>
              <a:solidFill>
                <a:schemeClr val="bg1"/>
              </a:solidFill>
            </a:endParaRPr>
          </a:p>
        </p:txBody>
      </p:sp>
      <p:sp>
        <p:nvSpPr>
          <p:cNvPr id="7" name="TextBox 6">
            <a:extLst>
              <a:ext uri="{FF2B5EF4-FFF2-40B4-BE49-F238E27FC236}">
                <a16:creationId xmlns:a16="http://schemas.microsoft.com/office/drawing/2014/main" id="{E00A40DD-00C4-4929-8F69-9D179FF3940C}"/>
              </a:ext>
            </a:extLst>
          </p:cNvPr>
          <p:cNvSpPr txBox="1"/>
          <p:nvPr/>
        </p:nvSpPr>
        <p:spPr>
          <a:xfrm>
            <a:off x="8671560" y="6134793"/>
            <a:ext cx="3132513" cy="369332"/>
          </a:xfrm>
          <a:prstGeom prst="rect">
            <a:avLst/>
          </a:prstGeom>
          <a:noFill/>
        </p:spPr>
        <p:txBody>
          <a:bodyPr wrap="square" rtlCol="0">
            <a:spAutoFit/>
          </a:bodyPr>
          <a:lstStyle/>
          <a:p>
            <a:r>
              <a:rPr lang="en-US" b="1" spc="300" dirty="0">
                <a:solidFill>
                  <a:schemeClr val="bg1"/>
                </a:solidFill>
              </a:rPr>
              <a:t>CODE</a:t>
            </a:r>
            <a:r>
              <a:rPr lang="en-US" b="1" i="1" spc="300" dirty="0">
                <a:solidFill>
                  <a:srgbClr val="00B0F0"/>
                </a:solidFill>
                <a:effectLst>
                  <a:outerShdw blurRad="38100" dist="38100" dir="2700000" algn="tl">
                    <a:srgbClr val="000000">
                      <a:alpha val="43137"/>
                    </a:srgbClr>
                  </a:outerShdw>
                </a:effectLst>
              </a:rPr>
              <a:t>LEARNERS</a:t>
            </a:r>
            <a:r>
              <a:rPr lang="en-US" b="1" spc="300" dirty="0">
                <a:solidFill>
                  <a:schemeClr val="bg1"/>
                </a:solidFill>
              </a:rPr>
              <a:t>HUB</a:t>
            </a:r>
            <a:endParaRPr lang="en-NG" b="1" dirty="0"/>
          </a:p>
        </p:txBody>
      </p:sp>
    </p:spTree>
    <p:extLst>
      <p:ext uri="{BB962C8B-B14F-4D97-AF65-F5344CB8AC3E}">
        <p14:creationId xmlns:p14="http://schemas.microsoft.com/office/powerpoint/2010/main" val="34123378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42ACD-F7E1-40AC-B66E-C6F30E0B8C24}"/>
              </a:ext>
            </a:extLst>
          </p:cNvPr>
          <p:cNvSpPr>
            <a:spLocks noGrp="1"/>
          </p:cNvSpPr>
          <p:nvPr>
            <p:ph type="title"/>
          </p:nvPr>
        </p:nvSpPr>
        <p:spPr>
          <a:xfrm>
            <a:off x="524895" y="753228"/>
            <a:ext cx="8902441" cy="1080938"/>
          </a:xfrm>
          <a:effectLst>
            <a:outerShdw blurRad="50800" dist="38100" dir="10800000" algn="r" rotWithShape="0">
              <a:prstClr val="black">
                <a:alpha val="40000"/>
              </a:prstClr>
            </a:outerShdw>
          </a:effectLst>
        </p:spPr>
        <p:txBody>
          <a:bodyPr>
            <a:normAutofit fontScale="90000"/>
          </a:bodyPr>
          <a:lstStyle/>
          <a:p>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User’s Functional Requirements</a:t>
            </a:r>
            <a:br>
              <a:rPr lang="en-US" b="1" dirty="0">
                <a:effectLst>
                  <a:outerShdw blurRad="38100" dist="38100" dir="2700000" algn="tl">
                    <a:srgbClr val="000000">
                      <a:alpha val="43137"/>
                    </a:srgbClr>
                  </a:outerShdw>
                </a:effectLst>
              </a:rPr>
            </a:br>
            <a:r>
              <a:rPr lang="en-US" i="1" dirty="0">
                <a:effectLst>
                  <a:outerShdw blurRad="38100" dist="38100" dir="2700000" algn="tl">
                    <a:srgbClr val="000000">
                      <a:alpha val="43137"/>
                    </a:srgbClr>
                  </a:outerShdw>
                </a:effectLst>
              </a:rPr>
              <a:t>   </a:t>
            </a:r>
            <a:r>
              <a:rPr lang="en-US" sz="1800" i="1" dirty="0">
                <a:effectLst>
                  <a:outerShdw blurRad="38100" dist="38100" dir="2700000" algn="tl">
                    <a:srgbClr val="000000">
                      <a:alpha val="43137"/>
                    </a:srgbClr>
                  </a:outerShdw>
                </a:effectLst>
              </a:rPr>
              <a:t>( </a:t>
            </a:r>
            <a:r>
              <a:rPr lang="en-US" sz="2000" i="1" spc="300" dirty="0">
                <a:effectLst>
                  <a:outerShdw blurRad="38100" dist="38100" dir="2700000" algn="tl">
                    <a:srgbClr val="000000">
                      <a:alpha val="43137"/>
                    </a:srgbClr>
                  </a:outerShdw>
                </a:effectLst>
              </a:rPr>
              <a:t>The User-Story)</a:t>
            </a:r>
            <a:endParaRPr lang="en-NG" b="1" spc="3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926F4A5-EAB0-4117-BEFA-26AC0D44656C}"/>
              </a:ext>
            </a:extLst>
          </p:cNvPr>
          <p:cNvSpPr>
            <a:spLocks noGrp="1"/>
          </p:cNvSpPr>
          <p:nvPr>
            <p:ph idx="1"/>
          </p:nvPr>
        </p:nvSpPr>
        <p:spPr>
          <a:xfrm>
            <a:off x="524895" y="2281946"/>
            <a:ext cx="9688051" cy="3822825"/>
          </a:xfrm>
        </p:spPr>
        <p:txBody>
          <a:bodyPr numCol="1">
            <a:normAutofit/>
          </a:bodyPr>
          <a:lstStyle/>
          <a:p>
            <a:pPr>
              <a:lnSpc>
                <a:spcPct val="110000"/>
              </a:lnSpc>
              <a:spcAft>
                <a:spcPts val="1000"/>
              </a:spcAft>
              <a:buFont typeface="Wingdings" panose="05000000000000000000" pitchFamily="2" charset="2"/>
              <a:buChar char="v"/>
            </a:pPr>
            <a:r>
              <a:rPr lang="en-US" sz="1600" dirty="0">
                <a:effectLst/>
                <a:ea typeface="Calibri" panose="020F0502020204030204" pitchFamily="34" charset="0"/>
                <a:cs typeface="Times New Roman" panose="02020603050405020304" pitchFamily="18" charset="0"/>
              </a:rPr>
              <a:t>The application user can register into  the system</a:t>
            </a:r>
          </a:p>
          <a:p>
            <a:pPr>
              <a:lnSpc>
                <a:spcPct val="110000"/>
              </a:lnSpc>
              <a:spcAft>
                <a:spcPts val="1000"/>
              </a:spcAft>
              <a:buFont typeface="Wingdings" panose="05000000000000000000" pitchFamily="2" charset="2"/>
              <a:buChar char="v"/>
            </a:pPr>
            <a:r>
              <a:rPr lang="en-US" sz="1600" dirty="0">
                <a:ea typeface="Calibri" panose="020F0502020204030204" pitchFamily="34" charset="0"/>
                <a:cs typeface="Times New Roman" panose="02020603050405020304" pitchFamily="18" charset="0"/>
              </a:rPr>
              <a:t>The application allows users to create and engage in educative discussions, created by such user or other users of the application.</a:t>
            </a:r>
            <a:endParaRPr lang="en-US" sz="1600" dirty="0">
              <a:effectLst/>
              <a:ea typeface="Calibri" panose="020F0502020204030204" pitchFamily="34" charset="0"/>
              <a:cs typeface="Times New Roman" panose="02020603050405020304" pitchFamily="18" charset="0"/>
            </a:endParaRPr>
          </a:p>
          <a:p>
            <a:pPr>
              <a:lnSpc>
                <a:spcPct val="110000"/>
              </a:lnSpc>
              <a:spcAft>
                <a:spcPts val="1000"/>
              </a:spcAft>
              <a:buFont typeface="Wingdings" panose="05000000000000000000" pitchFamily="2" charset="2"/>
              <a:buChar char="v"/>
            </a:pPr>
            <a:r>
              <a:rPr lang="en-US" sz="1600" dirty="0">
                <a:ea typeface="Calibri" panose="020F0502020204030204" pitchFamily="34" charset="0"/>
                <a:cs typeface="Times New Roman" panose="02020603050405020304" pitchFamily="18" charset="0"/>
              </a:rPr>
              <a:t>The application allows its user to search words, via </a:t>
            </a:r>
            <a:r>
              <a:rPr lang="en-US" sz="1600" i="1" dirty="0">
                <a:ea typeface="Calibri" panose="020F0502020204030204" pitchFamily="34" charset="0"/>
                <a:cs typeface="Times New Roman" panose="02020603050405020304" pitchFamily="18" charset="0"/>
              </a:rPr>
              <a:t>voice search and text search </a:t>
            </a:r>
          </a:p>
          <a:p>
            <a:pPr>
              <a:lnSpc>
                <a:spcPct val="110000"/>
              </a:lnSpc>
              <a:spcAft>
                <a:spcPts val="1000"/>
              </a:spcAft>
              <a:buFont typeface="Wingdings" panose="05000000000000000000" pitchFamily="2" charset="2"/>
              <a:buChar char="v"/>
            </a:pPr>
            <a:r>
              <a:rPr lang="en-US" sz="1600" dirty="0">
                <a:ea typeface="Calibri" panose="020F0502020204030204" pitchFamily="34" charset="0"/>
                <a:cs typeface="Times New Roman" panose="02020603050405020304" pitchFamily="18" charset="0"/>
              </a:rPr>
              <a:t>The application features </a:t>
            </a:r>
            <a:r>
              <a:rPr lang="en-US" sz="1600" i="1" dirty="0">
                <a:ea typeface="Calibri" panose="020F0502020204030204" pitchFamily="34" charset="0"/>
                <a:cs typeface="Times New Roman" panose="02020603050405020304" pitchFamily="18" charset="0"/>
              </a:rPr>
              <a:t>rendition of the search result of words in audio format and visible text forms</a:t>
            </a:r>
            <a:endParaRPr lang="en-US" sz="1600" i="1" dirty="0">
              <a:effectLst/>
              <a:ea typeface="Calibri" panose="020F0502020204030204" pitchFamily="34" charset="0"/>
              <a:cs typeface="Times New Roman" panose="02020603050405020304" pitchFamily="18" charset="0"/>
            </a:endParaRPr>
          </a:p>
          <a:p>
            <a:pPr>
              <a:lnSpc>
                <a:spcPct val="110000"/>
              </a:lnSpc>
              <a:spcAft>
                <a:spcPts val="1000"/>
              </a:spcAft>
              <a:buFont typeface="Wingdings" panose="05000000000000000000" pitchFamily="2" charset="2"/>
              <a:buChar char="v"/>
            </a:pPr>
            <a:r>
              <a:rPr lang="en-US" sz="1600" dirty="0">
                <a:effectLst/>
                <a:ea typeface="Calibri" panose="020F0502020204030204" pitchFamily="34" charset="0"/>
                <a:cs typeface="Times New Roman" panose="02020603050405020304" pitchFamily="18" charset="0"/>
              </a:rPr>
              <a:t>The application provides its users access to word  games</a:t>
            </a:r>
          </a:p>
          <a:p>
            <a:pPr>
              <a:lnSpc>
                <a:spcPct val="110000"/>
              </a:lnSpc>
              <a:spcAft>
                <a:spcPts val="1000"/>
              </a:spcAft>
              <a:buFont typeface="Wingdings" panose="05000000000000000000" pitchFamily="2" charset="2"/>
              <a:buChar char="v"/>
            </a:pPr>
            <a:r>
              <a:rPr lang="en-US" sz="1600" dirty="0">
                <a:ea typeface="Calibri" panose="020F0502020204030204" pitchFamily="34" charset="0"/>
                <a:cs typeface="Times New Roman" panose="02020603050405020304" pitchFamily="18" charset="0"/>
              </a:rPr>
              <a:t>The user has access to viewing the result of the quizzes and games partake in</a:t>
            </a:r>
          </a:p>
          <a:p>
            <a:pPr>
              <a:lnSpc>
                <a:spcPct val="100000"/>
              </a:lnSpc>
              <a:spcAft>
                <a:spcPts val="1000"/>
              </a:spcAft>
              <a:buFont typeface="Wingdings" panose="05000000000000000000" pitchFamily="2" charset="2"/>
              <a:buChar char="v"/>
            </a:pPr>
            <a:endParaRPr lang="en-US" sz="1600" i="1" dirty="0">
              <a:effectLst/>
              <a:ea typeface="Calibri" panose="020F0502020204030204" pitchFamily="34" charset="0"/>
              <a:cs typeface="Times New Roman" panose="02020603050405020304" pitchFamily="18" charset="0"/>
            </a:endParaRPr>
          </a:p>
          <a:p>
            <a:pPr marL="0" indent="0">
              <a:lnSpc>
                <a:spcPct val="100000"/>
              </a:lnSpc>
              <a:spcAft>
                <a:spcPts val="1000"/>
              </a:spcAft>
              <a:buNone/>
            </a:pPr>
            <a:endParaRPr lang="en-US" sz="1600" i="1"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marL="0" indent="0">
              <a:lnSpc>
                <a:spcPct val="100000"/>
              </a:lnSpc>
              <a:spcAft>
                <a:spcPts val="1000"/>
              </a:spcAft>
              <a:buNone/>
            </a:pPr>
            <a:endParaRPr lang="en-US" sz="1600" i="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5C4E97DD-D93E-4B72-B8F7-F84EC9FD1E90}"/>
              </a:ext>
            </a:extLst>
          </p:cNvPr>
          <p:cNvSpPr txBox="1"/>
          <p:nvPr/>
        </p:nvSpPr>
        <p:spPr>
          <a:xfrm>
            <a:off x="8085513" y="6254230"/>
            <a:ext cx="4106487" cy="369332"/>
          </a:xfrm>
          <a:prstGeom prst="rect">
            <a:avLst/>
          </a:prstGeom>
          <a:noFill/>
        </p:spPr>
        <p:txBody>
          <a:bodyPr wrap="square" rtlCol="0">
            <a:spAutoFit/>
          </a:bodyPr>
          <a:lstStyle/>
          <a:p>
            <a:r>
              <a:rPr lang="en-US" spc="300" dirty="0">
                <a:solidFill>
                  <a:schemeClr val="bg1"/>
                </a:solidFill>
                <a:effectLst>
                  <a:outerShdw blurRad="38100" dist="38100" dir="2700000" algn="tl">
                    <a:srgbClr val="000000">
                      <a:alpha val="43137"/>
                    </a:srgbClr>
                  </a:outerShdw>
                </a:effectLst>
              </a:rPr>
              <a:t>     </a:t>
            </a:r>
            <a:r>
              <a:rPr lang="en-US" b="1" spc="300" dirty="0">
                <a:solidFill>
                  <a:schemeClr val="bg1"/>
                </a:solidFill>
              </a:rPr>
              <a:t>CODE</a:t>
            </a:r>
            <a:r>
              <a:rPr lang="en-US" b="1" i="1" spc="300" dirty="0">
                <a:solidFill>
                  <a:srgbClr val="00B0F0"/>
                </a:solidFill>
                <a:effectLst>
                  <a:outerShdw blurRad="38100" dist="38100" dir="2700000" algn="tl">
                    <a:srgbClr val="000000">
                      <a:alpha val="43137"/>
                    </a:srgbClr>
                  </a:outerShdw>
                </a:effectLst>
              </a:rPr>
              <a:t>LEARNERS</a:t>
            </a:r>
            <a:r>
              <a:rPr lang="en-US" b="1" spc="300" dirty="0">
                <a:solidFill>
                  <a:schemeClr val="bg1"/>
                </a:solidFill>
              </a:rPr>
              <a:t>HUB</a:t>
            </a:r>
            <a:endParaRPr lang="en-NG" b="1" dirty="0"/>
          </a:p>
        </p:txBody>
      </p:sp>
    </p:spTree>
    <p:extLst>
      <p:ext uri="{BB962C8B-B14F-4D97-AF65-F5344CB8AC3E}">
        <p14:creationId xmlns:p14="http://schemas.microsoft.com/office/powerpoint/2010/main" val="27463152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42ACD-F7E1-40AC-B66E-C6F30E0B8C24}"/>
              </a:ext>
            </a:extLst>
          </p:cNvPr>
          <p:cNvSpPr>
            <a:spLocks noGrp="1"/>
          </p:cNvSpPr>
          <p:nvPr>
            <p:ph type="title"/>
          </p:nvPr>
        </p:nvSpPr>
        <p:spPr>
          <a:xfrm>
            <a:off x="524895" y="753228"/>
            <a:ext cx="8902441" cy="1080938"/>
          </a:xfrm>
          <a:effectLst>
            <a:outerShdw blurRad="50800" dist="38100" dir="10800000" algn="r" rotWithShape="0">
              <a:prstClr val="black">
                <a:alpha val="40000"/>
              </a:prstClr>
            </a:outerShdw>
          </a:effectLst>
        </p:spPr>
        <p:txBody>
          <a:bodyPr>
            <a:normAutofit fontScale="90000"/>
          </a:bodyPr>
          <a:lstStyle/>
          <a:p>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User’s Functional Requirements</a:t>
            </a:r>
            <a:br>
              <a:rPr lang="en-US" b="1" dirty="0">
                <a:effectLst>
                  <a:outerShdw blurRad="38100" dist="38100" dir="2700000" algn="tl">
                    <a:srgbClr val="000000">
                      <a:alpha val="43137"/>
                    </a:srgbClr>
                  </a:outerShdw>
                </a:effectLst>
              </a:rPr>
            </a:br>
            <a:r>
              <a:rPr lang="en-US" i="1" dirty="0">
                <a:effectLst>
                  <a:outerShdw blurRad="38100" dist="38100" dir="2700000" algn="tl">
                    <a:srgbClr val="000000">
                      <a:alpha val="43137"/>
                    </a:srgbClr>
                  </a:outerShdw>
                </a:effectLst>
              </a:rPr>
              <a:t>   </a:t>
            </a:r>
            <a:r>
              <a:rPr lang="en-US" sz="1800" i="1" dirty="0">
                <a:effectLst>
                  <a:outerShdw blurRad="38100" dist="38100" dir="2700000" algn="tl">
                    <a:srgbClr val="000000">
                      <a:alpha val="43137"/>
                    </a:srgbClr>
                  </a:outerShdw>
                </a:effectLst>
              </a:rPr>
              <a:t>( </a:t>
            </a:r>
            <a:r>
              <a:rPr lang="en-US" sz="2000" i="1" spc="300" dirty="0">
                <a:effectLst>
                  <a:outerShdw blurRad="38100" dist="38100" dir="2700000" algn="tl">
                    <a:srgbClr val="000000">
                      <a:alpha val="43137"/>
                    </a:srgbClr>
                  </a:outerShdw>
                </a:effectLst>
              </a:rPr>
              <a:t>The User-Story)</a:t>
            </a:r>
            <a:endParaRPr lang="en-NG" b="1" spc="3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926F4A5-EAB0-4117-BEFA-26AC0D44656C}"/>
              </a:ext>
            </a:extLst>
          </p:cNvPr>
          <p:cNvSpPr>
            <a:spLocks noGrp="1"/>
          </p:cNvSpPr>
          <p:nvPr>
            <p:ph idx="1"/>
          </p:nvPr>
        </p:nvSpPr>
        <p:spPr>
          <a:xfrm>
            <a:off x="524895" y="2281946"/>
            <a:ext cx="9688051" cy="3822825"/>
          </a:xfrm>
        </p:spPr>
        <p:txBody>
          <a:bodyPr numCol="1">
            <a:normAutofit/>
          </a:bodyPr>
          <a:lstStyle/>
          <a:p>
            <a:pPr>
              <a:lnSpc>
                <a:spcPct val="100000"/>
              </a:lnSpc>
              <a:spcAft>
                <a:spcPts val="1000"/>
              </a:spcAft>
              <a:buFont typeface="Wingdings" panose="05000000000000000000" pitchFamily="2" charset="2"/>
              <a:buChar char="v"/>
            </a:pPr>
            <a:r>
              <a:rPr lang="en-US" sz="1600" dirty="0">
                <a:effectLst/>
                <a:ea typeface="Calibri" panose="020F0502020204030204" pitchFamily="34" charset="0"/>
                <a:cs typeface="Times New Roman" panose="02020603050405020304" pitchFamily="18" charset="0"/>
              </a:rPr>
              <a:t>The user can search and learn about the </a:t>
            </a:r>
            <a:r>
              <a:rPr lang="en-US" sz="1600" i="1" dirty="0">
                <a:effectLst/>
                <a:ea typeface="Calibri" panose="020F0502020204030204" pitchFamily="34" charset="0"/>
                <a:cs typeface="Times New Roman" panose="02020603050405020304" pitchFamily="18" charset="0"/>
              </a:rPr>
              <a:t>language of origin (etymology)</a:t>
            </a:r>
            <a:r>
              <a:rPr lang="en-US" sz="1600" dirty="0">
                <a:effectLst/>
                <a:ea typeface="Calibri" panose="020F0502020204030204" pitchFamily="34" charset="0"/>
                <a:cs typeface="Times New Roman" panose="02020603050405020304" pitchFamily="18" charset="0"/>
              </a:rPr>
              <a:t> of words and history about them.</a:t>
            </a:r>
          </a:p>
          <a:p>
            <a:pPr>
              <a:lnSpc>
                <a:spcPct val="100000"/>
              </a:lnSpc>
              <a:spcAft>
                <a:spcPts val="1000"/>
              </a:spcAft>
              <a:buFont typeface="Wingdings" panose="05000000000000000000" pitchFamily="2" charset="2"/>
              <a:buChar char="v"/>
            </a:pPr>
            <a:r>
              <a:rPr lang="en-US" sz="1600" dirty="0">
                <a:effectLst/>
                <a:ea typeface="Calibri" panose="020F0502020204030204" pitchFamily="34" charset="0"/>
                <a:cs typeface="Times New Roman" panose="02020603050405020304" pitchFamily="18" charset="0"/>
              </a:rPr>
              <a:t>The user can participate in contests like Spelling Bee which rates </a:t>
            </a:r>
            <a:r>
              <a:rPr lang="en-US" sz="1600" dirty="0">
                <a:ea typeface="Calibri" panose="020F0502020204030204" pitchFamily="34" charset="0"/>
                <a:cs typeface="Times New Roman" panose="02020603050405020304" pitchFamily="18" charset="0"/>
              </a:rPr>
              <a:t>a </a:t>
            </a:r>
            <a:r>
              <a:rPr lang="en-US" sz="1600" dirty="0">
                <a:effectLst/>
                <a:ea typeface="Calibri" panose="020F0502020204030204" pitchFamily="34" charset="0"/>
                <a:cs typeface="Times New Roman" panose="02020603050405020304" pitchFamily="18" charset="0"/>
              </a:rPr>
              <a:t>user with other users of the application</a:t>
            </a:r>
          </a:p>
          <a:p>
            <a:pPr>
              <a:lnSpc>
                <a:spcPct val="100000"/>
              </a:lnSpc>
              <a:spcAft>
                <a:spcPts val="1000"/>
              </a:spcAft>
              <a:buFont typeface="Wingdings" panose="05000000000000000000" pitchFamily="2" charset="2"/>
              <a:buChar char="v"/>
            </a:pPr>
            <a:r>
              <a:rPr lang="en-US" sz="1600" dirty="0">
                <a:effectLst/>
                <a:ea typeface="Calibri" panose="020F0502020204030204" pitchFamily="34" charset="0"/>
                <a:cs typeface="Times New Roman" panose="02020603050405020304" pitchFamily="18" charset="0"/>
              </a:rPr>
              <a:t>Can view the leaderboard of the competitions.</a:t>
            </a:r>
          </a:p>
          <a:p>
            <a:pPr>
              <a:lnSpc>
                <a:spcPct val="100000"/>
              </a:lnSpc>
              <a:spcAft>
                <a:spcPts val="1000"/>
              </a:spcAft>
              <a:buFont typeface="Wingdings" panose="05000000000000000000" pitchFamily="2" charset="2"/>
              <a:buChar char="v"/>
            </a:pPr>
            <a:r>
              <a:rPr lang="en-US" sz="1600" dirty="0">
                <a:effectLst/>
                <a:ea typeface="Calibri" panose="020F0502020204030204" pitchFamily="34" charset="0"/>
                <a:cs typeface="Times New Roman" panose="02020603050405020304" pitchFamily="18" charset="0"/>
              </a:rPr>
              <a:t>Can access </a:t>
            </a:r>
            <a:r>
              <a:rPr lang="en-US" sz="1600" i="1" dirty="0">
                <a:effectLst/>
                <a:ea typeface="Calibri" panose="020F0502020204030204" pitchFamily="34" charset="0"/>
                <a:cs typeface="Times New Roman" panose="02020603050405020304" pitchFamily="18" charset="0"/>
              </a:rPr>
              <a:t>words of the day </a:t>
            </a:r>
          </a:p>
          <a:p>
            <a:pPr>
              <a:lnSpc>
                <a:spcPct val="100000"/>
              </a:lnSpc>
              <a:spcAft>
                <a:spcPts val="1000"/>
              </a:spcAft>
              <a:buFont typeface="Wingdings" panose="05000000000000000000" pitchFamily="2" charset="2"/>
              <a:buChar char="v"/>
            </a:pPr>
            <a:r>
              <a:rPr lang="en-US" sz="1600" dirty="0">
                <a:ea typeface="Calibri" panose="020F0502020204030204" pitchFamily="34" charset="0"/>
                <a:cs typeface="Times New Roman" panose="02020603050405020304" pitchFamily="18" charset="0"/>
              </a:rPr>
              <a:t>The user has access to documenting the words he discovers and access them.</a:t>
            </a:r>
          </a:p>
          <a:p>
            <a:pPr>
              <a:lnSpc>
                <a:spcPct val="100000"/>
              </a:lnSpc>
              <a:spcAft>
                <a:spcPts val="1000"/>
              </a:spcAft>
              <a:buFont typeface="Wingdings" panose="05000000000000000000" pitchFamily="2" charset="2"/>
              <a:buChar char="v"/>
            </a:pPr>
            <a:r>
              <a:rPr lang="en-US" sz="1600" dirty="0">
                <a:effectLst/>
                <a:ea typeface="Calibri" panose="020F0502020204030204" pitchFamily="34" charset="0"/>
                <a:cs typeface="Times New Roman" panose="02020603050405020304" pitchFamily="18" charset="0"/>
              </a:rPr>
              <a:t>Can </a:t>
            </a:r>
            <a:r>
              <a:rPr lang="en-US" sz="1600" dirty="0">
                <a:ea typeface="Calibri" panose="020F0502020204030204" pitchFamily="34" charset="0"/>
                <a:cs typeface="Times New Roman" panose="02020603050405020304" pitchFamily="18" charset="0"/>
              </a:rPr>
              <a:t>meet and greet other users.</a:t>
            </a:r>
          </a:p>
          <a:p>
            <a:pPr>
              <a:lnSpc>
                <a:spcPct val="100000"/>
              </a:lnSpc>
              <a:spcAft>
                <a:spcPts val="1000"/>
              </a:spcAft>
              <a:buFont typeface="Wingdings" panose="05000000000000000000" pitchFamily="2" charset="2"/>
              <a:buChar char="v"/>
            </a:pPr>
            <a:r>
              <a:rPr lang="en-US" sz="1600" dirty="0">
                <a:ea typeface="Calibri" panose="020F0502020204030204" pitchFamily="34" charset="0"/>
                <a:cs typeface="Times New Roman" panose="02020603050405020304" pitchFamily="18" charset="0"/>
              </a:rPr>
              <a:t>The user can Log Out Of The Application.</a:t>
            </a:r>
          </a:p>
          <a:p>
            <a:pPr>
              <a:lnSpc>
                <a:spcPct val="100000"/>
              </a:lnSpc>
              <a:spcAft>
                <a:spcPts val="1000"/>
              </a:spcAft>
              <a:buFont typeface="Wingdings" panose="05000000000000000000" pitchFamily="2" charset="2"/>
              <a:buChar char="v"/>
            </a:pPr>
            <a:endParaRPr lang="en-US" sz="1600" dirty="0">
              <a:effectLst/>
              <a:ea typeface="Calibri" panose="020F0502020204030204" pitchFamily="34" charset="0"/>
              <a:cs typeface="Times New Roman" panose="02020603050405020304" pitchFamily="18" charset="0"/>
            </a:endParaRPr>
          </a:p>
          <a:p>
            <a:pPr>
              <a:lnSpc>
                <a:spcPct val="100000"/>
              </a:lnSpc>
              <a:spcAft>
                <a:spcPts val="1000"/>
              </a:spcAft>
              <a:buFont typeface="Wingdings" panose="05000000000000000000" pitchFamily="2" charset="2"/>
              <a:buChar char="v"/>
            </a:pPr>
            <a:endParaRPr lang="en-US" sz="1600" i="1" dirty="0">
              <a:effectLst/>
              <a:ea typeface="Calibri" panose="020F0502020204030204" pitchFamily="34" charset="0"/>
              <a:cs typeface="Times New Roman" panose="02020603050405020304" pitchFamily="18" charset="0"/>
            </a:endParaRPr>
          </a:p>
          <a:p>
            <a:pPr marL="0" indent="0">
              <a:lnSpc>
                <a:spcPct val="100000"/>
              </a:lnSpc>
              <a:spcAft>
                <a:spcPts val="1000"/>
              </a:spcAft>
              <a:buNone/>
            </a:pPr>
            <a:endParaRPr lang="en-US" sz="1600" i="1"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marL="0" indent="0">
              <a:lnSpc>
                <a:spcPct val="100000"/>
              </a:lnSpc>
              <a:spcAft>
                <a:spcPts val="1000"/>
              </a:spcAft>
              <a:buNone/>
            </a:pPr>
            <a:endParaRPr lang="en-US" sz="1600" i="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5C4E97DD-D93E-4B72-B8F7-F84EC9FD1E90}"/>
              </a:ext>
            </a:extLst>
          </p:cNvPr>
          <p:cNvSpPr txBox="1"/>
          <p:nvPr/>
        </p:nvSpPr>
        <p:spPr>
          <a:xfrm>
            <a:off x="8085513" y="6254230"/>
            <a:ext cx="4106487" cy="369332"/>
          </a:xfrm>
          <a:prstGeom prst="rect">
            <a:avLst/>
          </a:prstGeom>
          <a:noFill/>
        </p:spPr>
        <p:txBody>
          <a:bodyPr wrap="square" rtlCol="0">
            <a:spAutoFit/>
          </a:bodyPr>
          <a:lstStyle/>
          <a:p>
            <a:r>
              <a:rPr lang="en-US" spc="300" dirty="0">
                <a:solidFill>
                  <a:schemeClr val="bg1"/>
                </a:solidFill>
                <a:effectLst>
                  <a:outerShdw blurRad="38100" dist="38100" dir="2700000" algn="tl">
                    <a:srgbClr val="000000">
                      <a:alpha val="43137"/>
                    </a:srgbClr>
                  </a:outerShdw>
                </a:effectLst>
              </a:rPr>
              <a:t>     </a:t>
            </a:r>
            <a:r>
              <a:rPr lang="en-US" b="1" spc="300" dirty="0">
                <a:solidFill>
                  <a:schemeClr val="bg1"/>
                </a:solidFill>
              </a:rPr>
              <a:t>CODE</a:t>
            </a:r>
            <a:r>
              <a:rPr lang="en-US" b="1" i="1" spc="300" dirty="0">
                <a:solidFill>
                  <a:srgbClr val="00B0F0"/>
                </a:solidFill>
                <a:effectLst>
                  <a:outerShdw blurRad="38100" dist="38100" dir="2700000" algn="tl">
                    <a:srgbClr val="000000">
                      <a:alpha val="43137"/>
                    </a:srgbClr>
                  </a:outerShdw>
                </a:effectLst>
              </a:rPr>
              <a:t>LEARNERS</a:t>
            </a:r>
            <a:r>
              <a:rPr lang="en-US" b="1" spc="300" dirty="0">
                <a:solidFill>
                  <a:schemeClr val="bg1"/>
                </a:solidFill>
              </a:rPr>
              <a:t>HUB</a:t>
            </a:r>
            <a:endParaRPr lang="en-NG" b="1" dirty="0"/>
          </a:p>
        </p:txBody>
      </p:sp>
    </p:spTree>
    <p:extLst>
      <p:ext uri="{BB962C8B-B14F-4D97-AF65-F5344CB8AC3E}">
        <p14:creationId xmlns:p14="http://schemas.microsoft.com/office/powerpoint/2010/main" val="32940673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42ACD-F7E1-40AC-B66E-C6F30E0B8C24}"/>
              </a:ext>
            </a:extLst>
          </p:cNvPr>
          <p:cNvSpPr>
            <a:spLocks noGrp="1"/>
          </p:cNvSpPr>
          <p:nvPr>
            <p:ph type="title"/>
          </p:nvPr>
        </p:nvSpPr>
        <p:spPr>
          <a:xfrm>
            <a:off x="524895" y="753228"/>
            <a:ext cx="8902441" cy="1080938"/>
          </a:xfrm>
          <a:effectLst>
            <a:outerShdw blurRad="50800" dist="38100" dir="10800000" algn="r" rotWithShape="0">
              <a:prstClr val="black">
                <a:alpha val="40000"/>
              </a:prstClr>
            </a:outerShdw>
          </a:effectLst>
        </p:spPr>
        <p:txBody>
          <a:bodyPr>
            <a:normAutofit fontScale="90000"/>
          </a:bodyPr>
          <a:lstStyle/>
          <a:p>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     Admin’s Functional Requirements</a:t>
            </a:r>
            <a:br>
              <a:rPr lang="en-US" b="1" dirty="0">
                <a:effectLst>
                  <a:outerShdw blurRad="38100" dist="38100" dir="2700000" algn="tl">
                    <a:srgbClr val="000000">
                      <a:alpha val="43137"/>
                    </a:srgbClr>
                  </a:outerShdw>
                </a:effectLst>
              </a:rPr>
            </a:br>
            <a:endParaRPr lang="en-NG" b="1" spc="3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926F4A5-EAB0-4117-BEFA-26AC0D44656C}"/>
              </a:ext>
            </a:extLst>
          </p:cNvPr>
          <p:cNvSpPr>
            <a:spLocks noGrp="1"/>
          </p:cNvSpPr>
          <p:nvPr>
            <p:ph idx="1"/>
          </p:nvPr>
        </p:nvSpPr>
        <p:spPr>
          <a:xfrm>
            <a:off x="524895" y="2281946"/>
            <a:ext cx="9688051" cy="3822825"/>
          </a:xfrm>
        </p:spPr>
        <p:txBody>
          <a:bodyPr numCol="1">
            <a:normAutofit fontScale="25000" lnSpcReduction="20000"/>
          </a:bodyPr>
          <a:lstStyle/>
          <a:p>
            <a:pPr>
              <a:lnSpc>
                <a:spcPct val="100000"/>
              </a:lnSpc>
              <a:spcAft>
                <a:spcPts val="1000"/>
              </a:spcAft>
              <a:buFont typeface="Wingdings" panose="05000000000000000000" pitchFamily="2" charset="2"/>
              <a:buChar char="v"/>
            </a:pPr>
            <a:r>
              <a:rPr lang="en-US" sz="36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72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The Application Main Administrator Can Register Into The System</a:t>
            </a:r>
          </a:p>
          <a:p>
            <a:pPr>
              <a:lnSpc>
                <a:spcPct val="100000"/>
              </a:lnSpc>
              <a:spcAft>
                <a:spcPts val="1000"/>
              </a:spcAft>
              <a:buFont typeface="Wingdings" panose="05000000000000000000" pitchFamily="2" charset="2"/>
              <a:buChar char="v"/>
            </a:pPr>
            <a:r>
              <a:rPr lang="en-US" sz="72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He can register Sub-Administrators</a:t>
            </a:r>
          </a:p>
          <a:p>
            <a:pPr>
              <a:lnSpc>
                <a:spcPct val="100000"/>
              </a:lnSpc>
              <a:spcAft>
                <a:spcPts val="1000"/>
              </a:spcAft>
              <a:buFont typeface="Wingdings" panose="05000000000000000000" pitchFamily="2" charset="2"/>
              <a:buChar char="v"/>
            </a:pPr>
            <a:r>
              <a:rPr lang="en-US" sz="72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He can create games</a:t>
            </a:r>
          </a:p>
          <a:p>
            <a:pPr>
              <a:lnSpc>
                <a:spcPct val="100000"/>
              </a:lnSpc>
              <a:spcAft>
                <a:spcPts val="1000"/>
              </a:spcAft>
              <a:buFont typeface="Wingdings" panose="05000000000000000000" pitchFamily="2" charset="2"/>
              <a:buChar char="v"/>
            </a:pPr>
            <a:r>
              <a:rPr lang="en-US" sz="72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The application administrator has the responsibility of sending notifications of new games</a:t>
            </a:r>
          </a:p>
          <a:p>
            <a:pPr>
              <a:lnSpc>
                <a:spcPct val="100000"/>
              </a:lnSpc>
              <a:spcAft>
                <a:spcPts val="1000"/>
              </a:spcAft>
              <a:buFont typeface="Wingdings" panose="05000000000000000000" pitchFamily="2" charset="2"/>
              <a:buChar char="v"/>
            </a:pPr>
            <a:r>
              <a:rPr lang="en-US" sz="72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The administrator and the Sub-Administrators can create competitions</a:t>
            </a:r>
          </a:p>
          <a:p>
            <a:pPr>
              <a:lnSpc>
                <a:spcPct val="100000"/>
              </a:lnSpc>
              <a:spcAft>
                <a:spcPts val="1000"/>
              </a:spcAft>
              <a:buFont typeface="Wingdings" panose="05000000000000000000" pitchFamily="2" charset="2"/>
              <a:buChar char="v"/>
            </a:pPr>
            <a:r>
              <a:rPr lang="en-US" sz="72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He can update Application Users To partake in  competitions </a:t>
            </a:r>
          </a:p>
          <a:p>
            <a:pPr>
              <a:lnSpc>
                <a:spcPct val="100000"/>
              </a:lnSpc>
              <a:spcAft>
                <a:spcPts val="1000"/>
              </a:spcAft>
              <a:buFont typeface="Wingdings" panose="05000000000000000000" pitchFamily="2" charset="2"/>
              <a:buChar char="v"/>
            </a:pPr>
            <a:r>
              <a:rPr lang="en-US" sz="72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He can make the update of the Competition Leaderboards</a:t>
            </a:r>
          </a:p>
          <a:p>
            <a:pPr>
              <a:lnSpc>
                <a:spcPct val="100000"/>
              </a:lnSpc>
              <a:spcAft>
                <a:spcPts val="1000"/>
              </a:spcAft>
              <a:buFont typeface="Wingdings" panose="05000000000000000000" pitchFamily="2" charset="2"/>
              <a:buChar char="v"/>
            </a:pPr>
            <a:r>
              <a:rPr lang="en-US" sz="72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He can regulate the </a:t>
            </a:r>
            <a:r>
              <a:rPr lang="en-US" sz="7200" b="1" i="1" spc="3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Comment</a:t>
            </a:r>
            <a:r>
              <a:rPr lang="en-US" sz="72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and  </a:t>
            </a:r>
            <a:r>
              <a:rPr lang="en-US" sz="7200" b="1" i="1" spc="3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Post Contents </a:t>
            </a:r>
            <a:r>
              <a:rPr lang="en-US" sz="72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of users</a:t>
            </a:r>
          </a:p>
          <a:p>
            <a:pPr>
              <a:lnSpc>
                <a:spcPct val="100000"/>
              </a:lnSpc>
              <a:spcAft>
                <a:spcPts val="1000"/>
              </a:spcAft>
              <a:buFont typeface="Wingdings" panose="05000000000000000000" pitchFamily="2" charset="2"/>
              <a:buChar char="v"/>
            </a:pPr>
            <a:r>
              <a:rPr lang="en-US" sz="72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He can Soft-delete users</a:t>
            </a:r>
          </a:p>
          <a:p>
            <a:pPr>
              <a:lnSpc>
                <a:spcPct val="100000"/>
              </a:lnSpc>
              <a:spcAft>
                <a:spcPts val="1000"/>
              </a:spcAft>
              <a:buFont typeface="Wingdings" panose="05000000000000000000" pitchFamily="2" charset="2"/>
              <a:buChar char="v"/>
            </a:pPr>
            <a:endParaRPr lang="en-US" sz="32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Aft>
                <a:spcPts val="1000"/>
              </a:spcAft>
              <a:buFont typeface="Wingdings" panose="05000000000000000000" pitchFamily="2" charset="2"/>
              <a:buChar char="v"/>
            </a:pPr>
            <a:endPar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5C4E97DD-D93E-4B72-B8F7-F84EC9FD1E90}"/>
              </a:ext>
            </a:extLst>
          </p:cNvPr>
          <p:cNvSpPr txBox="1"/>
          <p:nvPr/>
        </p:nvSpPr>
        <p:spPr>
          <a:xfrm>
            <a:off x="8085513" y="6254230"/>
            <a:ext cx="4106487" cy="369332"/>
          </a:xfrm>
          <a:prstGeom prst="rect">
            <a:avLst/>
          </a:prstGeom>
          <a:noFill/>
        </p:spPr>
        <p:txBody>
          <a:bodyPr wrap="square" rtlCol="0">
            <a:spAutoFit/>
          </a:bodyPr>
          <a:lstStyle/>
          <a:p>
            <a:r>
              <a:rPr lang="en-US" spc="300" dirty="0">
                <a:solidFill>
                  <a:schemeClr val="bg1"/>
                </a:solidFill>
                <a:effectLst>
                  <a:outerShdw blurRad="38100" dist="38100" dir="2700000" algn="tl">
                    <a:srgbClr val="000000">
                      <a:alpha val="43137"/>
                    </a:srgbClr>
                  </a:outerShdw>
                </a:effectLst>
              </a:rPr>
              <a:t>     </a:t>
            </a:r>
            <a:r>
              <a:rPr lang="en-US" b="1" spc="300" dirty="0">
                <a:solidFill>
                  <a:schemeClr val="bg1"/>
                </a:solidFill>
              </a:rPr>
              <a:t>CODE</a:t>
            </a:r>
            <a:r>
              <a:rPr lang="en-US" b="1" i="1" spc="300" dirty="0">
                <a:solidFill>
                  <a:srgbClr val="00B0F0"/>
                </a:solidFill>
                <a:effectLst>
                  <a:outerShdw blurRad="38100" dist="38100" dir="2700000" algn="tl">
                    <a:srgbClr val="000000">
                      <a:alpha val="43137"/>
                    </a:srgbClr>
                  </a:outerShdw>
                </a:effectLst>
              </a:rPr>
              <a:t>LEARNERS</a:t>
            </a:r>
            <a:r>
              <a:rPr lang="en-US" b="1" spc="300" dirty="0">
                <a:solidFill>
                  <a:schemeClr val="bg1"/>
                </a:solidFill>
              </a:rPr>
              <a:t>HUB</a:t>
            </a:r>
            <a:endParaRPr lang="en-NG" b="1" dirty="0"/>
          </a:p>
        </p:txBody>
      </p:sp>
    </p:spTree>
    <p:extLst>
      <p:ext uri="{BB962C8B-B14F-4D97-AF65-F5344CB8AC3E}">
        <p14:creationId xmlns:p14="http://schemas.microsoft.com/office/powerpoint/2010/main" val="1409679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D42B05-5252-4E35-B234-7033BC7B06F9}"/>
              </a:ext>
            </a:extLst>
          </p:cNvPr>
          <p:cNvSpPr/>
          <p:nvPr/>
        </p:nvSpPr>
        <p:spPr>
          <a:xfrm>
            <a:off x="850006" y="2967335"/>
            <a:ext cx="10954068" cy="923330"/>
          </a:xfrm>
          <a:prstGeom prst="rect">
            <a:avLst/>
          </a:prstGeom>
          <a:noFill/>
          <a:ln>
            <a:noFill/>
          </a:ln>
          <a:effectLst>
            <a:reflection blurRad="6350" stA="50000" endA="300" endPos="90000" dir="5400000" sy="-100000" algn="bl" rotWithShape="0"/>
          </a:effectLst>
          <a:scene3d>
            <a:camera prst="orthographicFront">
              <a:rot lat="0" lon="0" rev="0"/>
            </a:camera>
            <a:lightRig rig="chilly" dir="t">
              <a:rot lat="0" lon="0" rev="18480000"/>
            </a:lightRig>
          </a:scene3d>
          <a:sp3d prstMaterial="clear">
            <a:bevelT h="63500"/>
          </a:sp3d>
        </p:spPr>
        <p:txBody>
          <a:bodyPr wrap="square" lIns="91440" tIns="45720" rIns="91440" bIns="45720">
            <a:spAutoFit/>
          </a:bodyPr>
          <a:lstStyle/>
          <a:p>
            <a:pPr algn="ctr"/>
            <a:r>
              <a:rPr lang="en-US" sz="54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    Non-Functional </a:t>
            </a:r>
            <a:r>
              <a:rPr lang="en-US" sz="5400" b="1" dirty="0">
                <a:ln w="12700">
                  <a:solidFill>
                    <a:schemeClr val="tx2">
                      <a:lumMod val="75000"/>
                    </a:schemeClr>
                  </a:solidFill>
                  <a:prstDash val="solid"/>
                </a:ln>
                <a:solidFill>
                  <a:schemeClr val="bg1"/>
                </a:solidFill>
              </a:rPr>
              <a:t>Requirements</a:t>
            </a:r>
            <a:endParaRPr lang="en-US" sz="5400" b="1" cap="none" spc="0" dirty="0">
              <a:ln w="12700">
                <a:solidFill>
                  <a:schemeClr val="tx2">
                    <a:lumMod val="75000"/>
                  </a:schemeClr>
                </a:solidFill>
                <a:prstDash val="solid"/>
              </a:ln>
              <a:solidFill>
                <a:schemeClr val="bg1"/>
              </a:solidFill>
            </a:endParaRPr>
          </a:p>
        </p:txBody>
      </p:sp>
      <p:sp>
        <p:nvSpPr>
          <p:cNvPr id="7" name="TextBox 6">
            <a:extLst>
              <a:ext uri="{FF2B5EF4-FFF2-40B4-BE49-F238E27FC236}">
                <a16:creationId xmlns:a16="http://schemas.microsoft.com/office/drawing/2014/main" id="{E00A40DD-00C4-4929-8F69-9D179FF3940C}"/>
              </a:ext>
            </a:extLst>
          </p:cNvPr>
          <p:cNvSpPr txBox="1"/>
          <p:nvPr/>
        </p:nvSpPr>
        <p:spPr>
          <a:xfrm>
            <a:off x="8671560" y="6134793"/>
            <a:ext cx="3132513" cy="369332"/>
          </a:xfrm>
          <a:prstGeom prst="rect">
            <a:avLst/>
          </a:prstGeom>
          <a:noFill/>
        </p:spPr>
        <p:txBody>
          <a:bodyPr wrap="square" rtlCol="0">
            <a:spAutoFit/>
          </a:bodyPr>
          <a:lstStyle/>
          <a:p>
            <a:r>
              <a:rPr lang="en-US" b="1" spc="300" dirty="0">
                <a:solidFill>
                  <a:schemeClr val="bg1"/>
                </a:solidFill>
              </a:rPr>
              <a:t>CODE</a:t>
            </a:r>
            <a:r>
              <a:rPr lang="en-US" b="1" i="1" spc="300" dirty="0">
                <a:solidFill>
                  <a:srgbClr val="00B0F0"/>
                </a:solidFill>
                <a:effectLst>
                  <a:outerShdw blurRad="38100" dist="38100" dir="2700000" algn="tl">
                    <a:srgbClr val="000000">
                      <a:alpha val="43137"/>
                    </a:srgbClr>
                  </a:outerShdw>
                </a:effectLst>
              </a:rPr>
              <a:t>LEARNERS</a:t>
            </a:r>
            <a:r>
              <a:rPr lang="en-US" b="1" spc="300" dirty="0">
                <a:solidFill>
                  <a:schemeClr val="bg1"/>
                </a:solidFill>
              </a:rPr>
              <a:t>HUB</a:t>
            </a:r>
            <a:endParaRPr lang="en-NG" b="1" dirty="0"/>
          </a:p>
        </p:txBody>
      </p:sp>
    </p:spTree>
    <p:extLst>
      <p:ext uri="{BB962C8B-B14F-4D97-AF65-F5344CB8AC3E}">
        <p14:creationId xmlns:p14="http://schemas.microsoft.com/office/powerpoint/2010/main" val="10709881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42ACD-F7E1-40AC-B66E-C6F30E0B8C24}"/>
              </a:ext>
            </a:extLst>
          </p:cNvPr>
          <p:cNvSpPr>
            <a:spLocks noGrp="1"/>
          </p:cNvSpPr>
          <p:nvPr>
            <p:ph type="title"/>
          </p:nvPr>
        </p:nvSpPr>
        <p:spPr>
          <a:xfrm>
            <a:off x="524895" y="753228"/>
            <a:ext cx="8902441" cy="1080938"/>
          </a:xfrm>
          <a:effectLst>
            <a:outerShdw blurRad="50800" dist="38100" dir="10800000" algn="r" rotWithShape="0">
              <a:prstClr val="black">
                <a:alpha val="40000"/>
              </a:prstClr>
            </a:outerShdw>
          </a:effectLst>
        </p:spPr>
        <p:txBody>
          <a:bodyPr>
            <a:normAutofit fontScale="90000"/>
          </a:bodyPr>
          <a:lstStyle/>
          <a:p>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     Technical Requirements</a:t>
            </a:r>
            <a:br>
              <a:rPr lang="en-US" b="1" dirty="0">
                <a:effectLst>
                  <a:outerShdw blurRad="38100" dist="38100" dir="2700000" algn="tl">
                    <a:srgbClr val="000000">
                      <a:alpha val="43137"/>
                    </a:srgbClr>
                  </a:outerShdw>
                </a:effectLst>
              </a:rPr>
            </a:br>
            <a:endParaRPr lang="en-NG" b="1" spc="3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926F4A5-EAB0-4117-BEFA-26AC0D44656C}"/>
              </a:ext>
            </a:extLst>
          </p:cNvPr>
          <p:cNvSpPr>
            <a:spLocks noGrp="1"/>
          </p:cNvSpPr>
          <p:nvPr>
            <p:ph idx="1"/>
          </p:nvPr>
        </p:nvSpPr>
        <p:spPr>
          <a:xfrm>
            <a:off x="524895" y="2281946"/>
            <a:ext cx="9688051" cy="3822825"/>
          </a:xfrm>
        </p:spPr>
        <p:txBody>
          <a:bodyPr numCol="1">
            <a:normAutofit fontScale="32500" lnSpcReduction="20000"/>
          </a:bodyPr>
          <a:lstStyle/>
          <a:p>
            <a:pPr marL="0" indent="0">
              <a:lnSpc>
                <a:spcPct val="120000"/>
              </a:lnSpc>
              <a:spcAft>
                <a:spcPts val="1000"/>
              </a:spcAft>
              <a:buNone/>
            </a:pPr>
            <a:r>
              <a:rPr lang="en-US" sz="72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en-US" sz="64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SECURITY</a:t>
            </a:r>
          </a:p>
          <a:p>
            <a:pPr>
              <a:lnSpc>
                <a:spcPct val="120000"/>
              </a:lnSpc>
              <a:spcAft>
                <a:spcPts val="1000"/>
              </a:spcAft>
              <a:buFont typeface="Wingdings" panose="05000000000000000000" pitchFamily="2" charset="2"/>
              <a:buChar char="v"/>
            </a:pPr>
            <a:r>
              <a:rPr lang="en-US" sz="64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The application requires the E-mail of the user and the Password for  Authentication (collecting information about the user) and Authorization (allowing the user to perform some actions in the system) of the user in the application through these required information that are   registered by the user while registering  into the system.</a:t>
            </a:r>
          </a:p>
          <a:p>
            <a:pPr>
              <a:lnSpc>
                <a:spcPct val="100000"/>
              </a:lnSpc>
              <a:spcAft>
                <a:spcPts val="1000"/>
              </a:spcAft>
              <a:buFont typeface="Wingdings" panose="05000000000000000000" pitchFamily="2" charset="2"/>
              <a:buChar char="v"/>
            </a:pPr>
            <a:r>
              <a:rPr lang="en-US" sz="64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These user information are expected to be secured from external access .</a:t>
            </a:r>
          </a:p>
          <a:p>
            <a:pPr marL="0" indent="0">
              <a:lnSpc>
                <a:spcPct val="100000"/>
              </a:lnSpc>
              <a:spcAft>
                <a:spcPts val="1000"/>
              </a:spcAft>
              <a:buNone/>
            </a:pPr>
            <a:r>
              <a:rPr lang="en-US" sz="43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en-US" sz="64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NETWORK</a:t>
            </a:r>
            <a:endParaRPr lang="en-US" sz="43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spcAft>
                <a:spcPts val="1000"/>
              </a:spcAft>
              <a:buNone/>
            </a:pPr>
            <a:r>
              <a:rPr lang="en-US" sz="64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The</a:t>
            </a:r>
            <a:r>
              <a:rPr lang="en-US" sz="6400" b="1" i="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en-US" sz="64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application requires internet connectivity  for access to some of its features.</a:t>
            </a:r>
            <a:endParaRPr lang="en-US" sz="5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spcAft>
                <a:spcPts val="1000"/>
              </a:spcAft>
              <a:buNone/>
            </a:pPr>
            <a:endParaRPr lang="en-US" sz="64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spcAft>
                <a:spcPts val="1000"/>
              </a:spcAft>
              <a:buNone/>
            </a:pPr>
            <a:endParaRPr lang="en-US"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Aft>
                <a:spcPts val="1000"/>
              </a:spcAft>
              <a:buFont typeface="Wingdings" panose="05000000000000000000" pitchFamily="2" charset="2"/>
              <a:buChar char="v"/>
            </a:pPr>
            <a:endParaRPr lang="en-US" sz="18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spcAft>
                <a:spcPts val="1000"/>
              </a:spcAft>
              <a:buNone/>
            </a:pPr>
            <a:endParaRPr lang="en-US" sz="18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spcAft>
                <a:spcPts val="1000"/>
              </a:spcAft>
              <a:buNone/>
            </a:pPr>
            <a:endPar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5C4E97DD-D93E-4B72-B8F7-F84EC9FD1E90}"/>
              </a:ext>
            </a:extLst>
          </p:cNvPr>
          <p:cNvSpPr txBox="1"/>
          <p:nvPr/>
        </p:nvSpPr>
        <p:spPr>
          <a:xfrm>
            <a:off x="8085513" y="6254230"/>
            <a:ext cx="4106487" cy="369332"/>
          </a:xfrm>
          <a:prstGeom prst="rect">
            <a:avLst/>
          </a:prstGeom>
          <a:noFill/>
        </p:spPr>
        <p:txBody>
          <a:bodyPr wrap="square" rtlCol="0">
            <a:spAutoFit/>
          </a:bodyPr>
          <a:lstStyle/>
          <a:p>
            <a:r>
              <a:rPr lang="en-US" spc="300" dirty="0">
                <a:solidFill>
                  <a:schemeClr val="bg1"/>
                </a:solidFill>
                <a:effectLst>
                  <a:outerShdw blurRad="38100" dist="38100" dir="2700000" algn="tl">
                    <a:srgbClr val="000000">
                      <a:alpha val="43137"/>
                    </a:srgbClr>
                  </a:outerShdw>
                </a:effectLst>
              </a:rPr>
              <a:t>     </a:t>
            </a:r>
            <a:r>
              <a:rPr lang="en-US" b="1" spc="300" dirty="0">
                <a:solidFill>
                  <a:schemeClr val="bg1"/>
                </a:solidFill>
              </a:rPr>
              <a:t>CODE</a:t>
            </a:r>
            <a:r>
              <a:rPr lang="en-US" b="1" i="1" spc="300" dirty="0">
                <a:solidFill>
                  <a:srgbClr val="00B0F0"/>
                </a:solidFill>
                <a:effectLst>
                  <a:outerShdw blurRad="38100" dist="38100" dir="2700000" algn="tl">
                    <a:srgbClr val="000000">
                      <a:alpha val="43137"/>
                    </a:srgbClr>
                  </a:outerShdw>
                </a:effectLst>
              </a:rPr>
              <a:t>LEARNERS</a:t>
            </a:r>
            <a:r>
              <a:rPr lang="en-US" b="1" spc="300" dirty="0">
                <a:solidFill>
                  <a:schemeClr val="bg1"/>
                </a:solidFill>
              </a:rPr>
              <a:t>HUB</a:t>
            </a:r>
            <a:endParaRPr lang="en-NG" b="1" dirty="0"/>
          </a:p>
        </p:txBody>
      </p:sp>
    </p:spTree>
    <p:extLst>
      <p:ext uri="{BB962C8B-B14F-4D97-AF65-F5344CB8AC3E}">
        <p14:creationId xmlns:p14="http://schemas.microsoft.com/office/powerpoint/2010/main" val="482453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42ACD-F7E1-40AC-B66E-C6F30E0B8C24}"/>
              </a:ext>
            </a:extLst>
          </p:cNvPr>
          <p:cNvSpPr>
            <a:spLocks noGrp="1"/>
          </p:cNvSpPr>
          <p:nvPr>
            <p:ph type="title"/>
          </p:nvPr>
        </p:nvSpPr>
        <p:spPr>
          <a:xfrm>
            <a:off x="524895" y="753228"/>
            <a:ext cx="8902441" cy="1080938"/>
          </a:xfrm>
          <a:effectLst>
            <a:outerShdw blurRad="50800" dist="38100" dir="10800000" algn="r" rotWithShape="0">
              <a:prstClr val="black">
                <a:alpha val="40000"/>
              </a:prstClr>
            </a:outerShdw>
          </a:effectLst>
        </p:spPr>
        <p:txBody>
          <a:bodyPr>
            <a:normAutofit/>
          </a:bodyPr>
          <a:lstStyle/>
          <a:p>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Technical Requirements</a:t>
            </a:r>
            <a:endParaRPr lang="en-NG" b="1" spc="3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926F4A5-EAB0-4117-BEFA-26AC0D44656C}"/>
              </a:ext>
            </a:extLst>
          </p:cNvPr>
          <p:cNvSpPr>
            <a:spLocks noGrp="1"/>
          </p:cNvSpPr>
          <p:nvPr>
            <p:ph idx="1"/>
          </p:nvPr>
        </p:nvSpPr>
        <p:spPr>
          <a:xfrm>
            <a:off x="524895" y="2281946"/>
            <a:ext cx="9688051" cy="3822825"/>
          </a:xfrm>
        </p:spPr>
        <p:txBody>
          <a:bodyPr numCol="1">
            <a:normAutofit/>
          </a:bodyPr>
          <a:lstStyle/>
          <a:p>
            <a:pPr marL="0" indent="0">
              <a:lnSpc>
                <a:spcPct val="100000"/>
              </a:lnSpc>
              <a:spcAft>
                <a:spcPts val="1000"/>
              </a:spcAft>
              <a:buNone/>
            </a:pPr>
            <a:endParaRPr lang="en-US" sz="18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spcAft>
                <a:spcPts val="1000"/>
              </a:spcAft>
              <a:buNone/>
            </a:pPr>
            <a:endParaRPr lang="en-US" sz="18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spcAft>
                <a:spcPts val="1000"/>
              </a:spcAft>
              <a:buNone/>
            </a:pPr>
            <a:endPar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5C4E97DD-D93E-4B72-B8F7-F84EC9FD1E90}"/>
              </a:ext>
            </a:extLst>
          </p:cNvPr>
          <p:cNvSpPr txBox="1"/>
          <p:nvPr/>
        </p:nvSpPr>
        <p:spPr>
          <a:xfrm>
            <a:off x="8085513" y="6254230"/>
            <a:ext cx="4106487" cy="369332"/>
          </a:xfrm>
          <a:prstGeom prst="rect">
            <a:avLst/>
          </a:prstGeom>
          <a:noFill/>
        </p:spPr>
        <p:txBody>
          <a:bodyPr wrap="square" rtlCol="0">
            <a:spAutoFit/>
          </a:bodyPr>
          <a:lstStyle/>
          <a:p>
            <a:r>
              <a:rPr lang="en-US" spc="300" dirty="0">
                <a:solidFill>
                  <a:schemeClr val="bg1"/>
                </a:solidFill>
                <a:effectLst>
                  <a:outerShdw blurRad="38100" dist="38100" dir="2700000" algn="tl">
                    <a:srgbClr val="000000">
                      <a:alpha val="43137"/>
                    </a:srgbClr>
                  </a:outerShdw>
                </a:effectLst>
              </a:rPr>
              <a:t>     </a:t>
            </a:r>
            <a:endParaRPr lang="en-NG" b="1" dirty="0"/>
          </a:p>
        </p:txBody>
      </p:sp>
      <p:sp>
        <p:nvSpPr>
          <p:cNvPr id="6" name="TextBox 5">
            <a:extLst>
              <a:ext uri="{FF2B5EF4-FFF2-40B4-BE49-F238E27FC236}">
                <a16:creationId xmlns:a16="http://schemas.microsoft.com/office/drawing/2014/main" id="{176C7481-99B3-493F-B35E-13E0A2EF4759}"/>
              </a:ext>
            </a:extLst>
          </p:cNvPr>
          <p:cNvSpPr txBox="1"/>
          <p:nvPr/>
        </p:nvSpPr>
        <p:spPr>
          <a:xfrm>
            <a:off x="244778" y="2565315"/>
            <a:ext cx="9865137" cy="2672526"/>
          </a:xfrm>
          <a:prstGeom prst="rect">
            <a:avLst/>
          </a:prstGeom>
          <a:noFill/>
        </p:spPr>
        <p:txBody>
          <a:bodyPr wrap="square">
            <a:spAutoFit/>
          </a:bodyPr>
          <a:lstStyle/>
          <a:p>
            <a:pPr marL="0" indent="0">
              <a:lnSpc>
                <a:spcPct val="100000"/>
              </a:lnSpc>
              <a:spcAft>
                <a:spcPts val="1000"/>
              </a:spcAft>
              <a:buNone/>
            </a:pPr>
            <a:r>
              <a:rPr lang="en-US"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USER INFORMATION</a:t>
            </a:r>
          </a:p>
          <a:p>
            <a:pPr marL="0" indent="0">
              <a:lnSpc>
                <a:spcPct val="100000"/>
              </a:lnSpc>
              <a:spcAft>
                <a:spcPts val="1000"/>
              </a:spcAft>
              <a:buNone/>
            </a:pPr>
            <a:r>
              <a:rPr lang="en-US" sz="18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The application sends mails and notifications to its users via their E-Mail Service Clients (e.g. Gmail) registered into the system.</a:t>
            </a:r>
          </a:p>
          <a:p>
            <a:pPr marL="0" indent="0">
              <a:lnSpc>
                <a:spcPct val="100000"/>
              </a:lnSpc>
              <a:spcAft>
                <a:spcPts val="1000"/>
              </a:spcAft>
              <a:buNone/>
            </a:pPr>
            <a:r>
              <a:rPr lang="en-US" sz="18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Thus, the application requires that the information supplied are not falsified.</a:t>
            </a:r>
          </a:p>
          <a:p>
            <a:pPr marL="0" indent="0">
              <a:lnSpc>
                <a:spcPct val="100000"/>
              </a:lnSpc>
              <a:spcAft>
                <a:spcPts val="1000"/>
              </a:spcAft>
              <a:buNone/>
            </a:pPr>
            <a:r>
              <a:rPr lang="en-US"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PROJECT DURATION</a:t>
            </a:r>
            <a:endParaRPr lang="en-US"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spcAft>
                <a:spcPts val="1000"/>
              </a:spcAft>
              <a:buNone/>
            </a:pPr>
            <a:r>
              <a:rPr lang="en-US" dirty="0">
                <a:latin typeface="Times New Roman" panose="02020603050405020304" pitchFamily="18" charset="0"/>
                <a:cs typeface="Times New Roman" panose="02020603050405020304" pitchFamily="18" charset="0"/>
              </a:rPr>
              <a:t>This project is scheduled to hold for the minimum duration of 21 days</a:t>
            </a:r>
            <a:endParaRPr lang="en-NG" dirty="0">
              <a:latin typeface="Times New Roman" panose="02020603050405020304" pitchFamily="18" charset="0"/>
              <a:cs typeface="Times New Roman" panose="02020603050405020304" pitchFamily="18" charset="0"/>
            </a:endParaRPr>
          </a:p>
          <a:p>
            <a:pPr marL="0" indent="0">
              <a:lnSpc>
                <a:spcPct val="100000"/>
              </a:lnSpc>
              <a:spcAft>
                <a:spcPts val="1000"/>
              </a:spcAft>
              <a:buNone/>
            </a:pPr>
            <a:endParaRPr lang="en-NG" dirty="0"/>
          </a:p>
        </p:txBody>
      </p:sp>
      <p:sp>
        <p:nvSpPr>
          <p:cNvPr id="7" name="TextBox 6">
            <a:extLst>
              <a:ext uri="{FF2B5EF4-FFF2-40B4-BE49-F238E27FC236}">
                <a16:creationId xmlns:a16="http://schemas.microsoft.com/office/drawing/2014/main" id="{AF693166-4054-427D-93F5-76587BB274B1}"/>
              </a:ext>
            </a:extLst>
          </p:cNvPr>
          <p:cNvSpPr txBox="1"/>
          <p:nvPr/>
        </p:nvSpPr>
        <p:spPr>
          <a:xfrm>
            <a:off x="9040969" y="5962918"/>
            <a:ext cx="3151031" cy="369332"/>
          </a:xfrm>
          <a:prstGeom prst="rect">
            <a:avLst/>
          </a:prstGeom>
          <a:noFill/>
        </p:spPr>
        <p:txBody>
          <a:bodyPr wrap="square" rtlCol="0">
            <a:spAutoFit/>
          </a:bodyPr>
          <a:lstStyle/>
          <a:p>
            <a:r>
              <a:rPr lang="en-US" b="1" spc="300" dirty="0">
                <a:solidFill>
                  <a:schemeClr val="bg1"/>
                </a:solidFill>
              </a:rPr>
              <a:t>CODE</a:t>
            </a:r>
            <a:r>
              <a:rPr lang="en-US" b="1" i="1" spc="300" dirty="0">
                <a:solidFill>
                  <a:srgbClr val="00B0F0"/>
                </a:solidFill>
                <a:effectLst>
                  <a:outerShdw blurRad="38100" dist="38100" dir="2700000" algn="tl">
                    <a:srgbClr val="000000">
                      <a:alpha val="43137"/>
                    </a:srgbClr>
                  </a:outerShdw>
                </a:effectLst>
              </a:rPr>
              <a:t>LEARNERS</a:t>
            </a:r>
            <a:r>
              <a:rPr lang="en-US" b="1" spc="300" dirty="0">
                <a:solidFill>
                  <a:schemeClr val="bg1"/>
                </a:solidFill>
              </a:rPr>
              <a:t>HUB</a:t>
            </a:r>
            <a:endParaRPr lang="en-NG" dirty="0"/>
          </a:p>
        </p:txBody>
      </p:sp>
    </p:spTree>
    <p:extLst>
      <p:ext uri="{BB962C8B-B14F-4D97-AF65-F5344CB8AC3E}">
        <p14:creationId xmlns:p14="http://schemas.microsoft.com/office/powerpoint/2010/main" val="18977770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42ACD-F7E1-40AC-B66E-C6F30E0B8C24}"/>
              </a:ext>
            </a:extLst>
          </p:cNvPr>
          <p:cNvSpPr>
            <a:spLocks noGrp="1"/>
          </p:cNvSpPr>
          <p:nvPr>
            <p:ph type="title"/>
          </p:nvPr>
        </p:nvSpPr>
        <p:spPr>
          <a:xfrm>
            <a:off x="524895" y="753228"/>
            <a:ext cx="8902441" cy="1080938"/>
          </a:xfrm>
          <a:effectLst>
            <a:outerShdw blurRad="50800" dist="38100" dir="10800000" algn="r" rotWithShape="0">
              <a:prstClr val="black">
                <a:alpha val="40000"/>
              </a:prstClr>
            </a:outerShdw>
          </a:effectLst>
        </p:spPr>
        <p:txBody>
          <a:bodyPr>
            <a:normAutofit/>
          </a:bodyPr>
          <a:lstStyle/>
          <a:p>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future improvements</a:t>
            </a:r>
            <a:endParaRPr lang="en-NG" b="1" spc="3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926F4A5-EAB0-4117-BEFA-26AC0D44656C}"/>
              </a:ext>
            </a:extLst>
          </p:cNvPr>
          <p:cNvSpPr>
            <a:spLocks noGrp="1"/>
          </p:cNvSpPr>
          <p:nvPr>
            <p:ph idx="1"/>
          </p:nvPr>
        </p:nvSpPr>
        <p:spPr>
          <a:xfrm>
            <a:off x="524895" y="2281946"/>
            <a:ext cx="9688051" cy="3822825"/>
          </a:xfrm>
        </p:spPr>
        <p:txBody>
          <a:bodyPr numCol="1">
            <a:normAutofit/>
          </a:bodyPr>
          <a:lstStyle/>
          <a:p>
            <a:pPr marL="0" indent="0">
              <a:lnSpc>
                <a:spcPct val="100000"/>
              </a:lnSpc>
              <a:spcAft>
                <a:spcPts val="1000"/>
              </a:spcAft>
              <a:buNone/>
            </a:pPr>
            <a:endParaRPr lang="en-US" sz="18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spcAft>
                <a:spcPts val="1000"/>
              </a:spcAft>
              <a:buNone/>
            </a:pPr>
            <a:endParaRPr lang="en-US" sz="18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spcAft>
                <a:spcPts val="1000"/>
              </a:spcAft>
              <a:buNone/>
            </a:pPr>
            <a:endPar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5C4E97DD-D93E-4B72-B8F7-F84EC9FD1E90}"/>
              </a:ext>
            </a:extLst>
          </p:cNvPr>
          <p:cNvSpPr txBox="1"/>
          <p:nvPr/>
        </p:nvSpPr>
        <p:spPr>
          <a:xfrm>
            <a:off x="8085513" y="6254230"/>
            <a:ext cx="4106487" cy="369332"/>
          </a:xfrm>
          <a:prstGeom prst="rect">
            <a:avLst/>
          </a:prstGeom>
          <a:noFill/>
        </p:spPr>
        <p:txBody>
          <a:bodyPr wrap="square" rtlCol="0">
            <a:spAutoFit/>
          </a:bodyPr>
          <a:lstStyle/>
          <a:p>
            <a:r>
              <a:rPr lang="en-US" spc="300" dirty="0">
                <a:solidFill>
                  <a:schemeClr val="bg1"/>
                </a:solidFill>
                <a:effectLst>
                  <a:outerShdw blurRad="38100" dist="38100" dir="2700000" algn="tl">
                    <a:srgbClr val="000000">
                      <a:alpha val="43137"/>
                    </a:srgbClr>
                  </a:outerShdw>
                </a:effectLst>
              </a:rPr>
              <a:t>     </a:t>
            </a:r>
            <a:endParaRPr lang="en-NG" b="1" dirty="0"/>
          </a:p>
        </p:txBody>
      </p:sp>
      <p:sp>
        <p:nvSpPr>
          <p:cNvPr id="6" name="TextBox 5">
            <a:extLst>
              <a:ext uri="{FF2B5EF4-FFF2-40B4-BE49-F238E27FC236}">
                <a16:creationId xmlns:a16="http://schemas.microsoft.com/office/drawing/2014/main" id="{176C7481-99B3-493F-B35E-13E0A2EF4759}"/>
              </a:ext>
            </a:extLst>
          </p:cNvPr>
          <p:cNvSpPr txBox="1"/>
          <p:nvPr/>
        </p:nvSpPr>
        <p:spPr>
          <a:xfrm>
            <a:off x="898359" y="2351309"/>
            <a:ext cx="10130210" cy="3206006"/>
          </a:xfrm>
          <a:prstGeom prst="rect">
            <a:avLst/>
          </a:prstGeom>
          <a:noFill/>
        </p:spPr>
        <p:txBody>
          <a:bodyPr wrap="square">
            <a:spAutoFit/>
          </a:bodyPr>
          <a:lstStyle/>
          <a:p>
            <a:pPr marL="0" indent="0">
              <a:lnSpc>
                <a:spcPct val="100000"/>
              </a:lnSpc>
              <a:spcAft>
                <a:spcPts val="1000"/>
              </a:spcAft>
              <a:buNone/>
            </a:pPr>
            <a:endParaRPr lang="en-US"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spcAft>
                <a:spcPts val="1000"/>
              </a:spcAft>
              <a:buNone/>
            </a:pPr>
            <a:r>
              <a:rPr lang="en-US"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The application in its subsequent versions would include </a:t>
            </a:r>
            <a:r>
              <a:rPr lang="en-US"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the following features:</a:t>
            </a:r>
          </a:p>
          <a:p>
            <a:pPr marL="285750" indent="-285750">
              <a:lnSpc>
                <a:spcPct val="100000"/>
              </a:lnSpc>
              <a:spcAft>
                <a:spcPts val="1000"/>
              </a:spcAft>
              <a:buFont typeface="Wingdings" panose="05000000000000000000" pitchFamily="2" charset="2"/>
              <a:buChar char="Ø"/>
            </a:pPr>
            <a:r>
              <a:rPr lang="en-US"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Voice Search</a:t>
            </a:r>
          </a:p>
          <a:p>
            <a:pPr marL="285750" indent="-285750">
              <a:lnSpc>
                <a:spcPct val="100000"/>
              </a:lnSpc>
              <a:spcAft>
                <a:spcPts val="1000"/>
              </a:spcAft>
              <a:buFont typeface="Wingdings" panose="05000000000000000000" pitchFamily="2" charset="2"/>
              <a:buChar char="Ø"/>
            </a:pPr>
            <a:r>
              <a:rPr lang="en-US"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Game Creation And Playing</a:t>
            </a:r>
          </a:p>
          <a:p>
            <a:pPr marL="285750" indent="-285750">
              <a:lnSpc>
                <a:spcPct val="100000"/>
              </a:lnSpc>
              <a:spcAft>
                <a:spcPts val="1000"/>
              </a:spcAft>
              <a:buFont typeface="Wingdings" panose="05000000000000000000" pitchFamily="2" charset="2"/>
              <a:buChar char="Ø"/>
            </a:pPr>
            <a:r>
              <a:rPr lang="en-US"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Word Games</a:t>
            </a:r>
          </a:p>
          <a:p>
            <a:pPr marL="285750" indent="-285750">
              <a:lnSpc>
                <a:spcPct val="100000"/>
              </a:lnSpc>
              <a:spcAft>
                <a:spcPts val="1000"/>
              </a:spcAft>
              <a:buFont typeface="Wingdings" panose="05000000000000000000" pitchFamily="2" charset="2"/>
              <a:buChar char="Ø"/>
            </a:pPr>
            <a:r>
              <a:rPr lang="en-US"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User Competitions  </a:t>
            </a:r>
          </a:p>
          <a:p>
            <a:pPr marL="285750" indent="-285750">
              <a:lnSpc>
                <a:spcPct val="100000"/>
              </a:lnSpc>
              <a:spcAft>
                <a:spcPts val="1000"/>
              </a:spcAft>
              <a:buFont typeface="Wingdings" panose="05000000000000000000" pitchFamily="2" charset="2"/>
              <a:buChar char="Ø"/>
            </a:pPr>
            <a:r>
              <a:rPr lang="en-US"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Social-Media Interaction Platform</a:t>
            </a:r>
          </a:p>
          <a:p>
            <a:pPr marL="0" indent="0">
              <a:lnSpc>
                <a:spcPct val="100000"/>
              </a:lnSpc>
              <a:spcAft>
                <a:spcPts val="1000"/>
              </a:spcAft>
              <a:buNone/>
            </a:pPr>
            <a:endParaRPr lang="en-NG" dirty="0"/>
          </a:p>
        </p:txBody>
      </p:sp>
      <p:sp>
        <p:nvSpPr>
          <p:cNvPr id="7" name="TextBox 6">
            <a:extLst>
              <a:ext uri="{FF2B5EF4-FFF2-40B4-BE49-F238E27FC236}">
                <a16:creationId xmlns:a16="http://schemas.microsoft.com/office/drawing/2014/main" id="{AF693166-4054-427D-93F5-76587BB274B1}"/>
              </a:ext>
            </a:extLst>
          </p:cNvPr>
          <p:cNvSpPr txBox="1"/>
          <p:nvPr/>
        </p:nvSpPr>
        <p:spPr>
          <a:xfrm>
            <a:off x="9040969" y="5962918"/>
            <a:ext cx="3151031" cy="369332"/>
          </a:xfrm>
          <a:prstGeom prst="rect">
            <a:avLst/>
          </a:prstGeom>
          <a:noFill/>
        </p:spPr>
        <p:txBody>
          <a:bodyPr wrap="square" rtlCol="0">
            <a:spAutoFit/>
          </a:bodyPr>
          <a:lstStyle/>
          <a:p>
            <a:r>
              <a:rPr lang="en-US" b="1" spc="300" dirty="0">
                <a:solidFill>
                  <a:schemeClr val="bg1"/>
                </a:solidFill>
              </a:rPr>
              <a:t>CODE</a:t>
            </a:r>
            <a:r>
              <a:rPr lang="en-US" b="1" i="1" spc="300" dirty="0">
                <a:solidFill>
                  <a:srgbClr val="00B0F0"/>
                </a:solidFill>
                <a:effectLst>
                  <a:outerShdw blurRad="38100" dist="38100" dir="2700000" algn="tl">
                    <a:srgbClr val="000000">
                      <a:alpha val="43137"/>
                    </a:srgbClr>
                  </a:outerShdw>
                </a:effectLst>
              </a:rPr>
              <a:t>LEARNERS</a:t>
            </a:r>
            <a:r>
              <a:rPr lang="en-US" b="1" spc="300" dirty="0">
                <a:solidFill>
                  <a:schemeClr val="bg1"/>
                </a:solidFill>
              </a:rPr>
              <a:t>HUB</a:t>
            </a:r>
            <a:endParaRPr lang="en-NG" dirty="0"/>
          </a:p>
        </p:txBody>
      </p:sp>
    </p:spTree>
    <p:extLst>
      <p:ext uri="{BB962C8B-B14F-4D97-AF65-F5344CB8AC3E}">
        <p14:creationId xmlns:p14="http://schemas.microsoft.com/office/powerpoint/2010/main" val="27250366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D42B05-5252-4E35-B234-7033BC7B06F9}"/>
              </a:ext>
            </a:extLst>
          </p:cNvPr>
          <p:cNvSpPr/>
          <p:nvPr/>
        </p:nvSpPr>
        <p:spPr>
          <a:xfrm>
            <a:off x="850006" y="2967335"/>
            <a:ext cx="10954068" cy="923330"/>
          </a:xfrm>
          <a:prstGeom prst="rect">
            <a:avLst/>
          </a:prstGeom>
          <a:noFill/>
          <a:ln>
            <a:noFill/>
          </a:ln>
          <a:effectLst>
            <a:reflection blurRad="6350" stA="50000" endA="300" endPos="90000" dir="5400000" sy="-100000" algn="bl" rotWithShape="0"/>
          </a:effectLst>
          <a:scene3d>
            <a:camera prst="orthographicFront">
              <a:rot lat="0" lon="0" rev="0"/>
            </a:camera>
            <a:lightRig rig="chilly" dir="t">
              <a:rot lat="0" lon="0" rev="18480000"/>
            </a:lightRig>
          </a:scene3d>
          <a:sp3d prstMaterial="clear">
            <a:bevelT h="63500"/>
          </a:sp3d>
        </p:spPr>
        <p:txBody>
          <a:bodyPr wrap="square" lIns="91440" tIns="45720" rIns="91440" bIns="45720">
            <a:spAutoFit/>
          </a:bodyPr>
          <a:lstStyle/>
          <a:p>
            <a:r>
              <a:rPr lang="en-US" sz="54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   APPLICATION ARCHITECTURE  </a:t>
            </a:r>
            <a:endParaRPr lang="en-US" sz="5400" b="1" cap="none" spc="0" dirty="0">
              <a:ln w="12700">
                <a:solidFill>
                  <a:schemeClr val="tx2">
                    <a:lumMod val="75000"/>
                  </a:schemeClr>
                </a:solidFill>
                <a:prstDash val="solid"/>
              </a:ln>
              <a:solidFill>
                <a:schemeClr val="bg1"/>
              </a:solidFill>
            </a:endParaRPr>
          </a:p>
        </p:txBody>
      </p:sp>
      <p:sp>
        <p:nvSpPr>
          <p:cNvPr id="7" name="TextBox 6">
            <a:extLst>
              <a:ext uri="{FF2B5EF4-FFF2-40B4-BE49-F238E27FC236}">
                <a16:creationId xmlns:a16="http://schemas.microsoft.com/office/drawing/2014/main" id="{E00A40DD-00C4-4929-8F69-9D179FF3940C}"/>
              </a:ext>
            </a:extLst>
          </p:cNvPr>
          <p:cNvSpPr txBox="1"/>
          <p:nvPr/>
        </p:nvSpPr>
        <p:spPr>
          <a:xfrm>
            <a:off x="8671560" y="6134793"/>
            <a:ext cx="3132513" cy="369332"/>
          </a:xfrm>
          <a:prstGeom prst="rect">
            <a:avLst/>
          </a:prstGeom>
          <a:noFill/>
        </p:spPr>
        <p:txBody>
          <a:bodyPr wrap="square" rtlCol="0">
            <a:spAutoFit/>
          </a:bodyPr>
          <a:lstStyle/>
          <a:p>
            <a:r>
              <a:rPr lang="en-US" b="1" spc="300" dirty="0">
                <a:solidFill>
                  <a:schemeClr val="bg1"/>
                </a:solidFill>
              </a:rPr>
              <a:t>CODE</a:t>
            </a:r>
            <a:r>
              <a:rPr lang="en-US" b="1" i="1" spc="300" dirty="0">
                <a:solidFill>
                  <a:srgbClr val="00B0F0"/>
                </a:solidFill>
                <a:effectLst>
                  <a:outerShdw blurRad="38100" dist="38100" dir="2700000" algn="tl">
                    <a:srgbClr val="000000">
                      <a:alpha val="43137"/>
                    </a:srgbClr>
                  </a:outerShdw>
                </a:effectLst>
              </a:rPr>
              <a:t>LEARNERS</a:t>
            </a:r>
            <a:r>
              <a:rPr lang="en-US" b="1" spc="300" dirty="0">
                <a:solidFill>
                  <a:schemeClr val="bg1"/>
                </a:solidFill>
              </a:rPr>
              <a:t>HUB</a:t>
            </a:r>
            <a:endParaRPr lang="en-NG" b="1" dirty="0"/>
          </a:p>
        </p:txBody>
      </p:sp>
    </p:spTree>
    <p:extLst>
      <p:ext uri="{BB962C8B-B14F-4D97-AF65-F5344CB8AC3E}">
        <p14:creationId xmlns:p14="http://schemas.microsoft.com/office/powerpoint/2010/main" val="2538585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8FCE9-ED3D-4513-B3A9-EF429BC9AFE7}"/>
              </a:ext>
            </a:extLst>
          </p:cNvPr>
          <p:cNvSpPr>
            <a:spLocks noGrp="1"/>
          </p:cNvSpPr>
          <p:nvPr>
            <p:ph type="title"/>
          </p:nvPr>
        </p:nvSpPr>
        <p:spPr/>
        <p:txBody>
          <a:bodyPr/>
          <a:lstStyle/>
          <a:p>
            <a:r>
              <a:rPr lang="en-US" dirty="0"/>
              <a:t>The Problem Statement</a:t>
            </a:r>
            <a:endParaRPr lang="en-NG" dirty="0"/>
          </a:p>
        </p:txBody>
      </p:sp>
      <p:sp>
        <p:nvSpPr>
          <p:cNvPr id="3" name="Content Placeholder 2">
            <a:extLst>
              <a:ext uri="{FF2B5EF4-FFF2-40B4-BE49-F238E27FC236}">
                <a16:creationId xmlns:a16="http://schemas.microsoft.com/office/drawing/2014/main" id="{C685AD03-8981-4215-BA3F-0FE445BA2CBB}"/>
              </a:ext>
            </a:extLst>
          </p:cNvPr>
          <p:cNvSpPr>
            <a:spLocks noGrp="1"/>
          </p:cNvSpPr>
          <p:nvPr>
            <p:ph idx="1"/>
          </p:nvPr>
        </p:nvSpPr>
        <p:spPr>
          <a:xfrm>
            <a:off x="986358" y="2079901"/>
            <a:ext cx="9603275" cy="3450613"/>
          </a:xfrm>
        </p:spPr>
        <p:txBody>
          <a:bodyPr>
            <a:normAutofit fontScale="25000" lnSpcReduction="20000"/>
          </a:bodyPr>
          <a:lstStyle/>
          <a:p>
            <a:pPr marL="0" indent="0">
              <a:lnSpc>
                <a:spcPct val="160000"/>
              </a:lnSpc>
              <a:buNone/>
            </a:pPr>
            <a:r>
              <a:rPr lang="en-US" sz="2000" dirty="0">
                <a:latin typeface="Times New Roman" panose="02020603050405020304" pitchFamily="18" charset="0"/>
                <a:cs typeface="Times New Roman" panose="02020603050405020304" pitchFamily="18" charset="0"/>
              </a:rPr>
              <a:t>  </a:t>
            </a:r>
            <a:r>
              <a:rPr lang="en-US" sz="6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English Language is a language used as a medium of communication in every sector of the world. </a:t>
            </a:r>
          </a:p>
          <a:p>
            <a:pPr marL="0" indent="0">
              <a:lnSpc>
                <a:spcPct val="160000"/>
              </a:lnSpc>
              <a:buNone/>
            </a:pPr>
            <a:r>
              <a:rPr lang="en-US" sz="6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Thus, its importance is overwhelming to discuss, but the knowledge of this language is less accessible and its inaccessibility is a development of a social problem identified as “</a:t>
            </a:r>
            <a:r>
              <a:rPr lang="en-US" sz="6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Communication Incompetency</a:t>
            </a:r>
            <a:r>
              <a:rPr lang="en-US" sz="6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emergence of technology has helped to solve this problem in its best way, but  the existing tools to solve this problem are inaccessible due to the following reasons:</a:t>
            </a:r>
          </a:p>
          <a:p>
            <a:pPr>
              <a:lnSpc>
                <a:spcPct val="200000"/>
              </a:lnSpc>
              <a:spcAft>
                <a:spcPts val="1000"/>
              </a:spcAft>
              <a:buFont typeface="Wingdings" panose="05000000000000000000" pitchFamily="2" charset="2"/>
              <a:buChar char="v"/>
            </a:pPr>
            <a:r>
              <a:rPr lang="en-US" sz="64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Inaccessibility to  existing tools that seek to solve this problem, e.g. (Financial inaccessibility, Inaccessibility due to physical challenges)</a:t>
            </a:r>
          </a:p>
          <a:p>
            <a:pPr>
              <a:lnSpc>
                <a:spcPct val="200000"/>
              </a:lnSpc>
              <a:spcAft>
                <a:spcPts val="1000"/>
              </a:spcAft>
              <a:buFont typeface="Wingdings" panose="05000000000000000000" pitchFamily="2" charset="2"/>
              <a:buChar char="v"/>
            </a:pPr>
            <a:r>
              <a:rPr lang="en-US" sz="64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Lack of user-consciousness (i.e.: non-user oriented but profit-oriented) known with applications that are existing for this solution.</a:t>
            </a:r>
          </a:p>
          <a:p>
            <a:pPr marL="0" indent="0">
              <a:buNone/>
            </a:pPr>
            <a:endParaRPr lang="en-US" sz="4500" dirty="0"/>
          </a:p>
          <a:p>
            <a:pPr>
              <a:buFont typeface="Wingdings" panose="05000000000000000000" pitchFamily="2" charset="2"/>
              <a:buChar char="v"/>
            </a:pPr>
            <a:endParaRPr lang="en-US" sz="2000" dirty="0"/>
          </a:p>
          <a:p>
            <a:endParaRPr lang="en-NG" sz="2000" dirty="0"/>
          </a:p>
        </p:txBody>
      </p:sp>
      <p:sp>
        <p:nvSpPr>
          <p:cNvPr id="4" name="TextBox 3">
            <a:extLst>
              <a:ext uri="{FF2B5EF4-FFF2-40B4-BE49-F238E27FC236}">
                <a16:creationId xmlns:a16="http://schemas.microsoft.com/office/drawing/2014/main" id="{0989551F-ED07-4BDE-9759-F982148EE948}"/>
              </a:ext>
            </a:extLst>
          </p:cNvPr>
          <p:cNvSpPr txBox="1"/>
          <p:nvPr/>
        </p:nvSpPr>
        <p:spPr>
          <a:xfrm>
            <a:off x="8341895" y="6053481"/>
            <a:ext cx="3304673" cy="646331"/>
          </a:xfrm>
          <a:prstGeom prst="rect">
            <a:avLst/>
          </a:prstGeom>
          <a:noFill/>
        </p:spPr>
        <p:txBody>
          <a:bodyPr wrap="square" rtlCol="0">
            <a:spAutoFit/>
          </a:bodyPr>
          <a:lstStyle/>
          <a:p>
            <a:r>
              <a:rPr lang="en-US" b="1" spc="300" dirty="0">
                <a:solidFill>
                  <a:schemeClr val="bg1"/>
                </a:solidFill>
                <a:effectLst>
                  <a:outerShdw blurRad="38100" dist="38100" dir="2700000" algn="tl">
                    <a:srgbClr val="000000">
                      <a:alpha val="43137"/>
                    </a:srgbClr>
                  </a:outerShdw>
                </a:effectLst>
              </a:rPr>
              <a:t>CODE</a:t>
            </a:r>
            <a:r>
              <a:rPr lang="en-US" b="1" i="1" spc="300" dirty="0">
                <a:solidFill>
                  <a:srgbClr val="00B0F0"/>
                </a:solidFill>
                <a:effectLst>
                  <a:outerShdw blurRad="38100" dist="38100" dir="2700000" algn="tl">
                    <a:srgbClr val="000000">
                      <a:alpha val="43137"/>
                    </a:srgbClr>
                  </a:outerShdw>
                </a:effectLst>
              </a:rPr>
              <a:t>LEARNERS</a:t>
            </a:r>
            <a:r>
              <a:rPr lang="en-US" b="1" spc="300" dirty="0">
                <a:solidFill>
                  <a:schemeClr val="bg1"/>
                </a:solidFill>
                <a:effectLst>
                  <a:outerShdw blurRad="38100" dist="38100" dir="2700000" algn="tl">
                    <a:srgbClr val="000000">
                      <a:alpha val="43137"/>
                    </a:srgbClr>
                  </a:outerShdw>
                </a:effectLst>
              </a:rPr>
              <a:t>HUB</a:t>
            </a:r>
            <a:endParaRPr lang="en-NG" b="1" dirty="0">
              <a:effectLst>
                <a:outerShdw blurRad="38100" dist="38100" dir="2700000" algn="tl">
                  <a:srgbClr val="000000">
                    <a:alpha val="43137"/>
                  </a:srgbClr>
                </a:outerShdw>
              </a:effectLst>
            </a:endParaRPr>
          </a:p>
          <a:p>
            <a:endParaRPr lang="en-NG" dirty="0"/>
          </a:p>
        </p:txBody>
      </p:sp>
    </p:spTree>
    <p:extLst>
      <p:ext uri="{BB962C8B-B14F-4D97-AF65-F5344CB8AC3E}">
        <p14:creationId xmlns:p14="http://schemas.microsoft.com/office/powerpoint/2010/main" val="633526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D42B05-5252-4E35-B234-7033BC7B06F9}"/>
              </a:ext>
            </a:extLst>
          </p:cNvPr>
          <p:cNvSpPr/>
          <p:nvPr/>
        </p:nvSpPr>
        <p:spPr>
          <a:xfrm>
            <a:off x="850006" y="2967335"/>
            <a:ext cx="10954068" cy="923330"/>
          </a:xfrm>
          <a:prstGeom prst="rect">
            <a:avLst/>
          </a:prstGeom>
          <a:noFill/>
          <a:ln>
            <a:noFill/>
          </a:ln>
          <a:effectLst>
            <a:reflection blurRad="6350" stA="50000" endA="300" endPos="90000" dir="5400000" sy="-100000" algn="bl" rotWithShape="0"/>
          </a:effectLst>
          <a:scene3d>
            <a:camera prst="orthographicFront">
              <a:rot lat="0" lon="0" rev="0"/>
            </a:camera>
            <a:lightRig rig="chilly" dir="t">
              <a:rot lat="0" lon="0" rev="18480000"/>
            </a:lightRig>
          </a:scene3d>
          <a:sp3d prstMaterial="clear">
            <a:bevelT h="63500"/>
          </a:sp3d>
        </p:spPr>
        <p:txBody>
          <a:bodyPr wrap="square" lIns="91440" tIns="45720" rIns="91440" bIns="45720">
            <a:spAutoFit/>
          </a:bodyPr>
          <a:lstStyle/>
          <a:p>
            <a:r>
              <a:rPr lang="en-US" sz="54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   High Level ARCHITECTURE  </a:t>
            </a:r>
            <a:endParaRPr lang="en-US" sz="5400" b="1" cap="none" spc="0" dirty="0">
              <a:ln w="12700">
                <a:solidFill>
                  <a:schemeClr val="tx2">
                    <a:lumMod val="75000"/>
                  </a:schemeClr>
                </a:solidFill>
                <a:prstDash val="solid"/>
              </a:ln>
              <a:solidFill>
                <a:schemeClr val="bg1"/>
              </a:solidFill>
            </a:endParaRPr>
          </a:p>
        </p:txBody>
      </p:sp>
      <p:sp>
        <p:nvSpPr>
          <p:cNvPr id="7" name="TextBox 6">
            <a:extLst>
              <a:ext uri="{FF2B5EF4-FFF2-40B4-BE49-F238E27FC236}">
                <a16:creationId xmlns:a16="http://schemas.microsoft.com/office/drawing/2014/main" id="{E00A40DD-00C4-4929-8F69-9D179FF3940C}"/>
              </a:ext>
            </a:extLst>
          </p:cNvPr>
          <p:cNvSpPr txBox="1"/>
          <p:nvPr/>
        </p:nvSpPr>
        <p:spPr>
          <a:xfrm>
            <a:off x="8671560" y="6134793"/>
            <a:ext cx="3132513" cy="369332"/>
          </a:xfrm>
          <a:prstGeom prst="rect">
            <a:avLst/>
          </a:prstGeom>
          <a:noFill/>
        </p:spPr>
        <p:txBody>
          <a:bodyPr wrap="square" rtlCol="0">
            <a:spAutoFit/>
          </a:bodyPr>
          <a:lstStyle/>
          <a:p>
            <a:r>
              <a:rPr lang="en-US" b="1" spc="300" dirty="0">
                <a:solidFill>
                  <a:schemeClr val="bg1"/>
                </a:solidFill>
              </a:rPr>
              <a:t>CODE</a:t>
            </a:r>
            <a:r>
              <a:rPr lang="en-US" b="1" i="1" spc="300" dirty="0">
                <a:solidFill>
                  <a:srgbClr val="00B0F0"/>
                </a:solidFill>
                <a:effectLst>
                  <a:outerShdw blurRad="38100" dist="38100" dir="2700000" algn="tl">
                    <a:srgbClr val="000000">
                      <a:alpha val="43137"/>
                    </a:srgbClr>
                  </a:outerShdw>
                </a:effectLst>
              </a:rPr>
              <a:t>LEARNERS</a:t>
            </a:r>
            <a:r>
              <a:rPr lang="en-US" b="1" spc="300" dirty="0">
                <a:solidFill>
                  <a:schemeClr val="bg1"/>
                </a:solidFill>
              </a:rPr>
              <a:t>HUB</a:t>
            </a:r>
            <a:endParaRPr lang="en-NG" b="1" dirty="0"/>
          </a:p>
        </p:txBody>
      </p:sp>
    </p:spTree>
    <p:extLst>
      <p:ext uri="{BB962C8B-B14F-4D97-AF65-F5344CB8AC3E}">
        <p14:creationId xmlns:p14="http://schemas.microsoft.com/office/powerpoint/2010/main" val="32830985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33CAB3-44E8-427F-842A-93045D05CD47}"/>
              </a:ext>
            </a:extLst>
          </p:cNvPr>
          <p:cNvSpPr txBox="1"/>
          <p:nvPr/>
        </p:nvSpPr>
        <p:spPr>
          <a:xfrm>
            <a:off x="144379" y="465221"/>
            <a:ext cx="6817895"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THE APPLICATION USER’S APPLICATION USAGE OBJECTIVES</a:t>
            </a:r>
            <a:endParaRPr lang="en-NG" b="1"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6F8F0048-7A05-46AE-A579-D142733D7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0" y="1091227"/>
            <a:ext cx="1905000" cy="1905000"/>
          </a:xfrm>
          <a:prstGeom prst="rect">
            <a:avLst/>
          </a:prstGeom>
        </p:spPr>
      </p:pic>
      <p:sp>
        <p:nvSpPr>
          <p:cNvPr id="6" name="Arrow: Right 5">
            <a:extLst>
              <a:ext uri="{FF2B5EF4-FFF2-40B4-BE49-F238E27FC236}">
                <a16:creationId xmlns:a16="http://schemas.microsoft.com/office/drawing/2014/main" id="{475953DD-DEDC-4FA5-8AA1-F1B84385F6F5}"/>
              </a:ext>
            </a:extLst>
          </p:cNvPr>
          <p:cNvSpPr/>
          <p:nvPr/>
        </p:nvSpPr>
        <p:spPr>
          <a:xfrm>
            <a:off x="2791327" y="1722885"/>
            <a:ext cx="1640303" cy="641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8" name="Picture 7">
            <a:extLst>
              <a:ext uri="{FF2B5EF4-FFF2-40B4-BE49-F238E27FC236}">
                <a16:creationId xmlns:a16="http://schemas.microsoft.com/office/drawing/2014/main" id="{33039FEC-511E-4B83-BE3C-3C8A3036A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207" y="1148377"/>
            <a:ext cx="2476500" cy="1847850"/>
          </a:xfrm>
          <a:prstGeom prst="rect">
            <a:avLst/>
          </a:prstGeom>
        </p:spPr>
      </p:pic>
      <p:sp>
        <p:nvSpPr>
          <p:cNvPr id="9" name="Arrow: Right 8">
            <a:extLst>
              <a:ext uri="{FF2B5EF4-FFF2-40B4-BE49-F238E27FC236}">
                <a16:creationId xmlns:a16="http://schemas.microsoft.com/office/drawing/2014/main" id="{A5906FF9-1FA1-4FCE-B917-B7E04A4BD87A}"/>
              </a:ext>
            </a:extLst>
          </p:cNvPr>
          <p:cNvSpPr/>
          <p:nvPr/>
        </p:nvSpPr>
        <p:spPr>
          <a:xfrm>
            <a:off x="7209922" y="1722885"/>
            <a:ext cx="1196141" cy="641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3" name="Arrow: Curved Left 12">
            <a:extLst>
              <a:ext uri="{FF2B5EF4-FFF2-40B4-BE49-F238E27FC236}">
                <a16:creationId xmlns:a16="http://schemas.microsoft.com/office/drawing/2014/main" id="{4D83C8F5-6817-4669-8787-FA1409E7F26E}"/>
              </a:ext>
            </a:extLst>
          </p:cNvPr>
          <p:cNvSpPr/>
          <p:nvPr/>
        </p:nvSpPr>
        <p:spPr>
          <a:xfrm>
            <a:off x="11618495" y="2098093"/>
            <a:ext cx="1054265" cy="231348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solidFill>
                <a:schemeClr val="tx1"/>
              </a:solidFill>
            </a:endParaRPr>
          </a:p>
        </p:txBody>
      </p:sp>
      <p:pic>
        <p:nvPicPr>
          <p:cNvPr id="17" name="Picture 16">
            <a:extLst>
              <a:ext uri="{FF2B5EF4-FFF2-40B4-BE49-F238E27FC236}">
                <a16:creationId xmlns:a16="http://schemas.microsoft.com/office/drawing/2014/main" id="{458F1025-E2B2-4E8C-8E32-763BCDB582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129" y="3252901"/>
            <a:ext cx="2638715" cy="2438400"/>
          </a:xfrm>
          <a:prstGeom prst="rect">
            <a:avLst/>
          </a:prstGeom>
        </p:spPr>
      </p:pic>
      <p:pic>
        <p:nvPicPr>
          <p:cNvPr id="20" name="Picture 19">
            <a:extLst>
              <a:ext uri="{FF2B5EF4-FFF2-40B4-BE49-F238E27FC236}">
                <a16:creationId xmlns:a16="http://schemas.microsoft.com/office/drawing/2014/main" id="{CACEA1A2-E8DE-4823-8710-CC0A197D83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7623" y="3252901"/>
            <a:ext cx="2324073" cy="2133601"/>
          </a:xfrm>
          <a:prstGeom prst="rect">
            <a:avLst/>
          </a:prstGeom>
        </p:spPr>
      </p:pic>
      <p:sp>
        <p:nvSpPr>
          <p:cNvPr id="24" name="Arrow: Left 23">
            <a:extLst>
              <a:ext uri="{FF2B5EF4-FFF2-40B4-BE49-F238E27FC236}">
                <a16:creationId xmlns:a16="http://schemas.microsoft.com/office/drawing/2014/main" id="{70866C6A-EA76-4F70-ABA8-9B3F2E6636B3}"/>
              </a:ext>
            </a:extLst>
          </p:cNvPr>
          <p:cNvSpPr/>
          <p:nvPr/>
        </p:nvSpPr>
        <p:spPr>
          <a:xfrm>
            <a:off x="2791327" y="3902604"/>
            <a:ext cx="1213429" cy="6416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4" name="Picture 3">
            <a:extLst>
              <a:ext uri="{FF2B5EF4-FFF2-40B4-BE49-F238E27FC236}">
                <a16:creationId xmlns:a16="http://schemas.microsoft.com/office/drawing/2014/main" id="{1D50D091-B36A-4153-85E2-167FABACED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88278" y="1065522"/>
            <a:ext cx="3048002" cy="1847849"/>
          </a:xfrm>
          <a:prstGeom prst="rect">
            <a:avLst/>
          </a:prstGeom>
        </p:spPr>
      </p:pic>
      <p:pic>
        <p:nvPicPr>
          <p:cNvPr id="10" name="Picture 9">
            <a:extLst>
              <a:ext uri="{FF2B5EF4-FFF2-40B4-BE49-F238E27FC236}">
                <a16:creationId xmlns:a16="http://schemas.microsoft.com/office/drawing/2014/main" id="{990F6DD2-CAF8-43AE-9517-F4C34F5FFD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90208" y="3004246"/>
            <a:ext cx="2638715" cy="2438400"/>
          </a:xfrm>
          <a:prstGeom prst="rect">
            <a:avLst/>
          </a:prstGeom>
        </p:spPr>
      </p:pic>
      <p:sp>
        <p:nvSpPr>
          <p:cNvPr id="16" name="Arrow: Left 15">
            <a:extLst>
              <a:ext uri="{FF2B5EF4-FFF2-40B4-BE49-F238E27FC236}">
                <a16:creationId xmlns:a16="http://schemas.microsoft.com/office/drawing/2014/main" id="{7EA2301D-677B-43E1-B52B-8D6A2941C3FB}"/>
              </a:ext>
            </a:extLst>
          </p:cNvPr>
          <p:cNvSpPr/>
          <p:nvPr/>
        </p:nvSpPr>
        <p:spPr>
          <a:xfrm>
            <a:off x="6594563" y="3998859"/>
            <a:ext cx="1213429" cy="6416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1" name="TextBox 10">
            <a:extLst>
              <a:ext uri="{FF2B5EF4-FFF2-40B4-BE49-F238E27FC236}">
                <a16:creationId xmlns:a16="http://schemas.microsoft.com/office/drawing/2014/main" id="{8DEA020A-67E5-4F49-89E1-756217289A58}"/>
              </a:ext>
            </a:extLst>
          </p:cNvPr>
          <p:cNvSpPr txBox="1"/>
          <p:nvPr/>
        </p:nvSpPr>
        <p:spPr>
          <a:xfrm>
            <a:off x="7603454" y="6022170"/>
            <a:ext cx="4015041" cy="369332"/>
          </a:xfrm>
          <a:prstGeom prst="rect">
            <a:avLst/>
          </a:prstGeom>
          <a:noFill/>
        </p:spPr>
        <p:txBody>
          <a:bodyPr wrap="square" rtlCol="0">
            <a:spAutoFit/>
          </a:bodyPr>
          <a:lstStyle/>
          <a:p>
            <a:r>
              <a:rPr lang="en-US" b="1" spc="300" dirty="0">
                <a:solidFill>
                  <a:schemeClr val="bg1"/>
                </a:solidFill>
                <a:effectLst>
                  <a:outerShdw blurRad="38100" dist="38100" dir="2700000" algn="tl">
                    <a:srgbClr val="000000">
                      <a:alpha val="43137"/>
                    </a:srgbClr>
                  </a:outerShdw>
                </a:effectLst>
              </a:rPr>
              <a:t>  CODE</a:t>
            </a:r>
            <a:r>
              <a:rPr lang="en-US" b="1" i="1" spc="300" dirty="0">
                <a:solidFill>
                  <a:srgbClr val="00B0F0"/>
                </a:solidFill>
                <a:effectLst>
                  <a:outerShdw blurRad="38100" dist="38100" dir="2700000" algn="tl">
                    <a:srgbClr val="000000">
                      <a:alpha val="43137"/>
                    </a:srgbClr>
                  </a:outerShdw>
                </a:effectLst>
              </a:rPr>
              <a:t>LEARNERS</a:t>
            </a:r>
            <a:r>
              <a:rPr lang="en-US" b="1" spc="300" dirty="0">
                <a:solidFill>
                  <a:schemeClr val="bg1"/>
                </a:solidFill>
                <a:effectLst>
                  <a:outerShdw blurRad="38100" dist="38100" dir="2700000" algn="tl">
                    <a:srgbClr val="000000">
                      <a:alpha val="43137"/>
                    </a:srgbClr>
                  </a:outerShdw>
                </a:effectLst>
              </a:rPr>
              <a:t>HUB </a:t>
            </a:r>
            <a:endParaRPr lang="en-NG" b="1" dirty="0">
              <a:effectLst>
                <a:outerShdw blurRad="38100" dist="38100" dir="2700000" algn="tl">
                  <a:srgbClr val="000000">
                    <a:alpha val="43137"/>
                  </a:srgbClr>
                </a:outerShdw>
              </a:effectLst>
            </a:endParaRPr>
          </a:p>
        </p:txBody>
      </p:sp>
      <p:sp>
        <p:nvSpPr>
          <p:cNvPr id="14" name="TextBox 13">
            <a:extLst>
              <a:ext uri="{FF2B5EF4-FFF2-40B4-BE49-F238E27FC236}">
                <a16:creationId xmlns:a16="http://schemas.microsoft.com/office/drawing/2014/main" id="{5CAD877C-DD9A-4423-B8B5-905575E90110}"/>
              </a:ext>
            </a:extLst>
          </p:cNvPr>
          <p:cNvSpPr txBox="1"/>
          <p:nvPr/>
        </p:nvSpPr>
        <p:spPr>
          <a:xfrm>
            <a:off x="512970" y="5885993"/>
            <a:ext cx="6256798" cy="646331"/>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This is a pictorial representation of the application features which the user has access to, in usage of the application.</a:t>
            </a:r>
            <a:endParaRPr lang="en-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55423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WordArt 2">
            <a:extLst>
              <a:ext uri="{FF2B5EF4-FFF2-40B4-BE49-F238E27FC236}">
                <a16:creationId xmlns:a16="http://schemas.microsoft.com/office/drawing/2014/main" id="{3D709592-A71A-48BF-B177-ECC7E7A9F0F3}"/>
              </a:ext>
            </a:extLst>
          </p:cNvPr>
          <p:cNvSpPr>
            <a:spLocks noChangeArrowheads="1" noChangeShapeType="1" noTextEdit="1"/>
          </p:cNvSpPr>
          <p:nvPr/>
        </p:nvSpPr>
        <p:spPr bwMode="auto">
          <a:xfrm>
            <a:off x="23811" y="28574"/>
            <a:ext cx="6713873" cy="11425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48887"/>
              </a:avLst>
            </a:prstTxWarp>
          </a:bodyPr>
          <a:lstStyle/>
          <a:p>
            <a:pPr algn="ctr" rtl="0">
              <a:buNone/>
            </a:pPr>
            <a:r>
              <a:rPr lang="en-US" sz="3600" kern="10" spc="720" dirty="0">
                <a:ln>
                  <a:noFill/>
                </a:ln>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Arial Black" panose="020B0A04020102020204" pitchFamily="34" charset="0"/>
              </a:rPr>
              <a:t>    </a:t>
            </a:r>
          </a:p>
          <a:p>
            <a:pPr algn="ctr" rtl="0">
              <a:buNone/>
            </a:pPr>
            <a:r>
              <a:rPr lang="en-US" sz="3600" kern="10" spc="720" dirty="0">
                <a:ln>
                  <a:noFill/>
                </a:ln>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Arial Black" panose="020B0A04020102020204" pitchFamily="34" charset="0"/>
              </a:rPr>
              <a:t>     User Search Cycle</a:t>
            </a:r>
            <a:endParaRPr lang="en-NG" sz="3600" kern="10" spc="720" dirty="0">
              <a:ln>
                <a:noFill/>
              </a:ln>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Arial Black" panose="020B0A04020102020204" pitchFamily="34" charset="0"/>
            </a:endParaRPr>
          </a:p>
        </p:txBody>
      </p:sp>
      <p:pic>
        <p:nvPicPr>
          <p:cNvPr id="8" name="Picture 7">
            <a:extLst>
              <a:ext uri="{FF2B5EF4-FFF2-40B4-BE49-F238E27FC236}">
                <a16:creationId xmlns:a16="http://schemas.microsoft.com/office/drawing/2014/main" id="{45245880-26E0-4145-8280-E5D8FC128A8A}"/>
              </a:ext>
            </a:extLst>
          </p:cNvPr>
          <p:cNvPicPr/>
          <p:nvPr/>
        </p:nvPicPr>
        <p:blipFill>
          <a:blip r:embed="rId2">
            <a:extLst>
              <a:ext uri="{28A0092B-C50C-407E-A947-70E740481C1C}">
                <a14:useLocalDpi xmlns:a14="http://schemas.microsoft.com/office/drawing/2010/main" val="0"/>
              </a:ext>
            </a:extLst>
          </a:blip>
          <a:stretch>
            <a:fillRect/>
          </a:stretch>
        </p:blipFill>
        <p:spPr>
          <a:xfrm>
            <a:off x="286502" y="2079207"/>
            <a:ext cx="1558341" cy="1809750"/>
          </a:xfrm>
          <a:prstGeom prst="rect">
            <a:avLst/>
          </a:prstGeom>
        </p:spPr>
      </p:pic>
      <p:sp>
        <p:nvSpPr>
          <p:cNvPr id="11" name="Arrow: Right 10">
            <a:extLst>
              <a:ext uri="{FF2B5EF4-FFF2-40B4-BE49-F238E27FC236}">
                <a16:creationId xmlns:a16="http://schemas.microsoft.com/office/drawing/2014/main" id="{96AFDE38-D5BA-4BEA-8399-AE9E8596432D}"/>
              </a:ext>
            </a:extLst>
          </p:cNvPr>
          <p:cNvSpPr/>
          <p:nvPr/>
        </p:nvSpPr>
        <p:spPr>
          <a:xfrm>
            <a:off x="2326105" y="2101516"/>
            <a:ext cx="2053389" cy="672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2" name="Picture 11">
            <a:extLst>
              <a:ext uri="{FF2B5EF4-FFF2-40B4-BE49-F238E27FC236}">
                <a16:creationId xmlns:a16="http://schemas.microsoft.com/office/drawing/2014/main" id="{B300C02C-DBA1-4809-B57F-76033954B842}"/>
              </a:ext>
            </a:extLst>
          </p:cNvPr>
          <p:cNvPicPr/>
          <p:nvPr/>
        </p:nvPicPr>
        <p:blipFill>
          <a:blip r:embed="rId3">
            <a:extLst>
              <a:ext uri="{28A0092B-C50C-407E-A947-70E740481C1C}">
                <a14:useLocalDpi xmlns:a14="http://schemas.microsoft.com/office/drawing/2010/main" val="0"/>
              </a:ext>
            </a:extLst>
          </a:blip>
          <a:stretch>
            <a:fillRect/>
          </a:stretch>
        </p:blipFill>
        <p:spPr>
          <a:xfrm>
            <a:off x="5680161" y="1297706"/>
            <a:ext cx="3240505" cy="2046205"/>
          </a:xfrm>
          <a:prstGeom prst="rect">
            <a:avLst/>
          </a:prstGeom>
        </p:spPr>
      </p:pic>
      <p:sp>
        <p:nvSpPr>
          <p:cNvPr id="15" name="TextBox 14">
            <a:extLst>
              <a:ext uri="{FF2B5EF4-FFF2-40B4-BE49-F238E27FC236}">
                <a16:creationId xmlns:a16="http://schemas.microsoft.com/office/drawing/2014/main" id="{41C7C98A-A2FE-4595-9442-B76CADC73F71}"/>
              </a:ext>
            </a:extLst>
          </p:cNvPr>
          <p:cNvSpPr txBox="1"/>
          <p:nvPr/>
        </p:nvSpPr>
        <p:spPr>
          <a:xfrm>
            <a:off x="236119" y="1461953"/>
            <a:ext cx="2617119" cy="646331"/>
          </a:xfrm>
          <a:prstGeom prst="rect">
            <a:avLst/>
          </a:prstGeom>
          <a:noFill/>
        </p:spPr>
        <p:txBody>
          <a:bodyPr wrap="square" rtlCol="0">
            <a:spAutoFit/>
          </a:bodyPr>
          <a:lstStyle/>
          <a:p>
            <a:r>
              <a:rPr lang="en-US" sz="1800" b="1" dirty="0">
                <a:effectLst/>
                <a:latin typeface="Bell MT" panose="02020503060305020303" pitchFamily="18" charset="0"/>
                <a:ea typeface="Calibri" panose="020F0502020204030204" pitchFamily="34" charset="0"/>
                <a:cs typeface="Times New Roman" panose="02020603050405020304" pitchFamily="18" charset="0"/>
              </a:rPr>
              <a:t>The Application User</a:t>
            </a:r>
            <a:endParaRPr lang="en-NG" sz="1800" b="1" dirty="0">
              <a:effectLst/>
              <a:latin typeface="Bell MT" panose="02020503060305020303" pitchFamily="18" charset="0"/>
              <a:ea typeface="Calibri" panose="020F0502020204030204" pitchFamily="34" charset="0"/>
              <a:cs typeface="Times New Roman" panose="02020603050405020304" pitchFamily="18" charset="0"/>
            </a:endParaRPr>
          </a:p>
          <a:p>
            <a:endParaRPr lang="en-NG" dirty="0"/>
          </a:p>
        </p:txBody>
      </p:sp>
      <p:sp>
        <p:nvSpPr>
          <p:cNvPr id="16" name="TextBox 15">
            <a:extLst>
              <a:ext uri="{FF2B5EF4-FFF2-40B4-BE49-F238E27FC236}">
                <a16:creationId xmlns:a16="http://schemas.microsoft.com/office/drawing/2014/main" id="{3A2C1204-86C2-4C8A-AA80-9BD6DD570095}"/>
              </a:ext>
            </a:extLst>
          </p:cNvPr>
          <p:cNvSpPr txBox="1"/>
          <p:nvPr/>
        </p:nvSpPr>
        <p:spPr>
          <a:xfrm>
            <a:off x="2069432" y="3031958"/>
            <a:ext cx="2310062" cy="1077218"/>
          </a:xfrm>
          <a:prstGeom prst="rect">
            <a:avLst/>
          </a:prstGeom>
          <a:noFill/>
        </p:spPr>
        <p:txBody>
          <a:bodyPr wrap="square" rtlCol="0">
            <a:spAutoFit/>
          </a:bodyPr>
          <a:lstStyle/>
          <a:p>
            <a:r>
              <a:rPr lang="en-NG" sz="1600" b="1" dirty="0">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rPr>
              <a:t>Interacts with the      application through his   mobile devices</a:t>
            </a:r>
            <a:endParaRPr lang="en-NG" sz="1600" dirty="0">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a:p>
            <a:endParaRPr lang="en-NG" sz="1600" dirty="0">
              <a:effectLst>
                <a:outerShdw blurRad="38100" dist="38100" dir="2700000" algn="tl">
                  <a:srgbClr val="000000">
                    <a:alpha val="43137"/>
                  </a:srgbClr>
                </a:outerShdw>
              </a:effectLst>
              <a:latin typeface="Book Antiqua" panose="02040602050305030304" pitchFamily="18" charset="0"/>
            </a:endParaRPr>
          </a:p>
        </p:txBody>
      </p:sp>
      <p:sp>
        <p:nvSpPr>
          <p:cNvPr id="17" name="TextBox 16">
            <a:extLst>
              <a:ext uri="{FF2B5EF4-FFF2-40B4-BE49-F238E27FC236}">
                <a16:creationId xmlns:a16="http://schemas.microsoft.com/office/drawing/2014/main" id="{AE91C416-42D8-48C9-9E7F-6247395A0807}"/>
              </a:ext>
            </a:extLst>
          </p:cNvPr>
          <p:cNvSpPr txBox="1"/>
          <p:nvPr/>
        </p:nvSpPr>
        <p:spPr>
          <a:xfrm>
            <a:off x="5644565" y="1748589"/>
            <a:ext cx="2617119" cy="338554"/>
          </a:xfrm>
          <a:prstGeom prst="rect">
            <a:avLst/>
          </a:prstGeom>
          <a:noFill/>
        </p:spPr>
        <p:txBody>
          <a:bodyPr wrap="square" rtlCol="0">
            <a:spAutoFit/>
          </a:bodyPr>
          <a:lstStyle/>
          <a:p>
            <a:r>
              <a:rPr lang="en-US" sz="1600" dirty="0">
                <a:solidFill>
                  <a:schemeClr val="bg1"/>
                </a:solidFill>
                <a:latin typeface="Algerian" panose="04020705040A02060702" pitchFamily="82" charset="0"/>
              </a:rPr>
              <a:t>    </a:t>
            </a:r>
            <a:r>
              <a:rPr lang="en-US" sz="1600" b="1" dirty="0">
                <a:solidFill>
                  <a:schemeClr val="accent6"/>
                </a:solidFill>
                <a:effectLst>
                  <a:outerShdw blurRad="38100" dist="38100" dir="2700000" algn="tl">
                    <a:srgbClr val="000000">
                      <a:alpha val="43137"/>
                    </a:srgbClr>
                  </a:outerShdw>
                </a:effectLst>
                <a:latin typeface="Algerian" panose="04020705040A02060702" pitchFamily="82" charset="0"/>
              </a:rPr>
              <a:t>             The logophilia</a:t>
            </a:r>
            <a:endParaRPr lang="en-NG" sz="1600" b="1" dirty="0">
              <a:solidFill>
                <a:schemeClr val="accent6"/>
              </a:solidFill>
              <a:effectLst>
                <a:outerShdw blurRad="38100" dist="38100" dir="2700000" algn="tl">
                  <a:srgbClr val="000000">
                    <a:alpha val="43137"/>
                  </a:srgbClr>
                </a:outerShdw>
              </a:effectLst>
              <a:latin typeface="Algerian" panose="04020705040A02060702" pitchFamily="82" charset="0"/>
            </a:endParaRPr>
          </a:p>
        </p:txBody>
      </p:sp>
      <p:sp>
        <p:nvSpPr>
          <p:cNvPr id="20" name="Arrow: Curved Left 19">
            <a:extLst>
              <a:ext uri="{FF2B5EF4-FFF2-40B4-BE49-F238E27FC236}">
                <a16:creationId xmlns:a16="http://schemas.microsoft.com/office/drawing/2014/main" id="{E429E9FE-CC15-492E-82E4-8C18C324C9EE}"/>
              </a:ext>
            </a:extLst>
          </p:cNvPr>
          <p:cNvSpPr/>
          <p:nvPr/>
        </p:nvSpPr>
        <p:spPr>
          <a:xfrm>
            <a:off x="9562351" y="2031513"/>
            <a:ext cx="986084" cy="1789950"/>
          </a:xfrm>
          <a:prstGeom prst="curvedLeftArrow">
            <a:avLst>
              <a:gd name="adj1" fmla="val 25000"/>
              <a:gd name="adj2" fmla="val 55118"/>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solidFill>
                <a:schemeClr val="tx1"/>
              </a:solidFill>
            </a:endParaRPr>
          </a:p>
        </p:txBody>
      </p:sp>
      <p:pic>
        <p:nvPicPr>
          <p:cNvPr id="25" name="Picture 24">
            <a:extLst>
              <a:ext uri="{FF2B5EF4-FFF2-40B4-BE49-F238E27FC236}">
                <a16:creationId xmlns:a16="http://schemas.microsoft.com/office/drawing/2014/main" id="{9D8226C2-AE2B-4589-97B2-D3AB93942B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6866" y="3821462"/>
            <a:ext cx="3028950" cy="1507090"/>
          </a:xfrm>
          <a:prstGeom prst="rect">
            <a:avLst/>
          </a:prstGeom>
        </p:spPr>
      </p:pic>
      <p:sp>
        <p:nvSpPr>
          <p:cNvPr id="26" name="TextBox 25">
            <a:extLst>
              <a:ext uri="{FF2B5EF4-FFF2-40B4-BE49-F238E27FC236}">
                <a16:creationId xmlns:a16="http://schemas.microsoft.com/office/drawing/2014/main" id="{7BA691BF-AEE9-4F8C-85FC-78B5AE22B1B2}"/>
              </a:ext>
            </a:extLst>
          </p:cNvPr>
          <p:cNvSpPr txBox="1"/>
          <p:nvPr/>
        </p:nvSpPr>
        <p:spPr>
          <a:xfrm>
            <a:off x="6096000" y="5396047"/>
            <a:ext cx="5101389" cy="1347805"/>
          </a:xfrm>
          <a:prstGeom prst="rect">
            <a:avLst/>
          </a:prstGeom>
          <a:noFill/>
        </p:spPr>
        <p:txBody>
          <a:bodyPr wrap="square" rtlCol="0">
            <a:spAutoFit/>
          </a:bodyPr>
          <a:lstStyle/>
          <a:p>
            <a:pPr>
              <a:lnSpc>
                <a:spcPct val="115000"/>
              </a:lnSpc>
              <a:spcAft>
                <a:spcPts val="1000"/>
              </a:spcAft>
            </a:pPr>
            <a:r>
              <a:rPr lang="en-US" sz="1800" b="1" i="1" dirty="0">
                <a:effectLst/>
                <a:latin typeface="Calibri" panose="020F0502020204030204" pitchFamily="34" charset="0"/>
                <a:ea typeface="Calibri" panose="020F0502020204030204" pitchFamily="34" charset="0"/>
                <a:cs typeface="Times New Roman" panose="02020603050405020304" pitchFamily="18" charset="0"/>
              </a:rPr>
              <a:t>The Application takes the request and interacts with the Cloud (a store of information) to process the user request from which the result to the search is sourced</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Arrow: Left 26">
            <a:extLst>
              <a:ext uri="{FF2B5EF4-FFF2-40B4-BE49-F238E27FC236}">
                <a16:creationId xmlns:a16="http://schemas.microsoft.com/office/drawing/2014/main" id="{153AEA6F-7E9F-4CB6-B5D3-900517FF0582}"/>
              </a:ext>
            </a:extLst>
          </p:cNvPr>
          <p:cNvSpPr/>
          <p:nvPr/>
        </p:nvSpPr>
        <p:spPr>
          <a:xfrm>
            <a:off x="5010182" y="4270828"/>
            <a:ext cx="1268766" cy="60835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31" name="Picture 30">
            <a:extLst>
              <a:ext uri="{FF2B5EF4-FFF2-40B4-BE49-F238E27FC236}">
                <a16:creationId xmlns:a16="http://schemas.microsoft.com/office/drawing/2014/main" id="{AB6CBF82-F47B-4BFB-861B-6002025B73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4258" y="3989753"/>
            <a:ext cx="2476500" cy="1847850"/>
          </a:xfrm>
          <a:prstGeom prst="rect">
            <a:avLst/>
          </a:prstGeom>
        </p:spPr>
      </p:pic>
      <p:sp>
        <p:nvSpPr>
          <p:cNvPr id="33" name="TextBox 32">
            <a:extLst>
              <a:ext uri="{FF2B5EF4-FFF2-40B4-BE49-F238E27FC236}">
                <a16:creationId xmlns:a16="http://schemas.microsoft.com/office/drawing/2014/main" id="{47226428-9357-4904-9C6B-454F0402D44F}"/>
              </a:ext>
            </a:extLst>
          </p:cNvPr>
          <p:cNvSpPr txBox="1"/>
          <p:nvPr/>
        </p:nvSpPr>
        <p:spPr>
          <a:xfrm>
            <a:off x="2277723" y="6069949"/>
            <a:ext cx="2583035" cy="646331"/>
          </a:xfrm>
          <a:prstGeom prst="rect">
            <a:avLst/>
          </a:prstGeom>
          <a:noFill/>
        </p:spPr>
        <p:txBody>
          <a:bodyPr wrap="square" rtlCol="0">
            <a:spAutoFit/>
          </a:bodyPr>
          <a:lstStyle/>
          <a:p>
            <a:r>
              <a:rPr lang="en-US" dirty="0"/>
              <a:t>Receives the search result </a:t>
            </a:r>
            <a:endParaRPr lang="en-NG" dirty="0"/>
          </a:p>
        </p:txBody>
      </p:sp>
      <p:sp>
        <p:nvSpPr>
          <p:cNvPr id="43" name="TextBox 42">
            <a:extLst>
              <a:ext uri="{FF2B5EF4-FFF2-40B4-BE49-F238E27FC236}">
                <a16:creationId xmlns:a16="http://schemas.microsoft.com/office/drawing/2014/main" id="{81B2DC44-6C54-4150-AA81-4147EE296AC8}"/>
              </a:ext>
            </a:extLst>
          </p:cNvPr>
          <p:cNvSpPr txBox="1"/>
          <p:nvPr/>
        </p:nvSpPr>
        <p:spPr>
          <a:xfrm>
            <a:off x="236119" y="4204166"/>
            <a:ext cx="1451544" cy="2031325"/>
          </a:xfrm>
          <a:prstGeom prst="rect">
            <a:avLst/>
          </a:prstGeom>
          <a:noFill/>
        </p:spPr>
        <p:txBody>
          <a:bodyPr wrap="square" rtlCol="0">
            <a:spAutoFit/>
          </a:bodyPr>
          <a:lstStyle/>
          <a:p>
            <a:r>
              <a:rPr lang="en-US" dirty="0"/>
              <a:t>Sees the search result in text or audio format</a:t>
            </a:r>
            <a:endParaRPr lang="en-NG" dirty="0"/>
          </a:p>
          <a:p>
            <a:endParaRPr lang="en-NG" dirty="0"/>
          </a:p>
        </p:txBody>
      </p:sp>
      <p:cxnSp>
        <p:nvCxnSpPr>
          <p:cNvPr id="50" name="Connector: Elbow 49">
            <a:extLst>
              <a:ext uri="{FF2B5EF4-FFF2-40B4-BE49-F238E27FC236}">
                <a16:creationId xmlns:a16="http://schemas.microsoft.com/office/drawing/2014/main" id="{37147154-0EEF-48C7-8791-01A524061643}"/>
              </a:ext>
            </a:extLst>
          </p:cNvPr>
          <p:cNvCxnSpPr>
            <a:cxnSpLocks/>
          </p:cNvCxnSpPr>
          <p:nvPr/>
        </p:nvCxnSpPr>
        <p:spPr>
          <a:xfrm rot="16200000" flipV="1">
            <a:off x="1182076" y="3971324"/>
            <a:ext cx="1178016" cy="1013281"/>
          </a:xfrm>
          <a:prstGeom prst="bentConnector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966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1784C27-3E7F-4612-A176-8818DDF21EC4}"/>
              </a:ext>
            </a:extLst>
          </p:cNvPr>
          <p:cNvSpPr txBox="1"/>
          <p:nvPr/>
        </p:nvSpPr>
        <p:spPr>
          <a:xfrm>
            <a:off x="8197516" y="5919537"/>
            <a:ext cx="3481137" cy="984885"/>
          </a:xfrm>
          <a:prstGeom prst="rect">
            <a:avLst/>
          </a:prstGeom>
          <a:noFill/>
        </p:spPr>
        <p:txBody>
          <a:bodyPr wrap="square" rtlCol="0">
            <a:spAutoFit/>
          </a:bodyPr>
          <a:lstStyle/>
          <a:p>
            <a:endParaRPr lang="en-US" sz="1800" b="1" spc="300" dirty="0">
              <a:solidFill>
                <a:schemeClr val="bg1"/>
              </a:solidFill>
            </a:endParaRPr>
          </a:p>
          <a:p>
            <a:r>
              <a:rPr lang="en-US" sz="2000" b="1" spc="300" dirty="0">
                <a:solidFill>
                  <a:schemeClr val="bg1"/>
                </a:solidFill>
                <a:effectLst>
                  <a:outerShdw blurRad="38100" dist="38100" dir="2700000" algn="tl">
                    <a:srgbClr val="000000">
                      <a:alpha val="43137"/>
                    </a:srgbClr>
                  </a:outerShdw>
                </a:effectLst>
              </a:rPr>
              <a:t>CODE</a:t>
            </a:r>
            <a:r>
              <a:rPr lang="en-US" sz="2000" b="1" i="1" spc="300" dirty="0">
                <a:solidFill>
                  <a:srgbClr val="00B0F0"/>
                </a:solidFill>
                <a:effectLst>
                  <a:outerShdw blurRad="38100" dist="38100" dir="2700000" algn="tl">
                    <a:srgbClr val="000000">
                      <a:alpha val="43137"/>
                    </a:srgbClr>
                  </a:outerShdw>
                </a:effectLst>
              </a:rPr>
              <a:t>LEARNERS</a:t>
            </a:r>
            <a:r>
              <a:rPr lang="en-US" sz="2000" b="1" spc="300" dirty="0">
                <a:solidFill>
                  <a:schemeClr val="bg1"/>
                </a:solidFill>
                <a:effectLst>
                  <a:outerShdw blurRad="38100" dist="38100" dir="2700000" algn="tl">
                    <a:srgbClr val="000000">
                      <a:alpha val="43137"/>
                    </a:srgbClr>
                  </a:outerShdw>
                </a:effectLst>
              </a:rPr>
              <a:t>HUB</a:t>
            </a:r>
            <a:endParaRPr lang="en-NG" sz="2000" b="1" spc="300" dirty="0">
              <a:effectLst>
                <a:outerShdw blurRad="38100" dist="38100" dir="2700000" algn="tl">
                  <a:srgbClr val="000000">
                    <a:alpha val="43137"/>
                  </a:srgbClr>
                </a:outerShdw>
              </a:effectLst>
            </a:endParaRPr>
          </a:p>
          <a:p>
            <a:endParaRPr lang="en-NG" sz="2000" spc="300"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CE2A8CA1-899D-4E25-BA79-5BB44FFD3326}"/>
              </a:ext>
            </a:extLst>
          </p:cNvPr>
          <p:cNvPicPr>
            <a:picLocks noChangeAspect="1"/>
          </p:cNvPicPr>
          <p:nvPr/>
        </p:nvPicPr>
        <p:blipFill>
          <a:blip r:embed="rId2"/>
          <a:stretch>
            <a:fillRect/>
          </a:stretch>
        </p:blipFill>
        <p:spPr>
          <a:xfrm>
            <a:off x="1372728" y="174794"/>
            <a:ext cx="9446544" cy="4782217"/>
          </a:xfrm>
          <a:prstGeom prst="rect">
            <a:avLst/>
          </a:prstGeom>
        </p:spPr>
      </p:pic>
      <p:sp>
        <p:nvSpPr>
          <p:cNvPr id="3" name="TextBox 2">
            <a:extLst>
              <a:ext uri="{FF2B5EF4-FFF2-40B4-BE49-F238E27FC236}">
                <a16:creationId xmlns:a16="http://schemas.microsoft.com/office/drawing/2014/main" id="{889EB455-846B-461F-9758-9F9F9EA11A99}"/>
              </a:ext>
            </a:extLst>
          </p:cNvPr>
          <p:cNvSpPr txBox="1"/>
          <p:nvPr/>
        </p:nvSpPr>
        <p:spPr>
          <a:xfrm>
            <a:off x="513347" y="4957011"/>
            <a:ext cx="11165307" cy="713850"/>
          </a:xfrm>
          <a:prstGeom prst="rect">
            <a:avLst/>
          </a:prstGeom>
          <a:noFill/>
        </p:spPr>
        <p:txBody>
          <a:bodyPr wrap="square" rtlCol="0">
            <a:spAutoFit/>
          </a:bodyPr>
          <a:lstStyle/>
          <a:p>
            <a:pPr>
              <a:lnSpc>
                <a:spcPct val="115000"/>
              </a:lnSpc>
              <a:spcAft>
                <a:spcPts val="1000"/>
              </a:spcAft>
            </a:pPr>
            <a:r>
              <a:rPr lang="en-US" sz="1800" b="1" dirty="0">
                <a:effectLst>
                  <a:outerShdw blurRad="38100" dist="38100" dir="2700000" algn="tl">
                    <a:srgbClr val="000000">
                      <a:alpha val="43137"/>
                    </a:srgbClr>
                  </a:outerShdw>
                </a:effectLst>
                <a:latin typeface="Castellar" panose="020A0402060406010301" pitchFamily="18" charset="0"/>
                <a:ea typeface="Calibri" panose="020F0502020204030204" pitchFamily="34" charset="0"/>
                <a:cs typeface="Times New Roman" panose="02020603050405020304" pitchFamily="18" charset="0"/>
              </a:rPr>
              <a:t>The Administrator Serves as a medium of information transfer between The Application And Its Users Via the Email Service</a:t>
            </a:r>
            <a:endParaRPr lang="en-NG" sz="1800" b="1" dirty="0">
              <a:effectLst>
                <a:outerShdw blurRad="38100" dist="38100" dir="2700000" algn="tl">
                  <a:srgbClr val="000000">
                    <a:alpha val="43137"/>
                  </a:srgbClr>
                </a:outerShdw>
              </a:effectLst>
              <a:latin typeface="Castellar" panose="020A0402060406010301"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645091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D42B05-5252-4E35-B234-7033BC7B06F9}"/>
              </a:ext>
            </a:extLst>
          </p:cNvPr>
          <p:cNvSpPr/>
          <p:nvPr/>
        </p:nvSpPr>
        <p:spPr>
          <a:xfrm>
            <a:off x="850006" y="2967335"/>
            <a:ext cx="10954068" cy="923330"/>
          </a:xfrm>
          <a:prstGeom prst="rect">
            <a:avLst/>
          </a:prstGeom>
          <a:noFill/>
          <a:ln>
            <a:noFill/>
          </a:ln>
          <a:effectLst>
            <a:reflection blurRad="6350" stA="50000" endA="300" endPos="90000" dir="5400000" sy="-100000" algn="bl" rotWithShape="0"/>
          </a:effectLst>
          <a:scene3d>
            <a:camera prst="orthographicFront">
              <a:rot lat="0" lon="0" rev="0"/>
            </a:camera>
            <a:lightRig rig="chilly" dir="t">
              <a:rot lat="0" lon="0" rev="18480000"/>
            </a:lightRig>
          </a:scene3d>
          <a:sp3d prstMaterial="clear">
            <a:bevelT h="63500"/>
          </a:sp3d>
        </p:spPr>
        <p:txBody>
          <a:bodyPr wrap="square" lIns="91440" tIns="45720" rIns="91440" bIns="45720">
            <a:spAutoFit/>
          </a:bodyPr>
          <a:lstStyle/>
          <a:p>
            <a:r>
              <a:rPr lang="en-US" sz="54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   Low Level ARCHITECTURE  </a:t>
            </a:r>
            <a:endParaRPr lang="en-US" sz="5400" b="1" cap="none" spc="0" dirty="0">
              <a:ln w="12700">
                <a:solidFill>
                  <a:schemeClr val="tx2">
                    <a:lumMod val="75000"/>
                  </a:schemeClr>
                </a:solidFill>
                <a:prstDash val="solid"/>
              </a:ln>
              <a:solidFill>
                <a:schemeClr val="bg1"/>
              </a:solidFill>
            </a:endParaRPr>
          </a:p>
        </p:txBody>
      </p:sp>
      <p:sp>
        <p:nvSpPr>
          <p:cNvPr id="7" name="TextBox 6">
            <a:extLst>
              <a:ext uri="{FF2B5EF4-FFF2-40B4-BE49-F238E27FC236}">
                <a16:creationId xmlns:a16="http://schemas.microsoft.com/office/drawing/2014/main" id="{E00A40DD-00C4-4929-8F69-9D179FF3940C}"/>
              </a:ext>
            </a:extLst>
          </p:cNvPr>
          <p:cNvSpPr txBox="1"/>
          <p:nvPr/>
        </p:nvSpPr>
        <p:spPr>
          <a:xfrm>
            <a:off x="8671561" y="6134793"/>
            <a:ext cx="3132513" cy="400110"/>
          </a:xfrm>
          <a:prstGeom prst="rect">
            <a:avLst/>
          </a:prstGeom>
          <a:noFill/>
        </p:spPr>
        <p:txBody>
          <a:bodyPr wrap="square" rtlCol="0">
            <a:spAutoFit/>
          </a:bodyPr>
          <a:lstStyle/>
          <a:p>
            <a:r>
              <a:rPr lang="en-US" sz="2000" b="1" spc="300" dirty="0">
                <a:solidFill>
                  <a:schemeClr val="bg1"/>
                </a:solidFill>
              </a:rPr>
              <a:t>CODE</a:t>
            </a:r>
            <a:r>
              <a:rPr lang="en-US" sz="2000" b="1" i="1" spc="300" dirty="0">
                <a:solidFill>
                  <a:srgbClr val="00B0F0"/>
                </a:solidFill>
                <a:effectLst>
                  <a:outerShdw blurRad="38100" dist="38100" dir="2700000" algn="tl">
                    <a:srgbClr val="000000">
                      <a:alpha val="43137"/>
                    </a:srgbClr>
                  </a:outerShdw>
                </a:effectLst>
              </a:rPr>
              <a:t>LEARNERS</a:t>
            </a:r>
            <a:r>
              <a:rPr lang="en-US" sz="2000" b="1" spc="300" dirty="0">
                <a:solidFill>
                  <a:schemeClr val="bg1"/>
                </a:solidFill>
              </a:rPr>
              <a:t>HUB</a:t>
            </a:r>
            <a:endParaRPr lang="en-NG" sz="2000" b="1" dirty="0"/>
          </a:p>
        </p:txBody>
      </p:sp>
    </p:spTree>
    <p:extLst>
      <p:ext uri="{BB962C8B-B14F-4D97-AF65-F5344CB8AC3E}">
        <p14:creationId xmlns:p14="http://schemas.microsoft.com/office/powerpoint/2010/main" val="38374325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00A40DD-00C4-4929-8F69-9D179FF3940C}"/>
              </a:ext>
            </a:extLst>
          </p:cNvPr>
          <p:cNvSpPr txBox="1"/>
          <p:nvPr/>
        </p:nvSpPr>
        <p:spPr>
          <a:xfrm>
            <a:off x="8341895" y="6401271"/>
            <a:ext cx="3590515" cy="400110"/>
          </a:xfrm>
          <a:prstGeom prst="rect">
            <a:avLst/>
          </a:prstGeom>
          <a:noFill/>
        </p:spPr>
        <p:txBody>
          <a:bodyPr wrap="square" rtlCol="0">
            <a:spAutoFit/>
          </a:bodyPr>
          <a:lstStyle/>
          <a:p>
            <a:r>
              <a:rPr lang="en-US" sz="2000" b="1" spc="300" dirty="0">
                <a:solidFill>
                  <a:schemeClr val="bg1"/>
                </a:solidFill>
              </a:rPr>
              <a:t>CODE</a:t>
            </a:r>
            <a:r>
              <a:rPr lang="en-US" sz="2000" b="1" i="1" spc="300" dirty="0">
                <a:solidFill>
                  <a:srgbClr val="00B0F0"/>
                </a:solidFill>
                <a:effectLst>
                  <a:outerShdw blurRad="38100" dist="38100" dir="2700000" algn="tl">
                    <a:srgbClr val="000000">
                      <a:alpha val="43137"/>
                    </a:srgbClr>
                  </a:outerShdw>
                </a:effectLst>
              </a:rPr>
              <a:t>LEARNERS</a:t>
            </a:r>
            <a:r>
              <a:rPr lang="en-US" sz="2000" b="1" spc="300" dirty="0">
                <a:solidFill>
                  <a:schemeClr val="bg1"/>
                </a:solidFill>
              </a:rPr>
              <a:t>HUB</a:t>
            </a:r>
            <a:endParaRPr lang="en-NG" sz="2000" b="1" dirty="0"/>
          </a:p>
        </p:txBody>
      </p:sp>
      <p:sp>
        <p:nvSpPr>
          <p:cNvPr id="3" name="Oval 2">
            <a:extLst>
              <a:ext uri="{FF2B5EF4-FFF2-40B4-BE49-F238E27FC236}">
                <a16:creationId xmlns:a16="http://schemas.microsoft.com/office/drawing/2014/main" id="{B08B0481-98F1-45C8-AFFE-58F569D2470A}"/>
              </a:ext>
            </a:extLst>
          </p:cNvPr>
          <p:cNvSpPr/>
          <p:nvPr/>
        </p:nvSpPr>
        <p:spPr>
          <a:xfrm>
            <a:off x="5185413" y="978567"/>
            <a:ext cx="1122948" cy="97856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5" name="Straight Connector 4">
            <a:extLst>
              <a:ext uri="{FF2B5EF4-FFF2-40B4-BE49-F238E27FC236}">
                <a16:creationId xmlns:a16="http://schemas.microsoft.com/office/drawing/2014/main" id="{B3BCF053-DF8F-42F2-B0DE-F5F9E881CDB1}"/>
              </a:ext>
            </a:extLst>
          </p:cNvPr>
          <p:cNvCxnSpPr>
            <a:cxnSpLocks/>
            <a:stCxn id="3" idx="4"/>
          </p:cNvCxnSpPr>
          <p:nvPr/>
        </p:nvCxnSpPr>
        <p:spPr>
          <a:xfrm>
            <a:off x="5746887" y="1957135"/>
            <a:ext cx="0" cy="2783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9AB46DC-0E68-4639-8C9B-0C766C2B0724}"/>
              </a:ext>
            </a:extLst>
          </p:cNvPr>
          <p:cNvCxnSpPr>
            <a:cxnSpLocks/>
          </p:cNvCxnSpPr>
          <p:nvPr/>
        </p:nvCxnSpPr>
        <p:spPr>
          <a:xfrm>
            <a:off x="4371075" y="2855495"/>
            <a:ext cx="30319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E67A94D-4D05-4E06-A14C-29A48181957E}"/>
              </a:ext>
            </a:extLst>
          </p:cNvPr>
          <p:cNvCxnSpPr/>
          <p:nvPr/>
        </p:nvCxnSpPr>
        <p:spPr>
          <a:xfrm>
            <a:off x="5771552" y="3633536"/>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1238CE-6DDD-465B-B256-C840A0DA4E4B}"/>
              </a:ext>
            </a:extLst>
          </p:cNvPr>
          <p:cNvCxnSpPr>
            <a:cxnSpLocks/>
          </p:cNvCxnSpPr>
          <p:nvPr/>
        </p:nvCxnSpPr>
        <p:spPr>
          <a:xfrm flipH="1">
            <a:off x="4475749" y="3609469"/>
            <a:ext cx="1271138" cy="88232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8A6E399-5810-4F57-84A5-626B53C18F42}"/>
              </a:ext>
            </a:extLst>
          </p:cNvPr>
          <p:cNvSpPr txBox="1"/>
          <p:nvPr/>
        </p:nvSpPr>
        <p:spPr>
          <a:xfrm>
            <a:off x="3370448" y="4939563"/>
            <a:ext cx="4026564" cy="46166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2400" b="1" spc="300" dirty="0">
                <a:effectLst>
                  <a:outerShdw blurRad="38100" dist="38100" dir="2700000" algn="tl">
                    <a:srgbClr val="000000">
                      <a:alpha val="43137"/>
                    </a:srgbClr>
                  </a:outerShdw>
                </a:effectLst>
                <a:latin typeface="Bahnschrift SemiBold" panose="020B0502040204020203" pitchFamily="34" charset="0"/>
              </a:rPr>
              <a:t>        Application User</a:t>
            </a:r>
            <a:endParaRPr lang="en-NG" sz="2400" b="1" spc="300" dirty="0">
              <a:effectLst>
                <a:outerShdw blurRad="38100" dist="38100" dir="2700000" algn="tl">
                  <a:srgbClr val="000000">
                    <a:alpha val="43137"/>
                  </a:srgbClr>
                </a:outerShdw>
              </a:effectLst>
              <a:latin typeface="Bahnschrift SemiBold" panose="020B0502040204020203" pitchFamily="34" charset="0"/>
            </a:endParaRPr>
          </a:p>
        </p:txBody>
      </p:sp>
      <p:sp>
        <p:nvSpPr>
          <p:cNvPr id="18" name="Oval 17">
            <a:extLst>
              <a:ext uri="{FF2B5EF4-FFF2-40B4-BE49-F238E27FC236}">
                <a16:creationId xmlns:a16="http://schemas.microsoft.com/office/drawing/2014/main" id="{357BC197-8192-4D05-81F7-E92A7CEF7D2C}"/>
              </a:ext>
            </a:extLst>
          </p:cNvPr>
          <p:cNvSpPr/>
          <p:nvPr/>
        </p:nvSpPr>
        <p:spPr>
          <a:xfrm>
            <a:off x="40111" y="256673"/>
            <a:ext cx="2245893" cy="17004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Register Into The Application </a:t>
            </a:r>
            <a:endParaRPr lang="en-NG" b="1" dirty="0">
              <a:effectLst>
                <a:outerShdw blurRad="38100" dist="38100" dir="2700000" algn="tl">
                  <a:srgbClr val="000000">
                    <a:alpha val="43137"/>
                  </a:srgbClr>
                </a:outerShdw>
              </a:effectLst>
            </a:endParaRPr>
          </a:p>
        </p:txBody>
      </p:sp>
      <p:sp>
        <p:nvSpPr>
          <p:cNvPr id="19" name="Oval 18">
            <a:extLst>
              <a:ext uri="{FF2B5EF4-FFF2-40B4-BE49-F238E27FC236}">
                <a16:creationId xmlns:a16="http://schemas.microsoft.com/office/drawing/2014/main" id="{D33B1D4A-0771-490D-9DEF-3FBA6C22D442}"/>
              </a:ext>
            </a:extLst>
          </p:cNvPr>
          <p:cNvSpPr/>
          <p:nvPr/>
        </p:nvSpPr>
        <p:spPr>
          <a:xfrm>
            <a:off x="108895" y="4349257"/>
            <a:ext cx="2013691" cy="15721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Create Educative Discussion</a:t>
            </a:r>
            <a:endParaRPr lang="en-NG" b="1" dirty="0">
              <a:effectLst>
                <a:outerShdw blurRad="38100" dist="38100" dir="2700000" algn="tl">
                  <a:srgbClr val="000000">
                    <a:alpha val="43137"/>
                  </a:srgbClr>
                </a:outerShdw>
              </a:effectLst>
            </a:endParaRPr>
          </a:p>
        </p:txBody>
      </p:sp>
      <p:sp>
        <p:nvSpPr>
          <p:cNvPr id="20" name="Oval 19">
            <a:extLst>
              <a:ext uri="{FF2B5EF4-FFF2-40B4-BE49-F238E27FC236}">
                <a16:creationId xmlns:a16="http://schemas.microsoft.com/office/drawing/2014/main" id="{39856ECF-5DEF-4DFA-9CDF-06BB7BDE444B}"/>
              </a:ext>
            </a:extLst>
          </p:cNvPr>
          <p:cNvSpPr/>
          <p:nvPr/>
        </p:nvSpPr>
        <p:spPr>
          <a:xfrm>
            <a:off x="104382" y="2446420"/>
            <a:ext cx="1933075" cy="15721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effectLst>
                  <a:outerShdw blurRad="38100" dist="38100" dir="2700000" algn="tl">
                    <a:srgbClr val="000000">
                      <a:alpha val="43137"/>
                    </a:srgbClr>
                  </a:outerShdw>
                </a:effectLst>
              </a:rPr>
              <a:t>Search For Words Via Text Search</a:t>
            </a:r>
            <a:endParaRPr lang="en-NG" sz="1600" b="1" dirty="0">
              <a:effectLst>
                <a:outerShdw blurRad="38100" dist="38100" dir="2700000" algn="tl">
                  <a:srgbClr val="000000">
                    <a:alpha val="43137"/>
                  </a:srgbClr>
                </a:outerShdw>
              </a:effectLst>
            </a:endParaRPr>
          </a:p>
        </p:txBody>
      </p:sp>
      <p:sp>
        <p:nvSpPr>
          <p:cNvPr id="21" name="Oval 20">
            <a:extLst>
              <a:ext uri="{FF2B5EF4-FFF2-40B4-BE49-F238E27FC236}">
                <a16:creationId xmlns:a16="http://schemas.microsoft.com/office/drawing/2014/main" id="{C13F8334-D5A7-4A32-9835-88F1E6DB26EE}"/>
              </a:ext>
            </a:extLst>
          </p:cNvPr>
          <p:cNvSpPr/>
          <p:nvPr/>
        </p:nvSpPr>
        <p:spPr>
          <a:xfrm>
            <a:off x="7283117" y="256674"/>
            <a:ext cx="1981205" cy="15721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Can Join Discussions Created By Users</a:t>
            </a:r>
            <a:endParaRPr lang="en-NG" b="1" dirty="0">
              <a:effectLst>
                <a:outerShdw blurRad="38100" dist="38100" dir="2700000" algn="tl">
                  <a:srgbClr val="000000">
                    <a:alpha val="43137"/>
                  </a:srgbClr>
                </a:outerShdw>
              </a:effectLst>
            </a:endParaRPr>
          </a:p>
        </p:txBody>
      </p:sp>
      <p:sp>
        <p:nvSpPr>
          <p:cNvPr id="23" name="Oval 22">
            <a:extLst>
              <a:ext uri="{FF2B5EF4-FFF2-40B4-BE49-F238E27FC236}">
                <a16:creationId xmlns:a16="http://schemas.microsoft.com/office/drawing/2014/main" id="{5CCD027F-D513-417B-8BF8-B5AF87291486}"/>
              </a:ext>
            </a:extLst>
          </p:cNvPr>
          <p:cNvSpPr/>
          <p:nvPr/>
        </p:nvSpPr>
        <p:spPr>
          <a:xfrm>
            <a:off x="9962947" y="2406315"/>
            <a:ext cx="2245893" cy="1684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gn="ctr"/>
            <a:endParaRPr lang="en-US" sz="1600" b="1"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gn="ctr"/>
            <a:r>
              <a:rPr lang="en-US" sz="1600" b="1"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The user can document the vocabularies he learns and</a:t>
            </a:r>
          </a:p>
          <a:p>
            <a:pPr algn="ctr"/>
            <a:r>
              <a:rPr lang="en-US" sz="1600" b="1"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Can access them </a:t>
            </a:r>
          </a:p>
          <a:p>
            <a:pPr algn="ctr"/>
            <a:endParaRPr lang="en-NG" sz="1600" dirty="0">
              <a:effectLst>
                <a:outerShdw blurRad="38100" dist="38100" dir="2700000" algn="tl">
                  <a:srgbClr val="000000">
                    <a:alpha val="43137"/>
                  </a:srgbClr>
                </a:outerShdw>
              </a:effectLst>
            </a:endParaRPr>
          </a:p>
        </p:txBody>
      </p:sp>
      <p:sp>
        <p:nvSpPr>
          <p:cNvPr id="25" name="Oval 24">
            <a:extLst>
              <a:ext uri="{FF2B5EF4-FFF2-40B4-BE49-F238E27FC236}">
                <a16:creationId xmlns:a16="http://schemas.microsoft.com/office/drawing/2014/main" id="{A402FACF-CEB6-428B-BDAE-A200AE1DDAB4}"/>
              </a:ext>
            </a:extLst>
          </p:cNvPr>
          <p:cNvSpPr/>
          <p:nvPr/>
        </p:nvSpPr>
        <p:spPr>
          <a:xfrm>
            <a:off x="2406321" y="608893"/>
            <a:ext cx="2245893" cy="1684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effectLst>
                  <a:outerShdw blurRad="38100" dist="38100" dir="2700000" algn="tl">
                    <a:srgbClr val="000000">
                      <a:alpha val="43137"/>
                    </a:srgbClr>
                  </a:outerShdw>
                </a:effectLst>
              </a:rPr>
              <a:t>The user can meet and greet other users via its social-media interaction feature</a:t>
            </a:r>
            <a:endParaRPr lang="en-NG" sz="1500" b="1" dirty="0">
              <a:effectLst>
                <a:outerShdw blurRad="38100" dist="38100" dir="2700000" algn="tl">
                  <a:srgbClr val="000000">
                    <a:alpha val="43137"/>
                  </a:srgbClr>
                </a:outerShdw>
              </a:effectLst>
            </a:endParaRPr>
          </a:p>
        </p:txBody>
      </p:sp>
      <p:sp>
        <p:nvSpPr>
          <p:cNvPr id="26" name="Oval 25">
            <a:extLst>
              <a:ext uri="{FF2B5EF4-FFF2-40B4-BE49-F238E27FC236}">
                <a16:creationId xmlns:a16="http://schemas.microsoft.com/office/drawing/2014/main" id="{6A8808E9-9F49-4717-A826-11AD9D086D20}"/>
              </a:ext>
            </a:extLst>
          </p:cNvPr>
          <p:cNvSpPr/>
          <p:nvPr/>
        </p:nvSpPr>
        <p:spPr>
          <a:xfrm>
            <a:off x="2247501" y="2362198"/>
            <a:ext cx="2245893" cy="1964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effectLst>
                  <a:outerShdw blurRad="38100" dist="38100" dir="2700000" algn="tl">
                    <a:srgbClr val="000000">
                      <a:alpha val="43137"/>
                    </a:srgbClr>
                  </a:outerShdw>
                </a:effectLst>
              </a:rPr>
              <a:t>The user has access to information from the application’s admin via E-mail</a:t>
            </a:r>
            <a:endParaRPr lang="en-NG" sz="1500" b="1" dirty="0">
              <a:effectLst>
                <a:outerShdw blurRad="38100" dist="38100" dir="2700000" algn="tl">
                  <a:srgbClr val="000000">
                    <a:alpha val="43137"/>
                  </a:srgbClr>
                </a:outerShdw>
              </a:effectLst>
            </a:endParaRPr>
          </a:p>
        </p:txBody>
      </p:sp>
      <p:sp>
        <p:nvSpPr>
          <p:cNvPr id="27" name="Oval 26">
            <a:extLst>
              <a:ext uri="{FF2B5EF4-FFF2-40B4-BE49-F238E27FC236}">
                <a16:creationId xmlns:a16="http://schemas.microsoft.com/office/drawing/2014/main" id="{B516D665-67E0-44DE-9636-E872117B2506}"/>
              </a:ext>
            </a:extLst>
          </p:cNvPr>
          <p:cNvSpPr/>
          <p:nvPr/>
        </p:nvSpPr>
        <p:spPr>
          <a:xfrm>
            <a:off x="9722915" y="4402349"/>
            <a:ext cx="2245893" cy="1572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effectLst>
                  <a:outerShdw blurRad="38100" dist="38100" dir="2700000" algn="tl">
                    <a:srgbClr val="000000">
                      <a:alpha val="43137"/>
                    </a:srgbClr>
                  </a:outerShdw>
                </a:effectLst>
              </a:rPr>
              <a:t>Can Log In And Log Out Of The Application</a:t>
            </a:r>
            <a:endParaRPr lang="en-NG" sz="1600" b="1" dirty="0">
              <a:effectLst>
                <a:outerShdw blurRad="38100" dist="38100" dir="2700000" algn="tl">
                  <a:srgbClr val="000000">
                    <a:alpha val="43137"/>
                  </a:srgbClr>
                </a:outerShdw>
              </a:effectLst>
            </a:endParaRPr>
          </a:p>
        </p:txBody>
      </p:sp>
      <p:sp>
        <p:nvSpPr>
          <p:cNvPr id="28" name="Oval 27">
            <a:extLst>
              <a:ext uri="{FF2B5EF4-FFF2-40B4-BE49-F238E27FC236}">
                <a16:creationId xmlns:a16="http://schemas.microsoft.com/office/drawing/2014/main" id="{55620A2F-CD07-49D8-B8B6-91A99E2DF22D}"/>
              </a:ext>
            </a:extLst>
          </p:cNvPr>
          <p:cNvSpPr/>
          <p:nvPr/>
        </p:nvSpPr>
        <p:spPr>
          <a:xfrm>
            <a:off x="7436719" y="2124918"/>
            <a:ext cx="2446423" cy="17142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effectLst>
                  <a:outerShdw blurRad="38100" dist="38100" dir="2700000" algn="tl">
                    <a:srgbClr val="000000">
                      <a:alpha val="43137"/>
                    </a:srgbClr>
                  </a:outerShdw>
                </a:effectLst>
              </a:rPr>
              <a:t>Can Learn About The Evolvement Of Words Through The Language Of Origin</a:t>
            </a:r>
          </a:p>
        </p:txBody>
      </p:sp>
      <p:sp>
        <p:nvSpPr>
          <p:cNvPr id="31" name="Oval 30">
            <a:extLst>
              <a:ext uri="{FF2B5EF4-FFF2-40B4-BE49-F238E27FC236}">
                <a16:creationId xmlns:a16="http://schemas.microsoft.com/office/drawing/2014/main" id="{1234C500-B114-4C85-A159-B127ADD4C7E8}"/>
              </a:ext>
            </a:extLst>
          </p:cNvPr>
          <p:cNvSpPr/>
          <p:nvPr/>
        </p:nvSpPr>
        <p:spPr>
          <a:xfrm>
            <a:off x="7601348" y="4021248"/>
            <a:ext cx="1780674" cy="1340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Can Access Words Of The Day</a:t>
            </a:r>
            <a:endParaRPr lang="en-NG" b="1" dirty="0"/>
          </a:p>
        </p:txBody>
      </p:sp>
      <p:sp>
        <p:nvSpPr>
          <p:cNvPr id="39" name="TextBox 38">
            <a:extLst>
              <a:ext uri="{FF2B5EF4-FFF2-40B4-BE49-F238E27FC236}">
                <a16:creationId xmlns:a16="http://schemas.microsoft.com/office/drawing/2014/main" id="{96B486C0-18AF-4A40-8947-E15DA4DEF192}"/>
              </a:ext>
            </a:extLst>
          </p:cNvPr>
          <p:cNvSpPr txBox="1"/>
          <p:nvPr/>
        </p:nvSpPr>
        <p:spPr>
          <a:xfrm>
            <a:off x="10587789" y="786063"/>
            <a:ext cx="1604211" cy="1077218"/>
          </a:xfrm>
          <a:prstGeom prst="rect">
            <a:avLst/>
          </a:prstGeom>
          <a:noFill/>
        </p:spPr>
        <p:txBody>
          <a:bodyPr wrap="square" rtlCol="0">
            <a:spAutoFit/>
          </a:bodyPr>
          <a:lstStyle/>
          <a:p>
            <a:r>
              <a:rPr lang="en-US" sz="2300" b="1" dirty="0">
                <a:solidFill>
                  <a:srgbClr val="FFC000"/>
                </a:solidFill>
                <a:effectLst>
                  <a:outerShdw blurRad="38100" dist="38100" dir="2700000" algn="tl">
                    <a:srgbClr val="000000">
                      <a:alpha val="43137"/>
                    </a:srgbClr>
                  </a:outerShdw>
                </a:effectLst>
                <a:latin typeface="Algerian" panose="04020705040A02060702" pitchFamily="82" charset="0"/>
              </a:rPr>
              <a:t>Use Case Diagram</a:t>
            </a:r>
            <a:endParaRPr lang="en-NG" sz="2300" b="1" dirty="0">
              <a:solidFill>
                <a:srgbClr val="FFC000"/>
              </a:solidFill>
              <a:effectLst>
                <a:outerShdw blurRad="38100" dist="38100" dir="2700000" algn="tl">
                  <a:srgbClr val="000000">
                    <a:alpha val="43137"/>
                  </a:srgbClr>
                </a:outerShdw>
              </a:effectLst>
              <a:latin typeface="Algerian" panose="04020705040A02060702" pitchFamily="82" charset="0"/>
            </a:endParaRPr>
          </a:p>
          <a:p>
            <a:endParaRPr lang="en-NG" dirty="0"/>
          </a:p>
        </p:txBody>
      </p:sp>
      <p:sp>
        <p:nvSpPr>
          <p:cNvPr id="29" name="Oval 28">
            <a:extLst>
              <a:ext uri="{FF2B5EF4-FFF2-40B4-BE49-F238E27FC236}">
                <a16:creationId xmlns:a16="http://schemas.microsoft.com/office/drawing/2014/main" id="{6DE26BC5-00C8-4D20-A5DE-75CC5471E5F6}"/>
              </a:ext>
            </a:extLst>
          </p:cNvPr>
          <p:cNvSpPr/>
          <p:nvPr/>
        </p:nvSpPr>
        <p:spPr>
          <a:xfrm>
            <a:off x="2193156" y="4495802"/>
            <a:ext cx="2013691" cy="15721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Learn how words are developed</a:t>
            </a:r>
            <a:endParaRPr lang="en-NG"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629778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00A40DD-00C4-4929-8F69-9D179FF3940C}"/>
              </a:ext>
            </a:extLst>
          </p:cNvPr>
          <p:cNvSpPr txBox="1"/>
          <p:nvPr/>
        </p:nvSpPr>
        <p:spPr>
          <a:xfrm>
            <a:off x="7940843" y="6295576"/>
            <a:ext cx="3863230" cy="400110"/>
          </a:xfrm>
          <a:prstGeom prst="rect">
            <a:avLst/>
          </a:prstGeom>
          <a:noFill/>
        </p:spPr>
        <p:txBody>
          <a:bodyPr wrap="square" rtlCol="0">
            <a:spAutoFit/>
          </a:bodyPr>
          <a:lstStyle/>
          <a:p>
            <a:r>
              <a:rPr lang="en-US" sz="2000" b="1" spc="300" dirty="0">
                <a:solidFill>
                  <a:schemeClr val="bg1"/>
                </a:solidFill>
              </a:rPr>
              <a:t>CODE</a:t>
            </a:r>
            <a:r>
              <a:rPr lang="en-US" sz="2000" b="1" i="1" spc="300" dirty="0">
                <a:solidFill>
                  <a:srgbClr val="00B0F0"/>
                </a:solidFill>
                <a:effectLst>
                  <a:outerShdw blurRad="38100" dist="38100" dir="2700000" algn="tl">
                    <a:srgbClr val="000000">
                      <a:alpha val="43137"/>
                    </a:srgbClr>
                  </a:outerShdw>
                </a:effectLst>
              </a:rPr>
              <a:t>LEARNERS</a:t>
            </a:r>
            <a:r>
              <a:rPr lang="en-US" sz="2000" b="1" spc="300" dirty="0">
                <a:solidFill>
                  <a:schemeClr val="bg1"/>
                </a:solidFill>
              </a:rPr>
              <a:t>HUB</a:t>
            </a:r>
            <a:endParaRPr lang="en-NG" sz="2000" b="1" dirty="0"/>
          </a:p>
        </p:txBody>
      </p:sp>
      <p:sp>
        <p:nvSpPr>
          <p:cNvPr id="3" name="Oval 2">
            <a:extLst>
              <a:ext uri="{FF2B5EF4-FFF2-40B4-BE49-F238E27FC236}">
                <a16:creationId xmlns:a16="http://schemas.microsoft.com/office/drawing/2014/main" id="{B08B0481-98F1-45C8-AFFE-58F569D2470A}"/>
              </a:ext>
            </a:extLst>
          </p:cNvPr>
          <p:cNvSpPr/>
          <p:nvPr/>
        </p:nvSpPr>
        <p:spPr>
          <a:xfrm>
            <a:off x="5185413" y="978567"/>
            <a:ext cx="1122948" cy="97856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sz="1400"/>
          </a:p>
        </p:txBody>
      </p:sp>
      <p:cxnSp>
        <p:nvCxnSpPr>
          <p:cNvPr id="5" name="Straight Connector 4">
            <a:extLst>
              <a:ext uri="{FF2B5EF4-FFF2-40B4-BE49-F238E27FC236}">
                <a16:creationId xmlns:a16="http://schemas.microsoft.com/office/drawing/2014/main" id="{B3BCF053-DF8F-42F2-B0DE-F5F9E881CDB1}"/>
              </a:ext>
            </a:extLst>
          </p:cNvPr>
          <p:cNvCxnSpPr>
            <a:cxnSpLocks/>
            <a:stCxn id="3" idx="4"/>
          </p:cNvCxnSpPr>
          <p:nvPr/>
        </p:nvCxnSpPr>
        <p:spPr>
          <a:xfrm>
            <a:off x="5746887" y="1957135"/>
            <a:ext cx="0" cy="2783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9AB46DC-0E68-4639-8C9B-0C766C2B0724}"/>
              </a:ext>
            </a:extLst>
          </p:cNvPr>
          <p:cNvCxnSpPr>
            <a:cxnSpLocks/>
          </p:cNvCxnSpPr>
          <p:nvPr/>
        </p:nvCxnSpPr>
        <p:spPr>
          <a:xfrm>
            <a:off x="4371075" y="2855495"/>
            <a:ext cx="30319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E67A94D-4D05-4E06-A14C-29A48181957E}"/>
              </a:ext>
            </a:extLst>
          </p:cNvPr>
          <p:cNvCxnSpPr>
            <a:cxnSpLocks/>
          </p:cNvCxnSpPr>
          <p:nvPr/>
        </p:nvCxnSpPr>
        <p:spPr>
          <a:xfrm>
            <a:off x="5771552" y="3633536"/>
            <a:ext cx="1030301" cy="986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1238CE-6DDD-465B-B256-C840A0DA4E4B}"/>
              </a:ext>
            </a:extLst>
          </p:cNvPr>
          <p:cNvCxnSpPr>
            <a:cxnSpLocks/>
          </p:cNvCxnSpPr>
          <p:nvPr/>
        </p:nvCxnSpPr>
        <p:spPr>
          <a:xfrm flipH="1">
            <a:off x="4475749" y="3609469"/>
            <a:ext cx="1271138" cy="88232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8A6E399-5810-4F57-84A5-626B53C18F42}"/>
              </a:ext>
            </a:extLst>
          </p:cNvPr>
          <p:cNvSpPr txBox="1"/>
          <p:nvPr/>
        </p:nvSpPr>
        <p:spPr>
          <a:xfrm>
            <a:off x="3248128" y="5272884"/>
            <a:ext cx="5171171"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400" b="1" spc="300" dirty="0">
                <a:effectLst>
                  <a:outerShdw blurRad="38100" dist="38100" dir="2700000" algn="tl">
                    <a:srgbClr val="000000">
                      <a:alpha val="43137"/>
                    </a:srgbClr>
                  </a:outerShdw>
                </a:effectLst>
                <a:latin typeface="Bahnschrift SemiBold" panose="020B0502040204020203" pitchFamily="34" charset="0"/>
              </a:rPr>
              <a:t>Application Administrator</a:t>
            </a:r>
            <a:endParaRPr lang="en-NG" sz="2400" b="1" spc="300" dirty="0">
              <a:effectLst>
                <a:outerShdw blurRad="38100" dist="38100" dir="2700000" algn="tl">
                  <a:srgbClr val="000000">
                    <a:alpha val="43137"/>
                  </a:srgbClr>
                </a:outerShdw>
              </a:effectLst>
              <a:latin typeface="Bahnschrift SemiBold" panose="020B0502040204020203" pitchFamily="34" charset="0"/>
            </a:endParaRPr>
          </a:p>
        </p:txBody>
      </p:sp>
      <p:sp>
        <p:nvSpPr>
          <p:cNvPr id="18" name="Oval 17">
            <a:extLst>
              <a:ext uri="{FF2B5EF4-FFF2-40B4-BE49-F238E27FC236}">
                <a16:creationId xmlns:a16="http://schemas.microsoft.com/office/drawing/2014/main" id="{357BC197-8192-4D05-81F7-E92A7CEF7D2C}"/>
              </a:ext>
            </a:extLst>
          </p:cNvPr>
          <p:cNvSpPr/>
          <p:nvPr/>
        </p:nvSpPr>
        <p:spPr>
          <a:xfrm>
            <a:off x="158629" y="256673"/>
            <a:ext cx="2127376" cy="18288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Register Into The Application </a:t>
            </a:r>
            <a:endParaRPr lang="en-NG" b="1" dirty="0">
              <a:effectLst>
                <a:outerShdw blurRad="38100" dist="38100" dir="2700000" algn="tl">
                  <a:srgbClr val="000000">
                    <a:alpha val="43137"/>
                  </a:srgbClr>
                </a:outerShdw>
              </a:effectLst>
            </a:endParaRPr>
          </a:p>
        </p:txBody>
      </p:sp>
      <p:sp>
        <p:nvSpPr>
          <p:cNvPr id="19" name="Oval 18">
            <a:extLst>
              <a:ext uri="{FF2B5EF4-FFF2-40B4-BE49-F238E27FC236}">
                <a16:creationId xmlns:a16="http://schemas.microsoft.com/office/drawing/2014/main" id="{D33B1D4A-0771-490D-9DEF-3FBA6C22D442}"/>
              </a:ext>
            </a:extLst>
          </p:cNvPr>
          <p:cNvSpPr/>
          <p:nvPr/>
        </p:nvSpPr>
        <p:spPr>
          <a:xfrm>
            <a:off x="2357987" y="2711590"/>
            <a:ext cx="1981205" cy="1843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Regulate The Contents Of The User Posts</a:t>
            </a:r>
            <a:endParaRPr lang="en-NG" dirty="0"/>
          </a:p>
        </p:txBody>
      </p:sp>
      <p:sp>
        <p:nvSpPr>
          <p:cNvPr id="20" name="Oval 19">
            <a:extLst>
              <a:ext uri="{FF2B5EF4-FFF2-40B4-BE49-F238E27FC236}">
                <a16:creationId xmlns:a16="http://schemas.microsoft.com/office/drawing/2014/main" id="{39856ECF-5DEF-4DFA-9CDF-06BB7BDE444B}"/>
              </a:ext>
            </a:extLst>
          </p:cNvPr>
          <p:cNvSpPr/>
          <p:nvPr/>
        </p:nvSpPr>
        <p:spPr>
          <a:xfrm>
            <a:off x="158628" y="2334125"/>
            <a:ext cx="1933075" cy="1843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Can Register Sub-Administrators</a:t>
            </a:r>
            <a:endParaRPr lang="en-NG" b="1" dirty="0">
              <a:effectLst>
                <a:outerShdw blurRad="38100" dist="38100" dir="2700000" algn="tl">
                  <a:srgbClr val="000000">
                    <a:alpha val="43137"/>
                  </a:srgbClr>
                </a:outerShdw>
              </a:effectLst>
            </a:endParaRPr>
          </a:p>
        </p:txBody>
      </p:sp>
      <p:sp>
        <p:nvSpPr>
          <p:cNvPr id="22" name="Oval 21">
            <a:extLst>
              <a:ext uri="{FF2B5EF4-FFF2-40B4-BE49-F238E27FC236}">
                <a16:creationId xmlns:a16="http://schemas.microsoft.com/office/drawing/2014/main" id="{FBEBF0FF-05D5-41BC-8552-B556E45D88EB}"/>
              </a:ext>
            </a:extLst>
          </p:cNvPr>
          <p:cNvSpPr/>
          <p:nvPr/>
        </p:nvSpPr>
        <p:spPr>
          <a:xfrm>
            <a:off x="7507706" y="2037347"/>
            <a:ext cx="2245893" cy="1572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effectLst>
                  <a:outerShdw blurRad="38100" dist="38100" dir="2700000" algn="tl">
                    <a:srgbClr val="000000">
                      <a:alpha val="43137"/>
                    </a:srgbClr>
                  </a:outerShdw>
                </a:effectLst>
              </a:rPr>
              <a:t>Can Update The Application’s Contest Leaderboard</a:t>
            </a:r>
            <a:endParaRPr lang="en-NG" sz="1600" b="1" dirty="0">
              <a:effectLst>
                <a:outerShdw blurRad="38100" dist="38100" dir="2700000" algn="tl">
                  <a:srgbClr val="000000">
                    <a:alpha val="43137"/>
                  </a:srgbClr>
                </a:outerShdw>
              </a:effectLst>
            </a:endParaRPr>
          </a:p>
        </p:txBody>
      </p:sp>
      <p:sp>
        <p:nvSpPr>
          <p:cNvPr id="23" name="Oval 22">
            <a:extLst>
              <a:ext uri="{FF2B5EF4-FFF2-40B4-BE49-F238E27FC236}">
                <a16:creationId xmlns:a16="http://schemas.microsoft.com/office/drawing/2014/main" id="{5CCD027F-D513-417B-8BF8-B5AF87291486}"/>
              </a:ext>
            </a:extLst>
          </p:cNvPr>
          <p:cNvSpPr/>
          <p:nvPr/>
        </p:nvSpPr>
        <p:spPr>
          <a:xfrm>
            <a:off x="8101764" y="3941051"/>
            <a:ext cx="2333728" cy="2077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pc="-150" dirty="0">
                <a:effectLst>
                  <a:outerShdw blurRad="38100" dist="38100" dir="2700000" algn="tl">
                    <a:srgbClr val="000000">
                      <a:alpha val="43137"/>
                    </a:srgbClr>
                  </a:outerShdw>
                </a:effectLst>
              </a:rPr>
              <a:t>He And Sub-Administrators are Responsible For Mailing The Users Of The Application About Contests</a:t>
            </a:r>
            <a:endParaRPr lang="en-NG" sz="1600" b="1" spc="-150" dirty="0">
              <a:effectLst>
                <a:outerShdw blurRad="38100" dist="38100" dir="2700000" algn="tl">
                  <a:srgbClr val="000000">
                    <a:alpha val="43137"/>
                  </a:srgbClr>
                </a:outerShdw>
              </a:effectLst>
            </a:endParaRPr>
          </a:p>
        </p:txBody>
      </p:sp>
      <p:sp>
        <p:nvSpPr>
          <p:cNvPr id="25" name="Oval 24">
            <a:extLst>
              <a:ext uri="{FF2B5EF4-FFF2-40B4-BE49-F238E27FC236}">
                <a16:creationId xmlns:a16="http://schemas.microsoft.com/office/drawing/2014/main" id="{A402FACF-CEB6-428B-BDAE-A200AE1DDAB4}"/>
              </a:ext>
            </a:extLst>
          </p:cNvPr>
          <p:cNvSpPr/>
          <p:nvPr/>
        </p:nvSpPr>
        <p:spPr>
          <a:xfrm>
            <a:off x="9946107" y="2334125"/>
            <a:ext cx="2245893" cy="1684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effectLst>
                  <a:outerShdw blurRad="38100" dist="38100" dir="2700000" algn="tl">
                    <a:srgbClr val="000000">
                      <a:alpha val="43137"/>
                    </a:srgbClr>
                  </a:outerShdw>
                </a:effectLst>
              </a:rPr>
              <a:t>Can Only Soft-Delete Users Of The      Application</a:t>
            </a:r>
            <a:endParaRPr lang="en-NG" sz="1600" b="1" dirty="0">
              <a:effectLst>
                <a:outerShdw blurRad="38100" dist="38100" dir="2700000" algn="tl">
                  <a:srgbClr val="000000">
                    <a:alpha val="43137"/>
                  </a:srgbClr>
                </a:outerShdw>
              </a:effectLst>
            </a:endParaRPr>
          </a:p>
        </p:txBody>
      </p:sp>
      <p:sp>
        <p:nvSpPr>
          <p:cNvPr id="27" name="Oval 26">
            <a:extLst>
              <a:ext uri="{FF2B5EF4-FFF2-40B4-BE49-F238E27FC236}">
                <a16:creationId xmlns:a16="http://schemas.microsoft.com/office/drawing/2014/main" id="{B516D665-67E0-44DE-9636-E872117B2506}"/>
              </a:ext>
            </a:extLst>
          </p:cNvPr>
          <p:cNvSpPr/>
          <p:nvPr/>
        </p:nvSpPr>
        <p:spPr>
          <a:xfrm>
            <a:off x="2294026" y="1110921"/>
            <a:ext cx="2245893" cy="1572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effectLst>
                  <a:outerShdw blurRad="38100" dist="38100" dir="2700000" algn="tl">
                    <a:srgbClr val="000000">
                      <a:alpha val="43137"/>
                    </a:srgbClr>
                  </a:outerShdw>
                </a:effectLst>
              </a:rPr>
              <a:t>Can Log In And Log Out Of The Application</a:t>
            </a:r>
            <a:endParaRPr lang="en-NG" sz="1600"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E12729A7-EC3D-4AAA-B52F-8027CADBEDBF}"/>
              </a:ext>
            </a:extLst>
          </p:cNvPr>
          <p:cNvSpPr txBox="1"/>
          <p:nvPr/>
        </p:nvSpPr>
        <p:spPr>
          <a:xfrm>
            <a:off x="10587789" y="978567"/>
            <a:ext cx="1560293" cy="769441"/>
          </a:xfrm>
          <a:prstGeom prst="rect">
            <a:avLst/>
          </a:prstGeom>
          <a:noFill/>
          <a:effectLst>
            <a:outerShdw blurRad="50800" dist="38100" algn="l" rotWithShape="0">
              <a:prstClr val="black">
                <a:alpha val="40000"/>
              </a:prstClr>
            </a:outerShdw>
          </a:effectLst>
        </p:spPr>
        <p:txBody>
          <a:bodyPr wrap="square" rtlCol="0">
            <a:spAutoFit/>
          </a:bodyPr>
          <a:lstStyle/>
          <a:p>
            <a:r>
              <a:rPr lang="en-US" dirty="0"/>
              <a:t> </a:t>
            </a:r>
            <a:r>
              <a:rPr lang="en-US" sz="2200" b="1" dirty="0">
                <a:solidFill>
                  <a:srgbClr val="FFC000"/>
                </a:solidFill>
                <a:effectLst>
                  <a:outerShdw blurRad="38100" dist="38100" dir="2700000" algn="tl">
                    <a:srgbClr val="000000">
                      <a:alpha val="43137"/>
                    </a:srgbClr>
                  </a:outerShdw>
                </a:effectLst>
                <a:latin typeface="Algerian" panose="04020705040A02060702" pitchFamily="82" charset="0"/>
              </a:rPr>
              <a:t>Use Case Diagram</a:t>
            </a:r>
            <a:endParaRPr lang="en-NG" sz="2200" b="1" dirty="0">
              <a:solidFill>
                <a:srgbClr val="FFC000"/>
              </a:solidFill>
              <a:effectLst>
                <a:outerShdw blurRad="38100" dist="38100" dir="2700000" algn="tl">
                  <a:srgbClr val="000000">
                    <a:alpha val="43137"/>
                  </a:srgbClr>
                </a:outerShdw>
              </a:effectLst>
              <a:latin typeface="Algerian" panose="04020705040A02060702" pitchFamily="82" charset="0"/>
            </a:endParaRPr>
          </a:p>
        </p:txBody>
      </p:sp>
    </p:spTree>
    <p:extLst>
      <p:ext uri="{BB962C8B-B14F-4D97-AF65-F5344CB8AC3E}">
        <p14:creationId xmlns:p14="http://schemas.microsoft.com/office/powerpoint/2010/main" val="40951064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5CC5FF9A-C4DC-4BAE-BB19-0DBA58D3C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219"/>
            <a:ext cx="12576748" cy="6793561"/>
          </a:xfrm>
          <a:prstGeom prst="rect">
            <a:avLst/>
          </a:prstGeom>
          <a:effectLst>
            <a:outerShdw blurRad="50800" dist="38100" dir="18900000" algn="bl" rotWithShape="0">
              <a:prstClr val="black">
                <a:alpha val="40000"/>
              </a:prstClr>
            </a:outerShdw>
          </a:effectLst>
        </p:spPr>
      </p:pic>
      <p:sp>
        <p:nvSpPr>
          <p:cNvPr id="2" name="TextBox 1">
            <a:extLst>
              <a:ext uri="{FF2B5EF4-FFF2-40B4-BE49-F238E27FC236}">
                <a16:creationId xmlns:a16="http://schemas.microsoft.com/office/drawing/2014/main" id="{295969DF-7F94-4AC0-BB7B-FF9AC0394881}"/>
              </a:ext>
            </a:extLst>
          </p:cNvPr>
          <p:cNvSpPr txBox="1"/>
          <p:nvPr/>
        </p:nvSpPr>
        <p:spPr>
          <a:xfrm>
            <a:off x="513347" y="6211924"/>
            <a:ext cx="3994484" cy="400110"/>
          </a:xfrm>
          <a:prstGeom prst="rect">
            <a:avLst/>
          </a:prstGeom>
          <a:noFill/>
        </p:spPr>
        <p:txBody>
          <a:bodyPr wrap="square" rtlCol="0">
            <a:spAutoFit/>
          </a:bodyPr>
          <a:lstStyle/>
          <a:p>
            <a:r>
              <a:rPr lang="en-US" sz="2000" b="1" dirty="0">
                <a:solidFill>
                  <a:schemeClr val="bg1"/>
                </a:solidFill>
                <a:effectLst>
                  <a:outerShdw blurRad="38100" dist="38100" dir="2700000" algn="tl">
                    <a:srgbClr val="000000">
                      <a:alpha val="43137"/>
                    </a:srgbClr>
                  </a:outerShdw>
                </a:effectLst>
              </a:rPr>
              <a:t>Entity Relationship Diagram</a:t>
            </a:r>
            <a:endParaRPr lang="en-NG" b="1" dirty="0">
              <a:solidFill>
                <a:schemeClr val="bg1"/>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C1784C27-3E7F-4612-A176-8818DDF21EC4}"/>
              </a:ext>
            </a:extLst>
          </p:cNvPr>
          <p:cNvSpPr txBox="1"/>
          <p:nvPr/>
        </p:nvSpPr>
        <p:spPr>
          <a:xfrm>
            <a:off x="8197516" y="5919537"/>
            <a:ext cx="3481137" cy="984885"/>
          </a:xfrm>
          <a:prstGeom prst="rect">
            <a:avLst/>
          </a:prstGeom>
          <a:noFill/>
        </p:spPr>
        <p:txBody>
          <a:bodyPr wrap="square" rtlCol="0">
            <a:spAutoFit/>
          </a:bodyPr>
          <a:lstStyle/>
          <a:p>
            <a:endParaRPr lang="en-US" sz="1800" b="1" spc="300" dirty="0">
              <a:solidFill>
                <a:schemeClr val="bg1"/>
              </a:solidFill>
            </a:endParaRPr>
          </a:p>
          <a:p>
            <a:r>
              <a:rPr lang="en-US" sz="2000" b="1" spc="300" dirty="0">
                <a:solidFill>
                  <a:schemeClr val="bg1"/>
                </a:solidFill>
                <a:effectLst>
                  <a:outerShdw blurRad="38100" dist="38100" dir="2700000" algn="tl">
                    <a:srgbClr val="000000">
                      <a:alpha val="43137"/>
                    </a:srgbClr>
                  </a:outerShdw>
                </a:effectLst>
              </a:rPr>
              <a:t>CODE</a:t>
            </a:r>
            <a:r>
              <a:rPr lang="en-US" sz="2000" b="1" i="1" spc="300" dirty="0">
                <a:solidFill>
                  <a:srgbClr val="00B0F0"/>
                </a:solidFill>
                <a:effectLst>
                  <a:outerShdw blurRad="38100" dist="38100" dir="2700000" algn="tl">
                    <a:srgbClr val="000000">
                      <a:alpha val="43137"/>
                    </a:srgbClr>
                  </a:outerShdw>
                </a:effectLst>
              </a:rPr>
              <a:t>LEARNERS</a:t>
            </a:r>
            <a:r>
              <a:rPr lang="en-US" sz="2000" b="1" spc="300" dirty="0">
                <a:solidFill>
                  <a:schemeClr val="bg1"/>
                </a:solidFill>
                <a:effectLst>
                  <a:outerShdw blurRad="38100" dist="38100" dir="2700000" algn="tl">
                    <a:srgbClr val="000000">
                      <a:alpha val="43137"/>
                    </a:srgbClr>
                  </a:outerShdw>
                </a:effectLst>
              </a:rPr>
              <a:t>HUB</a:t>
            </a:r>
            <a:endParaRPr lang="en-NG" sz="2000" b="1" spc="300" dirty="0">
              <a:effectLst>
                <a:outerShdw blurRad="38100" dist="38100" dir="2700000" algn="tl">
                  <a:srgbClr val="000000">
                    <a:alpha val="43137"/>
                  </a:srgbClr>
                </a:outerShdw>
              </a:effectLst>
            </a:endParaRPr>
          </a:p>
          <a:p>
            <a:endParaRPr lang="en-NG" sz="2000" spc="3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694204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00A40DD-00C4-4929-8F69-9D179FF3940C}"/>
              </a:ext>
            </a:extLst>
          </p:cNvPr>
          <p:cNvSpPr txBox="1"/>
          <p:nvPr/>
        </p:nvSpPr>
        <p:spPr>
          <a:xfrm>
            <a:off x="8671561" y="6134793"/>
            <a:ext cx="3132513" cy="400110"/>
          </a:xfrm>
          <a:prstGeom prst="rect">
            <a:avLst/>
          </a:prstGeom>
          <a:noFill/>
        </p:spPr>
        <p:txBody>
          <a:bodyPr wrap="square" rtlCol="0">
            <a:spAutoFit/>
          </a:bodyPr>
          <a:lstStyle/>
          <a:p>
            <a:r>
              <a:rPr lang="en-US" sz="2000" b="1" spc="300" dirty="0">
                <a:solidFill>
                  <a:schemeClr val="bg1"/>
                </a:solidFill>
              </a:rPr>
              <a:t>CODE</a:t>
            </a:r>
            <a:r>
              <a:rPr lang="en-US" sz="2000" b="1" i="1" spc="300" dirty="0">
                <a:solidFill>
                  <a:srgbClr val="00B0F0"/>
                </a:solidFill>
                <a:effectLst>
                  <a:outerShdw blurRad="38100" dist="38100" dir="2700000" algn="tl">
                    <a:srgbClr val="000000">
                      <a:alpha val="43137"/>
                    </a:srgbClr>
                  </a:outerShdw>
                </a:effectLst>
              </a:rPr>
              <a:t>LEARNERS</a:t>
            </a:r>
            <a:r>
              <a:rPr lang="en-US" sz="2000" b="1" spc="300" dirty="0">
                <a:solidFill>
                  <a:schemeClr val="bg1"/>
                </a:solidFill>
              </a:rPr>
              <a:t>HUB</a:t>
            </a:r>
            <a:endParaRPr lang="en-NG" sz="2000" b="1" dirty="0"/>
          </a:p>
        </p:txBody>
      </p:sp>
      <p:pic>
        <p:nvPicPr>
          <p:cNvPr id="5" name="Picture 4">
            <a:extLst>
              <a:ext uri="{FF2B5EF4-FFF2-40B4-BE49-F238E27FC236}">
                <a16:creationId xmlns:a16="http://schemas.microsoft.com/office/drawing/2014/main" id="{53D208EE-8E78-4DB0-9D95-524A4050C3DE}"/>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tretch>
            <a:fillRect/>
          </a:stretch>
        </p:blipFill>
        <p:spPr>
          <a:xfrm>
            <a:off x="-3005938" y="0"/>
            <a:ext cx="16385054" cy="6858000"/>
          </a:xfrm>
          <a:prstGeom prst="rect">
            <a:avLst/>
          </a:prstGeom>
          <a:solidFill>
            <a:schemeClr val="tx1"/>
          </a:solidFill>
          <a:ln>
            <a:noFill/>
          </a:ln>
        </p:spPr>
      </p:pic>
      <p:sp>
        <p:nvSpPr>
          <p:cNvPr id="6" name="TextBox 5">
            <a:extLst>
              <a:ext uri="{FF2B5EF4-FFF2-40B4-BE49-F238E27FC236}">
                <a16:creationId xmlns:a16="http://schemas.microsoft.com/office/drawing/2014/main" id="{AA9926BA-A5C5-466F-8B70-5FA9C60BDB67}"/>
              </a:ext>
            </a:extLst>
          </p:cNvPr>
          <p:cNvSpPr txBox="1"/>
          <p:nvPr/>
        </p:nvSpPr>
        <p:spPr>
          <a:xfrm>
            <a:off x="-176463" y="6134793"/>
            <a:ext cx="4780547" cy="400110"/>
          </a:xfrm>
          <a:prstGeom prst="rect">
            <a:avLst/>
          </a:prstGeom>
          <a:noFill/>
        </p:spPr>
        <p:txBody>
          <a:bodyPr wrap="square" rtlCol="0">
            <a:spAutoFit/>
          </a:bodyPr>
          <a:lstStyle/>
          <a:p>
            <a:r>
              <a:rPr lang="en-US" sz="2000" b="1" spc="300" dirty="0">
                <a:solidFill>
                  <a:schemeClr val="bg1"/>
                </a:solidFill>
              </a:rPr>
              <a:t>   CODE</a:t>
            </a:r>
            <a:r>
              <a:rPr lang="en-US" sz="2000" b="1" i="1" spc="300" dirty="0">
                <a:solidFill>
                  <a:srgbClr val="00B0F0"/>
                </a:solidFill>
                <a:effectLst>
                  <a:outerShdw blurRad="38100" dist="38100" dir="2700000" algn="tl">
                    <a:srgbClr val="000000">
                      <a:alpha val="43137"/>
                    </a:srgbClr>
                  </a:outerShdw>
                </a:effectLst>
              </a:rPr>
              <a:t>LEARNERS</a:t>
            </a:r>
            <a:r>
              <a:rPr lang="en-US" sz="2000" b="1" spc="300" dirty="0">
                <a:solidFill>
                  <a:schemeClr val="bg1"/>
                </a:solidFill>
              </a:rPr>
              <a:t>HUB</a:t>
            </a:r>
            <a:endParaRPr lang="en-NG" sz="2000" spc="300" dirty="0"/>
          </a:p>
        </p:txBody>
      </p:sp>
    </p:spTree>
    <p:extLst>
      <p:ext uri="{BB962C8B-B14F-4D97-AF65-F5344CB8AC3E}">
        <p14:creationId xmlns:p14="http://schemas.microsoft.com/office/powerpoint/2010/main" val="21222524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413E94A-8BC7-4E50-B6D3-0F5723B4C34F}"/>
              </a:ext>
            </a:extLst>
          </p:cNvPr>
          <p:cNvSpPr txBox="1"/>
          <p:nvPr/>
        </p:nvSpPr>
        <p:spPr>
          <a:xfrm>
            <a:off x="1251284" y="6096000"/>
            <a:ext cx="3497179" cy="646331"/>
          </a:xfrm>
          <a:prstGeom prst="rect">
            <a:avLst/>
          </a:prstGeom>
          <a:noFill/>
        </p:spPr>
        <p:txBody>
          <a:bodyPr wrap="square" rtlCol="0">
            <a:spAutoFit/>
          </a:bodyPr>
          <a:lstStyle/>
          <a:p>
            <a:endParaRPr lang="en-NG" sz="1800" spc="300" dirty="0"/>
          </a:p>
          <a:p>
            <a:endParaRPr lang="en-NG" dirty="0"/>
          </a:p>
        </p:txBody>
      </p:sp>
      <p:sp>
        <p:nvSpPr>
          <p:cNvPr id="23" name="TextBox 22">
            <a:extLst>
              <a:ext uri="{FF2B5EF4-FFF2-40B4-BE49-F238E27FC236}">
                <a16:creationId xmlns:a16="http://schemas.microsoft.com/office/drawing/2014/main" id="{4E466E4C-4432-4FE3-936E-754EC7FA6944}"/>
              </a:ext>
            </a:extLst>
          </p:cNvPr>
          <p:cNvSpPr txBox="1"/>
          <p:nvPr/>
        </p:nvSpPr>
        <p:spPr>
          <a:xfrm>
            <a:off x="8694822" y="6224337"/>
            <a:ext cx="3497179" cy="369332"/>
          </a:xfrm>
          <a:prstGeom prst="rect">
            <a:avLst/>
          </a:prstGeom>
          <a:noFill/>
        </p:spPr>
        <p:txBody>
          <a:bodyPr wrap="square" rtlCol="0">
            <a:spAutoFit/>
          </a:bodyPr>
          <a:lstStyle/>
          <a:p>
            <a:r>
              <a:rPr lang="en-US" sz="1800" b="1" spc="300" dirty="0">
                <a:solidFill>
                  <a:schemeClr val="bg1"/>
                </a:solidFill>
              </a:rPr>
              <a:t>CODE</a:t>
            </a:r>
            <a:r>
              <a:rPr lang="en-US" sz="1800" b="1" i="1" spc="300" dirty="0">
                <a:solidFill>
                  <a:srgbClr val="00B0F0"/>
                </a:solidFill>
                <a:effectLst>
                  <a:outerShdw blurRad="38100" dist="38100" dir="2700000" algn="tl">
                    <a:srgbClr val="000000">
                      <a:alpha val="43137"/>
                    </a:srgbClr>
                  </a:outerShdw>
                </a:effectLst>
              </a:rPr>
              <a:t>LEARNERS</a:t>
            </a:r>
            <a:r>
              <a:rPr lang="en-US" sz="1800" b="1" spc="300" dirty="0">
                <a:solidFill>
                  <a:schemeClr val="bg1"/>
                </a:solidFill>
              </a:rPr>
              <a:t>HUB</a:t>
            </a:r>
            <a:endParaRPr lang="en-NG" sz="1800" dirty="0"/>
          </a:p>
        </p:txBody>
      </p:sp>
      <p:pic>
        <p:nvPicPr>
          <p:cNvPr id="5" name="Picture 4">
            <a:extLst>
              <a:ext uri="{FF2B5EF4-FFF2-40B4-BE49-F238E27FC236}">
                <a16:creationId xmlns:a16="http://schemas.microsoft.com/office/drawing/2014/main" id="{BD2520B4-01A0-45A5-A7E6-EEDFCFE6E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8867"/>
            <a:ext cx="12354307" cy="5696137"/>
          </a:xfrm>
          <a:prstGeom prst="rect">
            <a:avLst/>
          </a:prstGeom>
        </p:spPr>
      </p:pic>
      <p:sp>
        <p:nvSpPr>
          <p:cNvPr id="6" name="TextBox 5">
            <a:extLst>
              <a:ext uri="{FF2B5EF4-FFF2-40B4-BE49-F238E27FC236}">
                <a16:creationId xmlns:a16="http://schemas.microsoft.com/office/drawing/2014/main" id="{68292A9D-D4B5-4B49-8233-BA056013313B}"/>
              </a:ext>
            </a:extLst>
          </p:cNvPr>
          <p:cNvSpPr txBox="1"/>
          <p:nvPr/>
        </p:nvSpPr>
        <p:spPr>
          <a:xfrm>
            <a:off x="936491" y="5307788"/>
            <a:ext cx="5029594" cy="646331"/>
          </a:xfrm>
          <a:prstGeom prst="rect">
            <a:avLst/>
          </a:prstGeom>
          <a:noFill/>
        </p:spPr>
        <p:txBody>
          <a:bodyPr wrap="square" rtlCol="0">
            <a:spAutoFit/>
          </a:bodyPr>
          <a:lstStyle/>
          <a:p>
            <a:r>
              <a:rPr lang="en-US" b="1" dirty="0">
                <a:solidFill>
                  <a:schemeClr val="bg1"/>
                </a:solidFill>
                <a:effectLst>
                  <a:outerShdw blurRad="38100" dist="38100" dir="2700000" algn="tl">
                    <a:srgbClr val="000000">
                      <a:alpha val="43137"/>
                    </a:srgbClr>
                  </a:outerShdw>
                </a:effectLst>
              </a:rPr>
              <a:t> Application User And Administrator Log-in  Activity Flow</a:t>
            </a:r>
            <a:endParaRPr lang="en-NG"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65570741-9006-44CC-8340-435053EB1E72}"/>
              </a:ext>
            </a:extLst>
          </p:cNvPr>
          <p:cNvSpPr txBox="1"/>
          <p:nvPr/>
        </p:nvSpPr>
        <p:spPr>
          <a:xfrm>
            <a:off x="7809875" y="5600055"/>
            <a:ext cx="3717561" cy="624282"/>
          </a:xfrm>
          <a:prstGeom prst="rect">
            <a:avLst/>
          </a:prstGeom>
          <a:noFill/>
        </p:spPr>
        <p:txBody>
          <a:bodyPr wrap="square" rtlCol="0">
            <a:spAutoFit/>
          </a:bodyPr>
          <a:lstStyle/>
          <a:p>
            <a:endParaRPr lang="en-NG" dirty="0"/>
          </a:p>
        </p:txBody>
      </p:sp>
    </p:spTree>
    <p:extLst>
      <p:ext uri="{BB962C8B-B14F-4D97-AF65-F5344CB8AC3E}">
        <p14:creationId xmlns:p14="http://schemas.microsoft.com/office/powerpoint/2010/main" val="16130394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42ACD-F7E1-40AC-B66E-C6F30E0B8C24}"/>
              </a:ext>
            </a:extLst>
          </p:cNvPr>
          <p:cNvSpPr>
            <a:spLocks noGrp="1"/>
          </p:cNvSpPr>
          <p:nvPr>
            <p:ph type="title"/>
          </p:nvPr>
        </p:nvSpPr>
        <p:spPr>
          <a:effectLst>
            <a:reflection blurRad="6350" stA="50000" endA="300" endPos="55000" dir="5400000" sy="-100000" algn="bl" rotWithShape="0"/>
          </a:effectLst>
        </p:spPr>
        <p:txBody>
          <a:bodyPr/>
          <a:lstStyle/>
          <a:p>
            <a:r>
              <a:rPr lang="en-US" b="1" dirty="0">
                <a:effectLst>
                  <a:outerShdw blurRad="38100" dist="38100" dir="2700000" algn="tl">
                    <a:srgbClr val="000000">
                      <a:alpha val="43137"/>
                    </a:srgbClr>
                  </a:outerShdw>
                </a:effectLst>
              </a:rPr>
              <a:t>Current State</a:t>
            </a:r>
            <a:endParaRPr lang="en-NG"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926F4A5-EAB0-4117-BEFA-26AC0D44656C}"/>
              </a:ext>
            </a:extLst>
          </p:cNvPr>
          <p:cNvSpPr>
            <a:spLocks noGrp="1"/>
          </p:cNvSpPr>
          <p:nvPr>
            <p:ph idx="1"/>
          </p:nvPr>
        </p:nvSpPr>
        <p:spPr>
          <a:xfrm>
            <a:off x="680321" y="2336873"/>
            <a:ext cx="9613861" cy="4304412"/>
          </a:xfrm>
        </p:spPr>
        <p:txBody>
          <a:bodyPr anchor="t">
            <a:normAutofit/>
          </a:bodyPr>
          <a:lstStyle/>
          <a:p>
            <a:pPr marL="0" indent="0">
              <a:lnSpc>
                <a:spcPct val="150000"/>
              </a:lnSpc>
              <a:spcAft>
                <a:spcPts val="1000"/>
              </a:spcAft>
              <a:buNone/>
            </a:pPr>
            <a:endParaRPr lang="en-US"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200000"/>
              </a:lnSpc>
              <a:spcAft>
                <a:spcPts val="1000"/>
              </a:spcAft>
              <a:buNone/>
            </a:pPr>
            <a:r>
              <a:rPr lang="en-US" sz="20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The Application, </a:t>
            </a:r>
            <a:r>
              <a:rPr lang="en-US" sz="2000" b="1" i="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The Logophilia: An Application Built For The Love Of Words </a:t>
            </a:r>
            <a:r>
              <a:rPr lang="en-US" sz="20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identifies the problem of  a defaulting ability of communication in the English Language, common amongst the human society, which is owned to the above  reasons stated  in the Slide 2 of this presentation, which this application seeks to solve.</a:t>
            </a:r>
          </a:p>
          <a:p>
            <a:pPr marL="0" indent="0">
              <a:lnSpc>
                <a:spcPct val="200000"/>
              </a:lnSpc>
              <a:spcAft>
                <a:spcPts val="1000"/>
              </a:spcAft>
              <a:buNone/>
            </a:pPr>
            <a:endParaRPr lang="en-US" sz="20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spcAft>
                <a:spcPts val="1000"/>
              </a:spcAft>
              <a:buFont typeface="Wingdings" panose="05000000000000000000" pitchFamily="2" charset="2"/>
              <a:buChar char="v"/>
            </a:pPr>
            <a:endParaRPr lang="en-US" sz="17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5C4E97DD-D93E-4B72-B8F7-F84EC9FD1E90}"/>
              </a:ext>
            </a:extLst>
          </p:cNvPr>
          <p:cNvSpPr txBox="1"/>
          <p:nvPr/>
        </p:nvSpPr>
        <p:spPr>
          <a:xfrm>
            <a:off x="7863840" y="6271953"/>
            <a:ext cx="4106487" cy="369332"/>
          </a:xfrm>
          <a:prstGeom prst="rect">
            <a:avLst/>
          </a:prstGeom>
          <a:noFill/>
        </p:spPr>
        <p:txBody>
          <a:bodyPr wrap="square" rtlCol="0">
            <a:spAutoFit/>
          </a:bodyPr>
          <a:lstStyle/>
          <a:p>
            <a:r>
              <a:rPr lang="en-US" spc="300" dirty="0">
                <a:solidFill>
                  <a:schemeClr val="bg1"/>
                </a:solidFill>
                <a:effectLst>
                  <a:outerShdw blurRad="38100" dist="38100" dir="2700000" algn="tl">
                    <a:srgbClr val="000000">
                      <a:alpha val="43137"/>
                    </a:srgbClr>
                  </a:outerShdw>
                </a:effectLst>
              </a:rPr>
              <a:t>     </a:t>
            </a:r>
            <a:r>
              <a:rPr lang="en-US" b="1" spc="300" dirty="0">
                <a:solidFill>
                  <a:schemeClr val="bg1"/>
                </a:solidFill>
              </a:rPr>
              <a:t>CODE</a:t>
            </a:r>
            <a:r>
              <a:rPr lang="en-US" b="1" i="1" spc="300" dirty="0">
                <a:solidFill>
                  <a:srgbClr val="00B0F0"/>
                </a:solidFill>
                <a:effectLst>
                  <a:outerShdw blurRad="38100" dist="38100" dir="2700000" algn="tl">
                    <a:srgbClr val="000000">
                      <a:alpha val="43137"/>
                    </a:srgbClr>
                  </a:outerShdw>
                </a:effectLst>
              </a:rPr>
              <a:t>LEARNERS</a:t>
            </a:r>
            <a:r>
              <a:rPr lang="en-US" b="1" spc="300" dirty="0">
                <a:solidFill>
                  <a:schemeClr val="bg1"/>
                </a:solidFill>
              </a:rPr>
              <a:t>HUB</a:t>
            </a:r>
            <a:endParaRPr lang="en-NG" b="1" dirty="0"/>
          </a:p>
        </p:txBody>
      </p:sp>
    </p:spTree>
    <p:extLst>
      <p:ext uri="{BB962C8B-B14F-4D97-AF65-F5344CB8AC3E}">
        <p14:creationId xmlns:p14="http://schemas.microsoft.com/office/powerpoint/2010/main" val="1794856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413E94A-8BC7-4E50-B6D3-0F5723B4C34F}"/>
              </a:ext>
            </a:extLst>
          </p:cNvPr>
          <p:cNvSpPr txBox="1"/>
          <p:nvPr/>
        </p:nvSpPr>
        <p:spPr>
          <a:xfrm>
            <a:off x="1251284" y="6096000"/>
            <a:ext cx="3497179" cy="646331"/>
          </a:xfrm>
          <a:prstGeom prst="rect">
            <a:avLst/>
          </a:prstGeom>
          <a:noFill/>
        </p:spPr>
        <p:txBody>
          <a:bodyPr wrap="square" rtlCol="0">
            <a:spAutoFit/>
          </a:bodyPr>
          <a:lstStyle/>
          <a:p>
            <a:endParaRPr lang="en-NG" sz="1800" spc="300" dirty="0"/>
          </a:p>
          <a:p>
            <a:endParaRPr lang="en-NG" dirty="0"/>
          </a:p>
        </p:txBody>
      </p:sp>
      <p:pic>
        <p:nvPicPr>
          <p:cNvPr id="22" name="Picture 21">
            <a:extLst>
              <a:ext uri="{FF2B5EF4-FFF2-40B4-BE49-F238E27FC236}">
                <a16:creationId xmlns:a16="http://schemas.microsoft.com/office/drawing/2014/main" id="{FB70375C-BFC5-4D9E-B378-D67B1BBF39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0463" y="115669"/>
            <a:ext cx="7908757" cy="6285132"/>
          </a:xfrm>
          <a:prstGeom prst="rect">
            <a:avLst/>
          </a:prstGeom>
        </p:spPr>
      </p:pic>
      <p:sp>
        <p:nvSpPr>
          <p:cNvPr id="23" name="TextBox 22">
            <a:extLst>
              <a:ext uri="{FF2B5EF4-FFF2-40B4-BE49-F238E27FC236}">
                <a16:creationId xmlns:a16="http://schemas.microsoft.com/office/drawing/2014/main" id="{4E466E4C-4432-4FE3-936E-754EC7FA6944}"/>
              </a:ext>
            </a:extLst>
          </p:cNvPr>
          <p:cNvSpPr txBox="1"/>
          <p:nvPr/>
        </p:nvSpPr>
        <p:spPr>
          <a:xfrm>
            <a:off x="8823158" y="6208295"/>
            <a:ext cx="3368843" cy="384721"/>
          </a:xfrm>
          <a:prstGeom prst="rect">
            <a:avLst/>
          </a:prstGeom>
          <a:noFill/>
        </p:spPr>
        <p:txBody>
          <a:bodyPr wrap="square" rtlCol="0">
            <a:spAutoFit/>
          </a:bodyPr>
          <a:lstStyle/>
          <a:p>
            <a:r>
              <a:rPr lang="en-US" sz="1900" b="1" spc="300" dirty="0">
                <a:solidFill>
                  <a:schemeClr val="bg1"/>
                </a:solidFill>
              </a:rPr>
              <a:t>CODE</a:t>
            </a:r>
            <a:r>
              <a:rPr lang="en-US" sz="1900" b="1" i="1" spc="300" dirty="0">
                <a:solidFill>
                  <a:srgbClr val="00B0F0"/>
                </a:solidFill>
                <a:effectLst>
                  <a:outerShdw blurRad="38100" dist="38100" dir="2700000" algn="tl">
                    <a:srgbClr val="000000">
                      <a:alpha val="43137"/>
                    </a:srgbClr>
                  </a:outerShdw>
                </a:effectLst>
              </a:rPr>
              <a:t>LEARNERS</a:t>
            </a:r>
            <a:r>
              <a:rPr lang="en-US" sz="1900" b="1" spc="300" dirty="0">
                <a:solidFill>
                  <a:schemeClr val="bg1"/>
                </a:solidFill>
              </a:rPr>
              <a:t>HUB</a:t>
            </a:r>
            <a:endParaRPr lang="en-NG" sz="1900" dirty="0"/>
          </a:p>
        </p:txBody>
      </p:sp>
      <p:sp>
        <p:nvSpPr>
          <p:cNvPr id="2" name="TextBox 1">
            <a:extLst>
              <a:ext uri="{FF2B5EF4-FFF2-40B4-BE49-F238E27FC236}">
                <a16:creationId xmlns:a16="http://schemas.microsoft.com/office/drawing/2014/main" id="{662DE43B-F60A-4F1F-8F92-D76F3FD2FF85}"/>
              </a:ext>
            </a:extLst>
          </p:cNvPr>
          <p:cNvSpPr txBox="1"/>
          <p:nvPr/>
        </p:nvSpPr>
        <p:spPr>
          <a:xfrm>
            <a:off x="433137" y="6096000"/>
            <a:ext cx="3850105" cy="646331"/>
          </a:xfrm>
          <a:prstGeom prst="rect">
            <a:avLst/>
          </a:prstGeom>
          <a:noFill/>
        </p:spPr>
        <p:txBody>
          <a:bodyPr wrap="square" rtlCol="0">
            <a:spAutoFit/>
          </a:bodyPr>
          <a:lstStyle/>
          <a:p>
            <a:endParaRPr lang="en-US" b="1" dirty="0">
              <a:solidFill>
                <a:schemeClr val="bg1"/>
              </a:solidFill>
              <a:effectLst>
                <a:outerShdw blurRad="38100" dist="38100" dir="2700000" algn="tl">
                  <a:srgbClr val="000000">
                    <a:alpha val="43137"/>
                  </a:srgbClr>
                </a:outerShdw>
              </a:effectLst>
            </a:endParaRPr>
          </a:p>
          <a:p>
            <a:r>
              <a:rPr lang="en-US" b="1" dirty="0">
                <a:solidFill>
                  <a:schemeClr val="bg1"/>
                </a:solidFill>
                <a:effectLst>
                  <a:outerShdw blurRad="38100" dist="38100" dir="2700000" algn="tl">
                    <a:srgbClr val="000000">
                      <a:alpha val="43137"/>
                    </a:srgbClr>
                  </a:outerShdw>
                </a:effectLst>
              </a:rPr>
              <a:t>Word Search Activity Flow</a:t>
            </a:r>
            <a:endParaRPr lang="en-NG"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119337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D42B05-5252-4E35-B234-7033BC7B06F9}"/>
              </a:ext>
            </a:extLst>
          </p:cNvPr>
          <p:cNvSpPr/>
          <p:nvPr/>
        </p:nvSpPr>
        <p:spPr>
          <a:xfrm>
            <a:off x="3185160" y="2967335"/>
            <a:ext cx="6141720" cy="923330"/>
          </a:xfrm>
          <a:prstGeom prst="rect">
            <a:avLst/>
          </a:prstGeom>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ln>
            <a:noFill/>
          </a:ln>
          <a:effectLst>
            <a:reflection blurRad="6350" stA="50000" endA="300" endPos="90000" dist="50800" dir="5400000" sy="-100000" algn="bl" rotWithShape="0"/>
          </a:effectLst>
          <a:scene3d>
            <a:camera prst="orthographicFront">
              <a:rot lat="0" lon="0" rev="0"/>
            </a:camera>
            <a:lightRig rig="chilly" dir="t">
              <a:rot lat="0" lon="0" rev="18480000"/>
            </a:lightRig>
          </a:scene3d>
          <a:sp3d prstMaterial="clear">
            <a:bevelT h="63500"/>
          </a:sp3d>
        </p:spPr>
        <p:txBody>
          <a:bodyPr wrap="square" lIns="91440" tIns="45720" rIns="91440" bIns="45720">
            <a:spAutoFit/>
          </a:bodyPr>
          <a:lstStyle/>
          <a:p>
            <a:pPr algn="ctr"/>
            <a:r>
              <a:rPr lang="en-US" sz="5400" b="1" cap="none" spc="0"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Introduction</a:t>
            </a:r>
          </a:p>
        </p:txBody>
      </p:sp>
      <p:sp>
        <p:nvSpPr>
          <p:cNvPr id="7" name="TextBox 6">
            <a:extLst>
              <a:ext uri="{FF2B5EF4-FFF2-40B4-BE49-F238E27FC236}">
                <a16:creationId xmlns:a16="http://schemas.microsoft.com/office/drawing/2014/main" id="{E00A40DD-00C4-4929-8F69-9D179FF3940C}"/>
              </a:ext>
            </a:extLst>
          </p:cNvPr>
          <p:cNvSpPr txBox="1"/>
          <p:nvPr/>
        </p:nvSpPr>
        <p:spPr>
          <a:xfrm>
            <a:off x="7844590" y="6208295"/>
            <a:ext cx="3959484" cy="369332"/>
          </a:xfrm>
          <a:prstGeom prst="rect">
            <a:avLst/>
          </a:prstGeom>
          <a:noFill/>
        </p:spPr>
        <p:txBody>
          <a:bodyPr wrap="square" rtlCol="0">
            <a:spAutoFit/>
          </a:bodyPr>
          <a:lstStyle/>
          <a:p>
            <a:r>
              <a:rPr lang="en-US" b="1" spc="300" dirty="0">
                <a:solidFill>
                  <a:schemeClr val="bg1"/>
                </a:solidFill>
                <a:effectLst>
                  <a:outerShdw blurRad="38100" dist="38100" dir="2700000" algn="tl">
                    <a:srgbClr val="000000">
                      <a:alpha val="43137"/>
                    </a:srgbClr>
                  </a:outerShdw>
                </a:effectLst>
              </a:rPr>
              <a:t>CODE</a:t>
            </a:r>
            <a:r>
              <a:rPr lang="en-US" b="1" i="1" spc="300" dirty="0">
                <a:solidFill>
                  <a:srgbClr val="00B0F0"/>
                </a:solidFill>
                <a:effectLst>
                  <a:outerShdw blurRad="38100" dist="38100" dir="2700000" algn="tl">
                    <a:srgbClr val="000000">
                      <a:alpha val="43137"/>
                    </a:srgbClr>
                  </a:outerShdw>
                </a:effectLst>
              </a:rPr>
              <a:t>LEARNERS</a:t>
            </a:r>
            <a:r>
              <a:rPr lang="en-US" b="1" spc="300" dirty="0">
                <a:solidFill>
                  <a:schemeClr val="bg1"/>
                </a:solidFill>
                <a:effectLst>
                  <a:outerShdw blurRad="38100" dist="38100" dir="2700000" algn="tl">
                    <a:srgbClr val="000000">
                      <a:alpha val="43137"/>
                    </a:srgbClr>
                  </a:outerShdw>
                </a:effectLst>
              </a:rPr>
              <a:t>HUB</a:t>
            </a:r>
            <a:endParaRPr lang="en-NG"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623570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42ACD-F7E1-40AC-B66E-C6F30E0B8C24}"/>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Application Overview</a:t>
            </a:r>
            <a:endParaRPr lang="en-NG"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926F4A5-EAB0-4117-BEFA-26AC0D44656C}"/>
              </a:ext>
            </a:extLst>
          </p:cNvPr>
          <p:cNvSpPr>
            <a:spLocks noGrp="1"/>
          </p:cNvSpPr>
          <p:nvPr>
            <p:ph idx="1"/>
          </p:nvPr>
        </p:nvSpPr>
        <p:spPr>
          <a:ln>
            <a:noFill/>
          </a:ln>
          <a:effectLst/>
          <a:scene3d>
            <a:camera prst="orthographicFront">
              <a:rot lat="0" lon="0" rev="0"/>
            </a:camera>
            <a:lightRig rig="contrasting" dir="t">
              <a:rot lat="0" lon="0" rev="7800000"/>
            </a:lightRig>
          </a:scene3d>
          <a:sp3d>
            <a:bevelT w="139700" h="139700"/>
          </a:sp3d>
        </p:spPr>
        <p:txBody>
          <a:bodyPr>
            <a:normAutofit fontScale="32500" lnSpcReduction="20000"/>
          </a:bodyPr>
          <a:lstStyle/>
          <a:p>
            <a:pPr marL="0" indent="0">
              <a:lnSpc>
                <a:spcPct val="150000"/>
              </a:lnSpc>
              <a:spcAft>
                <a:spcPts val="1000"/>
              </a:spcAft>
              <a:buNone/>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70000"/>
              </a:lnSpc>
              <a:spcAft>
                <a:spcPts val="1000"/>
              </a:spcAft>
              <a:buNone/>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The Application, </a:t>
            </a:r>
            <a:r>
              <a:rPr lang="en-US" sz="8000" b="1" i="1" dirty="0">
                <a:effectLst>
                  <a:outerShdw blurRad="38100" dist="38100" dir="2700000" algn="tl">
                    <a:srgbClr val="000000">
                      <a:alpha val="43137"/>
                    </a:srgbClr>
                  </a:outerShdw>
                </a:effectLst>
                <a:latin typeface="Algerian" panose="04020705040A02060702" pitchFamily="82" charset="0"/>
                <a:ea typeface="Calibri" panose="020F0502020204030204" pitchFamily="34" charset="0"/>
                <a:cs typeface="Times New Roman" panose="02020603050405020304" pitchFamily="18" charset="0"/>
              </a:rPr>
              <a:t>The Logophilia : </a:t>
            </a:r>
            <a:r>
              <a:rPr lang="en-US" sz="8000" b="1" i="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An Application Built For The Love Of Words  </a:t>
            </a:r>
            <a:r>
              <a:rPr lang="en-US" sz="60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is a vocabulary development application, which is focused on the development of the fluency of communication  in the English Language  with target to eradicating the problem of </a:t>
            </a:r>
            <a:r>
              <a:rPr lang="en-US" sz="6200" b="1" i="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Communication Incompetency</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NG" dirty="0"/>
          </a:p>
        </p:txBody>
      </p:sp>
      <p:sp>
        <p:nvSpPr>
          <p:cNvPr id="8" name="TextBox 7">
            <a:extLst>
              <a:ext uri="{FF2B5EF4-FFF2-40B4-BE49-F238E27FC236}">
                <a16:creationId xmlns:a16="http://schemas.microsoft.com/office/drawing/2014/main" id="{5C4E97DD-D93E-4B72-B8F7-F84EC9FD1E90}"/>
              </a:ext>
            </a:extLst>
          </p:cNvPr>
          <p:cNvSpPr txBox="1"/>
          <p:nvPr/>
        </p:nvSpPr>
        <p:spPr>
          <a:xfrm>
            <a:off x="7863840" y="6271953"/>
            <a:ext cx="4106487" cy="369332"/>
          </a:xfrm>
          <a:prstGeom prst="rect">
            <a:avLst/>
          </a:prstGeom>
          <a:noFill/>
        </p:spPr>
        <p:txBody>
          <a:bodyPr wrap="square" rtlCol="0">
            <a:spAutoFit/>
          </a:bodyPr>
          <a:lstStyle/>
          <a:p>
            <a:r>
              <a:rPr lang="en-US" i="1" spc="300" dirty="0">
                <a:solidFill>
                  <a:schemeClr val="bg1"/>
                </a:solidFill>
              </a:rPr>
              <a:t>     </a:t>
            </a:r>
            <a:r>
              <a:rPr lang="en-US" b="1" spc="300" dirty="0">
                <a:solidFill>
                  <a:schemeClr val="bg1"/>
                </a:solidFill>
              </a:rPr>
              <a:t>CODE</a:t>
            </a:r>
            <a:r>
              <a:rPr lang="en-US" b="1" i="1" spc="300" dirty="0">
                <a:solidFill>
                  <a:srgbClr val="00B0F0"/>
                </a:solidFill>
                <a:effectLst>
                  <a:outerShdw blurRad="38100" dist="38100" dir="2700000" algn="tl">
                    <a:srgbClr val="000000">
                      <a:alpha val="43137"/>
                    </a:srgbClr>
                  </a:outerShdw>
                </a:effectLst>
              </a:rPr>
              <a:t>LEARNERS</a:t>
            </a:r>
            <a:r>
              <a:rPr lang="en-US" b="1" spc="300" dirty="0">
                <a:solidFill>
                  <a:schemeClr val="bg1"/>
                </a:solidFill>
              </a:rPr>
              <a:t>HUB</a:t>
            </a:r>
            <a:endParaRPr lang="en-NG" b="1" dirty="0"/>
          </a:p>
        </p:txBody>
      </p:sp>
    </p:spTree>
    <p:extLst>
      <p:ext uri="{BB962C8B-B14F-4D97-AF65-F5344CB8AC3E}">
        <p14:creationId xmlns:p14="http://schemas.microsoft.com/office/powerpoint/2010/main" val="29562172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42ACD-F7E1-40AC-B66E-C6F30E0B8C24}"/>
              </a:ext>
            </a:extLst>
          </p:cNvPr>
          <p:cNvSpPr>
            <a:spLocks noGrp="1"/>
          </p:cNvSpPr>
          <p:nvPr>
            <p:ph type="title"/>
          </p:nvPr>
        </p:nvSpPr>
        <p:spPr>
          <a:effectLst>
            <a:reflection blurRad="6350" stA="50000" endA="300" endPos="55000" dir="5400000" sy="-100000" algn="bl" rotWithShape="0"/>
          </a:effectLst>
        </p:spPr>
        <p:txBody>
          <a:bodyPr/>
          <a:lstStyle/>
          <a:p>
            <a:r>
              <a:rPr lang="en-US" b="1" dirty="0">
                <a:effectLst>
                  <a:outerShdw blurRad="38100" dist="38100" dir="2700000" algn="tl">
                    <a:srgbClr val="000000">
                      <a:alpha val="43137"/>
                    </a:srgbClr>
                  </a:outerShdw>
                </a:effectLst>
              </a:rPr>
              <a:t> Application Purpose</a:t>
            </a:r>
            <a:endParaRPr lang="en-NG"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926F4A5-EAB0-4117-BEFA-26AC0D44656C}"/>
              </a:ext>
            </a:extLst>
          </p:cNvPr>
          <p:cNvSpPr>
            <a:spLocks noGrp="1"/>
          </p:cNvSpPr>
          <p:nvPr>
            <p:ph idx="1"/>
          </p:nvPr>
        </p:nvSpPr>
        <p:spPr/>
        <p:txBody>
          <a:bodyPr anchor="t"/>
          <a:lstStyle/>
          <a:p>
            <a:pPr marL="0" indent="0">
              <a:lnSpc>
                <a:spcPct val="150000"/>
              </a:lnSpc>
              <a:spcAft>
                <a:spcPts val="1000"/>
              </a:spcAft>
              <a:buNone/>
            </a:pPr>
            <a:endParaRPr lang="en-US"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200000"/>
              </a:lnSpc>
              <a:spcAft>
                <a:spcPts val="10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The Application, </a:t>
            </a:r>
            <a:r>
              <a:rPr lang="en-US" b="1" i="1" dirty="0">
                <a:effectLst>
                  <a:outerShdw blurRad="38100" dist="38100" dir="2700000" algn="tl">
                    <a:srgbClr val="000000">
                      <a:alpha val="43137"/>
                    </a:srgbClr>
                  </a:outerShdw>
                </a:effectLst>
                <a:latin typeface="Algerian" panose="04020705040A02060702" pitchFamily="82" charset="0"/>
                <a:ea typeface="Calibri" panose="020F0502020204030204" pitchFamily="34" charset="0"/>
                <a:cs typeface="Times New Roman" panose="02020603050405020304" pitchFamily="18" charset="0"/>
              </a:rPr>
              <a:t>The Logophilia</a:t>
            </a:r>
            <a:r>
              <a:rPr lang="en-US" b="1" i="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An Application Built For The Love Of Words  </a:t>
            </a:r>
            <a:r>
              <a:rPr lang="en-US"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is developed with the sole purpose of building a platform for the discovery of  individual ability of fluency in communication in the </a:t>
            </a:r>
            <a:r>
              <a:rPr lang="en-US" b="1" i="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English Language.</a:t>
            </a:r>
            <a:endParaRPr lang="en-NG"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5C4E97DD-D93E-4B72-B8F7-F84EC9FD1E90}"/>
              </a:ext>
            </a:extLst>
          </p:cNvPr>
          <p:cNvSpPr txBox="1"/>
          <p:nvPr/>
        </p:nvSpPr>
        <p:spPr>
          <a:xfrm>
            <a:off x="7863840" y="6271953"/>
            <a:ext cx="4106487" cy="369332"/>
          </a:xfrm>
          <a:prstGeom prst="rect">
            <a:avLst/>
          </a:prstGeom>
          <a:noFill/>
        </p:spPr>
        <p:txBody>
          <a:bodyPr wrap="square" rtlCol="0">
            <a:spAutoFit/>
          </a:bodyPr>
          <a:lstStyle/>
          <a:p>
            <a:r>
              <a:rPr lang="en-US" spc="300" dirty="0">
                <a:solidFill>
                  <a:schemeClr val="bg1"/>
                </a:solidFill>
                <a:effectLst>
                  <a:outerShdw blurRad="38100" dist="38100" dir="2700000" algn="tl">
                    <a:srgbClr val="000000">
                      <a:alpha val="43137"/>
                    </a:srgbClr>
                  </a:outerShdw>
                </a:effectLst>
              </a:rPr>
              <a:t>     </a:t>
            </a:r>
            <a:r>
              <a:rPr lang="en-US" b="1" spc="300" dirty="0">
                <a:solidFill>
                  <a:schemeClr val="bg1"/>
                </a:solidFill>
              </a:rPr>
              <a:t>CODE</a:t>
            </a:r>
            <a:r>
              <a:rPr lang="en-US" b="1" i="1" spc="300" dirty="0">
                <a:solidFill>
                  <a:srgbClr val="00B0F0"/>
                </a:solidFill>
                <a:effectLst>
                  <a:outerShdw blurRad="38100" dist="38100" dir="2700000" algn="tl">
                    <a:srgbClr val="000000">
                      <a:alpha val="43137"/>
                    </a:srgbClr>
                  </a:outerShdw>
                </a:effectLst>
              </a:rPr>
              <a:t>LEARNERS</a:t>
            </a:r>
            <a:r>
              <a:rPr lang="en-US" b="1" spc="300" dirty="0">
                <a:solidFill>
                  <a:schemeClr val="bg1"/>
                </a:solidFill>
              </a:rPr>
              <a:t>HUB</a:t>
            </a:r>
            <a:endParaRPr lang="en-NG" b="1" dirty="0"/>
          </a:p>
        </p:txBody>
      </p:sp>
    </p:spTree>
    <p:extLst>
      <p:ext uri="{BB962C8B-B14F-4D97-AF65-F5344CB8AC3E}">
        <p14:creationId xmlns:p14="http://schemas.microsoft.com/office/powerpoint/2010/main" val="38723766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42ACD-F7E1-40AC-B66E-C6F30E0B8C24}"/>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Application Scope</a:t>
            </a:r>
            <a:endParaRPr lang="en-NG"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926F4A5-EAB0-4117-BEFA-26AC0D44656C}"/>
              </a:ext>
            </a:extLst>
          </p:cNvPr>
          <p:cNvSpPr>
            <a:spLocks noGrp="1"/>
          </p:cNvSpPr>
          <p:nvPr>
            <p:ph idx="1"/>
          </p:nvPr>
        </p:nvSpPr>
        <p:spPr/>
        <p:txBody>
          <a:bodyPr>
            <a:normAutofit fontScale="62500" lnSpcReduction="20000"/>
          </a:bodyPr>
          <a:lstStyle/>
          <a:p>
            <a:pPr marL="0" indent="0">
              <a:lnSpc>
                <a:spcPct val="150000"/>
              </a:lnSpc>
              <a:spcAft>
                <a:spcPts val="1000"/>
              </a:spcAft>
              <a:buNone/>
            </a:pPr>
            <a:r>
              <a:rPr lang="en-US" sz="4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 i="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220000"/>
              </a:lnSpc>
              <a:spcAft>
                <a:spcPts val="1000"/>
              </a:spcAft>
              <a:buNone/>
            </a:pPr>
            <a:r>
              <a:rPr lang="en-US" sz="600" i="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en-US" sz="2900" i="1" dirty="0">
                <a:effectLst>
                  <a:outerShdw blurRad="38100" dist="38100" dir="2700000" algn="tl">
                    <a:srgbClr val="000000">
                      <a:alpha val="43137"/>
                    </a:srgbClr>
                  </a:outerShdw>
                </a:effectLst>
                <a:latin typeface="Algerian" panose="04020705040A02060702" pitchFamily="82" charset="0"/>
                <a:ea typeface="Calibri" panose="020F0502020204030204" pitchFamily="34" charset="0"/>
                <a:cs typeface="Times New Roman" panose="02020603050405020304" pitchFamily="18" charset="0"/>
              </a:rPr>
              <a:t>The Logophilia </a:t>
            </a:r>
            <a:r>
              <a:rPr lang="en-US" sz="2900" i="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en-US" sz="2900" i="1"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focuses on achieving the purpose of vocabulary development of  its users, and harnessing the love for the English Language, through the </a:t>
            </a:r>
            <a:r>
              <a:rPr lang="en-US" sz="2900" b="1" i="1"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Dictionary </a:t>
            </a:r>
            <a:r>
              <a:rPr lang="en-US" sz="2900" i="1"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feature it has with which users can look up for words new to them. </a:t>
            </a:r>
            <a:endParaRPr lang="en-US" sz="1100" i="1" dirty="0">
              <a:effectLst/>
              <a:ea typeface="Calibri" panose="020F0502020204030204" pitchFamily="34" charset="0"/>
              <a:cs typeface="Times New Roman" panose="02020603050405020304" pitchFamily="18" charset="0"/>
            </a:endParaRPr>
          </a:p>
          <a:p>
            <a:pPr marL="0" indent="0">
              <a:lnSpc>
                <a:spcPct val="150000"/>
              </a:lnSpc>
              <a:spcAft>
                <a:spcPts val="1000"/>
              </a:spcAft>
              <a:buNone/>
            </a:pPr>
            <a:r>
              <a:rPr lang="en-US" sz="2900" i="1"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Additionally, </a:t>
            </a:r>
            <a:r>
              <a:rPr lang="en-US" sz="2900" i="1" dirty="0">
                <a:effectLst>
                  <a:outerShdw blurRad="38100" dist="38100" dir="2700000" algn="tl">
                    <a:srgbClr val="000000">
                      <a:alpha val="43137"/>
                    </a:srgbClr>
                  </a:outerShdw>
                </a:effectLst>
                <a:latin typeface="Algerian" panose="04020705040A02060702" pitchFamily="82" charset="0"/>
                <a:ea typeface="Calibri" panose="020F0502020204030204" pitchFamily="34" charset="0"/>
                <a:cs typeface="Times New Roman" panose="02020603050405020304" pitchFamily="18" charset="0"/>
              </a:rPr>
              <a:t>The LoGophilia </a:t>
            </a:r>
            <a:r>
              <a:rPr lang="en-US" sz="2900" i="1"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gives the platform for competition between its users, which enables the user in measuring the position and rate at which he or she has been able to develop  through the platform.</a:t>
            </a:r>
          </a:p>
          <a:p>
            <a:pPr marL="0" indent="0">
              <a:lnSpc>
                <a:spcPct val="220000"/>
              </a:lnSpc>
              <a:spcAft>
                <a:spcPts val="1000"/>
              </a:spcAft>
              <a:buNone/>
            </a:pPr>
            <a:endParaRPr lang="en-NG" sz="800" dirty="0"/>
          </a:p>
        </p:txBody>
      </p:sp>
      <p:sp>
        <p:nvSpPr>
          <p:cNvPr id="8" name="TextBox 7">
            <a:extLst>
              <a:ext uri="{FF2B5EF4-FFF2-40B4-BE49-F238E27FC236}">
                <a16:creationId xmlns:a16="http://schemas.microsoft.com/office/drawing/2014/main" id="{5C4E97DD-D93E-4B72-B8F7-F84EC9FD1E90}"/>
              </a:ext>
            </a:extLst>
          </p:cNvPr>
          <p:cNvSpPr txBox="1"/>
          <p:nvPr/>
        </p:nvSpPr>
        <p:spPr>
          <a:xfrm>
            <a:off x="7863840" y="6271953"/>
            <a:ext cx="4106487" cy="369332"/>
          </a:xfrm>
          <a:prstGeom prst="rect">
            <a:avLst/>
          </a:prstGeom>
          <a:noFill/>
        </p:spPr>
        <p:txBody>
          <a:bodyPr wrap="square" rtlCol="0">
            <a:spAutoFit/>
          </a:bodyPr>
          <a:lstStyle/>
          <a:p>
            <a:r>
              <a:rPr lang="en-US" b="1" spc="300" dirty="0">
                <a:solidFill>
                  <a:schemeClr val="bg1"/>
                </a:solidFill>
              </a:rPr>
              <a:t>     CODE</a:t>
            </a:r>
            <a:r>
              <a:rPr lang="en-US" b="1" i="1" spc="300" dirty="0">
                <a:solidFill>
                  <a:srgbClr val="00B0F0"/>
                </a:solidFill>
                <a:effectLst>
                  <a:outerShdw blurRad="38100" dist="38100" dir="2700000" algn="tl">
                    <a:srgbClr val="000000">
                      <a:alpha val="43137"/>
                    </a:srgbClr>
                  </a:outerShdw>
                </a:effectLst>
              </a:rPr>
              <a:t>LEARNERS</a:t>
            </a:r>
            <a:r>
              <a:rPr lang="en-US" b="1" spc="300" dirty="0">
                <a:solidFill>
                  <a:schemeClr val="bg1"/>
                </a:solidFill>
              </a:rPr>
              <a:t>HUB</a:t>
            </a:r>
            <a:endParaRPr lang="en-NG" b="1" dirty="0"/>
          </a:p>
        </p:txBody>
      </p:sp>
    </p:spTree>
    <p:extLst>
      <p:ext uri="{BB962C8B-B14F-4D97-AF65-F5344CB8AC3E}">
        <p14:creationId xmlns:p14="http://schemas.microsoft.com/office/powerpoint/2010/main" val="10552265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42ACD-F7E1-40AC-B66E-C6F30E0B8C24}"/>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     OBJECTIVES</a:t>
            </a:r>
            <a:endParaRPr lang="en-NG"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926F4A5-EAB0-4117-BEFA-26AC0D44656C}"/>
              </a:ext>
            </a:extLst>
          </p:cNvPr>
          <p:cNvSpPr>
            <a:spLocks noGrp="1"/>
          </p:cNvSpPr>
          <p:nvPr>
            <p:ph idx="1"/>
          </p:nvPr>
        </p:nvSpPr>
        <p:spPr/>
        <p:txBody>
          <a:bodyPr>
            <a:normAutofit fontScale="77500" lnSpcReduction="20000"/>
          </a:bodyPr>
          <a:lstStyle/>
          <a:p>
            <a:pPr marL="0" indent="0">
              <a:lnSpc>
                <a:spcPct val="150000"/>
              </a:lnSpc>
              <a:spcAft>
                <a:spcPts val="1000"/>
              </a:spcAft>
              <a:buNone/>
            </a:pPr>
            <a:r>
              <a:rPr lang="en-US" sz="2000" i="1" dirty="0">
                <a:effectLst/>
                <a:ea typeface="Calibri" panose="020F0502020204030204" pitchFamily="34" charset="0"/>
                <a:cs typeface="Times New Roman" panose="02020603050405020304" pitchFamily="18" charset="0"/>
              </a:rPr>
              <a:t>     </a:t>
            </a:r>
          </a:p>
          <a:p>
            <a:pPr>
              <a:lnSpc>
                <a:spcPct val="200000"/>
              </a:lnSpc>
              <a:spcAft>
                <a:spcPts val="1000"/>
              </a:spcAft>
              <a:buClr>
                <a:schemeClr val="accent4">
                  <a:lumMod val="75000"/>
                </a:schemeClr>
              </a:buClr>
              <a:buSzPct val="108000"/>
              <a:buFont typeface="Wingdings" panose="05000000000000000000" pitchFamily="2" charset="2"/>
              <a:buChar char="v"/>
            </a:pPr>
            <a:r>
              <a:rPr lang="en-US" sz="2100" i="1" dirty="0">
                <a:latin typeface="Times New Roman" panose="02020603050405020304" pitchFamily="18" charset="0"/>
                <a:ea typeface="Calibri" panose="020F0502020204030204" pitchFamily="34" charset="0"/>
                <a:cs typeface="Times New Roman" panose="02020603050405020304" pitchFamily="18" charset="0"/>
              </a:rPr>
              <a:t> </a:t>
            </a:r>
            <a:r>
              <a:rPr lang="en-US" sz="2100" kern="1200" dirty="0">
                <a:solidFill>
                  <a:srgbClr val="FFFFFF"/>
                </a:solidFill>
                <a:effectLst>
                  <a:outerShdw blurRad="38100" dist="38100" dir="2700000" algn="tl">
                    <a:srgbClr val="000000">
                      <a:alpha val="43137"/>
                    </a:srgbClr>
                  </a:outerShdw>
                </a:effectLst>
                <a:latin typeface="Trebuchet MS" panose="020B0603020202020204" pitchFamily="34" charset="0"/>
                <a:ea typeface="Calibri" panose="020F0502020204030204" pitchFamily="34" charset="0"/>
                <a:cs typeface="Times New Roman" panose="02020603050405020304" pitchFamily="18" charset="0"/>
              </a:rPr>
              <a:t>TO help reduce  the rate of illiteracy.</a:t>
            </a:r>
            <a:endParaRPr lang="en-US" sz="2800"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a:lnSpc>
                <a:spcPct val="200000"/>
              </a:lnSpc>
              <a:spcAft>
                <a:spcPts val="1000"/>
              </a:spcAft>
              <a:buClr>
                <a:schemeClr val="accent4">
                  <a:lumMod val="75000"/>
                </a:schemeClr>
              </a:buClr>
              <a:buSzPct val="108000"/>
              <a:buFont typeface="Wingdings" panose="05000000000000000000" pitchFamily="2" charset="2"/>
              <a:buChar char="v"/>
            </a:pPr>
            <a:r>
              <a:rPr lang="en-US" sz="2100"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To serve as a reference tool for stakeholders of education </a:t>
            </a:r>
          </a:p>
          <a:p>
            <a:pPr>
              <a:lnSpc>
                <a:spcPct val="200000"/>
              </a:lnSpc>
              <a:spcAft>
                <a:spcPts val="1000"/>
              </a:spcAft>
              <a:buClr>
                <a:schemeClr val="accent4">
                  <a:lumMod val="75000"/>
                </a:schemeClr>
              </a:buClr>
              <a:buSzPct val="108000"/>
              <a:buFont typeface="Wingdings" panose="05000000000000000000" pitchFamily="2" charset="2"/>
              <a:buChar char="v"/>
            </a:pPr>
            <a:r>
              <a:rPr lang="en-US" sz="2100"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To help in creating the passion for enhancing vocabulary development.</a:t>
            </a:r>
          </a:p>
          <a:p>
            <a:pPr>
              <a:lnSpc>
                <a:spcPct val="200000"/>
              </a:lnSpc>
              <a:spcAft>
                <a:spcPts val="1000"/>
              </a:spcAft>
              <a:buClr>
                <a:schemeClr val="accent4">
                  <a:lumMod val="75000"/>
                </a:schemeClr>
              </a:buClr>
              <a:buSzPct val="108000"/>
              <a:buFont typeface="Wingdings" panose="05000000000000000000" pitchFamily="2" charset="2"/>
              <a:buChar char="v"/>
            </a:pPr>
            <a:r>
              <a:rPr lang="en-US" sz="2100"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To exist as a platform that serves as a source of joy for students in quest for knowledge</a:t>
            </a:r>
          </a:p>
          <a:p>
            <a:pPr>
              <a:lnSpc>
                <a:spcPct val="150000"/>
              </a:lnSpc>
              <a:spcAft>
                <a:spcPts val="1000"/>
              </a:spcAft>
              <a:buClr>
                <a:schemeClr val="accent4">
                  <a:lumMod val="75000"/>
                </a:schemeClr>
              </a:buClr>
              <a:buSzPct val="108000"/>
              <a:buFont typeface="Wingdings" panose="05000000000000000000" pitchFamily="2" charset="2"/>
              <a:buChar char="v"/>
            </a:pPr>
            <a:endParaRPr lang="en-US" sz="1800" i="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5C4E97DD-D93E-4B72-B8F7-F84EC9FD1E90}"/>
              </a:ext>
            </a:extLst>
          </p:cNvPr>
          <p:cNvSpPr txBox="1"/>
          <p:nvPr/>
        </p:nvSpPr>
        <p:spPr>
          <a:xfrm>
            <a:off x="8085513" y="6254230"/>
            <a:ext cx="4106487" cy="369332"/>
          </a:xfrm>
          <a:prstGeom prst="rect">
            <a:avLst/>
          </a:prstGeom>
          <a:noFill/>
        </p:spPr>
        <p:txBody>
          <a:bodyPr wrap="square" rtlCol="0">
            <a:spAutoFit/>
          </a:bodyPr>
          <a:lstStyle/>
          <a:p>
            <a:r>
              <a:rPr lang="en-US" spc="300" dirty="0">
                <a:solidFill>
                  <a:schemeClr val="bg1"/>
                </a:solidFill>
                <a:effectLst>
                  <a:outerShdw blurRad="38100" dist="38100" dir="2700000" algn="tl">
                    <a:srgbClr val="000000">
                      <a:alpha val="43137"/>
                    </a:srgbClr>
                  </a:outerShdw>
                </a:effectLst>
              </a:rPr>
              <a:t>     </a:t>
            </a:r>
            <a:r>
              <a:rPr lang="en-US" b="1" spc="300" dirty="0">
                <a:solidFill>
                  <a:schemeClr val="bg1"/>
                </a:solidFill>
              </a:rPr>
              <a:t>CODE</a:t>
            </a:r>
            <a:r>
              <a:rPr lang="en-US" b="1" i="1" spc="300" dirty="0">
                <a:solidFill>
                  <a:srgbClr val="00B0F0"/>
                </a:solidFill>
                <a:effectLst>
                  <a:outerShdw blurRad="38100" dist="38100" dir="2700000" algn="tl">
                    <a:srgbClr val="000000">
                      <a:alpha val="43137"/>
                    </a:srgbClr>
                  </a:outerShdw>
                </a:effectLst>
              </a:rPr>
              <a:t>LEARNERS</a:t>
            </a:r>
            <a:r>
              <a:rPr lang="en-US" b="1" spc="300" dirty="0">
                <a:solidFill>
                  <a:schemeClr val="bg1"/>
                </a:solidFill>
              </a:rPr>
              <a:t>HUB</a:t>
            </a:r>
            <a:endParaRPr lang="en-NG" b="1" dirty="0"/>
          </a:p>
        </p:txBody>
      </p:sp>
    </p:spTree>
    <p:extLst>
      <p:ext uri="{BB962C8B-B14F-4D97-AF65-F5344CB8AC3E}">
        <p14:creationId xmlns:p14="http://schemas.microsoft.com/office/powerpoint/2010/main" val="20586877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42ACD-F7E1-40AC-B66E-C6F30E0B8C24}"/>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     OBJECTIVES</a:t>
            </a:r>
            <a:endParaRPr lang="en-NG"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926F4A5-EAB0-4117-BEFA-26AC0D44656C}"/>
              </a:ext>
            </a:extLst>
          </p:cNvPr>
          <p:cNvSpPr>
            <a:spLocks noGrp="1"/>
          </p:cNvSpPr>
          <p:nvPr>
            <p:ph idx="1"/>
          </p:nvPr>
        </p:nvSpPr>
        <p:spPr>
          <a:xfrm>
            <a:off x="680321" y="2144684"/>
            <a:ext cx="9613861" cy="3791505"/>
          </a:xfrm>
        </p:spPr>
        <p:txBody>
          <a:bodyPr>
            <a:normAutofit/>
          </a:bodyPr>
          <a:lstStyle/>
          <a:p>
            <a:pPr marL="0" indent="0">
              <a:lnSpc>
                <a:spcPct val="150000"/>
              </a:lnSpc>
              <a:spcAft>
                <a:spcPts val="1000"/>
              </a:spcAft>
              <a:buNone/>
            </a:pPr>
            <a:endParaRPr lang="en-US" sz="2000" i="1" dirty="0">
              <a:effectLst/>
              <a:ea typeface="Calibri" panose="020F0502020204030204" pitchFamily="34" charset="0"/>
              <a:cs typeface="Times New Roman" panose="02020603050405020304" pitchFamily="18" charset="0"/>
            </a:endParaRPr>
          </a:p>
          <a:p>
            <a:pPr>
              <a:lnSpc>
                <a:spcPct val="200000"/>
              </a:lnSpc>
              <a:spcAft>
                <a:spcPts val="1000"/>
              </a:spcAft>
              <a:buClr>
                <a:schemeClr val="accent4">
                  <a:lumMod val="75000"/>
                </a:schemeClr>
              </a:buClr>
              <a:buSzPct val="108000"/>
              <a:buFont typeface="Wingdings" panose="05000000000000000000" pitchFamily="2" charset="2"/>
              <a:buChar char="v"/>
            </a:pPr>
            <a:r>
              <a:rPr lang="en-US" sz="2100" i="1" dirty="0">
                <a:latin typeface="Times New Roman" panose="02020603050405020304" pitchFamily="18" charset="0"/>
                <a:ea typeface="Calibri" panose="020F0502020204030204" pitchFamily="34" charset="0"/>
                <a:cs typeface="Times New Roman" panose="02020603050405020304" pitchFamily="18" charset="0"/>
              </a:rPr>
              <a:t>  </a:t>
            </a:r>
            <a:r>
              <a:rPr lang="en-US" sz="1800" kern="1200" dirty="0">
                <a:solidFill>
                  <a:srgbClr val="FFFFFF"/>
                </a:solidFill>
                <a:effectLst>
                  <a:outerShdw blurRad="38100" dist="38100" dir="2700000" algn="tl" rotWithShape="0">
                    <a:srgbClr val="000000">
                      <a:alpha val="43000"/>
                    </a:srgbClr>
                  </a:outerShdw>
                </a:effectLst>
                <a:latin typeface="Trebuchet MS" panose="020B0603020202020204" pitchFamily="34" charset="0"/>
                <a:ea typeface="Calibri" panose="020F0502020204030204" pitchFamily="34" charset="0"/>
                <a:cs typeface="Times New Roman" panose="02020603050405020304" pitchFamily="18" charset="0"/>
              </a:rPr>
              <a:t>TO help  in harnessing  the confidence of users in the ability of fluency in communication in the English Language.</a:t>
            </a:r>
          </a:p>
          <a:p>
            <a:pPr>
              <a:lnSpc>
                <a:spcPct val="200000"/>
              </a:lnSpc>
              <a:spcAft>
                <a:spcPts val="1000"/>
              </a:spcAft>
              <a:buClr>
                <a:schemeClr val="accent4">
                  <a:lumMod val="75000"/>
                </a:schemeClr>
              </a:buClr>
              <a:buSzPct val="108000"/>
              <a:buFont typeface="Wingdings" panose="05000000000000000000" pitchFamily="2" charset="2"/>
              <a:buChar char="v"/>
            </a:pPr>
            <a:r>
              <a:rPr lang="en-US" sz="2100"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To provide a global platform where competitions are created to foster eagerness in learning and participation in healthy challenges.</a:t>
            </a:r>
          </a:p>
          <a:p>
            <a:pPr>
              <a:lnSpc>
                <a:spcPct val="200000"/>
              </a:lnSpc>
              <a:spcAft>
                <a:spcPts val="1000"/>
              </a:spcAft>
              <a:buClr>
                <a:schemeClr val="accent4">
                  <a:lumMod val="75000"/>
                </a:schemeClr>
              </a:buClr>
              <a:buSzPct val="108000"/>
              <a:buFont typeface="Wingdings" panose="05000000000000000000" pitchFamily="2" charset="2"/>
              <a:buChar char="v"/>
            </a:pPr>
            <a:endParaRPr lang="en-US" sz="2100"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marL="0" indent="0">
              <a:lnSpc>
                <a:spcPct val="200000"/>
              </a:lnSpc>
              <a:spcAft>
                <a:spcPts val="1000"/>
              </a:spcAft>
              <a:buClr>
                <a:schemeClr val="accent4">
                  <a:lumMod val="75000"/>
                </a:schemeClr>
              </a:buClr>
              <a:buSzPct val="108000"/>
              <a:buNone/>
            </a:pPr>
            <a:endParaRPr lang="en-US" sz="2100" dirty="0">
              <a:ea typeface="Calibri" panose="020F0502020204030204" pitchFamily="34" charset="0"/>
              <a:cs typeface="Times New Roman" panose="02020603050405020304" pitchFamily="18" charset="0"/>
            </a:endParaRPr>
          </a:p>
          <a:p>
            <a:pPr>
              <a:lnSpc>
                <a:spcPct val="150000"/>
              </a:lnSpc>
              <a:spcAft>
                <a:spcPts val="1000"/>
              </a:spcAft>
              <a:buClr>
                <a:schemeClr val="accent4">
                  <a:lumMod val="75000"/>
                </a:schemeClr>
              </a:buClr>
              <a:buSzPct val="108000"/>
              <a:buFont typeface="Wingdings" panose="05000000000000000000" pitchFamily="2" charset="2"/>
              <a:buChar char="v"/>
            </a:pPr>
            <a:endParaRPr lang="en-US" sz="1800" i="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5C4E97DD-D93E-4B72-B8F7-F84EC9FD1E90}"/>
              </a:ext>
            </a:extLst>
          </p:cNvPr>
          <p:cNvSpPr txBox="1"/>
          <p:nvPr/>
        </p:nvSpPr>
        <p:spPr>
          <a:xfrm>
            <a:off x="8085513" y="6254230"/>
            <a:ext cx="4106487" cy="369332"/>
          </a:xfrm>
          <a:prstGeom prst="rect">
            <a:avLst/>
          </a:prstGeom>
          <a:noFill/>
        </p:spPr>
        <p:txBody>
          <a:bodyPr wrap="square" rtlCol="0">
            <a:spAutoFit/>
          </a:bodyPr>
          <a:lstStyle/>
          <a:p>
            <a:r>
              <a:rPr lang="en-US" spc="300" dirty="0">
                <a:solidFill>
                  <a:schemeClr val="bg1"/>
                </a:solidFill>
                <a:effectLst>
                  <a:outerShdw blurRad="38100" dist="38100" dir="2700000" algn="tl">
                    <a:srgbClr val="000000">
                      <a:alpha val="43137"/>
                    </a:srgbClr>
                  </a:outerShdw>
                </a:effectLst>
              </a:rPr>
              <a:t>     </a:t>
            </a:r>
            <a:r>
              <a:rPr lang="en-US" b="1" spc="300" dirty="0">
                <a:solidFill>
                  <a:schemeClr val="bg1"/>
                </a:solidFill>
              </a:rPr>
              <a:t>CODE</a:t>
            </a:r>
            <a:r>
              <a:rPr lang="en-US" b="1" i="1" spc="300" dirty="0">
                <a:solidFill>
                  <a:srgbClr val="00B0F0"/>
                </a:solidFill>
                <a:effectLst>
                  <a:outerShdw blurRad="38100" dist="38100" dir="2700000" algn="tl">
                    <a:srgbClr val="000000">
                      <a:alpha val="43137"/>
                    </a:srgbClr>
                  </a:outerShdw>
                </a:effectLst>
              </a:rPr>
              <a:t>LEARNERS</a:t>
            </a:r>
            <a:r>
              <a:rPr lang="en-US" b="1" spc="300" dirty="0">
                <a:solidFill>
                  <a:schemeClr val="bg1"/>
                </a:solidFill>
              </a:rPr>
              <a:t>HUB</a:t>
            </a:r>
            <a:endParaRPr lang="en-NG" b="1" dirty="0"/>
          </a:p>
        </p:txBody>
      </p:sp>
    </p:spTree>
    <p:extLst>
      <p:ext uri="{BB962C8B-B14F-4D97-AF65-F5344CB8AC3E}">
        <p14:creationId xmlns:p14="http://schemas.microsoft.com/office/powerpoint/2010/main" val="31229178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2319</TotalTime>
  <Words>1294</Words>
  <Application>Microsoft Office PowerPoint</Application>
  <PresentationFormat>Widescreen</PresentationFormat>
  <Paragraphs>184</Paragraphs>
  <Slides>30</Slides>
  <Notes>14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30</vt:i4>
      </vt:variant>
    </vt:vector>
  </HeadingPairs>
  <TitlesOfParts>
    <vt:vector size="44" baseType="lpstr">
      <vt:lpstr>Algerian</vt:lpstr>
      <vt:lpstr>Arial</vt:lpstr>
      <vt:lpstr>Arial Black</vt:lpstr>
      <vt:lpstr>Bahnschrift SemiBold</vt:lpstr>
      <vt:lpstr>Baskerville Old Face</vt:lpstr>
      <vt:lpstr>Bell MT</vt:lpstr>
      <vt:lpstr>Book Antiqua</vt:lpstr>
      <vt:lpstr>Calibri</vt:lpstr>
      <vt:lpstr>Castellar</vt:lpstr>
      <vt:lpstr>Gill Sans MT</vt:lpstr>
      <vt:lpstr>Times New Roman</vt:lpstr>
      <vt:lpstr>Trebuchet MS</vt:lpstr>
      <vt:lpstr>Wingdings</vt:lpstr>
      <vt:lpstr>Gallery</vt:lpstr>
      <vt:lpstr>                The Logophilia    An application built for The Love Of  Words</vt:lpstr>
      <vt:lpstr>The Problem Statement</vt:lpstr>
      <vt:lpstr>Current State</vt:lpstr>
      <vt:lpstr>PowerPoint Presentation</vt:lpstr>
      <vt:lpstr>Application Overview</vt:lpstr>
      <vt:lpstr> Application Purpose</vt:lpstr>
      <vt:lpstr>Application Scope</vt:lpstr>
      <vt:lpstr>     OBJECTIVES</vt:lpstr>
      <vt:lpstr>     OBJECTIVES</vt:lpstr>
      <vt:lpstr>PowerPoint Presentation</vt:lpstr>
      <vt:lpstr>PowerPoint Presentation</vt:lpstr>
      <vt:lpstr> User’s Functional Requirements    ( The User-Story)</vt:lpstr>
      <vt:lpstr> User’s Functional Requirements    ( The User-Story)</vt:lpstr>
      <vt:lpstr>      Admin’s Functional Requirements </vt:lpstr>
      <vt:lpstr>PowerPoint Presentation</vt:lpstr>
      <vt:lpstr>      Technical Requirements </vt:lpstr>
      <vt:lpstr> Technical Requirements</vt:lpstr>
      <vt:lpstr> future improvements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Logophilia  An application built for The Love Of  Words</dc:title>
  <dc:creator>saula</dc:creator>
  <cp:lastModifiedBy>saula</cp:lastModifiedBy>
  <cp:revision>24</cp:revision>
  <dcterms:created xsi:type="dcterms:W3CDTF">2022-02-14T20:49:22Z</dcterms:created>
  <dcterms:modified xsi:type="dcterms:W3CDTF">2022-02-22T12:44:47Z</dcterms:modified>
</cp:coreProperties>
</file>