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73" r:id="rId4"/>
    <p:sldId id="274" r:id="rId5"/>
    <p:sldId id="275" r:id="rId6"/>
    <p:sldId id="276" r:id="rId7"/>
    <p:sldId id="277" r:id="rId8"/>
    <p:sldId id="278" r:id="rId9"/>
    <p:sldId id="279" r:id="rId10"/>
    <p:sldId id="280"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9" d="100"/>
          <a:sy n="79" d="100"/>
        </p:scale>
        <p:origin x="8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4357" cy="434340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1100669" y="1031353"/>
            <a:ext cx="7736255" cy="3181135"/>
          </a:xfrm>
        </p:spPr>
        <p:txBody>
          <a:bodyPr anchor="ctr">
            <a:normAutofit/>
          </a:bodyPr>
          <a:lstStyle/>
          <a:p>
            <a:pPr algn="l"/>
            <a:r>
              <a:rPr lang="en-MY" sz="6600" dirty="0">
                <a:solidFill>
                  <a:srgbClr val="FFFFFF"/>
                </a:solidFill>
              </a:rPr>
              <a:t>Power System Management</a:t>
            </a:r>
            <a:endParaRPr lang="en-US" sz="6600" dirty="0">
              <a:solidFill>
                <a:srgbClr val="FFFFFF"/>
              </a:solidFill>
            </a:endParaRPr>
          </a:p>
        </p:txBody>
      </p:sp>
      <p:sp>
        <p:nvSpPr>
          <p:cNvPr id="9" name="Rectangle 8">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2102827"/>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 y="4932939"/>
            <a:ext cx="11277601" cy="146614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Rectangle 12">
            <a:extLst>
              <a:ext uri="{FF2B5EF4-FFF2-40B4-BE49-F238E27FC236}">
                <a16:creationId xmlns:a16="http://schemas.microsoft.com/office/drawing/2014/main" id="{42280AB2-77A5-4CB7-AF7D-1795CA8DC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728167"/>
            <a:ext cx="2115455" cy="206545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FB607-5C8D-41C1-BB16-78D960FB685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Contact Charging</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7F033BF-457C-46A4-9F0B-9E1634C32AC0}"/>
              </a:ext>
            </a:extLst>
          </p:cNvPr>
          <p:cNvPicPr>
            <a:picLocks noChangeAspect="1"/>
          </p:cNvPicPr>
          <p:nvPr/>
        </p:nvPicPr>
        <p:blipFill>
          <a:blip r:embed="rId2"/>
          <a:stretch>
            <a:fillRect/>
          </a:stretch>
        </p:blipFill>
        <p:spPr>
          <a:xfrm>
            <a:off x="748753" y="2426818"/>
            <a:ext cx="4621545"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F838D5B0-618E-4712-A8A8-46C892195592}"/>
              </a:ext>
            </a:extLst>
          </p:cNvPr>
          <p:cNvPicPr>
            <a:picLocks noGrp="1" noChangeAspect="1"/>
          </p:cNvPicPr>
          <p:nvPr>
            <p:ph idx="1"/>
          </p:nvPr>
        </p:nvPicPr>
        <p:blipFill>
          <a:blip r:embed="rId3"/>
          <a:stretch>
            <a:fillRect/>
          </a:stretch>
        </p:blipFill>
        <p:spPr>
          <a:xfrm>
            <a:off x="6750221" y="2426818"/>
            <a:ext cx="4845620" cy="3997637"/>
          </a:xfrm>
          <a:prstGeom prst="rect">
            <a:avLst/>
          </a:prstGeom>
        </p:spPr>
      </p:pic>
    </p:spTree>
    <p:extLst>
      <p:ext uri="{BB962C8B-B14F-4D97-AF65-F5344CB8AC3E}">
        <p14:creationId xmlns:p14="http://schemas.microsoft.com/office/powerpoint/2010/main" val="3588537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71ED1BB8-2179-4C91-98AD-3CF4B791F361}"/>
              </a:ext>
            </a:extLst>
          </p:cNvPr>
          <p:cNvPicPr>
            <a:picLocks noChangeAspect="1"/>
          </p:cNvPicPr>
          <p:nvPr/>
        </p:nvPicPr>
        <p:blipFill>
          <a:blip r:embed="rId2"/>
          <a:stretch>
            <a:fillRect/>
          </a:stretch>
        </p:blipFill>
        <p:spPr>
          <a:xfrm>
            <a:off x="958850" y="2933700"/>
            <a:ext cx="6521450" cy="2951163"/>
          </a:xfrm>
          <a:prstGeom prst="rect">
            <a:avLst/>
          </a:prstGeom>
        </p:spPr>
      </p:pic>
      <p:pic>
        <p:nvPicPr>
          <p:cNvPr id="5" name="Content Placeholder 4">
            <a:extLst>
              <a:ext uri="{FF2B5EF4-FFF2-40B4-BE49-F238E27FC236}">
                <a16:creationId xmlns:a16="http://schemas.microsoft.com/office/drawing/2014/main" id="{3BAE4140-553E-48F7-91CE-96EF58BDA7BB}"/>
              </a:ext>
            </a:extLst>
          </p:cNvPr>
          <p:cNvPicPr>
            <a:picLocks noGrp="1" noChangeAspect="1"/>
          </p:cNvPicPr>
          <p:nvPr>
            <p:ph idx="1"/>
          </p:nvPr>
        </p:nvPicPr>
        <p:blipFill>
          <a:blip r:embed="rId3"/>
          <a:stretch>
            <a:fillRect/>
          </a:stretch>
        </p:blipFill>
        <p:spPr>
          <a:xfrm>
            <a:off x="7550150" y="2933700"/>
            <a:ext cx="3687763" cy="2951163"/>
          </a:xfrm>
        </p:spPr>
      </p:pic>
      <p:sp>
        <p:nvSpPr>
          <p:cNvPr id="2" name="Title 1">
            <a:extLst>
              <a:ext uri="{FF2B5EF4-FFF2-40B4-BE49-F238E27FC236}">
                <a16:creationId xmlns:a16="http://schemas.microsoft.com/office/drawing/2014/main" id="{DFF5B21C-631C-481F-97C1-3072132513F4}"/>
              </a:ext>
            </a:extLst>
          </p:cNvPr>
          <p:cNvSpPr>
            <a:spLocks noGrp="1"/>
          </p:cNvSpPr>
          <p:nvPr>
            <p:ph type="title"/>
          </p:nvPr>
        </p:nvSpPr>
        <p:spPr>
          <a:xfrm>
            <a:off x="960120" y="434101"/>
            <a:ext cx="10279971" cy="1362042"/>
          </a:xfrm>
        </p:spPr>
        <p:txBody>
          <a:bodyPr anchor="b">
            <a:normAutofit/>
          </a:bodyPr>
          <a:lstStyle/>
          <a:p>
            <a:r>
              <a:rPr lang="en-US" b="1" i="0" kern="1200">
                <a:solidFill>
                  <a:schemeClr val="bg1"/>
                </a:solidFill>
                <a:effectLst/>
                <a:latin typeface="+mn-lt"/>
                <a:ea typeface="+mn-ea"/>
                <a:cs typeface="+mn-cs"/>
              </a:rPr>
              <a:t>Inductive contactless charging</a:t>
            </a:r>
            <a:br>
              <a:rPr lang="en-US">
                <a:solidFill>
                  <a:schemeClr val="bg1"/>
                </a:solidFill>
              </a:rPr>
            </a:br>
            <a:endParaRPr lang="en-US">
              <a:solidFill>
                <a:schemeClr val="bg1"/>
              </a:solidFill>
            </a:endParaRPr>
          </a:p>
        </p:txBody>
      </p:sp>
    </p:spTree>
    <p:extLst>
      <p:ext uri="{BB962C8B-B14F-4D97-AF65-F5344CB8AC3E}">
        <p14:creationId xmlns:p14="http://schemas.microsoft.com/office/powerpoint/2010/main" val="598489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29" y="629266"/>
            <a:ext cx="3505495" cy="1622321"/>
          </a:xfrm>
        </p:spPr>
        <p:txBody>
          <a:bodyPr>
            <a:normAutofit/>
          </a:bodyPr>
          <a:lstStyle/>
          <a:p>
            <a:r>
              <a:rPr lang="en-MY" altLang="en-US" sz="3700"/>
              <a:t>History of the creation of battery</a:t>
            </a:r>
          </a:p>
        </p:txBody>
      </p:sp>
      <p:sp>
        <p:nvSpPr>
          <p:cNvPr id="3" name="Content Placeholder 2"/>
          <p:cNvSpPr>
            <a:spLocks noGrp="1"/>
          </p:cNvSpPr>
          <p:nvPr>
            <p:ph idx="1"/>
          </p:nvPr>
        </p:nvSpPr>
        <p:spPr>
          <a:xfrm>
            <a:off x="648931" y="2438400"/>
            <a:ext cx="3505494" cy="3785419"/>
          </a:xfrm>
        </p:spPr>
        <p:txBody>
          <a:bodyPr>
            <a:normAutofit/>
          </a:bodyPr>
          <a:lstStyle/>
          <a:p>
            <a:r>
              <a:rPr lang="en-US" sz="1600" b="0" i="0" dirty="0">
                <a:effectLst/>
              </a:rPr>
              <a:t>Volta battery, was discovered by an</a:t>
            </a:r>
            <a:r>
              <a:rPr lang="en-US" sz="1600" dirty="0"/>
              <a:t> </a:t>
            </a:r>
            <a:r>
              <a:rPr lang="en-US" sz="1600" b="0" i="0" dirty="0">
                <a:effectLst/>
              </a:rPr>
              <a:t>Italian named Alessandro Volta, whom the battery was named after, in 1800. </a:t>
            </a:r>
          </a:p>
          <a:p>
            <a:r>
              <a:rPr lang="en-US" sz="1600" b="0" i="0" dirty="0">
                <a:solidFill>
                  <a:srgbClr val="1F1F1F"/>
                </a:solidFill>
                <a:effectLst/>
              </a:rPr>
              <a:t>When copper and zinc are placed into an electrolyte solution like dilute sulfuric acid or saline solution, the copper atoms barely break down at all, but the zinc atoms break down and electrons flow out.</a:t>
            </a:r>
            <a:br>
              <a:rPr lang="en-US" sz="1600" dirty="0"/>
            </a:br>
            <a:br>
              <a:rPr lang="en-US" sz="1600" dirty="0"/>
            </a:br>
            <a:r>
              <a:rPr lang="en-US" sz="1600" b="0" i="0" dirty="0">
                <a:solidFill>
                  <a:srgbClr val="1F1F1F"/>
                </a:solidFill>
                <a:effectLst/>
              </a:rPr>
              <a:t>So the copper becomes a positive (+) pole and the zinc a negative (-) pole, and when the two are joined by a conductor, electricity flows from the copper to the zinc.</a:t>
            </a:r>
            <a:endParaRPr lang="en-US" sz="1600" b="0" i="0" dirty="0">
              <a:effectLst/>
            </a:endParaRPr>
          </a:p>
          <a:p>
            <a:endParaRPr lang="en-US"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B3078B37-B857-4DB9-AEE4-D28E9A1FFAA5}"/>
              </a:ext>
            </a:extLst>
          </p:cNvPr>
          <p:cNvPicPr>
            <a:picLocks noChangeAspect="1"/>
          </p:cNvPicPr>
          <p:nvPr/>
        </p:nvPicPr>
        <p:blipFill>
          <a:blip r:embed="rId2"/>
          <a:stretch>
            <a:fillRect/>
          </a:stretch>
        </p:blipFill>
        <p:spPr>
          <a:xfrm>
            <a:off x="5405862" y="1629102"/>
            <a:ext cx="6019331" cy="3596550"/>
          </a:xfrm>
          <a:prstGeom prst="rect">
            <a:avLst/>
          </a:prstGeom>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i="0" kern="1200">
                <a:solidFill>
                  <a:schemeClr val="tx1"/>
                </a:solidFill>
                <a:effectLst/>
                <a:latin typeface="+mj-lt"/>
                <a:ea typeface="+mj-ea"/>
                <a:cs typeface="+mj-cs"/>
              </a:rPr>
              <a:t>The History of the Lithium-Ion Battery</a:t>
            </a:r>
            <a:br>
              <a:rPr lang="en-US" sz="3600" b="0" i="0" kern="1200">
                <a:solidFill>
                  <a:schemeClr val="tx1"/>
                </a:solidFill>
                <a:effectLst/>
                <a:latin typeface="+mj-lt"/>
                <a:ea typeface="+mj-ea"/>
                <a:cs typeface="+mj-cs"/>
              </a:rPr>
            </a:br>
            <a:endParaRPr lang="en-US" sz="3600" kern="1200">
              <a:solidFill>
                <a:schemeClr val="tx1"/>
              </a:solidFill>
              <a:latin typeface="+mj-lt"/>
              <a:ea typeface="+mj-ea"/>
              <a:cs typeface="+mj-cs"/>
            </a:endParaRPr>
          </a:p>
        </p:txBody>
      </p:sp>
      <p:sp>
        <p:nvSpPr>
          <p:cNvPr id="7" name="Text Box 6"/>
          <p:cNvSpPr txBox="1"/>
          <p:nvPr/>
        </p:nvSpPr>
        <p:spPr>
          <a:xfrm>
            <a:off x="1040632" y="1311062"/>
            <a:ext cx="4008384" cy="4393982"/>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1300" b="0" i="0" dirty="0">
                <a:solidFill>
                  <a:srgbClr val="333333"/>
                </a:solidFill>
                <a:effectLst/>
                <a:latin typeface="Helvetica Neue"/>
              </a:rPr>
              <a:t>During the oil crisis in the 1970s, Stanley Whittingham tried using titanium disulfide and lithium metal as the electrodes, but the combination posed several challenges, including serious safety concerns. After the batteries short-circuited and caught on fire, </a:t>
            </a:r>
            <a:r>
              <a:rPr lang="en-US" sz="1300" dirty="0">
                <a:solidFill>
                  <a:srgbClr val="333333"/>
                </a:solidFill>
                <a:latin typeface="Helvetica Neue"/>
              </a:rPr>
              <a:t>he </a:t>
            </a:r>
            <a:r>
              <a:rPr lang="en-US" sz="1300" b="0" i="0" dirty="0">
                <a:solidFill>
                  <a:srgbClr val="333333"/>
                </a:solidFill>
                <a:effectLst/>
                <a:latin typeface="Helvetica Neue"/>
              </a:rPr>
              <a:t>decided to halt the experiment.</a:t>
            </a:r>
          </a:p>
          <a:p>
            <a:pPr indent="-228600">
              <a:lnSpc>
                <a:spcPct val="90000"/>
              </a:lnSpc>
              <a:spcAft>
                <a:spcPts val="600"/>
              </a:spcAft>
              <a:buFont typeface="Arial" panose="020B0604020202020204" pitchFamily="34" charset="0"/>
              <a:buChar char="•"/>
            </a:pPr>
            <a:r>
              <a:rPr lang="en-US" sz="1300" b="0" i="0" dirty="0">
                <a:solidFill>
                  <a:srgbClr val="333333"/>
                </a:solidFill>
                <a:effectLst/>
                <a:latin typeface="Helvetica Neue"/>
              </a:rPr>
              <a:t>John B. Goodenough, currently an engineering professor at the University of Texas at Austin, had another idea. In the 1980s, he experimented using lithium cobalt oxide as the cathode instead of titanium disulfide, which paid off: the battery doubled its energy potential.</a:t>
            </a:r>
            <a:endParaRPr lang="en-US" sz="1300" dirty="0">
              <a:solidFill>
                <a:srgbClr val="333333"/>
              </a:solidFill>
              <a:latin typeface="Helvetica Neue"/>
            </a:endParaRPr>
          </a:p>
          <a:p>
            <a:pPr indent="-228600">
              <a:lnSpc>
                <a:spcPct val="90000"/>
              </a:lnSpc>
              <a:spcAft>
                <a:spcPts val="600"/>
              </a:spcAft>
              <a:buFont typeface="Arial" panose="020B0604020202020204" pitchFamily="34" charset="0"/>
              <a:buChar char="•"/>
            </a:pPr>
            <a:r>
              <a:rPr lang="en-US" sz="1300" b="0" i="0" dirty="0">
                <a:solidFill>
                  <a:srgbClr val="333333"/>
                </a:solidFill>
                <a:effectLst/>
                <a:latin typeface="Helvetica Neue"/>
              </a:rPr>
              <a:t>Five years later, Akira Yoshino of </a:t>
            </a:r>
            <a:r>
              <a:rPr lang="en-US" sz="1300" b="0" i="0" dirty="0" err="1">
                <a:solidFill>
                  <a:srgbClr val="333333"/>
                </a:solidFill>
                <a:effectLst/>
                <a:latin typeface="Helvetica Neue"/>
              </a:rPr>
              <a:t>Meijo</a:t>
            </a:r>
            <a:r>
              <a:rPr lang="en-US" sz="1300" b="0" i="0" dirty="0">
                <a:solidFill>
                  <a:srgbClr val="333333"/>
                </a:solidFill>
                <a:effectLst/>
                <a:latin typeface="Helvetica Neue"/>
              </a:rPr>
              <a:t> University in Nagoya, Japan, made another swap. Instead of using reactive lithium metal as anode, he tried using a carbonaceous material, petroleum coke, which led to a revolutionary finding: not only was the new battery significantly safer without lithium metal, the battery performance was more stable, thus producing the first prototype of the lithium-ion battery.</a:t>
            </a:r>
          </a:p>
          <a:p>
            <a:pPr indent="-228600">
              <a:lnSpc>
                <a:spcPct val="90000"/>
              </a:lnSpc>
              <a:spcAft>
                <a:spcPts val="600"/>
              </a:spcAft>
              <a:buFont typeface="Arial" panose="020B0604020202020204" pitchFamily="34" charset="0"/>
              <a:buChar char="•"/>
            </a:pPr>
            <a:r>
              <a:rPr lang="en-US" sz="1300" b="0" i="0" dirty="0">
                <a:solidFill>
                  <a:srgbClr val="333333"/>
                </a:solidFill>
                <a:effectLst/>
                <a:latin typeface="Helvetica Neue"/>
              </a:rPr>
              <a:t>Together, these three discoveries led to the lithium-ion battery as we know it.</a:t>
            </a:r>
            <a:r>
              <a:rPr lang="en-US" sz="1300" dirty="0">
                <a:solidFill>
                  <a:srgbClr val="333333"/>
                </a:solidFill>
                <a:latin typeface="Helvetica Neue"/>
              </a:rPr>
              <a:t> T</a:t>
            </a:r>
            <a:r>
              <a:rPr lang="en-US" sz="1300" b="0" i="0" dirty="0">
                <a:solidFill>
                  <a:srgbClr val="333333"/>
                </a:solidFill>
                <a:effectLst/>
                <a:latin typeface="Helvetica Neue"/>
              </a:rPr>
              <a:t>his lightweight, rechargeable and powerful battery is now used in everything from mobile phones to laptops and electric vehicles. It can also store significant amounts of energy from solar and wind power, making possible a fossil fuel-free society.</a:t>
            </a:r>
          </a:p>
          <a:p>
            <a:br>
              <a:rPr lang="en-US" sz="1300" dirty="0"/>
            </a:br>
            <a:endParaRPr lang="en-US" sz="1300"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Content Placeholder 8">
            <a:extLst>
              <a:ext uri="{FF2B5EF4-FFF2-40B4-BE49-F238E27FC236}">
                <a16:creationId xmlns:a16="http://schemas.microsoft.com/office/drawing/2014/main" id="{1E63C1F3-CDB2-46B5-BE61-B000CC665E16}"/>
              </a:ext>
            </a:extLst>
          </p:cNvPr>
          <p:cNvPicPr>
            <a:picLocks noGrp="1" noChangeAspect="1"/>
          </p:cNvPicPr>
          <p:nvPr>
            <p:ph idx="1"/>
          </p:nvPr>
        </p:nvPicPr>
        <p:blipFill>
          <a:blip r:embed="rId2"/>
          <a:stretch>
            <a:fillRect/>
          </a:stretch>
        </p:blipFill>
        <p:spPr bwMode="auto">
          <a:xfrm>
            <a:off x="5295320" y="1884734"/>
            <a:ext cx="6253212" cy="4158386"/>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61737"/>
            <a:ext cx="2149361" cy="1870055"/>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52604"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5C51D6F-31BE-4E8E-B557-A7A53578F68B}"/>
              </a:ext>
            </a:extLst>
          </p:cNvPr>
          <p:cNvSpPr>
            <a:spLocks noGrp="1"/>
          </p:cNvSpPr>
          <p:nvPr>
            <p:ph type="title"/>
          </p:nvPr>
        </p:nvSpPr>
        <p:spPr>
          <a:xfrm>
            <a:off x="3045213" y="731520"/>
            <a:ext cx="6089904" cy="1426464"/>
          </a:xfrm>
        </p:spPr>
        <p:txBody>
          <a:bodyPr>
            <a:normAutofit/>
          </a:bodyPr>
          <a:lstStyle/>
          <a:p>
            <a:pPr algn="ctr"/>
            <a:r>
              <a:rPr lang="en-US">
                <a:solidFill>
                  <a:srgbClr val="FFFFFF"/>
                </a:solidFill>
              </a:rPr>
              <a:t>Types of batteries</a:t>
            </a: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B080A942-5A8A-49C4-930C-2E6C60A65AE2}"/>
              </a:ext>
            </a:extLst>
          </p:cNvPr>
          <p:cNvGraphicFramePr>
            <a:graphicFrameLocks noGrp="1"/>
          </p:cNvGraphicFramePr>
          <p:nvPr>
            <p:ph idx="1"/>
            <p:extLst>
              <p:ext uri="{D42A27DB-BD31-4B8C-83A1-F6EECF244321}">
                <p14:modId xmlns:p14="http://schemas.microsoft.com/office/powerpoint/2010/main" val="3714044792"/>
              </p:ext>
            </p:extLst>
          </p:nvPr>
        </p:nvGraphicFramePr>
        <p:xfrm>
          <a:off x="1496437" y="2798763"/>
          <a:ext cx="9183252" cy="3283686"/>
        </p:xfrm>
        <a:graphic>
          <a:graphicData uri="http://schemas.openxmlformats.org/drawingml/2006/table">
            <a:tbl>
              <a:tblPr firstRow="1" bandRow="1">
                <a:tableStyleId>{5C22544A-7EE6-4342-B048-85BDC9FD1C3A}</a:tableStyleId>
              </a:tblPr>
              <a:tblGrid>
                <a:gridCol w="4299697">
                  <a:extLst>
                    <a:ext uri="{9D8B030D-6E8A-4147-A177-3AD203B41FA5}">
                      <a16:colId xmlns:a16="http://schemas.microsoft.com/office/drawing/2014/main" val="564896811"/>
                    </a:ext>
                  </a:extLst>
                </a:gridCol>
                <a:gridCol w="4883555">
                  <a:extLst>
                    <a:ext uri="{9D8B030D-6E8A-4147-A177-3AD203B41FA5}">
                      <a16:colId xmlns:a16="http://schemas.microsoft.com/office/drawing/2014/main" val="1669855851"/>
                    </a:ext>
                  </a:extLst>
                </a:gridCol>
              </a:tblGrid>
              <a:tr h="440396">
                <a:tc>
                  <a:txBody>
                    <a:bodyPr/>
                    <a:lstStyle/>
                    <a:p>
                      <a:r>
                        <a:rPr lang="en-US" sz="2000"/>
                        <a:t>PRIMARY</a:t>
                      </a:r>
                    </a:p>
                  </a:txBody>
                  <a:tcPr marL="100090" marR="100090" marT="50045" marB="50045"/>
                </a:tc>
                <a:tc>
                  <a:txBody>
                    <a:bodyPr/>
                    <a:lstStyle/>
                    <a:p>
                      <a:r>
                        <a:rPr lang="en-US" sz="2000"/>
                        <a:t>SECONDARY</a:t>
                      </a:r>
                    </a:p>
                  </a:txBody>
                  <a:tcPr marL="100090" marR="100090" marT="50045" marB="50045"/>
                </a:tc>
                <a:extLst>
                  <a:ext uri="{0D108BD9-81ED-4DB2-BD59-A6C34878D82A}">
                    <a16:rowId xmlns:a16="http://schemas.microsoft.com/office/drawing/2014/main" val="3034842924"/>
                  </a:ext>
                </a:extLst>
              </a:tr>
              <a:tr h="2842555">
                <a:tc>
                  <a:txBody>
                    <a:bodyPr/>
                    <a:lstStyle/>
                    <a:p>
                      <a:pPr marL="285750" indent="-285750">
                        <a:buFont typeface="Arial" panose="020B0604020202020204" pitchFamily="34" charset="0"/>
                        <a:buChar char="•"/>
                      </a:pPr>
                      <a:r>
                        <a:rPr lang="en-US" sz="2000" b="0" i="0" kern="1200">
                          <a:solidFill>
                            <a:schemeClr val="dk1"/>
                          </a:solidFill>
                          <a:effectLst/>
                          <a:latin typeface="+mn-lt"/>
                          <a:ea typeface="+mn-ea"/>
                          <a:cs typeface="+mn-cs"/>
                        </a:rPr>
                        <a:t>Non-rechargeable</a:t>
                      </a:r>
                    </a:p>
                    <a:p>
                      <a:pPr marL="285750" indent="-285750">
                        <a:buFont typeface="Arial" panose="020B0604020202020204" pitchFamily="34" charset="0"/>
                        <a:buChar char="•"/>
                      </a:pPr>
                      <a:r>
                        <a:rPr lang="en-US" sz="2000" b="0" i="0" kern="1200">
                          <a:solidFill>
                            <a:schemeClr val="dk1"/>
                          </a:solidFill>
                          <a:effectLst/>
                          <a:latin typeface="+mn-lt"/>
                          <a:ea typeface="+mn-ea"/>
                          <a:cs typeface="+mn-cs"/>
                        </a:rPr>
                        <a:t>Convenient sources of power for portable electronics and devices.</a:t>
                      </a:r>
                    </a:p>
                    <a:p>
                      <a:pPr marL="285750" indent="-285750">
                        <a:buFont typeface="Arial" panose="020B0604020202020204" pitchFamily="34" charset="0"/>
                        <a:buChar char="•"/>
                      </a:pPr>
                      <a:endParaRPr lang="en-US" sz="2000" b="0" i="0" kern="1200">
                        <a:solidFill>
                          <a:schemeClr val="dk1"/>
                        </a:solidFill>
                        <a:effectLst/>
                        <a:latin typeface="+mn-lt"/>
                        <a:ea typeface="+mn-ea"/>
                        <a:cs typeface="+mn-cs"/>
                      </a:endParaRPr>
                    </a:p>
                    <a:p>
                      <a:pPr marL="285750" indent="-285750">
                        <a:buFont typeface="Arial" panose="020B0604020202020204" pitchFamily="34" charset="0"/>
                        <a:buChar char="•"/>
                      </a:pPr>
                      <a:endParaRPr lang="en-US" sz="2000" b="0" i="0" kern="1200">
                        <a:solidFill>
                          <a:schemeClr val="dk1"/>
                        </a:solidFill>
                        <a:effectLst/>
                        <a:latin typeface="+mn-lt"/>
                        <a:ea typeface="+mn-ea"/>
                        <a:cs typeface="+mn-cs"/>
                      </a:endParaRPr>
                    </a:p>
                    <a:p>
                      <a:pPr marL="285750" indent="-285750">
                        <a:buFont typeface="Arial" panose="020B0604020202020204" pitchFamily="34" charset="0"/>
                        <a:buChar char="•"/>
                      </a:pPr>
                      <a:endParaRPr lang="en-US" sz="2000"/>
                    </a:p>
                  </a:txBody>
                  <a:tcPr marL="100090" marR="100090" marT="50045" marB="50045"/>
                </a:tc>
                <a:tc>
                  <a:txBody>
                    <a:bodyPr/>
                    <a:lstStyle/>
                    <a:p>
                      <a:pPr marL="285750" indent="-285750">
                        <a:buFont typeface="Arial" panose="020B0604020202020204" pitchFamily="34" charset="0"/>
                        <a:buChar char="•"/>
                      </a:pPr>
                      <a:r>
                        <a:rPr lang="en-US" sz="2000" b="0" i="0" kern="1200">
                          <a:solidFill>
                            <a:schemeClr val="dk1"/>
                          </a:solidFill>
                          <a:effectLst/>
                          <a:latin typeface="+mn-lt"/>
                          <a:ea typeface="+mn-ea"/>
                          <a:cs typeface="+mn-cs"/>
                        </a:rPr>
                        <a:t>Rechargeable</a:t>
                      </a:r>
                    </a:p>
                    <a:p>
                      <a:pPr marL="285750" indent="-285750">
                        <a:buFont typeface="Arial" panose="020B0604020202020204" pitchFamily="34" charset="0"/>
                        <a:buChar char="•"/>
                      </a:pPr>
                      <a:r>
                        <a:rPr lang="en-US" sz="2000" b="0" i="0" kern="1200">
                          <a:solidFill>
                            <a:schemeClr val="dk1"/>
                          </a:solidFill>
                          <a:effectLst/>
                          <a:latin typeface="+mn-lt"/>
                          <a:ea typeface="+mn-ea"/>
                          <a:cs typeface="+mn-cs"/>
                        </a:rPr>
                        <a:t>These batteries can be recharged and reused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a:solidFill>
                            <a:schemeClr val="dk1"/>
                          </a:solidFill>
                          <a:effectLst/>
                          <a:latin typeface="+mn-lt"/>
                          <a:ea typeface="+mn-ea"/>
                          <a:cs typeface="+mn-cs"/>
                        </a:rPr>
                        <a:t>Used for energy storage devices, uninterrupted power supplies, Electric vehicles, Robots, and portable electronics devices.</a:t>
                      </a:r>
                    </a:p>
                    <a:p>
                      <a:pPr marL="285750" indent="-285750">
                        <a:buFont typeface="Arial" panose="020B0604020202020204" pitchFamily="34" charset="0"/>
                        <a:buChar char="•"/>
                      </a:pPr>
                      <a:endParaRPr lang="en-US" sz="2000" b="0" i="0" kern="1200">
                        <a:solidFill>
                          <a:schemeClr val="dk1"/>
                        </a:solidFill>
                        <a:effectLst/>
                        <a:latin typeface="+mn-lt"/>
                        <a:ea typeface="+mn-ea"/>
                        <a:cs typeface="+mn-cs"/>
                      </a:endParaRPr>
                    </a:p>
                    <a:p>
                      <a:pPr marL="285750" indent="-285750">
                        <a:buFont typeface="Arial" panose="020B0604020202020204" pitchFamily="34" charset="0"/>
                        <a:buChar char="•"/>
                      </a:pPr>
                      <a:endParaRPr lang="en-US" sz="2000"/>
                    </a:p>
                  </a:txBody>
                  <a:tcPr marL="100090" marR="100090" marT="50045" marB="50045"/>
                </a:tc>
                <a:extLst>
                  <a:ext uri="{0D108BD9-81ED-4DB2-BD59-A6C34878D82A}">
                    <a16:rowId xmlns:a16="http://schemas.microsoft.com/office/drawing/2014/main" val="85620173"/>
                  </a:ext>
                </a:extLst>
              </a:tr>
            </a:tbl>
          </a:graphicData>
        </a:graphic>
      </p:graphicFrame>
    </p:spTree>
    <p:extLst>
      <p:ext uri="{BB962C8B-B14F-4D97-AF65-F5344CB8AC3E}">
        <p14:creationId xmlns:p14="http://schemas.microsoft.com/office/powerpoint/2010/main" val="4072473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002777-E266-4CEF-9103-F7490839882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Types of Primary Batteries</a:t>
            </a:r>
          </a:p>
        </p:txBody>
      </p:sp>
      <p:pic>
        <p:nvPicPr>
          <p:cNvPr id="5" name="Content Placeholder 4">
            <a:extLst>
              <a:ext uri="{FF2B5EF4-FFF2-40B4-BE49-F238E27FC236}">
                <a16:creationId xmlns:a16="http://schemas.microsoft.com/office/drawing/2014/main" id="{06B477B0-C096-4AC2-9984-F47DF2BB787C}"/>
              </a:ext>
            </a:extLst>
          </p:cNvPr>
          <p:cNvPicPr>
            <a:picLocks noGrp="1" noChangeAspect="1"/>
          </p:cNvPicPr>
          <p:nvPr>
            <p:ph idx="1"/>
          </p:nvPr>
        </p:nvPicPr>
        <p:blipFill>
          <a:blip r:embed="rId2"/>
          <a:stretch>
            <a:fillRect/>
          </a:stretch>
        </p:blipFill>
        <p:spPr>
          <a:xfrm>
            <a:off x="1657414" y="1675227"/>
            <a:ext cx="8877171" cy="4394199"/>
          </a:xfrm>
          <a:prstGeom prst="rect">
            <a:avLst/>
          </a:prstGeom>
        </p:spPr>
      </p:pic>
    </p:spTree>
    <p:extLst>
      <p:ext uri="{BB962C8B-B14F-4D97-AF65-F5344CB8AC3E}">
        <p14:creationId xmlns:p14="http://schemas.microsoft.com/office/powerpoint/2010/main" val="3473518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5FA0181-EA21-42F0-A1E9-B2F6D7CF35E4}"/>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rPr>
              <a:t>How To Calculate Battery Run-Time</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43062C-C4D9-489B-99E8-959936C7FAA7}"/>
              </a:ext>
            </a:extLst>
          </p:cNvPr>
          <p:cNvSpPr>
            <a:spLocks noGrp="1"/>
          </p:cNvSpPr>
          <p:nvPr>
            <p:ph idx="1"/>
          </p:nvPr>
        </p:nvSpPr>
        <p:spPr>
          <a:xfrm>
            <a:off x="4379709" y="686862"/>
            <a:ext cx="7037591" cy="5475129"/>
          </a:xfrm>
        </p:spPr>
        <p:txBody>
          <a:bodyPr anchor="ctr">
            <a:normAutofit/>
          </a:bodyPr>
          <a:lstStyle/>
          <a:p>
            <a:pPr marL="0" indent="0">
              <a:buNone/>
            </a:pPr>
            <a:r>
              <a:rPr lang="en-US" sz="2600" b="0" i="1">
                <a:effectLst/>
                <a:latin typeface="GoudyOlSt BT"/>
              </a:rPr>
              <a:t>Q</a:t>
            </a:r>
            <a:r>
              <a:rPr lang="en-US" sz="2600" b="0" i="0">
                <a:effectLst/>
                <a:latin typeface="GoudyOlSt BT"/>
              </a:rPr>
              <a:t> = </a:t>
            </a:r>
            <a:r>
              <a:rPr lang="en-US" sz="2600" b="0" i="1">
                <a:effectLst/>
                <a:latin typeface="GoudyOlSt BT"/>
              </a:rPr>
              <a:t>I</a:t>
            </a:r>
            <a:r>
              <a:rPr lang="en-US" sz="2600" b="0" i="0">
                <a:effectLst/>
                <a:latin typeface="GoudyOlSt BT"/>
              </a:rPr>
              <a:t>*</a:t>
            </a:r>
            <a:r>
              <a:rPr lang="en-US" sz="2600" b="0" i="1">
                <a:effectLst/>
                <a:latin typeface="GoudyOlSt BT"/>
              </a:rPr>
              <a:t>t</a:t>
            </a:r>
            <a:endParaRPr lang="en-US" sz="2600" b="0" i="0">
              <a:effectLst/>
              <a:latin typeface="Optimum"/>
            </a:endParaRPr>
          </a:p>
          <a:p>
            <a:pPr marL="0" indent="0">
              <a:buNone/>
            </a:pPr>
            <a:r>
              <a:rPr lang="en-US" sz="2600" b="0" i="0">
                <a:effectLst/>
                <a:latin typeface="GoudyOlSt BT"/>
              </a:rPr>
              <a:t>where </a:t>
            </a:r>
            <a:r>
              <a:rPr lang="en-US" sz="2600" b="0" i="1">
                <a:effectLst/>
                <a:latin typeface="GoudyOlSt BT"/>
              </a:rPr>
              <a:t>Q</a:t>
            </a:r>
            <a:r>
              <a:rPr lang="en-US" sz="2600" b="0" i="0">
                <a:effectLst/>
                <a:latin typeface="GoudyOlSt BT"/>
              </a:rPr>
              <a:t> is the charge in coulombs, </a:t>
            </a:r>
            <a:r>
              <a:rPr lang="en-US" sz="2600" b="0" i="1">
                <a:effectLst/>
                <a:latin typeface="GoudyOlSt BT"/>
              </a:rPr>
              <a:t>I</a:t>
            </a:r>
            <a:r>
              <a:rPr lang="en-US" sz="2600" b="0" i="0">
                <a:effectLst/>
                <a:latin typeface="GoudyOlSt BT"/>
              </a:rPr>
              <a:t> is the current in amps and </a:t>
            </a:r>
            <a:r>
              <a:rPr lang="en-US" sz="2600" b="0" i="1">
                <a:effectLst/>
                <a:latin typeface="GoudyOlSt BT"/>
              </a:rPr>
              <a:t>t</a:t>
            </a:r>
            <a:r>
              <a:rPr lang="en-US" sz="2600" b="0" i="0">
                <a:effectLst/>
                <a:latin typeface="GoudyOlSt BT"/>
              </a:rPr>
              <a:t> is the time in seconds.</a:t>
            </a:r>
          </a:p>
          <a:p>
            <a:pPr marL="0" indent="0">
              <a:buNone/>
            </a:pPr>
            <a:endParaRPr lang="en-US" sz="2600" b="0" i="0">
              <a:effectLst/>
              <a:latin typeface="GoudyOlSt BT"/>
            </a:endParaRPr>
          </a:p>
          <a:p>
            <a:pPr marL="0" indent="0">
              <a:buNone/>
            </a:pPr>
            <a:r>
              <a:rPr lang="en-US" sz="2600" b="0" i="1">
                <a:effectLst/>
                <a:latin typeface="Optimum"/>
              </a:rPr>
              <a:t>E = C*Vavg</a:t>
            </a:r>
            <a:br>
              <a:rPr lang="en-US" sz="2600"/>
            </a:br>
            <a:br>
              <a:rPr lang="en-US" sz="2600"/>
            </a:br>
            <a:r>
              <a:rPr lang="en-US" sz="2600" b="0" i="0">
                <a:effectLst/>
                <a:latin typeface="Optimum"/>
              </a:rPr>
              <a:t>Where </a:t>
            </a:r>
            <a:r>
              <a:rPr lang="en-US" sz="2600" b="0" i="1">
                <a:effectLst/>
                <a:latin typeface="Optimum"/>
              </a:rPr>
              <a:t>E</a:t>
            </a:r>
            <a:r>
              <a:rPr lang="en-US" sz="2600" b="0" i="0">
                <a:effectLst/>
                <a:latin typeface="Optimum"/>
              </a:rPr>
              <a:t> is the energy stored in watt-hours, </a:t>
            </a:r>
            <a:r>
              <a:rPr lang="en-US" sz="2600" b="0" i="1">
                <a:effectLst/>
                <a:latin typeface="Optimum"/>
              </a:rPr>
              <a:t>C</a:t>
            </a:r>
            <a:r>
              <a:rPr lang="en-US" sz="2600" b="0" i="0">
                <a:effectLst/>
                <a:latin typeface="Optimum"/>
              </a:rPr>
              <a:t> is the capacity in amp-hours, and </a:t>
            </a:r>
            <a:r>
              <a:rPr lang="en-US" sz="2600" b="0" i="1">
                <a:effectLst/>
                <a:latin typeface="Optimum"/>
              </a:rPr>
              <a:t>Vavg</a:t>
            </a:r>
            <a:r>
              <a:rPr lang="en-US" sz="2600" b="0" i="0">
                <a:effectLst/>
                <a:latin typeface="Optimum"/>
              </a:rPr>
              <a:t> is the average voltage during discharge. Yes, </a:t>
            </a:r>
            <a:r>
              <a:rPr lang="en-US" sz="2600" b="0" i="1">
                <a:effectLst/>
                <a:latin typeface="Optimum"/>
              </a:rPr>
              <a:t>watt-hours</a:t>
            </a:r>
            <a:r>
              <a:rPr lang="en-US" sz="2600" b="0" i="0">
                <a:effectLst/>
                <a:latin typeface="Optimum"/>
              </a:rPr>
              <a:t> is a measure of energy, just like kilowatt-hours. Multiply by 3600 and you get </a:t>
            </a:r>
            <a:r>
              <a:rPr lang="en-US" sz="2600" b="0" i="1">
                <a:effectLst/>
                <a:latin typeface="Optimum"/>
              </a:rPr>
              <a:t>watt-seconds</a:t>
            </a:r>
            <a:r>
              <a:rPr lang="en-US" sz="2600" b="0" i="0">
                <a:effectLst/>
                <a:latin typeface="Optimum"/>
              </a:rPr>
              <a:t>, which is also known as </a:t>
            </a:r>
            <a:r>
              <a:rPr lang="en-US" sz="2600" b="0" i="1">
                <a:effectLst/>
                <a:latin typeface="Optimum"/>
              </a:rPr>
              <a:t>Joules</a:t>
            </a:r>
            <a:r>
              <a:rPr lang="en-US" sz="2600" b="0" i="0">
                <a:effectLst/>
                <a:latin typeface="Optimum"/>
              </a:rPr>
              <a:t>.</a:t>
            </a:r>
            <a:endParaRPr lang="en-US" sz="2600" b="0" i="0">
              <a:effectLst/>
              <a:latin typeface="GoudyOlSt BT"/>
            </a:endParaRPr>
          </a:p>
          <a:p>
            <a:endParaRPr lang="en-US" sz="2600" b="0" i="0">
              <a:effectLst/>
              <a:latin typeface="Optimum"/>
            </a:endParaRPr>
          </a:p>
          <a:p>
            <a:endParaRPr lang="en-US" sz="2600"/>
          </a:p>
        </p:txBody>
      </p:sp>
    </p:spTree>
    <p:extLst>
      <p:ext uri="{BB962C8B-B14F-4D97-AF65-F5344CB8AC3E}">
        <p14:creationId xmlns:p14="http://schemas.microsoft.com/office/powerpoint/2010/main" val="2640218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F67C18-9313-4DEB-9364-C9F4A2F2CD02}"/>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How To Calculate Battery Run-Time</a:t>
            </a:r>
          </a:p>
        </p:txBody>
      </p:sp>
      <p:cxnSp>
        <p:nvCxnSpPr>
          <p:cNvPr id="20" name="Straight Connector 19">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 name="Content Placeholder 10">
            <a:extLst>
              <a:ext uri="{FF2B5EF4-FFF2-40B4-BE49-F238E27FC236}">
                <a16:creationId xmlns:a16="http://schemas.microsoft.com/office/drawing/2014/main" id="{A2B35F97-93FC-4454-9795-EA3723748A95}"/>
              </a:ext>
            </a:extLst>
          </p:cNvPr>
          <p:cNvPicPr>
            <a:picLocks noGrp="1" noChangeAspect="1"/>
          </p:cNvPicPr>
          <p:nvPr>
            <p:ph idx="1"/>
          </p:nvPr>
        </p:nvPicPr>
        <p:blipFill>
          <a:blip r:embed="rId2"/>
          <a:stretch>
            <a:fillRect/>
          </a:stretch>
        </p:blipFill>
        <p:spPr>
          <a:xfrm>
            <a:off x="320040" y="2572498"/>
            <a:ext cx="11496821" cy="3707723"/>
          </a:xfrm>
          <a:prstGeom prst="rect">
            <a:avLst/>
          </a:prstGeom>
        </p:spPr>
      </p:pic>
    </p:spTree>
    <p:extLst>
      <p:ext uri="{BB962C8B-B14F-4D97-AF65-F5344CB8AC3E}">
        <p14:creationId xmlns:p14="http://schemas.microsoft.com/office/powerpoint/2010/main" val="231454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61737"/>
            <a:ext cx="2149361" cy="1870055"/>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52604"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1205A74-8DB3-4C0F-8C8B-C3887A577182}"/>
              </a:ext>
            </a:extLst>
          </p:cNvPr>
          <p:cNvSpPr>
            <a:spLocks noGrp="1"/>
          </p:cNvSpPr>
          <p:nvPr>
            <p:ph type="title"/>
          </p:nvPr>
        </p:nvSpPr>
        <p:spPr>
          <a:xfrm>
            <a:off x="3045213" y="731520"/>
            <a:ext cx="6089904" cy="1426464"/>
          </a:xfrm>
        </p:spPr>
        <p:txBody>
          <a:bodyPr>
            <a:normAutofit/>
          </a:bodyPr>
          <a:lstStyle/>
          <a:p>
            <a:pPr algn="ctr"/>
            <a:r>
              <a:rPr lang="en-US" sz="3100" b="1" i="0" dirty="0">
                <a:solidFill>
                  <a:srgbClr val="FFFFFF"/>
                </a:solidFill>
                <a:effectLst/>
                <a:latin typeface="arial black" panose="020B0A04020102020204" pitchFamily="34" charset="0"/>
              </a:rPr>
              <a:t>Power For Autonomous Mobile Robots</a:t>
            </a:r>
            <a:endParaRPr lang="en-US" sz="3100" dirty="0">
              <a:solidFill>
                <a:srgbClr val="FFFFFF"/>
              </a:solidFill>
            </a:endParaRPr>
          </a:p>
        </p:txBody>
      </p:sp>
      <p:sp>
        <p:nvSpPr>
          <p:cNvPr id="13" name="Rectangle 1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E4E754C2-0A91-4EBD-8F3A-E372917C47AA}"/>
              </a:ext>
            </a:extLst>
          </p:cNvPr>
          <p:cNvGraphicFramePr>
            <a:graphicFrameLocks noGrp="1"/>
          </p:cNvGraphicFramePr>
          <p:nvPr>
            <p:ph idx="1"/>
            <p:extLst>
              <p:ext uri="{D42A27DB-BD31-4B8C-83A1-F6EECF244321}">
                <p14:modId xmlns:p14="http://schemas.microsoft.com/office/powerpoint/2010/main" val="3825873786"/>
              </p:ext>
            </p:extLst>
          </p:nvPr>
        </p:nvGraphicFramePr>
        <p:xfrm>
          <a:off x="788988" y="2802127"/>
          <a:ext cx="10598151" cy="3276223"/>
        </p:xfrm>
        <a:graphic>
          <a:graphicData uri="http://schemas.openxmlformats.org/drawingml/2006/table">
            <a:tbl>
              <a:tblPr firstRow="1" bandRow="1">
                <a:tableStyleId>{5C22544A-7EE6-4342-B048-85BDC9FD1C3A}</a:tableStyleId>
              </a:tblPr>
              <a:tblGrid>
                <a:gridCol w="5336063">
                  <a:extLst>
                    <a:ext uri="{9D8B030D-6E8A-4147-A177-3AD203B41FA5}">
                      <a16:colId xmlns:a16="http://schemas.microsoft.com/office/drawing/2014/main" val="3951140677"/>
                    </a:ext>
                  </a:extLst>
                </a:gridCol>
                <a:gridCol w="5262088">
                  <a:extLst>
                    <a:ext uri="{9D8B030D-6E8A-4147-A177-3AD203B41FA5}">
                      <a16:colId xmlns:a16="http://schemas.microsoft.com/office/drawing/2014/main" val="2075037733"/>
                    </a:ext>
                  </a:extLst>
                </a:gridCol>
              </a:tblGrid>
              <a:tr h="402665">
                <a:tc>
                  <a:txBody>
                    <a:bodyPr/>
                    <a:lstStyle/>
                    <a:p>
                      <a:r>
                        <a:rPr lang="en-US" sz="1800" b="1" i="0" kern="1200">
                          <a:solidFill>
                            <a:schemeClr val="lt1"/>
                          </a:solidFill>
                          <a:effectLst/>
                          <a:latin typeface="+mn-lt"/>
                          <a:ea typeface="+mn-ea"/>
                          <a:cs typeface="+mn-cs"/>
                        </a:rPr>
                        <a:t>Opportunity charging</a:t>
                      </a:r>
                      <a:endParaRPr lang="en-US" sz="1800"/>
                    </a:p>
                  </a:txBody>
                  <a:tcPr marL="91515" marR="91515" marT="45757" marB="45757"/>
                </a:tc>
                <a:tc>
                  <a:txBody>
                    <a:bodyPr/>
                    <a:lstStyle/>
                    <a:p>
                      <a:r>
                        <a:rPr lang="en-US" sz="1800" b="1" i="0" kern="1200">
                          <a:solidFill>
                            <a:schemeClr val="lt1"/>
                          </a:solidFill>
                          <a:effectLst/>
                          <a:latin typeface="+mn-lt"/>
                          <a:ea typeface="+mn-ea"/>
                          <a:cs typeface="+mn-cs"/>
                        </a:rPr>
                        <a:t>Battery swap</a:t>
                      </a:r>
                      <a:endParaRPr lang="en-US" sz="1800"/>
                    </a:p>
                  </a:txBody>
                  <a:tcPr marL="91515" marR="91515" marT="45757" marB="45757"/>
                </a:tc>
                <a:extLst>
                  <a:ext uri="{0D108BD9-81ED-4DB2-BD59-A6C34878D82A}">
                    <a16:rowId xmlns:a16="http://schemas.microsoft.com/office/drawing/2014/main" val="1219455786"/>
                  </a:ext>
                </a:extLst>
              </a:tr>
              <a:tr h="2873558">
                <a:tc>
                  <a:txBody>
                    <a:bodyPr/>
                    <a:lstStyle/>
                    <a:p>
                      <a:pPr marL="285750" indent="-285750">
                        <a:buFont typeface="Arial" panose="020B0604020202020204" pitchFamily="34" charset="0"/>
                        <a:buChar char="•"/>
                      </a:pPr>
                      <a:r>
                        <a:rPr lang="en-US" sz="1800" b="1" i="0" kern="1200" dirty="0">
                          <a:solidFill>
                            <a:schemeClr val="dk1"/>
                          </a:solidFill>
                          <a:effectLst/>
                          <a:latin typeface="+mn-lt"/>
                          <a:ea typeface="+mn-ea"/>
                          <a:cs typeface="+mn-cs"/>
                        </a:rPr>
                        <a:t>Opportunity charging</a:t>
                      </a:r>
                      <a:r>
                        <a:rPr lang="en-US" sz="1800" b="0" i="0" kern="1200" dirty="0">
                          <a:solidFill>
                            <a:schemeClr val="dk1"/>
                          </a:solidFill>
                          <a:effectLst/>
                          <a:latin typeface="+mn-lt"/>
                          <a:ea typeface="+mn-ea"/>
                          <a:cs typeface="+mn-cs"/>
                        </a:rPr>
                        <a:t>, for mobile robots, permits batteries to be charged several times during its working hours. The autonomous mobile robot or AGV goes to defined charging stations and performs charging while waiting for a new mission to be delivered. If the battery balance is properly calculated, the vehicle could never need a change of battery.</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Wireless charging is a form of opportunity charging</a:t>
                      </a:r>
                    </a:p>
                  </a:txBody>
                  <a:tcPr marL="91515" marR="91515" marT="45757" marB="45757"/>
                </a:tc>
                <a:tc>
                  <a:txBody>
                    <a:bodyPr/>
                    <a:lstStyle/>
                    <a:p>
                      <a:pPr marL="285750" indent="-285750">
                        <a:buFont typeface="Arial" panose="020B0604020202020204" pitchFamily="34" charset="0"/>
                        <a:buChar char="•"/>
                      </a:pPr>
                      <a:r>
                        <a:rPr lang="en-US" sz="1800" b="0" i="0" kern="1200">
                          <a:solidFill>
                            <a:schemeClr val="dk1"/>
                          </a:solidFill>
                          <a:effectLst/>
                          <a:latin typeface="+mn-lt"/>
                          <a:ea typeface="+mn-ea"/>
                          <a:cs typeface="+mn-cs"/>
                        </a:rPr>
                        <a:t>The mobile robot works with a single battery until it is fully drained that need to be swapped with a fully charged one. Battery swapping can be done manually or automatically as needed or on a schedule.</a:t>
                      </a:r>
                    </a:p>
                    <a:p>
                      <a:br>
                        <a:rPr lang="en-US" sz="1800"/>
                      </a:br>
                      <a:endParaRPr lang="en-US" sz="1800"/>
                    </a:p>
                  </a:txBody>
                  <a:tcPr marL="91515" marR="91515" marT="45757" marB="45757"/>
                </a:tc>
                <a:extLst>
                  <a:ext uri="{0D108BD9-81ED-4DB2-BD59-A6C34878D82A}">
                    <a16:rowId xmlns:a16="http://schemas.microsoft.com/office/drawing/2014/main" val="1286236915"/>
                  </a:ext>
                </a:extLst>
              </a:tr>
            </a:tbl>
          </a:graphicData>
        </a:graphic>
      </p:graphicFrame>
    </p:spTree>
    <p:extLst>
      <p:ext uri="{BB962C8B-B14F-4D97-AF65-F5344CB8AC3E}">
        <p14:creationId xmlns:p14="http://schemas.microsoft.com/office/powerpoint/2010/main" val="1159287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61737"/>
            <a:ext cx="2149361" cy="1870055"/>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52604"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B5F8F78-0871-4244-BDCF-A20CBB9059B8}"/>
              </a:ext>
            </a:extLst>
          </p:cNvPr>
          <p:cNvSpPr>
            <a:spLocks noGrp="1"/>
          </p:cNvSpPr>
          <p:nvPr>
            <p:ph type="title"/>
          </p:nvPr>
        </p:nvSpPr>
        <p:spPr>
          <a:xfrm>
            <a:off x="3045213" y="731520"/>
            <a:ext cx="6089904" cy="1426464"/>
          </a:xfrm>
        </p:spPr>
        <p:txBody>
          <a:bodyPr>
            <a:normAutofit/>
          </a:bodyPr>
          <a:lstStyle/>
          <a:p>
            <a:pPr algn="ctr"/>
            <a:r>
              <a:rPr lang="en-US" sz="3100" b="1" i="0">
                <a:solidFill>
                  <a:srgbClr val="FFFFFF"/>
                </a:solidFill>
                <a:effectLst/>
                <a:latin typeface="arial black" panose="020B0A04020102020204" pitchFamily="34" charset="0"/>
              </a:rPr>
              <a:t>Wireless Charging for AMR and AGV</a:t>
            </a:r>
            <a:br>
              <a:rPr lang="en-US" sz="3100" b="1" i="0">
                <a:solidFill>
                  <a:srgbClr val="FFFFFF"/>
                </a:solidFill>
                <a:effectLst/>
                <a:latin typeface="Lato" panose="020F0502020204030203" pitchFamily="34" charset="0"/>
              </a:rPr>
            </a:br>
            <a:endParaRPr lang="en-US" sz="3100">
              <a:solidFill>
                <a:srgbClr val="FFFFFF"/>
              </a:solidFill>
            </a:endParaRPr>
          </a:p>
        </p:txBody>
      </p:sp>
      <p:sp>
        <p:nvSpPr>
          <p:cNvPr id="13" name="Rectangle 1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52BF7D7E-DF82-4C73-8FE7-FEC8947E8152}"/>
              </a:ext>
            </a:extLst>
          </p:cNvPr>
          <p:cNvGraphicFramePr>
            <a:graphicFrameLocks noGrp="1"/>
          </p:cNvGraphicFramePr>
          <p:nvPr>
            <p:ph idx="1"/>
            <p:extLst>
              <p:ext uri="{D42A27DB-BD31-4B8C-83A1-F6EECF244321}">
                <p14:modId xmlns:p14="http://schemas.microsoft.com/office/powerpoint/2010/main" val="881950611"/>
              </p:ext>
            </p:extLst>
          </p:nvPr>
        </p:nvGraphicFramePr>
        <p:xfrm>
          <a:off x="788988" y="3055955"/>
          <a:ext cx="10598151" cy="2768568"/>
        </p:xfrm>
        <a:graphic>
          <a:graphicData uri="http://schemas.openxmlformats.org/drawingml/2006/table">
            <a:tbl>
              <a:tblPr firstRow="1" bandRow="1">
                <a:tableStyleId>{5C22544A-7EE6-4342-B048-85BDC9FD1C3A}</a:tableStyleId>
              </a:tblPr>
              <a:tblGrid>
                <a:gridCol w="5126256">
                  <a:extLst>
                    <a:ext uri="{9D8B030D-6E8A-4147-A177-3AD203B41FA5}">
                      <a16:colId xmlns:a16="http://schemas.microsoft.com/office/drawing/2014/main" val="781072338"/>
                    </a:ext>
                  </a:extLst>
                </a:gridCol>
                <a:gridCol w="5471895">
                  <a:extLst>
                    <a:ext uri="{9D8B030D-6E8A-4147-A177-3AD203B41FA5}">
                      <a16:colId xmlns:a16="http://schemas.microsoft.com/office/drawing/2014/main" val="2411808185"/>
                    </a:ext>
                  </a:extLst>
                </a:gridCol>
              </a:tblGrid>
              <a:tr h="1150978">
                <a:tc>
                  <a:txBody>
                    <a:bodyPr/>
                    <a:lstStyle/>
                    <a:p>
                      <a:r>
                        <a:rPr lang="en-US" sz="3100" b="1" i="0" kern="1200">
                          <a:solidFill>
                            <a:schemeClr val="lt1"/>
                          </a:solidFill>
                          <a:effectLst/>
                          <a:latin typeface="+mn-lt"/>
                          <a:ea typeface="+mn-ea"/>
                          <a:cs typeface="+mn-cs"/>
                        </a:rPr>
                        <a:t>Contact charging</a:t>
                      </a:r>
                      <a:endParaRPr lang="en-US" sz="3100"/>
                    </a:p>
                  </a:txBody>
                  <a:tcPr marL="155537" marR="155537" marT="77769" marB="77769"/>
                </a:tc>
                <a:tc>
                  <a:txBody>
                    <a:bodyPr/>
                    <a:lstStyle/>
                    <a:p>
                      <a:r>
                        <a:rPr lang="en-US" sz="3100" b="1" i="0" kern="1200" dirty="0">
                          <a:solidFill>
                            <a:schemeClr val="lt1"/>
                          </a:solidFill>
                          <a:effectLst/>
                          <a:latin typeface="+mn-lt"/>
                          <a:ea typeface="+mn-ea"/>
                          <a:cs typeface="+mn-cs"/>
                        </a:rPr>
                        <a:t>Inductive contactless charging</a:t>
                      </a:r>
                      <a:endParaRPr lang="en-US" sz="3100" dirty="0"/>
                    </a:p>
                  </a:txBody>
                  <a:tcPr marL="155537" marR="155537" marT="77769" marB="77769"/>
                </a:tc>
                <a:extLst>
                  <a:ext uri="{0D108BD9-81ED-4DB2-BD59-A6C34878D82A}">
                    <a16:rowId xmlns:a16="http://schemas.microsoft.com/office/drawing/2014/main" val="2269024355"/>
                  </a:ext>
                </a:extLst>
              </a:tr>
              <a:tr h="1617590">
                <a:tc>
                  <a:txBody>
                    <a:bodyPr/>
                    <a:lstStyle/>
                    <a:p>
                      <a:pPr marL="285750" indent="-285750">
                        <a:buFont typeface="Arial" panose="020B0604020202020204" pitchFamily="34" charset="0"/>
                        <a:buChar char="•"/>
                      </a:pPr>
                      <a:r>
                        <a:rPr lang="en-US" sz="3100" b="0" i="0" kern="1200">
                          <a:solidFill>
                            <a:schemeClr val="dk1"/>
                          </a:solidFill>
                          <a:effectLst/>
                          <a:latin typeface="+mn-lt"/>
                          <a:ea typeface="+mn-ea"/>
                          <a:cs typeface="+mn-cs"/>
                        </a:rPr>
                        <a:t>There’s is a physical connection between the charging poles</a:t>
                      </a:r>
                      <a:endParaRPr lang="en-US" sz="3100" b="0"/>
                    </a:p>
                  </a:txBody>
                  <a:tcPr marL="155537" marR="155537" marT="77769" marB="77769"/>
                </a:tc>
                <a:tc>
                  <a:txBody>
                    <a:bodyPr/>
                    <a:lstStyle/>
                    <a:p>
                      <a:pPr marL="285750" indent="-285750">
                        <a:buFont typeface="Arial" panose="020B0604020202020204" pitchFamily="34" charset="0"/>
                        <a:buChar char="•"/>
                      </a:pPr>
                      <a:r>
                        <a:rPr lang="en-US" sz="3100" b="0" i="0" kern="1200" dirty="0">
                          <a:solidFill>
                            <a:schemeClr val="dk1"/>
                          </a:solidFill>
                          <a:effectLst/>
                          <a:latin typeface="+mn-lt"/>
                          <a:ea typeface="+mn-ea"/>
                          <a:cs typeface="+mn-cs"/>
                        </a:rPr>
                        <a:t>power transfer is done without any physical contact</a:t>
                      </a:r>
                      <a:endParaRPr lang="en-US" sz="3100" b="0" dirty="0"/>
                    </a:p>
                  </a:txBody>
                  <a:tcPr marL="155537" marR="155537" marT="77769" marB="77769"/>
                </a:tc>
                <a:extLst>
                  <a:ext uri="{0D108BD9-81ED-4DB2-BD59-A6C34878D82A}">
                    <a16:rowId xmlns:a16="http://schemas.microsoft.com/office/drawing/2014/main" val="2416665695"/>
                  </a:ext>
                </a:extLst>
              </a:tr>
            </a:tbl>
          </a:graphicData>
        </a:graphic>
      </p:graphicFrame>
    </p:spTree>
    <p:extLst>
      <p:ext uri="{BB962C8B-B14F-4D97-AF65-F5344CB8AC3E}">
        <p14:creationId xmlns:p14="http://schemas.microsoft.com/office/powerpoint/2010/main" val="946929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641</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black</vt:lpstr>
      <vt:lpstr>Calibri</vt:lpstr>
      <vt:lpstr>Calibri Light</vt:lpstr>
      <vt:lpstr>GoudyOlSt BT</vt:lpstr>
      <vt:lpstr>Helvetica Neue</vt:lpstr>
      <vt:lpstr>Lato</vt:lpstr>
      <vt:lpstr>Optimum</vt:lpstr>
      <vt:lpstr>Office Theme</vt:lpstr>
      <vt:lpstr>Power System Management</vt:lpstr>
      <vt:lpstr>History of the creation of battery</vt:lpstr>
      <vt:lpstr>The History of the Lithium-Ion Battery </vt:lpstr>
      <vt:lpstr>Types of batteries</vt:lpstr>
      <vt:lpstr>Types of Primary Batteries</vt:lpstr>
      <vt:lpstr>How To Calculate Battery Run-Time</vt:lpstr>
      <vt:lpstr>How To Calculate Battery Run-Time</vt:lpstr>
      <vt:lpstr>Power For Autonomous Mobile Robots</vt:lpstr>
      <vt:lpstr>Wireless Charging for AMR and AGV </vt:lpstr>
      <vt:lpstr>Contact Charging</vt:lpstr>
      <vt:lpstr>Inductive contactless charging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Unmanned Aerial Aehicle (UAV)</dc:title>
  <dc:creator/>
  <cp:lastModifiedBy>MUHAMMAD YUSOF BIN MOHAMED ADAM</cp:lastModifiedBy>
  <cp:revision>14</cp:revision>
  <dcterms:created xsi:type="dcterms:W3CDTF">2022-04-04T07:05:09Z</dcterms:created>
  <dcterms:modified xsi:type="dcterms:W3CDTF">2022-04-25T08:42:55Z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F014D485B140421CB9DAAC02F9C4EB18</vt:lpwstr>
  </property>
  <property fmtid="{D5CDD505-2E9C-101B-9397-08002B2CF9AE}" pid="3" name="KSOProductBuildVer">
    <vt:lpwstr>1033-11.2.0.11042</vt:lpwstr>
  </property>
</Properties>
</file>