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Gotham Bold" charset="1" panose="00000000000000000000"/>
      <p:regular r:id="rId17"/>
    </p:embeddedFont>
    <p:embeddedFont>
      <p:font typeface="Gotham"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AF6F6"/>
        </a:solidFill>
      </p:bgPr>
    </p:bg>
    <p:spTree>
      <p:nvGrpSpPr>
        <p:cNvPr id="1" name=""/>
        <p:cNvGrpSpPr/>
        <p:nvPr/>
      </p:nvGrpSpPr>
      <p:grpSpPr>
        <a:xfrm>
          <a:off x="0" y="0"/>
          <a:ext cx="0" cy="0"/>
          <a:chOff x="0" y="0"/>
          <a:chExt cx="0" cy="0"/>
        </a:xfrm>
      </p:grpSpPr>
      <p:grpSp>
        <p:nvGrpSpPr>
          <p:cNvPr name="Group 2" id="2"/>
          <p:cNvGrpSpPr/>
          <p:nvPr/>
        </p:nvGrpSpPr>
        <p:grpSpPr>
          <a:xfrm rot="0">
            <a:off x="576263" y="569459"/>
            <a:ext cx="17135475" cy="9148082"/>
            <a:chOff x="0" y="0"/>
            <a:chExt cx="4513047" cy="2409371"/>
          </a:xfrm>
        </p:grpSpPr>
        <p:sp>
          <p:nvSpPr>
            <p:cNvPr name="Freeform 3" id="3"/>
            <p:cNvSpPr/>
            <p:nvPr/>
          </p:nvSpPr>
          <p:spPr>
            <a:xfrm flipH="false" flipV="false" rot="0">
              <a:off x="0" y="0"/>
              <a:ext cx="4513047" cy="2409371"/>
            </a:xfrm>
            <a:custGeom>
              <a:avLst/>
              <a:gdLst/>
              <a:ahLst/>
              <a:cxnLst/>
              <a:rect r="r" b="b" t="t" l="l"/>
              <a:pathLst>
                <a:path h="2409371" w="4513047">
                  <a:moveTo>
                    <a:pt x="0" y="0"/>
                  </a:moveTo>
                  <a:lnTo>
                    <a:pt x="4513047" y="0"/>
                  </a:lnTo>
                  <a:lnTo>
                    <a:pt x="4513047" y="2409371"/>
                  </a:lnTo>
                  <a:lnTo>
                    <a:pt x="0" y="2409371"/>
                  </a:lnTo>
                  <a:close/>
                </a:path>
              </a:pathLst>
            </a:custGeom>
            <a:solidFill>
              <a:srgbClr val="000000">
                <a:alpha val="0"/>
              </a:srgbClr>
            </a:solidFill>
            <a:ln w="19050" cap="sq">
              <a:solidFill>
                <a:srgbClr val="000000"/>
              </a:solidFill>
              <a:prstDash val="solid"/>
              <a:miter/>
            </a:ln>
          </p:spPr>
        </p:sp>
        <p:sp>
          <p:nvSpPr>
            <p:cNvPr name="TextBox 4" id="4"/>
            <p:cNvSpPr txBox="true"/>
            <p:nvPr/>
          </p:nvSpPr>
          <p:spPr>
            <a:xfrm>
              <a:off x="0" y="-28575"/>
              <a:ext cx="4513047" cy="2437946"/>
            </a:xfrm>
            <a:prstGeom prst="rect">
              <a:avLst/>
            </a:prstGeom>
          </p:spPr>
          <p:txBody>
            <a:bodyPr anchor="ctr" rtlCol="false" tIns="50800" lIns="50800" bIns="50800" rIns="50800"/>
            <a:lstStyle/>
            <a:p>
              <a:pPr algn="ctr">
                <a:lnSpc>
                  <a:spcPts val="1960"/>
                </a:lnSpc>
              </a:pPr>
            </a:p>
          </p:txBody>
        </p:sp>
      </p:grpSp>
      <p:grpSp>
        <p:nvGrpSpPr>
          <p:cNvPr name="Group 5" id="5"/>
          <p:cNvGrpSpPr/>
          <p:nvPr/>
        </p:nvGrpSpPr>
        <p:grpSpPr>
          <a:xfrm rot="0">
            <a:off x="3804557" y="5267325"/>
            <a:ext cx="10678886" cy="1012763"/>
            <a:chOff x="0" y="0"/>
            <a:chExt cx="2812546" cy="266736"/>
          </a:xfrm>
        </p:grpSpPr>
        <p:sp>
          <p:nvSpPr>
            <p:cNvPr name="Freeform 6" id="6"/>
            <p:cNvSpPr/>
            <p:nvPr/>
          </p:nvSpPr>
          <p:spPr>
            <a:xfrm flipH="false" flipV="false" rot="0">
              <a:off x="0" y="0"/>
              <a:ext cx="2812546" cy="266736"/>
            </a:xfrm>
            <a:custGeom>
              <a:avLst/>
              <a:gdLst/>
              <a:ahLst/>
              <a:cxnLst/>
              <a:rect r="r" b="b" t="t" l="l"/>
              <a:pathLst>
                <a:path h="266736" w="2812546">
                  <a:moveTo>
                    <a:pt x="0" y="0"/>
                  </a:moveTo>
                  <a:lnTo>
                    <a:pt x="2812546" y="0"/>
                  </a:lnTo>
                  <a:lnTo>
                    <a:pt x="2812546" y="266736"/>
                  </a:lnTo>
                  <a:lnTo>
                    <a:pt x="0" y="266736"/>
                  </a:lnTo>
                  <a:close/>
                </a:path>
              </a:pathLst>
            </a:custGeom>
            <a:solidFill>
              <a:srgbClr val="F4B400"/>
            </a:solidFill>
          </p:spPr>
        </p:sp>
        <p:sp>
          <p:nvSpPr>
            <p:cNvPr name="TextBox 7" id="7"/>
            <p:cNvSpPr txBox="true"/>
            <p:nvPr/>
          </p:nvSpPr>
          <p:spPr>
            <a:xfrm>
              <a:off x="0" y="-28575"/>
              <a:ext cx="2812546" cy="295311"/>
            </a:xfrm>
            <a:prstGeom prst="rect">
              <a:avLst/>
            </a:prstGeom>
          </p:spPr>
          <p:txBody>
            <a:bodyPr anchor="ctr" rtlCol="false" tIns="50800" lIns="50800" bIns="50800" rIns="50800"/>
            <a:lstStyle/>
            <a:p>
              <a:pPr algn="ctr">
                <a:lnSpc>
                  <a:spcPts val="1960"/>
                </a:lnSpc>
              </a:pPr>
            </a:p>
          </p:txBody>
        </p:sp>
      </p:grpSp>
      <p:sp>
        <p:nvSpPr>
          <p:cNvPr name="Freeform 8" id="8"/>
          <p:cNvSpPr/>
          <p:nvPr/>
        </p:nvSpPr>
        <p:spPr>
          <a:xfrm flipH="false" flipV="false" rot="0">
            <a:off x="15354490" y="7390825"/>
            <a:ext cx="2933510" cy="2896175"/>
          </a:xfrm>
          <a:custGeom>
            <a:avLst/>
            <a:gdLst/>
            <a:ahLst/>
            <a:cxnLst/>
            <a:rect r="r" b="b" t="t" l="l"/>
            <a:pathLst>
              <a:path h="2896175" w="2933510">
                <a:moveTo>
                  <a:pt x="0" y="0"/>
                </a:moveTo>
                <a:lnTo>
                  <a:pt x="2933510" y="0"/>
                </a:lnTo>
                <a:lnTo>
                  <a:pt x="2933510" y="2896175"/>
                </a:lnTo>
                <a:lnTo>
                  <a:pt x="0" y="2896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0" y="0"/>
            <a:ext cx="2933510" cy="2896175"/>
          </a:xfrm>
          <a:custGeom>
            <a:avLst/>
            <a:gdLst/>
            <a:ahLst/>
            <a:cxnLst/>
            <a:rect r="r" b="b" t="t" l="l"/>
            <a:pathLst>
              <a:path h="2896175" w="2933510">
                <a:moveTo>
                  <a:pt x="0" y="0"/>
                </a:moveTo>
                <a:lnTo>
                  <a:pt x="2933510" y="0"/>
                </a:lnTo>
                <a:lnTo>
                  <a:pt x="2933510" y="2896175"/>
                </a:lnTo>
                <a:lnTo>
                  <a:pt x="0" y="28961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7985222" y="2110246"/>
            <a:ext cx="2317556" cy="2506744"/>
          </a:xfrm>
          <a:custGeom>
            <a:avLst/>
            <a:gdLst/>
            <a:ahLst/>
            <a:cxnLst/>
            <a:rect r="r" b="b" t="t" l="l"/>
            <a:pathLst>
              <a:path h="2506744" w="2317556">
                <a:moveTo>
                  <a:pt x="0" y="0"/>
                </a:moveTo>
                <a:lnTo>
                  <a:pt x="2317556" y="0"/>
                </a:lnTo>
                <a:lnTo>
                  <a:pt x="2317556" y="2506745"/>
                </a:lnTo>
                <a:lnTo>
                  <a:pt x="0" y="2506745"/>
                </a:lnTo>
                <a:lnTo>
                  <a:pt x="0" y="0"/>
                </a:lnTo>
                <a:close/>
              </a:path>
            </a:pathLst>
          </a:custGeom>
          <a:blipFill>
            <a:blip r:embed="rId6"/>
            <a:stretch>
              <a:fillRect l="-24352" t="-68416" r="-376279" b="-74321"/>
            </a:stretch>
          </a:blipFill>
        </p:spPr>
      </p:sp>
      <p:sp>
        <p:nvSpPr>
          <p:cNvPr name="Freeform 11" id="11"/>
          <p:cNvSpPr/>
          <p:nvPr/>
        </p:nvSpPr>
        <p:spPr>
          <a:xfrm flipH="false" flipV="false" rot="0">
            <a:off x="4444788" y="4156595"/>
            <a:ext cx="9398423" cy="2123493"/>
          </a:xfrm>
          <a:custGeom>
            <a:avLst/>
            <a:gdLst/>
            <a:ahLst/>
            <a:cxnLst/>
            <a:rect r="r" b="b" t="t" l="l"/>
            <a:pathLst>
              <a:path h="2123493" w="9398423">
                <a:moveTo>
                  <a:pt x="0" y="0"/>
                </a:moveTo>
                <a:lnTo>
                  <a:pt x="9398424" y="0"/>
                </a:lnTo>
                <a:lnTo>
                  <a:pt x="9398424" y="2123493"/>
                </a:lnTo>
                <a:lnTo>
                  <a:pt x="0" y="2123493"/>
                </a:lnTo>
                <a:lnTo>
                  <a:pt x="0" y="0"/>
                </a:lnTo>
                <a:close/>
              </a:path>
            </a:pathLst>
          </a:custGeom>
          <a:blipFill>
            <a:blip r:embed="rId6"/>
            <a:stretch>
              <a:fillRect l="-32869" t="-110542" r="-3984" b="-107115"/>
            </a:stretch>
          </a:blipFill>
        </p:spPr>
      </p:sp>
      <p:sp>
        <p:nvSpPr>
          <p:cNvPr name="TextBox 12" id="12"/>
          <p:cNvSpPr txBox="true"/>
          <p:nvPr/>
        </p:nvSpPr>
        <p:spPr>
          <a:xfrm rot="0">
            <a:off x="4819664" y="6437629"/>
            <a:ext cx="8648671" cy="622935"/>
          </a:xfrm>
          <a:prstGeom prst="rect">
            <a:avLst/>
          </a:prstGeom>
        </p:spPr>
        <p:txBody>
          <a:bodyPr anchor="t" rtlCol="false" tIns="0" lIns="0" bIns="0" rIns="0">
            <a:spAutoFit/>
          </a:bodyPr>
          <a:lstStyle/>
          <a:p>
            <a:pPr algn="ctr">
              <a:lnSpc>
                <a:spcPts val="5040"/>
              </a:lnSpc>
              <a:spcBef>
                <a:spcPct val="0"/>
              </a:spcBef>
            </a:pPr>
            <a:r>
              <a:rPr lang="en-US" sz="3600" spc="719">
                <a:solidFill>
                  <a:srgbClr val="404040"/>
                </a:solidFill>
                <a:latin typeface="Gotham Bold"/>
                <a:ea typeface="Gotham Bold"/>
                <a:cs typeface="Gotham Bold"/>
                <a:sym typeface="Gotham Bold"/>
              </a:rPr>
              <a:t>PROJECT REPORT</a:t>
            </a:r>
          </a:p>
        </p:txBody>
      </p:sp>
      <p:sp>
        <p:nvSpPr>
          <p:cNvPr name="TextBox 13" id="13"/>
          <p:cNvSpPr txBox="true"/>
          <p:nvPr/>
        </p:nvSpPr>
        <p:spPr>
          <a:xfrm rot="0">
            <a:off x="576263" y="9210675"/>
            <a:ext cx="17135475" cy="447675"/>
          </a:xfrm>
          <a:prstGeom prst="rect">
            <a:avLst/>
          </a:prstGeom>
        </p:spPr>
        <p:txBody>
          <a:bodyPr anchor="t" rtlCol="false" tIns="0" lIns="0" bIns="0" rIns="0">
            <a:spAutoFit/>
          </a:bodyPr>
          <a:lstStyle/>
          <a:p>
            <a:pPr algn="ctr">
              <a:lnSpc>
                <a:spcPts val="3479"/>
              </a:lnSpc>
              <a:spcBef>
                <a:spcPct val="0"/>
              </a:spcBef>
            </a:pPr>
            <a:r>
              <a:rPr lang="en-US" sz="2899">
                <a:solidFill>
                  <a:srgbClr val="404040"/>
                </a:solidFill>
                <a:latin typeface="Gotham"/>
                <a:ea typeface="Gotham"/>
                <a:cs typeface="Gotham"/>
                <a:sym typeface="Gotham"/>
              </a:rPr>
              <a:t>P</a:t>
            </a:r>
            <a:r>
              <a:rPr lang="en-US" sz="2899">
                <a:solidFill>
                  <a:srgbClr val="404040"/>
                </a:solidFill>
                <a:latin typeface="Gotham"/>
                <a:ea typeface="Gotham"/>
                <a:cs typeface="Gotham"/>
                <a:sym typeface="Gotham"/>
              </a:rPr>
              <a:t>resented by : Yusra Sayed</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AF6F6"/>
        </a:solidFill>
      </p:bgPr>
    </p:bg>
    <p:spTree>
      <p:nvGrpSpPr>
        <p:cNvPr id="1" name=""/>
        <p:cNvGrpSpPr/>
        <p:nvPr/>
      </p:nvGrpSpPr>
      <p:grpSpPr>
        <a:xfrm>
          <a:off x="0" y="0"/>
          <a:ext cx="0" cy="0"/>
          <a:chOff x="0" y="0"/>
          <a:chExt cx="0" cy="0"/>
        </a:xfrm>
      </p:grpSpPr>
      <p:sp>
        <p:nvSpPr>
          <p:cNvPr name="Freeform 2" id="2"/>
          <p:cNvSpPr/>
          <p:nvPr/>
        </p:nvSpPr>
        <p:spPr>
          <a:xfrm flipH="false" flipV="false" rot="0">
            <a:off x="1956762" y="1969416"/>
            <a:ext cx="14374475" cy="8088261"/>
          </a:xfrm>
          <a:custGeom>
            <a:avLst/>
            <a:gdLst/>
            <a:ahLst/>
            <a:cxnLst/>
            <a:rect r="r" b="b" t="t" l="l"/>
            <a:pathLst>
              <a:path h="8088261" w="14374475">
                <a:moveTo>
                  <a:pt x="0" y="0"/>
                </a:moveTo>
                <a:lnTo>
                  <a:pt x="14374476" y="0"/>
                </a:lnTo>
                <a:lnTo>
                  <a:pt x="14374476" y="8088262"/>
                </a:lnTo>
                <a:lnTo>
                  <a:pt x="0" y="8088262"/>
                </a:lnTo>
                <a:lnTo>
                  <a:pt x="0" y="0"/>
                </a:lnTo>
                <a:close/>
              </a:path>
            </a:pathLst>
          </a:custGeom>
          <a:blipFill>
            <a:blip r:embed="rId2"/>
            <a:stretch>
              <a:fillRect l="0" t="0" r="0" b="0"/>
            </a:stretch>
          </a:blipFill>
        </p:spPr>
      </p:sp>
      <p:sp>
        <p:nvSpPr>
          <p:cNvPr name="TextBox 3" id="3"/>
          <p:cNvSpPr txBox="true"/>
          <p:nvPr/>
        </p:nvSpPr>
        <p:spPr>
          <a:xfrm rot="0">
            <a:off x="4168359" y="1025806"/>
            <a:ext cx="9951282" cy="848360"/>
          </a:xfrm>
          <a:prstGeom prst="rect">
            <a:avLst/>
          </a:prstGeom>
        </p:spPr>
        <p:txBody>
          <a:bodyPr anchor="t" rtlCol="false" tIns="0" lIns="0" bIns="0" rIns="0">
            <a:spAutoFit/>
          </a:bodyPr>
          <a:lstStyle/>
          <a:p>
            <a:pPr algn="ctr">
              <a:lnSpc>
                <a:spcPts val="6399"/>
              </a:lnSpc>
            </a:pPr>
            <a:r>
              <a:rPr lang="en-US" sz="6399" spc="639">
                <a:solidFill>
                  <a:srgbClr val="404040"/>
                </a:solidFill>
                <a:latin typeface="Gotham Bold"/>
                <a:ea typeface="Gotham Bold"/>
                <a:cs typeface="Gotham Bold"/>
                <a:sym typeface="Gotham Bold"/>
              </a:rPr>
              <a:t>DASHBOARD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AF6F6"/>
        </a:solidFill>
      </p:bgPr>
    </p:bg>
    <p:spTree>
      <p:nvGrpSpPr>
        <p:cNvPr id="1" name=""/>
        <p:cNvGrpSpPr/>
        <p:nvPr/>
      </p:nvGrpSpPr>
      <p:grpSpPr>
        <a:xfrm>
          <a:off x="0" y="0"/>
          <a:ext cx="0" cy="0"/>
          <a:chOff x="0" y="0"/>
          <a:chExt cx="0" cy="0"/>
        </a:xfrm>
      </p:grpSpPr>
      <p:grpSp>
        <p:nvGrpSpPr>
          <p:cNvPr name="Group 2" id="2"/>
          <p:cNvGrpSpPr/>
          <p:nvPr/>
        </p:nvGrpSpPr>
        <p:grpSpPr>
          <a:xfrm rot="0">
            <a:off x="575582" y="569459"/>
            <a:ext cx="17135475" cy="9148082"/>
            <a:chOff x="0" y="0"/>
            <a:chExt cx="4513047" cy="2409371"/>
          </a:xfrm>
        </p:grpSpPr>
        <p:sp>
          <p:nvSpPr>
            <p:cNvPr name="Freeform 3" id="3"/>
            <p:cNvSpPr/>
            <p:nvPr/>
          </p:nvSpPr>
          <p:spPr>
            <a:xfrm flipH="false" flipV="false" rot="0">
              <a:off x="0" y="0"/>
              <a:ext cx="4513047" cy="2409371"/>
            </a:xfrm>
            <a:custGeom>
              <a:avLst/>
              <a:gdLst/>
              <a:ahLst/>
              <a:cxnLst/>
              <a:rect r="r" b="b" t="t" l="l"/>
              <a:pathLst>
                <a:path h="2409371" w="4513047">
                  <a:moveTo>
                    <a:pt x="0" y="0"/>
                  </a:moveTo>
                  <a:lnTo>
                    <a:pt x="4513047" y="0"/>
                  </a:lnTo>
                  <a:lnTo>
                    <a:pt x="4513047" y="2409371"/>
                  </a:lnTo>
                  <a:lnTo>
                    <a:pt x="0" y="2409371"/>
                  </a:lnTo>
                  <a:close/>
                </a:path>
              </a:pathLst>
            </a:custGeom>
            <a:solidFill>
              <a:srgbClr val="000000">
                <a:alpha val="0"/>
              </a:srgbClr>
            </a:solidFill>
            <a:ln w="19050" cap="sq">
              <a:solidFill>
                <a:srgbClr val="000000"/>
              </a:solidFill>
              <a:prstDash val="solid"/>
              <a:miter/>
            </a:ln>
          </p:spPr>
        </p:sp>
        <p:sp>
          <p:nvSpPr>
            <p:cNvPr name="TextBox 4" id="4"/>
            <p:cNvSpPr txBox="true"/>
            <p:nvPr/>
          </p:nvSpPr>
          <p:spPr>
            <a:xfrm>
              <a:off x="0" y="-28575"/>
              <a:ext cx="4513047" cy="2437946"/>
            </a:xfrm>
            <a:prstGeom prst="rect">
              <a:avLst/>
            </a:prstGeom>
          </p:spPr>
          <p:txBody>
            <a:bodyPr anchor="ctr" rtlCol="false" tIns="50800" lIns="50800" bIns="50800" rIns="50800"/>
            <a:lstStyle/>
            <a:p>
              <a:pPr algn="ctr">
                <a:lnSpc>
                  <a:spcPts val="1960"/>
                </a:lnSpc>
              </a:pPr>
            </a:p>
          </p:txBody>
        </p:sp>
      </p:grpSp>
      <p:sp>
        <p:nvSpPr>
          <p:cNvPr name="Freeform 5" id="5"/>
          <p:cNvSpPr/>
          <p:nvPr/>
        </p:nvSpPr>
        <p:spPr>
          <a:xfrm flipH="false" flipV="false" rot="0">
            <a:off x="15354490" y="7390825"/>
            <a:ext cx="2933510" cy="2896175"/>
          </a:xfrm>
          <a:custGeom>
            <a:avLst/>
            <a:gdLst/>
            <a:ahLst/>
            <a:cxnLst/>
            <a:rect r="r" b="b" t="t" l="l"/>
            <a:pathLst>
              <a:path h="2896175" w="2933510">
                <a:moveTo>
                  <a:pt x="0" y="0"/>
                </a:moveTo>
                <a:lnTo>
                  <a:pt x="2933510" y="0"/>
                </a:lnTo>
                <a:lnTo>
                  <a:pt x="2933510" y="2896175"/>
                </a:lnTo>
                <a:lnTo>
                  <a:pt x="0" y="2896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0" y="0"/>
            <a:ext cx="2933510" cy="2896175"/>
          </a:xfrm>
          <a:custGeom>
            <a:avLst/>
            <a:gdLst/>
            <a:ahLst/>
            <a:cxnLst/>
            <a:rect r="r" b="b" t="t" l="l"/>
            <a:pathLst>
              <a:path h="2896175" w="2933510">
                <a:moveTo>
                  <a:pt x="0" y="0"/>
                </a:moveTo>
                <a:lnTo>
                  <a:pt x="2933510" y="0"/>
                </a:lnTo>
                <a:lnTo>
                  <a:pt x="2933510" y="2896175"/>
                </a:lnTo>
                <a:lnTo>
                  <a:pt x="0" y="28961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961014" y="4003681"/>
            <a:ext cx="8365973" cy="2460612"/>
          </a:xfrm>
          <a:prstGeom prst="rect">
            <a:avLst/>
          </a:prstGeom>
        </p:spPr>
        <p:txBody>
          <a:bodyPr anchor="t" rtlCol="false" tIns="0" lIns="0" bIns="0" rIns="0">
            <a:spAutoFit/>
          </a:bodyPr>
          <a:lstStyle/>
          <a:p>
            <a:pPr algn="ctr">
              <a:lnSpc>
                <a:spcPts val="9499"/>
              </a:lnSpc>
            </a:pPr>
            <a:r>
              <a:rPr lang="en-US" sz="9499" spc="949">
                <a:solidFill>
                  <a:srgbClr val="404040"/>
                </a:solidFill>
                <a:latin typeface="Gotham Bold"/>
                <a:ea typeface="Gotham Bold"/>
                <a:cs typeface="Gotham Bold"/>
                <a:sym typeface="Gotham Bold"/>
              </a:rPr>
              <a:t>THANK YOU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AF6F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7647475" y="50652"/>
            <a:ext cx="10185696" cy="10185696"/>
          </a:xfrm>
          <a:prstGeom prst="rect">
            <a:avLst/>
          </a:prstGeom>
        </p:spPr>
      </p:pic>
      <p:sp>
        <p:nvSpPr>
          <p:cNvPr name="AutoShape 3" id="3"/>
          <p:cNvSpPr/>
          <p:nvPr/>
        </p:nvSpPr>
        <p:spPr>
          <a:xfrm>
            <a:off x="12740323" y="899460"/>
            <a:ext cx="0" cy="2140347"/>
          </a:xfrm>
          <a:prstGeom prst="line">
            <a:avLst/>
          </a:prstGeom>
          <a:ln cap="flat" w="57150">
            <a:solidFill>
              <a:srgbClr val="FFFFFF"/>
            </a:solidFill>
            <a:prstDash val="solid"/>
            <a:headEnd type="none" len="sm" w="sm"/>
            <a:tailEnd type="none" len="sm" w="sm"/>
          </a:ln>
        </p:spPr>
      </p:sp>
      <p:sp>
        <p:nvSpPr>
          <p:cNvPr name="Freeform 4" id="4"/>
          <p:cNvSpPr/>
          <p:nvPr/>
        </p:nvSpPr>
        <p:spPr>
          <a:xfrm flipH="false" flipV="false" rot="-5400000">
            <a:off x="12543113" y="1772423"/>
            <a:ext cx="788842" cy="394421"/>
          </a:xfrm>
          <a:custGeom>
            <a:avLst/>
            <a:gdLst/>
            <a:ahLst/>
            <a:cxnLst/>
            <a:rect r="r" b="b" t="t" l="l"/>
            <a:pathLst>
              <a:path h="394421" w="788842">
                <a:moveTo>
                  <a:pt x="0" y="0"/>
                </a:moveTo>
                <a:lnTo>
                  <a:pt x="788841" y="0"/>
                </a:lnTo>
                <a:lnTo>
                  <a:pt x="788841" y="394421"/>
                </a:lnTo>
                <a:lnTo>
                  <a:pt x="0" y="3944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2435489" y="1646759"/>
            <a:ext cx="645748" cy="64574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285F4"/>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1960"/>
                </a:lnSpc>
                <a:spcBef>
                  <a:spcPct val="0"/>
                </a:spcBef>
              </a:pPr>
            </a:p>
          </p:txBody>
        </p:sp>
      </p:grpSp>
      <p:sp>
        <p:nvSpPr>
          <p:cNvPr name="AutoShape 8" id="8"/>
          <p:cNvSpPr/>
          <p:nvPr/>
        </p:nvSpPr>
        <p:spPr>
          <a:xfrm flipH="true">
            <a:off x="14753617" y="3841362"/>
            <a:ext cx="2041521" cy="642867"/>
          </a:xfrm>
          <a:prstGeom prst="line">
            <a:avLst/>
          </a:prstGeom>
          <a:ln cap="flat" w="57150">
            <a:solidFill>
              <a:srgbClr val="FFFFFF"/>
            </a:solidFill>
            <a:prstDash val="solid"/>
            <a:headEnd type="none" len="sm" w="sm"/>
            <a:tailEnd type="none" len="sm" w="sm"/>
          </a:ln>
        </p:spPr>
      </p:sp>
      <p:sp>
        <p:nvSpPr>
          <p:cNvPr name="Freeform 9" id="9"/>
          <p:cNvSpPr/>
          <p:nvPr/>
        </p:nvSpPr>
        <p:spPr>
          <a:xfrm flipH="false" flipV="false" rot="-1048740">
            <a:off x="15439190" y="4153689"/>
            <a:ext cx="788842" cy="394421"/>
          </a:xfrm>
          <a:custGeom>
            <a:avLst/>
            <a:gdLst/>
            <a:ahLst/>
            <a:cxnLst/>
            <a:rect r="r" b="b" t="t" l="l"/>
            <a:pathLst>
              <a:path h="394421" w="788842">
                <a:moveTo>
                  <a:pt x="0" y="0"/>
                </a:moveTo>
                <a:lnTo>
                  <a:pt x="788842" y="0"/>
                </a:lnTo>
                <a:lnTo>
                  <a:pt x="788842" y="394421"/>
                </a:lnTo>
                <a:lnTo>
                  <a:pt x="0" y="3944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4351259">
            <a:off x="15456922" y="3857128"/>
            <a:ext cx="645748" cy="645748"/>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4437"/>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1960"/>
                </a:lnSpc>
                <a:spcBef>
                  <a:spcPct val="0"/>
                </a:spcBef>
              </a:pPr>
            </a:p>
          </p:txBody>
        </p:sp>
      </p:grpSp>
      <p:sp>
        <p:nvSpPr>
          <p:cNvPr name="AutoShape 13" id="13"/>
          <p:cNvSpPr/>
          <p:nvPr/>
        </p:nvSpPr>
        <p:spPr>
          <a:xfrm flipH="true" flipV="true">
            <a:off x="13995944" y="6850980"/>
            <a:ext cx="1271768" cy="1721537"/>
          </a:xfrm>
          <a:prstGeom prst="line">
            <a:avLst/>
          </a:prstGeom>
          <a:ln cap="flat" w="57150">
            <a:solidFill>
              <a:srgbClr val="FFFFFF"/>
            </a:solidFill>
            <a:prstDash val="solid"/>
            <a:headEnd type="none" len="sm" w="sm"/>
            <a:tailEnd type="none" len="sm" w="sm"/>
          </a:ln>
        </p:spPr>
      </p:sp>
      <p:sp>
        <p:nvSpPr>
          <p:cNvPr name="Freeform 14" id="14"/>
          <p:cNvSpPr/>
          <p:nvPr/>
        </p:nvSpPr>
        <p:spPr>
          <a:xfrm flipH="false" flipV="false" rot="3212714">
            <a:off x="14078786" y="7631718"/>
            <a:ext cx="788842" cy="394421"/>
          </a:xfrm>
          <a:custGeom>
            <a:avLst/>
            <a:gdLst/>
            <a:ahLst/>
            <a:cxnLst/>
            <a:rect r="r" b="b" t="t" l="l"/>
            <a:pathLst>
              <a:path h="394421" w="788842">
                <a:moveTo>
                  <a:pt x="0" y="0"/>
                </a:moveTo>
                <a:lnTo>
                  <a:pt x="788841" y="0"/>
                </a:lnTo>
                <a:lnTo>
                  <a:pt x="788841" y="394421"/>
                </a:lnTo>
                <a:lnTo>
                  <a:pt x="0" y="3944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5" id="15"/>
          <p:cNvGrpSpPr/>
          <p:nvPr/>
        </p:nvGrpSpPr>
        <p:grpSpPr>
          <a:xfrm rot="8612714">
            <a:off x="14294444" y="7399594"/>
            <a:ext cx="645748" cy="645748"/>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A853"/>
            </a:solidFill>
          </p:spPr>
        </p:sp>
        <p:sp>
          <p:nvSpPr>
            <p:cNvPr name="TextBox 17" id="17"/>
            <p:cNvSpPr txBox="true"/>
            <p:nvPr/>
          </p:nvSpPr>
          <p:spPr>
            <a:xfrm>
              <a:off x="76200" y="47625"/>
              <a:ext cx="660400" cy="688975"/>
            </a:xfrm>
            <a:prstGeom prst="rect">
              <a:avLst/>
            </a:prstGeom>
          </p:spPr>
          <p:txBody>
            <a:bodyPr anchor="ctr" rtlCol="false" tIns="50800" lIns="50800" bIns="50800" rIns="50800"/>
            <a:lstStyle/>
            <a:p>
              <a:pPr algn="ctr">
                <a:lnSpc>
                  <a:spcPts val="1960"/>
                </a:lnSpc>
                <a:spcBef>
                  <a:spcPct val="0"/>
                </a:spcBef>
              </a:pPr>
            </a:p>
          </p:txBody>
        </p:sp>
      </p:grpSp>
      <p:sp>
        <p:nvSpPr>
          <p:cNvPr name="AutoShape 18" id="18"/>
          <p:cNvSpPr/>
          <p:nvPr/>
        </p:nvSpPr>
        <p:spPr>
          <a:xfrm flipV="true">
            <a:off x="10242937" y="6858370"/>
            <a:ext cx="1262705" cy="1728196"/>
          </a:xfrm>
          <a:prstGeom prst="line">
            <a:avLst/>
          </a:prstGeom>
          <a:ln cap="flat" w="57150">
            <a:solidFill>
              <a:srgbClr val="FFFFFF"/>
            </a:solidFill>
            <a:prstDash val="solid"/>
            <a:headEnd type="none" len="sm" w="sm"/>
            <a:tailEnd type="none" len="sm" w="sm"/>
          </a:ln>
        </p:spPr>
      </p:sp>
      <p:sp>
        <p:nvSpPr>
          <p:cNvPr name="Freeform 19" id="19"/>
          <p:cNvSpPr/>
          <p:nvPr/>
        </p:nvSpPr>
        <p:spPr>
          <a:xfrm flipH="false" flipV="false" rot="7569221">
            <a:off x="10320633" y="7408912"/>
            <a:ext cx="788842" cy="394421"/>
          </a:xfrm>
          <a:custGeom>
            <a:avLst/>
            <a:gdLst/>
            <a:ahLst/>
            <a:cxnLst/>
            <a:rect r="r" b="b" t="t" l="l"/>
            <a:pathLst>
              <a:path h="394421" w="788842">
                <a:moveTo>
                  <a:pt x="0" y="0"/>
                </a:moveTo>
                <a:lnTo>
                  <a:pt x="788842" y="0"/>
                </a:lnTo>
                <a:lnTo>
                  <a:pt x="788842" y="394421"/>
                </a:lnTo>
                <a:lnTo>
                  <a:pt x="0" y="3944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0" id="20"/>
          <p:cNvGrpSpPr/>
          <p:nvPr/>
        </p:nvGrpSpPr>
        <p:grpSpPr>
          <a:xfrm rot="-8630778">
            <a:off x="10536849" y="7388951"/>
            <a:ext cx="645748" cy="645748"/>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65314"/>
            </a:solidFill>
          </p:spPr>
        </p:sp>
        <p:sp>
          <p:nvSpPr>
            <p:cNvPr name="TextBox 22" id="22"/>
            <p:cNvSpPr txBox="true"/>
            <p:nvPr/>
          </p:nvSpPr>
          <p:spPr>
            <a:xfrm>
              <a:off x="76200" y="47625"/>
              <a:ext cx="660400" cy="688975"/>
            </a:xfrm>
            <a:prstGeom prst="rect">
              <a:avLst/>
            </a:prstGeom>
          </p:spPr>
          <p:txBody>
            <a:bodyPr anchor="ctr" rtlCol="false" tIns="50800" lIns="50800" bIns="50800" rIns="50800"/>
            <a:lstStyle/>
            <a:p>
              <a:pPr algn="ctr">
                <a:lnSpc>
                  <a:spcPts val="1960"/>
                </a:lnSpc>
                <a:spcBef>
                  <a:spcPct val="0"/>
                </a:spcBef>
              </a:pPr>
            </a:p>
          </p:txBody>
        </p:sp>
      </p:grpSp>
      <p:sp>
        <p:nvSpPr>
          <p:cNvPr name="AutoShape 23" id="23"/>
          <p:cNvSpPr/>
          <p:nvPr/>
        </p:nvSpPr>
        <p:spPr>
          <a:xfrm>
            <a:off x="8689039" y="3828565"/>
            <a:ext cx="2031653" cy="673402"/>
          </a:xfrm>
          <a:prstGeom prst="line">
            <a:avLst/>
          </a:prstGeom>
          <a:ln cap="flat" w="57150">
            <a:solidFill>
              <a:srgbClr val="FFFFFF"/>
            </a:solidFill>
            <a:prstDash val="solid"/>
            <a:headEnd type="none" len="sm" w="sm"/>
            <a:tailEnd type="none" len="sm" w="sm"/>
          </a:ln>
        </p:spPr>
      </p:sp>
      <p:sp>
        <p:nvSpPr>
          <p:cNvPr name="Freeform 24" id="24"/>
          <p:cNvSpPr/>
          <p:nvPr/>
        </p:nvSpPr>
        <p:spPr>
          <a:xfrm flipH="false" flipV="false" rot="-9699716">
            <a:off x="9372492" y="3780860"/>
            <a:ext cx="788842" cy="394421"/>
          </a:xfrm>
          <a:custGeom>
            <a:avLst/>
            <a:gdLst/>
            <a:ahLst/>
            <a:cxnLst/>
            <a:rect r="r" b="b" t="t" l="l"/>
            <a:pathLst>
              <a:path h="394421" w="788842">
                <a:moveTo>
                  <a:pt x="0" y="0"/>
                </a:moveTo>
                <a:lnTo>
                  <a:pt x="788842" y="0"/>
                </a:lnTo>
                <a:lnTo>
                  <a:pt x="788842" y="394421"/>
                </a:lnTo>
                <a:lnTo>
                  <a:pt x="0" y="3944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5" id="25"/>
          <p:cNvGrpSpPr/>
          <p:nvPr/>
        </p:nvGrpSpPr>
        <p:grpSpPr>
          <a:xfrm rot="-4299716">
            <a:off x="9387668" y="3825268"/>
            <a:ext cx="645748" cy="645748"/>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B400"/>
            </a:solidFill>
          </p:spPr>
        </p:sp>
        <p:sp>
          <p:nvSpPr>
            <p:cNvPr name="TextBox 27" id="27"/>
            <p:cNvSpPr txBox="true"/>
            <p:nvPr/>
          </p:nvSpPr>
          <p:spPr>
            <a:xfrm>
              <a:off x="76200" y="47625"/>
              <a:ext cx="660400" cy="688975"/>
            </a:xfrm>
            <a:prstGeom prst="rect">
              <a:avLst/>
            </a:prstGeom>
          </p:spPr>
          <p:txBody>
            <a:bodyPr anchor="ctr" rtlCol="false" tIns="50800" lIns="50800" bIns="50800" rIns="50800"/>
            <a:lstStyle/>
            <a:p>
              <a:pPr algn="ctr">
                <a:lnSpc>
                  <a:spcPts val="1960"/>
                </a:lnSpc>
                <a:spcBef>
                  <a:spcPct val="0"/>
                </a:spcBef>
              </a:pPr>
            </a:p>
          </p:txBody>
        </p:sp>
      </p:grpSp>
      <p:sp>
        <p:nvSpPr>
          <p:cNvPr name="TextBox 28" id="28"/>
          <p:cNvSpPr txBox="true"/>
          <p:nvPr/>
        </p:nvSpPr>
        <p:spPr>
          <a:xfrm rot="0">
            <a:off x="9375190" y="2190588"/>
            <a:ext cx="3039885" cy="1019293"/>
          </a:xfrm>
          <a:prstGeom prst="rect">
            <a:avLst/>
          </a:prstGeom>
        </p:spPr>
        <p:txBody>
          <a:bodyPr anchor="t" rtlCol="false" tIns="0" lIns="0" bIns="0" rIns="0">
            <a:spAutoFit/>
          </a:bodyPr>
          <a:lstStyle/>
          <a:p>
            <a:pPr algn="ctr">
              <a:lnSpc>
                <a:spcPts val="2629"/>
              </a:lnSpc>
            </a:pPr>
            <a:r>
              <a:rPr lang="en-US" sz="2629">
                <a:solidFill>
                  <a:srgbClr val="404040"/>
                </a:solidFill>
                <a:latin typeface="Gotham Bold"/>
                <a:ea typeface="Gotham Bold"/>
                <a:cs typeface="Gotham Bold"/>
                <a:sym typeface="Gotham Bold"/>
              </a:rPr>
              <a:t>Understand reason for app success</a:t>
            </a:r>
          </a:p>
        </p:txBody>
      </p:sp>
      <p:sp>
        <p:nvSpPr>
          <p:cNvPr name="TextBox 29" id="29"/>
          <p:cNvSpPr txBox="true"/>
          <p:nvPr/>
        </p:nvSpPr>
        <p:spPr>
          <a:xfrm rot="0">
            <a:off x="874270" y="1185748"/>
            <a:ext cx="7393413" cy="1643971"/>
          </a:xfrm>
          <a:prstGeom prst="rect">
            <a:avLst/>
          </a:prstGeom>
        </p:spPr>
        <p:txBody>
          <a:bodyPr anchor="t" rtlCol="false" tIns="0" lIns="0" bIns="0" rIns="0">
            <a:spAutoFit/>
          </a:bodyPr>
          <a:lstStyle/>
          <a:p>
            <a:pPr algn="l">
              <a:lnSpc>
                <a:spcPts val="6315"/>
              </a:lnSpc>
            </a:pPr>
            <a:r>
              <a:rPr lang="en-US" sz="6315" spc="631">
                <a:solidFill>
                  <a:srgbClr val="404040"/>
                </a:solidFill>
                <a:latin typeface="Gotham Bold"/>
                <a:ea typeface="Gotham Bold"/>
                <a:cs typeface="Gotham Bold"/>
                <a:sym typeface="Gotham Bold"/>
              </a:rPr>
              <a:t>PROBLEM STATEMENT</a:t>
            </a:r>
          </a:p>
        </p:txBody>
      </p:sp>
      <p:sp>
        <p:nvSpPr>
          <p:cNvPr name="TextBox 30" id="30"/>
          <p:cNvSpPr txBox="true"/>
          <p:nvPr/>
        </p:nvSpPr>
        <p:spPr>
          <a:xfrm rot="0">
            <a:off x="12996897" y="2292272"/>
            <a:ext cx="3039885" cy="715035"/>
          </a:xfrm>
          <a:prstGeom prst="rect">
            <a:avLst/>
          </a:prstGeom>
        </p:spPr>
        <p:txBody>
          <a:bodyPr anchor="t" rtlCol="false" tIns="0" lIns="0" bIns="0" rIns="0">
            <a:spAutoFit/>
          </a:bodyPr>
          <a:lstStyle/>
          <a:p>
            <a:pPr algn="ctr">
              <a:lnSpc>
                <a:spcPts val="2729"/>
              </a:lnSpc>
            </a:pPr>
            <a:r>
              <a:rPr lang="en-US" sz="2729">
                <a:solidFill>
                  <a:srgbClr val="404040"/>
                </a:solidFill>
                <a:latin typeface="Gotham Bold"/>
                <a:ea typeface="Gotham Bold"/>
                <a:cs typeface="Gotham Bold"/>
                <a:sym typeface="Gotham Bold"/>
              </a:rPr>
              <a:t>Deep</a:t>
            </a:r>
          </a:p>
          <a:p>
            <a:pPr algn="ctr">
              <a:lnSpc>
                <a:spcPts val="2729"/>
              </a:lnSpc>
            </a:pPr>
            <a:r>
              <a:rPr lang="en-US" sz="2729">
                <a:solidFill>
                  <a:srgbClr val="404040"/>
                </a:solidFill>
                <a:latin typeface="Gotham Bold"/>
                <a:ea typeface="Gotham Bold"/>
                <a:cs typeface="Gotham Bold"/>
                <a:sym typeface="Gotham Bold"/>
              </a:rPr>
              <a:t>Analysis</a:t>
            </a:r>
          </a:p>
        </p:txBody>
      </p:sp>
      <p:sp>
        <p:nvSpPr>
          <p:cNvPr name="TextBox 31" id="31"/>
          <p:cNvSpPr txBox="true"/>
          <p:nvPr/>
        </p:nvSpPr>
        <p:spPr>
          <a:xfrm rot="0">
            <a:off x="11073214" y="7653748"/>
            <a:ext cx="3039885" cy="1269912"/>
          </a:xfrm>
          <a:prstGeom prst="rect">
            <a:avLst/>
          </a:prstGeom>
        </p:spPr>
        <p:txBody>
          <a:bodyPr anchor="t" rtlCol="false" tIns="0" lIns="0" bIns="0" rIns="0">
            <a:spAutoFit/>
          </a:bodyPr>
          <a:lstStyle/>
          <a:p>
            <a:pPr algn="ctr">
              <a:lnSpc>
                <a:spcPts val="2517"/>
              </a:lnSpc>
            </a:pPr>
            <a:r>
              <a:rPr lang="en-US" sz="2517">
                <a:solidFill>
                  <a:srgbClr val="404040"/>
                </a:solidFill>
                <a:latin typeface="Gotham Bold"/>
                <a:ea typeface="Gotham Bold"/>
                <a:cs typeface="Gotham Bold"/>
                <a:sym typeface="Gotham Bold"/>
              </a:rPr>
              <a:t> Provide recommendations for app developers</a:t>
            </a:r>
          </a:p>
        </p:txBody>
      </p:sp>
      <p:sp>
        <p:nvSpPr>
          <p:cNvPr name="TextBox 32" id="32"/>
          <p:cNvSpPr txBox="true"/>
          <p:nvPr/>
        </p:nvSpPr>
        <p:spPr>
          <a:xfrm rot="0">
            <a:off x="8309119" y="5733796"/>
            <a:ext cx="3039885" cy="1019293"/>
          </a:xfrm>
          <a:prstGeom prst="rect">
            <a:avLst/>
          </a:prstGeom>
        </p:spPr>
        <p:txBody>
          <a:bodyPr anchor="t" rtlCol="false" tIns="0" lIns="0" bIns="0" rIns="0">
            <a:spAutoFit/>
          </a:bodyPr>
          <a:lstStyle/>
          <a:p>
            <a:pPr algn="ctr">
              <a:lnSpc>
                <a:spcPts val="2629"/>
              </a:lnSpc>
            </a:pPr>
            <a:r>
              <a:rPr lang="en-US" sz="2629">
                <a:solidFill>
                  <a:srgbClr val="404040"/>
                </a:solidFill>
                <a:latin typeface="Gotham Bold"/>
                <a:ea typeface="Gotham Bold"/>
                <a:cs typeface="Gotham Bold"/>
                <a:sym typeface="Gotham Bold"/>
              </a:rPr>
              <a:t>Explore</a:t>
            </a:r>
          </a:p>
          <a:p>
            <a:pPr algn="ctr">
              <a:lnSpc>
                <a:spcPts val="2629"/>
              </a:lnSpc>
            </a:pPr>
            <a:r>
              <a:rPr lang="en-US" sz="2629">
                <a:solidFill>
                  <a:srgbClr val="404040"/>
                </a:solidFill>
                <a:latin typeface="Gotham Bold"/>
                <a:ea typeface="Gotham Bold"/>
                <a:cs typeface="Gotham Bold"/>
                <a:sym typeface="Gotham Bold"/>
              </a:rPr>
              <a:t>user</a:t>
            </a:r>
          </a:p>
          <a:p>
            <a:pPr algn="ctr">
              <a:lnSpc>
                <a:spcPts val="2629"/>
              </a:lnSpc>
            </a:pPr>
            <a:r>
              <a:rPr lang="en-US" sz="2629">
                <a:solidFill>
                  <a:srgbClr val="404040"/>
                </a:solidFill>
                <a:latin typeface="Gotham Bold"/>
                <a:ea typeface="Gotham Bold"/>
                <a:cs typeface="Gotham Bold"/>
                <a:sym typeface="Gotham Bold"/>
              </a:rPr>
              <a:t>sentiments</a:t>
            </a:r>
          </a:p>
        </p:txBody>
      </p:sp>
      <p:sp>
        <p:nvSpPr>
          <p:cNvPr name="TextBox 33" id="33"/>
          <p:cNvSpPr txBox="true"/>
          <p:nvPr/>
        </p:nvSpPr>
        <p:spPr>
          <a:xfrm rot="0">
            <a:off x="640126" y="3485195"/>
            <a:ext cx="7340924" cy="5046037"/>
          </a:xfrm>
          <a:prstGeom prst="rect">
            <a:avLst/>
          </a:prstGeom>
        </p:spPr>
        <p:txBody>
          <a:bodyPr anchor="t" rtlCol="false" tIns="0" lIns="0" bIns="0" rIns="0">
            <a:spAutoFit/>
          </a:bodyPr>
          <a:lstStyle/>
          <a:p>
            <a:pPr algn="l" marL="547925" indent="-273963" lvl="1">
              <a:lnSpc>
                <a:spcPts val="2537"/>
              </a:lnSpc>
              <a:buFont typeface="Arial"/>
              <a:buChar char="•"/>
            </a:pPr>
            <a:r>
              <a:rPr lang="en-US" sz="2537" spc="126">
                <a:solidFill>
                  <a:srgbClr val="404040"/>
                </a:solidFill>
                <a:latin typeface="Gotham"/>
                <a:ea typeface="Gotham"/>
                <a:cs typeface="Gotham"/>
                <a:sym typeface="Gotham"/>
              </a:rPr>
              <a:t>The goal is to analyze the Google Play Store Apps dataset to derive insights into the app market. </a:t>
            </a:r>
          </a:p>
          <a:p>
            <a:pPr algn="l">
              <a:lnSpc>
                <a:spcPts val="2537"/>
              </a:lnSpc>
            </a:pPr>
          </a:p>
          <a:p>
            <a:pPr algn="l" marL="547925" indent="-273963" lvl="1">
              <a:lnSpc>
                <a:spcPts val="2537"/>
              </a:lnSpc>
              <a:buFont typeface="Arial"/>
              <a:buChar char="•"/>
            </a:pPr>
            <a:r>
              <a:rPr lang="en-US" sz="2537" spc="126">
                <a:solidFill>
                  <a:srgbClr val="404040"/>
                </a:solidFill>
                <a:latin typeface="Gotham"/>
                <a:ea typeface="Gotham"/>
                <a:cs typeface="Gotham"/>
                <a:sym typeface="Gotham"/>
              </a:rPr>
              <a:t>We aim to understand the factors that contribute to an app's success, including its user ratings, reviews, and category. </a:t>
            </a:r>
          </a:p>
          <a:p>
            <a:pPr algn="l">
              <a:lnSpc>
                <a:spcPts val="2537"/>
              </a:lnSpc>
            </a:pPr>
          </a:p>
          <a:p>
            <a:pPr algn="l" marL="547925" indent="-273963" lvl="1">
              <a:lnSpc>
                <a:spcPts val="2537"/>
              </a:lnSpc>
              <a:buFont typeface="Arial"/>
              <a:buChar char="•"/>
            </a:pPr>
            <a:r>
              <a:rPr lang="en-US" sz="2537" spc="126">
                <a:solidFill>
                  <a:srgbClr val="404040"/>
                </a:solidFill>
                <a:latin typeface="Gotham"/>
                <a:ea typeface="Gotham"/>
                <a:cs typeface="Gotham"/>
                <a:sym typeface="Gotham"/>
              </a:rPr>
              <a:t>We want to explore user sentiments towards apps by analyzing the user reviews dataset. Additionally, we can see insights into the popularity of app categories based on the total number of installs and the sentiment polarity of user reviews. </a:t>
            </a:r>
          </a:p>
        </p:txBody>
      </p:sp>
      <p:sp>
        <p:nvSpPr>
          <p:cNvPr name="TextBox 34" id="34"/>
          <p:cNvSpPr txBox="true"/>
          <p:nvPr/>
        </p:nvSpPr>
        <p:spPr>
          <a:xfrm rot="0">
            <a:off x="11397876" y="4723994"/>
            <a:ext cx="2684894" cy="975462"/>
          </a:xfrm>
          <a:prstGeom prst="rect">
            <a:avLst/>
          </a:prstGeom>
        </p:spPr>
        <p:txBody>
          <a:bodyPr anchor="t" rtlCol="false" tIns="0" lIns="0" bIns="0" rIns="0">
            <a:spAutoFit/>
          </a:bodyPr>
          <a:lstStyle/>
          <a:p>
            <a:pPr algn="ctr">
              <a:lnSpc>
                <a:spcPts val="7279"/>
              </a:lnSpc>
            </a:pPr>
            <a:r>
              <a:rPr lang="en-US" sz="7279" spc="727">
                <a:solidFill>
                  <a:srgbClr val="404040"/>
                </a:solidFill>
                <a:latin typeface="Gotham"/>
                <a:ea typeface="Gotham"/>
                <a:cs typeface="Gotham"/>
                <a:sym typeface="Gotham"/>
              </a:rPr>
              <a:t>AIM</a:t>
            </a:r>
          </a:p>
        </p:txBody>
      </p:sp>
      <p:sp>
        <p:nvSpPr>
          <p:cNvPr name="TextBox 35" id="35"/>
          <p:cNvSpPr txBox="true"/>
          <p:nvPr/>
        </p:nvSpPr>
        <p:spPr>
          <a:xfrm rot="0">
            <a:off x="14259854" y="5743321"/>
            <a:ext cx="3039885" cy="1019302"/>
          </a:xfrm>
          <a:prstGeom prst="rect">
            <a:avLst/>
          </a:prstGeom>
        </p:spPr>
        <p:txBody>
          <a:bodyPr anchor="t" rtlCol="false" tIns="0" lIns="0" bIns="0" rIns="0">
            <a:spAutoFit/>
          </a:bodyPr>
          <a:lstStyle/>
          <a:p>
            <a:pPr algn="ctr">
              <a:lnSpc>
                <a:spcPts val="2629"/>
              </a:lnSpc>
            </a:pPr>
            <a:r>
              <a:rPr lang="en-US" sz="2629">
                <a:solidFill>
                  <a:srgbClr val="404040"/>
                </a:solidFill>
                <a:latin typeface="Gotham Bold"/>
                <a:ea typeface="Gotham Bold"/>
                <a:cs typeface="Gotham Bold"/>
                <a:sym typeface="Gotham Bold"/>
              </a:rPr>
              <a:t>Sentiment</a:t>
            </a:r>
          </a:p>
          <a:p>
            <a:pPr algn="ctr">
              <a:lnSpc>
                <a:spcPts val="2629"/>
              </a:lnSpc>
            </a:pPr>
            <a:r>
              <a:rPr lang="en-US" sz="2629">
                <a:solidFill>
                  <a:srgbClr val="404040"/>
                </a:solidFill>
                <a:latin typeface="Gotham Bold"/>
                <a:ea typeface="Gotham Bold"/>
                <a:cs typeface="Gotham Bold"/>
                <a:sym typeface="Gotham Bold"/>
              </a:rPr>
              <a:t>Polarity</a:t>
            </a:r>
          </a:p>
          <a:p>
            <a:pPr algn="ctr">
              <a:lnSpc>
                <a:spcPts val="2629"/>
              </a:lnSpc>
            </a:pPr>
            <a:r>
              <a:rPr lang="en-US" sz="2629">
                <a:solidFill>
                  <a:srgbClr val="404040"/>
                </a:solidFill>
                <a:latin typeface="Gotham Bold"/>
                <a:ea typeface="Gotham Bold"/>
                <a:cs typeface="Gotham Bold"/>
                <a:sym typeface="Gotham Bold"/>
              </a:rPr>
              <a:t>Impact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AF6F6"/>
        </a:solidFill>
      </p:bgPr>
    </p:bg>
    <p:spTree>
      <p:nvGrpSpPr>
        <p:cNvPr id="1" name=""/>
        <p:cNvGrpSpPr/>
        <p:nvPr/>
      </p:nvGrpSpPr>
      <p:grpSpPr>
        <a:xfrm>
          <a:off x="0" y="0"/>
          <a:ext cx="0" cy="0"/>
          <a:chOff x="0" y="0"/>
          <a:chExt cx="0" cy="0"/>
        </a:xfrm>
      </p:grpSpPr>
      <p:grpSp>
        <p:nvGrpSpPr>
          <p:cNvPr name="Group 2" id="2"/>
          <p:cNvGrpSpPr/>
          <p:nvPr/>
        </p:nvGrpSpPr>
        <p:grpSpPr>
          <a:xfrm rot="0">
            <a:off x="1028700" y="2401646"/>
            <a:ext cx="4470190" cy="6996245"/>
            <a:chOff x="0" y="0"/>
            <a:chExt cx="1096404" cy="1715969"/>
          </a:xfrm>
        </p:grpSpPr>
        <p:sp>
          <p:nvSpPr>
            <p:cNvPr name="Freeform 3" id="3"/>
            <p:cNvSpPr/>
            <p:nvPr/>
          </p:nvSpPr>
          <p:spPr>
            <a:xfrm flipH="false" flipV="false" rot="0">
              <a:off x="0" y="0"/>
              <a:ext cx="1096404" cy="1715969"/>
            </a:xfrm>
            <a:custGeom>
              <a:avLst/>
              <a:gdLst/>
              <a:ahLst/>
              <a:cxnLst/>
              <a:rect r="r" b="b" t="t" l="l"/>
              <a:pathLst>
                <a:path h="1715969" w="1096404">
                  <a:moveTo>
                    <a:pt x="0" y="0"/>
                  </a:moveTo>
                  <a:lnTo>
                    <a:pt x="1096404" y="0"/>
                  </a:lnTo>
                  <a:lnTo>
                    <a:pt x="1096404" y="1715969"/>
                  </a:lnTo>
                  <a:lnTo>
                    <a:pt x="0" y="1715969"/>
                  </a:lnTo>
                  <a:close/>
                </a:path>
              </a:pathLst>
            </a:custGeom>
            <a:solidFill>
              <a:srgbClr val="F4B400"/>
            </a:solidFill>
            <a:ln w="19050" cap="sq">
              <a:solidFill>
                <a:srgbClr val="000000"/>
              </a:solidFill>
              <a:prstDash val="solid"/>
              <a:miter/>
            </a:ln>
          </p:spPr>
        </p:sp>
        <p:sp>
          <p:nvSpPr>
            <p:cNvPr name="TextBox 4" id="4"/>
            <p:cNvSpPr txBox="true"/>
            <p:nvPr/>
          </p:nvSpPr>
          <p:spPr>
            <a:xfrm>
              <a:off x="0" y="-28575"/>
              <a:ext cx="1096404" cy="1744544"/>
            </a:xfrm>
            <a:prstGeom prst="rect">
              <a:avLst/>
            </a:prstGeom>
          </p:spPr>
          <p:txBody>
            <a:bodyPr anchor="ctr" rtlCol="false" tIns="50800" lIns="50800" bIns="50800" rIns="50800"/>
            <a:lstStyle/>
            <a:p>
              <a:pPr algn="ctr">
                <a:lnSpc>
                  <a:spcPts val="1988"/>
                </a:lnSpc>
              </a:pPr>
            </a:p>
          </p:txBody>
        </p:sp>
      </p:grpSp>
      <p:sp>
        <p:nvSpPr>
          <p:cNvPr name="AutoShape 5" id="5"/>
          <p:cNvSpPr/>
          <p:nvPr/>
        </p:nvSpPr>
        <p:spPr>
          <a:xfrm>
            <a:off x="1028700" y="3815565"/>
            <a:ext cx="4470190" cy="0"/>
          </a:xfrm>
          <a:prstGeom prst="line">
            <a:avLst/>
          </a:prstGeom>
          <a:ln cap="rnd" w="38100">
            <a:solidFill>
              <a:srgbClr val="000000"/>
            </a:solidFill>
            <a:prstDash val="sysDot"/>
            <a:headEnd type="none" len="sm" w="sm"/>
            <a:tailEnd type="none" len="sm" w="sm"/>
          </a:ln>
        </p:spPr>
      </p:sp>
      <p:sp>
        <p:nvSpPr>
          <p:cNvPr name="Freeform 6" id="6"/>
          <p:cNvSpPr/>
          <p:nvPr/>
        </p:nvSpPr>
        <p:spPr>
          <a:xfrm flipH="false" flipV="false" rot="0">
            <a:off x="5238149" y="4247748"/>
            <a:ext cx="13637617" cy="3452855"/>
          </a:xfrm>
          <a:custGeom>
            <a:avLst/>
            <a:gdLst/>
            <a:ahLst/>
            <a:cxnLst/>
            <a:rect r="r" b="b" t="t" l="l"/>
            <a:pathLst>
              <a:path h="3452855" w="13637617">
                <a:moveTo>
                  <a:pt x="0" y="0"/>
                </a:moveTo>
                <a:lnTo>
                  <a:pt x="13637617" y="0"/>
                </a:lnTo>
                <a:lnTo>
                  <a:pt x="13637617" y="3452855"/>
                </a:lnTo>
                <a:lnTo>
                  <a:pt x="0" y="3452855"/>
                </a:lnTo>
                <a:lnTo>
                  <a:pt x="0" y="0"/>
                </a:lnTo>
                <a:close/>
              </a:path>
            </a:pathLst>
          </a:custGeom>
          <a:blipFill>
            <a:blip r:embed="rId2"/>
            <a:stretch>
              <a:fillRect l="0" t="0" r="0" b="0"/>
            </a:stretch>
          </a:blipFill>
          <a:ln cap="sq">
            <a:noFill/>
            <a:prstDash val="sysDot"/>
            <a:miter/>
          </a:ln>
        </p:spPr>
      </p:sp>
      <p:sp>
        <p:nvSpPr>
          <p:cNvPr name="TextBox 7" id="7"/>
          <p:cNvSpPr txBox="true"/>
          <p:nvPr/>
        </p:nvSpPr>
        <p:spPr>
          <a:xfrm rot="0">
            <a:off x="1357474" y="3971029"/>
            <a:ext cx="4574557" cy="4998720"/>
          </a:xfrm>
          <a:prstGeom prst="rect">
            <a:avLst/>
          </a:prstGeom>
        </p:spPr>
        <p:txBody>
          <a:bodyPr anchor="t" rtlCol="false" tIns="0" lIns="0" bIns="0" rIns="0">
            <a:spAutoFit/>
          </a:bodyPr>
          <a:lstStyle/>
          <a:p>
            <a:pPr algn="l" marL="453390" indent="-226695" lvl="1">
              <a:lnSpc>
                <a:spcPts val="3360"/>
              </a:lnSpc>
              <a:buFont typeface="Arial"/>
              <a:buChar char="•"/>
            </a:pPr>
            <a:r>
              <a:rPr lang="en-US" sz="2100" spc="105">
                <a:solidFill>
                  <a:srgbClr val="404040"/>
                </a:solidFill>
                <a:latin typeface="Gotham Bold"/>
                <a:ea typeface="Gotham Bold"/>
                <a:cs typeface="Gotham Bold"/>
                <a:sym typeface="Gotham Bold"/>
              </a:rPr>
              <a:t>App Category </a:t>
            </a:r>
          </a:p>
          <a:p>
            <a:pPr algn="l" marL="453390" indent="-226695" lvl="1">
              <a:lnSpc>
                <a:spcPts val="3360"/>
              </a:lnSpc>
              <a:buFont typeface="Arial"/>
              <a:buChar char="•"/>
            </a:pPr>
            <a:r>
              <a:rPr lang="en-US" sz="2100" spc="105">
                <a:solidFill>
                  <a:srgbClr val="404040"/>
                </a:solidFill>
                <a:latin typeface="Gotham Bold"/>
                <a:ea typeface="Gotham Bold"/>
                <a:cs typeface="Gotham Bold"/>
                <a:sym typeface="Gotham Bold"/>
              </a:rPr>
              <a:t>Rating </a:t>
            </a:r>
          </a:p>
          <a:p>
            <a:pPr algn="l" marL="453390" indent="-226695" lvl="1">
              <a:lnSpc>
                <a:spcPts val="3360"/>
              </a:lnSpc>
              <a:buFont typeface="Arial"/>
              <a:buChar char="•"/>
            </a:pPr>
            <a:r>
              <a:rPr lang="en-US" sz="2100" spc="105">
                <a:solidFill>
                  <a:srgbClr val="404040"/>
                </a:solidFill>
                <a:latin typeface="Gotham Bold"/>
                <a:ea typeface="Gotham Bold"/>
                <a:cs typeface="Gotham Bold"/>
                <a:sym typeface="Gotham Bold"/>
              </a:rPr>
              <a:t>Reviews </a:t>
            </a:r>
          </a:p>
          <a:p>
            <a:pPr algn="l" marL="453390" indent="-226695" lvl="1">
              <a:lnSpc>
                <a:spcPts val="3360"/>
              </a:lnSpc>
              <a:buFont typeface="Arial"/>
              <a:buChar char="•"/>
            </a:pPr>
            <a:r>
              <a:rPr lang="en-US" sz="2100" spc="105">
                <a:solidFill>
                  <a:srgbClr val="404040"/>
                </a:solidFill>
                <a:latin typeface="Gotham Bold"/>
                <a:ea typeface="Gotham Bold"/>
                <a:cs typeface="Gotham Bold"/>
                <a:sym typeface="Gotham Bold"/>
              </a:rPr>
              <a:t>Size </a:t>
            </a:r>
          </a:p>
          <a:p>
            <a:pPr algn="l" marL="453390" indent="-226695" lvl="1">
              <a:lnSpc>
                <a:spcPts val="3360"/>
              </a:lnSpc>
              <a:buFont typeface="Arial"/>
              <a:buChar char="•"/>
            </a:pPr>
            <a:r>
              <a:rPr lang="en-US" sz="2100" spc="105">
                <a:solidFill>
                  <a:srgbClr val="404040"/>
                </a:solidFill>
                <a:latin typeface="Gotham Bold"/>
                <a:ea typeface="Gotham Bold"/>
                <a:cs typeface="Gotham Bold"/>
                <a:sym typeface="Gotham Bold"/>
              </a:rPr>
              <a:t>Installs </a:t>
            </a:r>
          </a:p>
          <a:p>
            <a:pPr algn="l" marL="453390" indent="-226695" lvl="1">
              <a:lnSpc>
                <a:spcPts val="3360"/>
              </a:lnSpc>
              <a:buFont typeface="Arial"/>
              <a:buChar char="•"/>
            </a:pPr>
            <a:r>
              <a:rPr lang="en-US" sz="2100" spc="105">
                <a:solidFill>
                  <a:srgbClr val="404040"/>
                </a:solidFill>
                <a:latin typeface="Gotham Bold"/>
                <a:ea typeface="Gotham Bold"/>
                <a:cs typeface="Gotham Bold"/>
                <a:sym typeface="Gotham Bold"/>
              </a:rPr>
              <a:t>Type </a:t>
            </a:r>
          </a:p>
          <a:p>
            <a:pPr algn="l" marL="453390" indent="-226695" lvl="1">
              <a:lnSpc>
                <a:spcPts val="3360"/>
              </a:lnSpc>
              <a:buFont typeface="Arial"/>
              <a:buChar char="•"/>
            </a:pPr>
            <a:r>
              <a:rPr lang="en-US" sz="2100" spc="105">
                <a:solidFill>
                  <a:srgbClr val="404040"/>
                </a:solidFill>
                <a:latin typeface="Gotham Bold"/>
                <a:ea typeface="Gotham Bold"/>
                <a:cs typeface="Gotham Bold"/>
                <a:sym typeface="Gotham Bold"/>
              </a:rPr>
              <a:t>Price </a:t>
            </a:r>
          </a:p>
          <a:p>
            <a:pPr algn="l" marL="453390" indent="-226695" lvl="1">
              <a:lnSpc>
                <a:spcPts val="3360"/>
              </a:lnSpc>
              <a:buFont typeface="Arial"/>
              <a:buChar char="•"/>
            </a:pPr>
            <a:r>
              <a:rPr lang="en-US" sz="2100" spc="105">
                <a:solidFill>
                  <a:srgbClr val="404040"/>
                </a:solidFill>
                <a:latin typeface="Gotham Bold"/>
                <a:ea typeface="Gotham Bold"/>
                <a:cs typeface="Gotham Bold"/>
                <a:sym typeface="Gotham Bold"/>
              </a:rPr>
              <a:t>Content Rating </a:t>
            </a:r>
          </a:p>
          <a:p>
            <a:pPr algn="l" marL="453390" indent="-226695" lvl="1">
              <a:lnSpc>
                <a:spcPts val="3360"/>
              </a:lnSpc>
              <a:buFont typeface="Arial"/>
              <a:buChar char="•"/>
            </a:pPr>
            <a:r>
              <a:rPr lang="en-US" sz="2100" spc="105">
                <a:solidFill>
                  <a:srgbClr val="404040"/>
                </a:solidFill>
                <a:latin typeface="Gotham Bold"/>
                <a:ea typeface="Gotham Bold"/>
                <a:cs typeface="Gotham Bold"/>
                <a:sym typeface="Gotham Bold"/>
              </a:rPr>
              <a:t>Genres </a:t>
            </a:r>
          </a:p>
          <a:p>
            <a:pPr algn="l" marL="453390" indent="-226695" lvl="1">
              <a:lnSpc>
                <a:spcPts val="3360"/>
              </a:lnSpc>
              <a:buFont typeface="Arial"/>
              <a:buChar char="•"/>
            </a:pPr>
            <a:r>
              <a:rPr lang="en-US" sz="2100" spc="105">
                <a:solidFill>
                  <a:srgbClr val="404040"/>
                </a:solidFill>
                <a:latin typeface="Gotham Bold"/>
                <a:ea typeface="Gotham Bold"/>
                <a:cs typeface="Gotham Bold"/>
                <a:sym typeface="Gotham Bold"/>
              </a:rPr>
              <a:t>Last Updated </a:t>
            </a:r>
          </a:p>
          <a:p>
            <a:pPr algn="l" marL="453390" indent="-226695" lvl="1">
              <a:lnSpc>
                <a:spcPts val="3360"/>
              </a:lnSpc>
              <a:buFont typeface="Arial"/>
              <a:buChar char="•"/>
            </a:pPr>
            <a:r>
              <a:rPr lang="en-US" sz="2100" spc="105">
                <a:solidFill>
                  <a:srgbClr val="404040"/>
                </a:solidFill>
                <a:latin typeface="Gotham Bold"/>
                <a:ea typeface="Gotham Bold"/>
                <a:cs typeface="Gotham Bold"/>
                <a:sym typeface="Gotham Bold"/>
              </a:rPr>
              <a:t>Current Ver </a:t>
            </a:r>
          </a:p>
          <a:p>
            <a:pPr algn="l" marL="453390" indent="-226695" lvl="1">
              <a:lnSpc>
                <a:spcPts val="3360"/>
              </a:lnSpc>
              <a:buFont typeface="Arial"/>
              <a:buChar char="•"/>
            </a:pPr>
            <a:r>
              <a:rPr lang="en-US" sz="2100" spc="105">
                <a:solidFill>
                  <a:srgbClr val="404040"/>
                </a:solidFill>
                <a:latin typeface="Gotham Bold"/>
                <a:ea typeface="Gotham Bold"/>
                <a:cs typeface="Gotham Bold"/>
                <a:sym typeface="Gotham Bold"/>
              </a:rPr>
              <a:t>Android Ver</a:t>
            </a:r>
          </a:p>
        </p:txBody>
      </p:sp>
      <p:sp>
        <p:nvSpPr>
          <p:cNvPr name="TextBox 8" id="8"/>
          <p:cNvSpPr txBox="true"/>
          <p:nvPr/>
        </p:nvSpPr>
        <p:spPr>
          <a:xfrm rot="0">
            <a:off x="1305291" y="2851128"/>
            <a:ext cx="3917008" cy="514350"/>
          </a:xfrm>
          <a:prstGeom prst="rect">
            <a:avLst/>
          </a:prstGeom>
        </p:spPr>
        <p:txBody>
          <a:bodyPr anchor="t" rtlCol="false" tIns="0" lIns="0" bIns="0" rIns="0">
            <a:spAutoFit/>
          </a:bodyPr>
          <a:lstStyle/>
          <a:p>
            <a:pPr algn="ctr">
              <a:lnSpc>
                <a:spcPts val="4079"/>
              </a:lnSpc>
            </a:pPr>
            <a:r>
              <a:rPr lang="en-US" sz="3399">
                <a:solidFill>
                  <a:srgbClr val="404040"/>
                </a:solidFill>
                <a:latin typeface="Gotham Bold"/>
                <a:ea typeface="Gotham Bold"/>
                <a:cs typeface="Gotham Bold"/>
                <a:sym typeface="Gotham Bold"/>
              </a:rPr>
              <a:t>googleplaystore</a:t>
            </a:r>
          </a:p>
        </p:txBody>
      </p:sp>
      <p:sp>
        <p:nvSpPr>
          <p:cNvPr name="TextBox 9" id="9"/>
          <p:cNvSpPr txBox="true"/>
          <p:nvPr/>
        </p:nvSpPr>
        <p:spPr>
          <a:xfrm rot="0">
            <a:off x="1028700" y="1048461"/>
            <a:ext cx="13967855" cy="848360"/>
          </a:xfrm>
          <a:prstGeom prst="rect">
            <a:avLst/>
          </a:prstGeom>
        </p:spPr>
        <p:txBody>
          <a:bodyPr anchor="t" rtlCol="false" tIns="0" lIns="0" bIns="0" rIns="0">
            <a:spAutoFit/>
          </a:bodyPr>
          <a:lstStyle/>
          <a:p>
            <a:pPr algn="l">
              <a:lnSpc>
                <a:spcPts val="6399"/>
              </a:lnSpc>
            </a:pPr>
            <a:r>
              <a:rPr lang="en-US" sz="6399" spc="639">
                <a:solidFill>
                  <a:srgbClr val="404040"/>
                </a:solidFill>
                <a:latin typeface="Gotham Bold"/>
                <a:ea typeface="Gotham Bold"/>
                <a:cs typeface="Gotham Bold"/>
                <a:sym typeface="Gotham Bold"/>
              </a:rPr>
              <a:t>ABOUT THE DATASET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AF6F6"/>
        </a:solidFill>
      </p:bgPr>
    </p:bg>
    <p:spTree>
      <p:nvGrpSpPr>
        <p:cNvPr id="1" name=""/>
        <p:cNvGrpSpPr/>
        <p:nvPr/>
      </p:nvGrpSpPr>
      <p:grpSpPr>
        <a:xfrm>
          <a:off x="0" y="0"/>
          <a:ext cx="0" cy="0"/>
          <a:chOff x="0" y="0"/>
          <a:chExt cx="0" cy="0"/>
        </a:xfrm>
      </p:grpSpPr>
      <p:grpSp>
        <p:nvGrpSpPr>
          <p:cNvPr name="Group 2" id="2"/>
          <p:cNvGrpSpPr/>
          <p:nvPr/>
        </p:nvGrpSpPr>
        <p:grpSpPr>
          <a:xfrm rot="0">
            <a:off x="1028700" y="1691554"/>
            <a:ext cx="4510838" cy="6903892"/>
            <a:chOff x="0" y="0"/>
            <a:chExt cx="1106374" cy="1693318"/>
          </a:xfrm>
        </p:grpSpPr>
        <p:sp>
          <p:nvSpPr>
            <p:cNvPr name="Freeform 3" id="3"/>
            <p:cNvSpPr/>
            <p:nvPr/>
          </p:nvSpPr>
          <p:spPr>
            <a:xfrm flipH="false" flipV="false" rot="0">
              <a:off x="0" y="0"/>
              <a:ext cx="1106374" cy="1693318"/>
            </a:xfrm>
            <a:custGeom>
              <a:avLst/>
              <a:gdLst/>
              <a:ahLst/>
              <a:cxnLst/>
              <a:rect r="r" b="b" t="t" l="l"/>
              <a:pathLst>
                <a:path h="1693318" w="1106374">
                  <a:moveTo>
                    <a:pt x="0" y="0"/>
                  </a:moveTo>
                  <a:lnTo>
                    <a:pt x="1106374" y="0"/>
                  </a:lnTo>
                  <a:lnTo>
                    <a:pt x="1106374" y="1693318"/>
                  </a:lnTo>
                  <a:lnTo>
                    <a:pt x="0" y="1693318"/>
                  </a:lnTo>
                  <a:close/>
                </a:path>
              </a:pathLst>
            </a:custGeom>
            <a:solidFill>
              <a:srgbClr val="DB4437"/>
            </a:solidFill>
            <a:ln w="19050" cap="sq">
              <a:solidFill>
                <a:srgbClr val="000000"/>
              </a:solidFill>
              <a:prstDash val="solid"/>
              <a:miter/>
            </a:ln>
          </p:spPr>
        </p:sp>
        <p:sp>
          <p:nvSpPr>
            <p:cNvPr name="TextBox 4" id="4"/>
            <p:cNvSpPr txBox="true"/>
            <p:nvPr/>
          </p:nvSpPr>
          <p:spPr>
            <a:xfrm>
              <a:off x="0" y="-28575"/>
              <a:ext cx="1106374" cy="1721893"/>
            </a:xfrm>
            <a:prstGeom prst="rect">
              <a:avLst/>
            </a:prstGeom>
          </p:spPr>
          <p:txBody>
            <a:bodyPr anchor="ctr" rtlCol="false" tIns="50800" lIns="50800" bIns="50800" rIns="50800"/>
            <a:lstStyle/>
            <a:p>
              <a:pPr algn="ctr">
                <a:lnSpc>
                  <a:spcPts val="1988"/>
                </a:lnSpc>
              </a:pPr>
            </a:p>
          </p:txBody>
        </p:sp>
      </p:grpSp>
      <p:sp>
        <p:nvSpPr>
          <p:cNvPr name="AutoShape 5" id="5"/>
          <p:cNvSpPr/>
          <p:nvPr/>
        </p:nvSpPr>
        <p:spPr>
          <a:xfrm>
            <a:off x="1028700" y="3108303"/>
            <a:ext cx="4510838" cy="0"/>
          </a:xfrm>
          <a:prstGeom prst="line">
            <a:avLst/>
          </a:prstGeom>
          <a:ln cap="rnd" w="38100">
            <a:solidFill>
              <a:srgbClr val="000000"/>
            </a:solidFill>
            <a:prstDash val="sysDot"/>
            <a:headEnd type="none" len="sm" w="sm"/>
            <a:tailEnd type="none" len="sm" w="sm"/>
          </a:ln>
        </p:spPr>
      </p:sp>
      <p:sp>
        <p:nvSpPr>
          <p:cNvPr name="Freeform 6" id="6"/>
          <p:cNvSpPr/>
          <p:nvPr/>
        </p:nvSpPr>
        <p:spPr>
          <a:xfrm flipH="false" flipV="false" rot="0">
            <a:off x="6611865" y="2266087"/>
            <a:ext cx="11075590" cy="5754826"/>
          </a:xfrm>
          <a:custGeom>
            <a:avLst/>
            <a:gdLst/>
            <a:ahLst/>
            <a:cxnLst/>
            <a:rect r="r" b="b" t="t" l="l"/>
            <a:pathLst>
              <a:path h="5754826" w="11075590">
                <a:moveTo>
                  <a:pt x="0" y="0"/>
                </a:moveTo>
                <a:lnTo>
                  <a:pt x="11075590" y="0"/>
                </a:lnTo>
                <a:lnTo>
                  <a:pt x="11075590" y="5754826"/>
                </a:lnTo>
                <a:lnTo>
                  <a:pt x="0" y="5754826"/>
                </a:lnTo>
                <a:lnTo>
                  <a:pt x="0" y="0"/>
                </a:lnTo>
                <a:close/>
              </a:path>
            </a:pathLst>
          </a:custGeom>
          <a:blipFill>
            <a:blip r:embed="rId2"/>
            <a:stretch>
              <a:fillRect l="0" t="0" r="0" b="0"/>
            </a:stretch>
          </a:blipFill>
          <a:ln cap="sq">
            <a:noFill/>
            <a:prstDash val="sysDot"/>
            <a:miter/>
          </a:ln>
        </p:spPr>
      </p:sp>
      <p:sp>
        <p:nvSpPr>
          <p:cNvPr name="TextBox 7" id="7"/>
          <p:cNvSpPr txBox="true"/>
          <p:nvPr/>
        </p:nvSpPr>
        <p:spPr>
          <a:xfrm rot="0">
            <a:off x="1312151" y="4209154"/>
            <a:ext cx="3943935" cy="2065020"/>
          </a:xfrm>
          <a:prstGeom prst="rect">
            <a:avLst/>
          </a:prstGeom>
        </p:spPr>
        <p:txBody>
          <a:bodyPr anchor="t" rtlCol="false" tIns="0" lIns="0" bIns="0" rIns="0">
            <a:spAutoFit/>
          </a:bodyPr>
          <a:lstStyle/>
          <a:p>
            <a:pPr algn="l" marL="453390" indent="-226695" lvl="1">
              <a:lnSpc>
                <a:spcPts val="3360"/>
              </a:lnSpc>
              <a:buFont typeface="Arial"/>
              <a:buChar char="•"/>
            </a:pPr>
            <a:r>
              <a:rPr lang="en-US" sz="2100" spc="105">
                <a:solidFill>
                  <a:srgbClr val="404040"/>
                </a:solidFill>
                <a:latin typeface="Gotham Bold"/>
                <a:ea typeface="Gotham Bold"/>
                <a:cs typeface="Gotham Bold"/>
                <a:sym typeface="Gotham Bold"/>
              </a:rPr>
              <a:t>App</a:t>
            </a:r>
          </a:p>
          <a:p>
            <a:pPr algn="l" marL="453390" indent="-226695" lvl="1">
              <a:lnSpc>
                <a:spcPts val="3360"/>
              </a:lnSpc>
              <a:buFont typeface="Arial"/>
              <a:buChar char="•"/>
            </a:pPr>
            <a:r>
              <a:rPr lang="en-US" sz="2100" spc="105">
                <a:solidFill>
                  <a:srgbClr val="404040"/>
                </a:solidFill>
                <a:latin typeface="Gotham Bold"/>
                <a:ea typeface="Gotham Bold"/>
                <a:cs typeface="Gotham Bold"/>
                <a:sym typeface="Gotham Bold"/>
              </a:rPr>
              <a:t>Translated_Review</a:t>
            </a:r>
          </a:p>
          <a:p>
            <a:pPr algn="l" marL="453390" indent="-226695" lvl="1">
              <a:lnSpc>
                <a:spcPts val="3360"/>
              </a:lnSpc>
              <a:buFont typeface="Arial"/>
              <a:buChar char="•"/>
            </a:pPr>
            <a:r>
              <a:rPr lang="en-US" sz="2100" spc="105">
                <a:solidFill>
                  <a:srgbClr val="404040"/>
                </a:solidFill>
                <a:latin typeface="Gotham Bold"/>
                <a:ea typeface="Gotham Bold"/>
                <a:cs typeface="Gotham Bold"/>
                <a:sym typeface="Gotham Bold"/>
              </a:rPr>
              <a:t>Sentiment</a:t>
            </a:r>
          </a:p>
          <a:p>
            <a:pPr algn="l" marL="453390" indent="-226695" lvl="1">
              <a:lnSpc>
                <a:spcPts val="3360"/>
              </a:lnSpc>
              <a:buFont typeface="Arial"/>
              <a:buChar char="•"/>
            </a:pPr>
            <a:r>
              <a:rPr lang="en-US" sz="2100" spc="105">
                <a:solidFill>
                  <a:srgbClr val="404040"/>
                </a:solidFill>
                <a:latin typeface="Gotham Bold"/>
                <a:ea typeface="Gotham Bold"/>
                <a:cs typeface="Gotham Bold"/>
                <a:sym typeface="Gotham Bold"/>
              </a:rPr>
              <a:t>Sentiment_Polarity</a:t>
            </a:r>
          </a:p>
          <a:p>
            <a:pPr algn="l" marL="453390" indent="-226695" lvl="1">
              <a:lnSpc>
                <a:spcPts val="3360"/>
              </a:lnSpc>
              <a:buFont typeface="Arial"/>
              <a:buChar char="•"/>
            </a:pPr>
            <a:r>
              <a:rPr lang="en-US" sz="2100" spc="105">
                <a:solidFill>
                  <a:srgbClr val="404040"/>
                </a:solidFill>
                <a:latin typeface="Gotham Bold"/>
                <a:ea typeface="Gotham Bold"/>
                <a:cs typeface="Gotham Bold"/>
                <a:sym typeface="Gotham Bold"/>
              </a:rPr>
              <a:t>Sentiment_Subjectivity</a:t>
            </a:r>
          </a:p>
        </p:txBody>
      </p:sp>
      <p:sp>
        <p:nvSpPr>
          <p:cNvPr name="TextBox 8" id="8"/>
          <p:cNvSpPr txBox="true"/>
          <p:nvPr/>
        </p:nvSpPr>
        <p:spPr>
          <a:xfrm rot="0">
            <a:off x="1771137" y="2144471"/>
            <a:ext cx="3025965" cy="514350"/>
          </a:xfrm>
          <a:prstGeom prst="rect">
            <a:avLst/>
          </a:prstGeom>
        </p:spPr>
        <p:txBody>
          <a:bodyPr anchor="t" rtlCol="false" tIns="0" lIns="0" bIns="0" rIns="0">
            <a:spAutoFit/>
          </a:bodyPr>
          <a:lstStyle/>
          <a:p>
            <a:pPr algn="ctr">
              <a:lnSpc>
                <a:spcPts val="4079"/>
              </a:lnSpc>
            </a:pPr>
            <a:r>
              <a:rPr lang="en-US" sz="3399">
                <a:solidFill>
                  <a:srgbClr val="404040"/>
                </a:solidFill>
                <a:latin typeface="Gotham Bold"/>
                <a:ea typeface="Gotham Bold"/>
                <a:cs typeface="Gotham Bold"/>
                <a:sym typeface="Gotham Bold"/>
              </a:rPr>
              <a:t>user_reviews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AF6F6"/>
        </a:solidFill>
      </p:bgPr>
    </p:bg>
    <p:spTree>
      <p:nvGrpSpPr>
        <p:cNvPr id="1" name=""/>
        <p:cNvGrpSpPr/>
        <p:nvPr/>
      </p:nvGrpSpPr>
      <p:grpSpPr>
        <a:xfrm>
          <a:off x="0" y="0"/>
          <a:ext cx="0" cy="0"/>
          <a:chOff x="0" y="0"/>
          <a:chExt cx="0" cy="0"/>
        </a:xfrm>
      </p:grpSpPr>
      <p:sp>
        <p:nvSpPr>
          <p:cNvPr name="AutoShape 2" id="2"/>
          <p:cNvSpPr/>
          <p:nvPr/>
        </p:nvSpPr>
        <p:spPr>
          <a:xfrm>
            <a:off x="7334358" y="2001799"/>
            <a:ext cx="2979020" cy="0"/>
          </a:xfrm>
          <a:prstGeom prst="line">
            <a:avLst/>
          </a:prstGeom>
          <a:ln cap="rnd" w="19050">
            <a:solidFill>
              <a:srgbClr val="000000"/>
            </a:solidFill>
            <a:prstDash val="solid"/>
            <a:headEnd type="none" len="sm" w="sm"/>
            <a:tailEnd type="none" len="sm" w="sm"/>
          </a:ln>
        </p:spPr>
      </p:sp>
      <p:sp>
        <p:nvSpPr>
          <p:cNvPr name="Freeform 3" id="3"/>
          <p:cNvSpPr/>
          <p:nvPr/>
        </p:nvSpPr>
        <p:spPr>
          <a:xfrm flipH="false" flipV="false" rot="0">
            <a:off x="10267301" y="1729746"/>
            <a:ext cx="5030997" cy="1320637"/>
          </a:xfrm>
          <a:custGeom>
            <a:avLst/>
            <a:gdLst/>
            <a:ahLst/>
            <a:cxnLst/>
            <a:rect r="r" b="b" t="t" l="l"/>
            <a:pathLst>
              <a:path h="1320637" w="5030997">
                <a:moveTo>
                  <a:pt x="0" y="0"/>
                </a:moveTo>
                <a:lnTo>
                  <a:pt x="5030997" y="0"/>
                </a:lnTo>
                <a:lnTo>
                  <a:pt x="5030997" y="1320637"/>
                </a:lnTo>
                <a:lnTo>
                  <a:pt x="0" y="1320637"/>
                </a:lnTo>
                <a:lnTo>
                  <a:pt x="0" y="0"/>
                </a:lnTo>
                <a:close/>
              </a:path>
            </a:pathLst>
          </a:custGeom>
          <a:blipFill>
            <a:blip r:embed="rId2">
              <a:alphaModFix amt="80000"/>
            </a:blip>
            <a:stretch>
              <a:fillRect l="0" t="0" r="0" b="0"/>
            </a:stretch>
          </a:blipFill>
        </p:spPr>
      </p:sp>
      <p:grpSp>
        <p:nvGrpSpPr>
          <p:cNvPr name="Group 4" id="4"/>
          <p:cNvGrpSpPr/>
          <p:nvPr/>
        </p:nvGrpSpPr>
        <p:grpSpPr>
          <a:xfrm rot="0">
            <a:off x="10267301" y="1621452"/>
            <a:ext cx="5030997" cy="848607"/>
            <a:chOff x="0" y="0"/>
            <a:chExt cx="1279926" cy="215892"/>
          </a:xfrm>
        </p:grpSpPr>
        <p:sp>
          <p:nvSpPr>
            <p:cNvPr name="Freeform 5" id="5"/>
            <p:cNvSpPr/>
            <p:nvPr/>
          </p:nvSpPr>
          <p:spPr>
            <a:xfrm flipH="false" flipV="false" rot="0">
              <a:off x="0" y="0"/>
              <a:ext cx="1279926" cy="215892"/>
            </a:xfrm>
            <a:custGeom>
              <a:avLst/>
              <a:gdLst/>
              <a:ahLst/>
              <a:cxnLst/>
              <a:rect r="r" b="b" t="t" l="l"/>
              <a:pathLst>
                <a:path h="215892" w="1279926">
                  <a:moveTo>
                    <a:pt x="107946" y="0"/>
                  </a:moveTo>
                  <a:lnTo>
                    <a:pt x="1171980" y="0"/>
                  </a:lnTo>
                  <a:cubicBezTo>
                    <a:pt x="1200609" y="0"/>
                    <a:pt x="1228066" y="11373"/>
                    <a:pt x="1248310" y="31617"/>
                  </a:cubicBezTo>
                  <a:cubicBezTo>
                    <a:pt x="1268554" y="51861"/>
                    <a:pt x="1279926" y="79317"/>
                    <a:pt x="1279926" y="107946"/>
                  </a:cubicBezTo>
                  <a:lnTo>
                    <a:pt x="1279926" y="107946"/>
                  </a:lnTo>
                  <a:cubicBezTo>
                    <a:pt x="1279926" y="136575"/>
                    <a:pt x="1268554" y="164032"/>
                    <a:pt x="1248310" y="184276"/>
                  </a:cubicBezTo>
                  <a:cubicBezTo>
                    <a:pt x="1228066" y="204520"/>
                    <a:pt x="1200609" y="215892"/>
                    <a:pt x="1171980" y="215892"/>
                  </a:cubicBezTo>
                  <a:lnTo>
                    <a:pt x="107946" y="215892"/>
                  </a:lnTo>
                  <a:cubicBezTo>
                    <a:pt x="79317" y="215892"/>
                    <a:pt x="51861" y="204520"/>
                    <a:pt x="31617" y="184276"/>
                  </a:cubicBezTo>
                  <a:cubicBezTo>
                    <a:pt x="11373" y="164032"/>
                    <a:pt x="0" y="136575"/>
                    <a:pt x="0" y="107946"/>
                  </a:cubicBezTo>
                  <a:lnTo>
                    <a:pt x="0" y="107946"/>
                  </a:lnTo>
                  <a:cubicBezTo>
                    <a:pt x="0" y="79317"/>
                    <a:pt x="11373" y="51861"/>
                    <a:pt x="31617" y="31617"/>
                  </a:cubicBezTo>
                  <a:cubicBezTo>
                    <a:pt x="51861" y="11373"/>
                    <a:pt x="79317" y="0"/>
                    <a:pt x="107946" y="0"/>
                  </a:cubicBezTo>
                  <a:close/>
                </a:path>
              </a:pathLst>
            </a:custGeom>
            <a:solidFill>
              <a:srgbClr val="FFFFFF"/>
            </a:solidFill>
            <a:ln w="19050" cap="rnd">
              <a:solidFill>
                <a:srgbClr val="000000"/>
              </a:solidFill>
              <a:prstDash val="solid"/>
              <a:round/>
            </a:ln>
          </p:spPr>
        </p:sp>
        <p:sp>
          <p:nvSpPr>
            <p:cNvPr name="TextBox 6" id="6"/>
            <p:cNvSpPr txBox="true"/>
            <p:nvPr/>
          </p:nvSpPr>
          <p:spPr>
            <a:xfrm>
              <a:off x="0" y="-28575"/>
              <a:ext cx="1279926" cy="244467"/>
            </a:xfrm>
            <a:prstGeom prst="rect">
              <a:avLst/>
            </a:prstGeom>
          </p:spPr>
          <p:txBody>
            <a:bodyPr anchor="ctr" rtlCol="false" tIns="50800" lIns="50800" bIns="50800" rIns="50800"/>
            <a:lstStyle/>
            <a:p>
              <a:pPr algn="ctr">
                <a:lnSpc>
                  <a:spcPts val="1960"/>
                </a:lnSpc>
                <a:spcBef>
                  <a:spcPct val="0"/>
                </a:spcBef>
              </a:pPr>
            </a:p>
          </p:txBody>
        </p:sp>
      </p:grpSp>
      <p:grpSp>
        <p:nvGrpSpPr>
          <p:cNvPr name="Group 7" id="7"/>
          <p:cNvGrpSpPr/>
          <p:nvPr/>
        </p:nvGrpSpPr>
        <p:grpSpPr>
          <a:xfrm rot="0">
            <a:off x="10077050" y="1803572"/>
            <a:ext cx="396454" cy="39645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4437"/>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1960"/>
                </a:lnSpc>
              </a:pPr>
            </a:p>
          </p:txBody>
        </p:sp>
      </p:grpSp>
      <p:sp>
        <p:nvSpPr>
          <p:cNvPr name="Freeform 10" id="10"/>
          <p:cNvSpPr/>
          <p:nvPr/>
        </p:nvSpPr>
        <p:spPr>
          <a:xfrm flipH="false" flipV="false" rot="0">
            <a:off x="1028700" y="2174052"/>
            <a:ext cx="5732028" cy="5332295"/>
          </a:xfrm>
          <a:custGeom>
            <a:avLst/>
            <a:gdLst/>
            <a:ahLst/>
            <a:cxnLst/>
            <a:rect r="r" b="b" t="t" l="l"/>
            <a:pathLst>
              <a:path h="5332295" w="5732028">
                <a:moveTo>
                  <a:pt x="0" y="0"/>
                </a:moveTo>
                <a:lnTo>
                  <a:pt x="5732028" y="0"/>
                </a:lnTo>
                <a:lnTo>
                  <a:pt x="5732028" y="5332295"/>
                </a:lnTo>
                <a:lnTo>
                  <a:pt x="0" y="5332295"/>
                </a:lnTo>
                <a:lnTo>
                  <a:pt x="0" y="0"/>
                </a:lnTo>
                <a:close/>
              </a:path>
            </a:pathLst>
          </a:custGeom>
          <a:blipFill>
            <a:blip r:embed="rId3"/>
            <a:stretch>
              <a:fillRect l="0" t="-7496" r="0" b="0"/>
            </a:stretch>
          </a:blipFill>
          <a:ln cap="sq">
            <a:noFill/>
            <a:prstDash val="sysDot"/>
            <a:miter/>
          </a:ln>
        </p:spPr>
      </p:sp>
      <p:sp>
        <p:nvSpPr>
          <p:cNvPr name="Freeform 11" id="11"/>
          <p:cNvSpPr/>
          <p:nvPr/>
        </p:nvSpPr>
        <p:spPr>
          <a:xfrm flipH="false" flipV="false" rot="0">
            <a:off x="11825272" y="2885125"/>
            <a:ext cx="5434028" cy="5332295"/>
          </a:xfrm>
          <a:custGeom>
            <a:avLst/>
            <a:gdLst/>
            <a:ahLst/>
            <a:cxnLst/>
            <a:rect r="r" b="b" t="t" l="l"/>
            <a:pathLst>
              <a:path h="5332295" w="5434028">
                <a:moveTo>
                  <a:pt x="0" y="0"/>
                </a:moveTo>
                <a:lnTo>
                  <a:pt x="5434028" y="0"/>
                </a:lnTo>
                <a:lnTo>
                  <a:pt x="5434028" y="5332295"/>
                </a:lnTo>
                <a:lnTo>
                  <a:pt x="0" y="5332295"/>
                </a:lnTo>
                <a:lnTo>
                  <a:pt x="0" y="0"/>
                </a:lnTo>
                <a:close/>
              </a:path>
            </a:pathLst>
          </a:custGeom>
          <a:blipFill>
            <a:blip r:embed="rId4"/>
            <a:stretch>
              <a:fillRect l="0" t="-7426" r="0" b="0"/>
            </a:stretch>
          </a:blipFill>
          <a:ln cap="sq">
            <a:noFill/>
            <a:prstDash val="sysDot"/>
            <a:miter/>
          </a:ln>
        </p:spPr>
      </p:sp>
      <p:sp>
        <p:nvSpPr>
          <p:cNvPr name="TextBox 12" id="12"/>
          <p:cNvSpPr txBox="true"/>
          <p:nvPr/>
        </p:nvSpPr>
        <p:spPr>
          <a:xfrm rot="0">
            <a:off x="10800409" y="1806712"/>
            <a:ext cx="3964781" cy="400050"/>
          </a:xfrm>
          <a:prstGeom prst="rect">
            <a:avLst/>
          </a:prstGeom>
        </p:spPr>
        <p:txBody>
          <a:bodyPr anchor="t" rtlCol="false" tIns="0" lIns="0" bIns="0" rIns="0">
            <a:spAutoFit/>
          </a:bodyPr>
          <a:lstStyle/>
          <a:p>
            <a:pPr algn="l">
              <a:lnSpc>
                <a:spcPts val="3119"/>
              </a:lnSpc>
            </a:pPr>
            <a:r>
              <a:rPr lang="en-US" sz="2599">
                <a:solidFill>
                  <a:srgbClr val="404040"/>
                </a:solidFill>
                <a:latin typeface="Gotham"/>
                <a:ea typeface="Gotham"/>
                <a:cs typeface="Gotham"/>
                <a:sym typeface="Gotham"/>
              </a:rPr>
              <a:t>Identifying NULL Values</a:t>
            </a:r>
          </a:p>
        </p:txBody>
      </p:sp>
      <p:sp>
        <p:nvSpPr>
          <p:cNvPr name="TextBox 13" id="13"/>
          <p:cNvSpPr txBox="true"/>
          <p:nvPr/>
        </p:nvSpPr>
        <p:spPr>
          <a:xfrm rot="0">
            <a:off x="1028700" y="1152525"/>
            <a:ext cx="6854793" cy="848360"/>
          </a:xfrm>
          <a:prstGeom prst="rect">
            <a:avLst/>
          </a:prstGeom>
        </p:spPr>
        <p:txBody>
          <a:bodyPr anchor="t" rtlCol="false" tIns="0" lIns="0" bIns="0" rIns="0">
            <a:spAutoFit/>
          </a:bodyPr>
          <a:lstStyle/>
          <a:p>
            <a:pPr algn="l">
              <a:lnSpc>
                <a:spcPts val="6399"/>
              </a:lnSpc>
            </a:pPr>
            <a:r>
              <a:rPr lang="en-US" sz="6399" spc="639">
                <a:solidFill>
                  <a:srgbClr val="404040"/>
                </a:solidFill>
                <a:latin typeface="Gotham Bold"/>
                <a:ea typeface="Gotham Bold"/>
                <a:cs typeface="Gotham Bold"/>
                <a:sym typeface="Gotham Bold"/>
              </a:rPr>
              <a:t>SQL QUERIES</a:t>
            </a:r>
          </a:p>
        </p:txBody>
      </p:sp>
      <p:sp>
        <p:nvSpPr>
          <p:cNvPr name="AutoShape 14" id="14"/>
          <p:cNvSpPr/>
          <p:nvPr/>
        </p:nvSpPr>
        <p:spPr>
          <a:xfrm flipV="true">
            <a:off x="6541929" y="2011499"/>
            <a:ext cx="785693" cy="726858"/>
          </a:xfrm>
          <a:prstGeom prst="line">
            <a:avLst/>
          </a:prstGeom>
          <a:ln cap="rnd" w="19050">
            <a:solidFill>
              <a:srgbClr val="000000"/>
            </a:solidFill>
            <a:prstDash val="solid"/>
            <a:headEnd type="none" len="sm" w="sm"/>
            <a:tailEnd type="none" len="sm" w="sm"/>
          </a:ln>
        </p:spPr>
      </p:sp>
      <p:sp>
        <p:nvSpPr>
          <p:cNvPr name="AutoShape 15" id="15"/>
          <p:cNvSpPr/>
          <p:nvPr/>
        </p:nvSpPr>
        <p:spPr>
          <a:xfrm flipV="true">
            <a:off x="12753597" y="8224155"/>
            <a:ext cx="560159" cy="560159"/>
          </a:xfrm>
          <a:prstGeom prst="line">
            <a:avLst/>
          </a:prstGeom>
          <a:ln cap="rnd" w="19050">
            <a:solidFill>
              <a:srgbClr val="000000"/>
            </a:solidFill>
            <a:prstDash val="solid"/>
            <a:headEnd type="none" len="sm" w="sm"/>
            <a:tailEnd type="none" len="sm" w="sm"/>
          </a:ln>
        </p:spPr>
      </p:sp>
      <p:sp>
        <p:nvSpPr>
          <p:cNvPr name="Freeform 16" id="16"/>
          <p:cNvSpPr/>
          <p:nvPr/>
        </p:nvSpPr>
        <p:spPr>
          <a:xfrm flipH="false" flipV="false" rot="0">
            <a:off x="4456096" y="8349344"/>
            <a:ext cx="5030997" cy="1320637"/>
          </a:xfrm>
          <a:custGeom>
            <a:avLst/>
            <a:gdLst/>
            <a:ahLst/>
            <a:cxnLst/>
            <a:rect r="r" b="b" t="t" l="l"/>
            <a:pathLst>
              <a:path h="1320637" w="5030997">
                <a:moveTo>
                  <a:pt x="0" y="0"/>
                </a:moveTo>
                <a:lnTo>
                  <a:pt x="5030998" y="0"/>
                </a:lnTo>
                <a:lnTo>
                  <a:pt x="5030998" y="1320637"/>
                </a:lnTo>
                <a:lnTo>
                  <a:pt x="0" y="1320637"/>
                </a:lnTo>
                <a:lnTo>
                  <a:pt x="0" y="0"/>
                </a:lnTo>
                <a:close/>
              </a:path>
            </a:pathLst>
          </a:custGeom>
          <a:blipFill>
            <a:blip r:embed="rId2">
              <a:alphaModFix amt="80000"/>
            </a:blip>
            <a:stretch>
              <a:fillRect l="0" t="0" r="0" b="0"/>
            </a:stretch>
          </a:blipFill>
        </p:spPr>
      </p:sp>
      <p:grpSp>
        <p:nvGrpSpPr>
          <p:cNvPr name="Group 17" id="17"/>
          <p:cNvGrpSpPr/>
          <p:nvPr/>
        </p:nvGrpSpPr>
        <p:grpSpPr>
          <a:xfrm rot="0">
            <a:off x="4456096" y="8349344"/>
            <a:ext cx="5030997" cy="869685"/>
            <a:chOff x="0" y="0"/>
            <a:chExt cx="1279926" cy="221255"/>
          </a:xfrm>
        </p:grpSpPr>
        <p:sp>
          <p:nvSpPr>
            <p:cNvPr name="Freeform 18" id="18"/>
            <p:cNvSpPr/>
            <p:nvPr/>
          </p:nvSpPr>
          <p:spPr>
            <a:xfrm flipH="false" flipV="false" rot="0">
              <a:off x="0" y="0"/>
              <a:ext cx="1279926" cy="221255"/>
            </a:xfrm>
            <a:custGeom>
              <a:avLst/>
              <a:gdLst/>
              <a:ahLst/>
              <a:cxnLst/>
              <a:rect r="r" b="b" t="t" l="l"/>
              <a:pathLst>
                <a:path h="221255" w="1279926">
                  <a:moveTo>
                    <a:pt x="110627" y="0"/>
                  </a:moveTo>
                  <a:lnTo>
                    <a:pt x="1169299" y="0"/>
                  </a:lnTo>
                  <a:cubicBezTo>
                    <a:pt x="1198639" y="0"/>
                    <a:pt x="1226778" y="11655"/>
                    <a:pt x="1247524" y="32402"/>
                  </a:cubicBezTo>
                  <a:cubicBezTo>
                    <a:pt x="1268271" y="53149"/>
                    <a:pt x="1279926" y="81287"/>
                    <a:pt x="1279926" y="110627"/>
                  </a:cubicBezTo>
                  <a:lnTo>
                    <a:pt x="1279926" y="110627"/>
                  </a:lnTo>
                  <a:cubicBezTo>
                    <a:pt x="1279926" y="139968"/>
                    <a:pt x="1268271" y="168106"/>
                    <a:pt x="1247524" y="188853"/>
                  </a:cubicBezTo>
                  <a:cubicBezTo>
                    <a:pt x="1226778" y="209600"/>
                    <a:pt x="1198639" y="221255"/>
                    <a:pt x="1169299" y="221255"/>
                  </a:cubicBezTo>
                  <a:lnTo>
                    <a:pt x="110627" y="221255"/>
                  </a:lnTo>
                  <a:cubicBezTo>
                    <a:pt x="81287" y="221255"/>
                    <a:pt x="53149" y="209600"/>
                    <a:pt x="32402" y="188853"/>
                  </a:cubicBezTo>
                  <a:cubicBezTo>
                    <a:pt x="11655" y="168106"/>
                    <a:pt x="0" y="139968"/>
                    <a:pt x="0" y="110627"/>
                  </a:cubicBezTo>
                  <a:lnTo>
                    <a:pt x="0" y="110627"/>
                  </a:lnTo>
                  <a:cubicBezTo>
                    <a:pt x="0" y="81287"/>
                    <a:pt x="11655" y="53149"/>
                    <a:pt x="32402" y="32402"/>
                  </a:cubicBezTo>
                  <a:cubicBezTo>
                    <a:pt x="53149" y="11655"/>
                    <a:pt x="81287" y="0"/>
                    <a:pt x="110627" y="0"/>
                  </a:cubicBezTo>
                  <a:close/>
                </a:path>
              </a:pathLst>
            </a:custGeom>
            <a:solidFill>
              <a:srgbClr val="FFFFFF"/>
            </a:solidFill>
            <a:ln w="19050" cap="rnd">
              <a:solidFill>
                <a:srgbClr val="000000"/>
              </a:solidFill>
              <a:prstDash val="solid"/>
              <a:round/>
            </a:ln>
          </p:spPr>
        </p:sp>
        <p:sp>
          <p:nvSpPr>
            <p:cNvPr name="TextBox 19" id="19"/>
            <p:cNvSpPr txBox="true"/>
            <p:nvPr/>
          </p:nvSpPr>
          <p:spPr>
            <a:xfrm>
              <a:off x="0" y="-28575"/>
              <a:ext cx="1279926" cy="249830"/>
            </a:xfrm>
            <a:prstGeom prst="rect">
              <a:avLst/>
            </a:prstGeom>
          </p:spPr>
          <p:txBody>
            <a:bodyPr anchor="ctr" rtlCol="false" tIns="50800" lIns="50800" bIns="50800" rIns="50800"/>
            <a:lstStyle/>
            <a:p>
              <a:pPr algn="ctr">
                <a:lnSpc>
                  <a:spcPts val="1960"/>
                </a:lnSpc>
                <a:spcBef>
                  <a:spcPct val="0"/>
                </a:spcBef>
              </a:pPr>
            </a:p>
          </p:txBody>
        </p:sp>
      </p:grpSp>
      <p:sp>
        <p:nvSpPr>
          <p:cNvPr name="AutoShape 20" id="20"/>
          <p:cNvSpPr/>
          <p:nvPr/>
        </p:nvSpPr>
        <p:spPr>
          <a:xfrm flipV="true">
            <a:off x="9600121" y="8791050"/>
            <a:ext cx="3146740" cy="0"/>
          </a:xfrm>
          <a:prstGeom prst="line">
            <a:avLst/>
          </a:prstGeom>
          <a:ln cap="rnd" w="19050">
            <a:solidFill>
              <a:srgbClr val="000000"/>
            </a:solidFill>
            <a:prstDash val="solid"/>
            <a:headEnd type="none" len="sm" w="sm"/>
            <a:tailEnd type="none" len="sm" w="sm"/>
          </a:ln>
        </p:spPr>
      </p:sp>
      <p:grpSp>
        <p:nvGrpSpPr>
          <p:cNvPr name="Group 21" id="21"/>
          <p:cNvGrpSpPr/>
          <p:nvPr/>
        </p:nvGrpSpPr>
        <p:grpSpPr>
          <a:xfrm rot="0">
            <a:off x="9203667" y="8587130"/>
            <a:ext cx="396454" cy="396454"/>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B400"/>
            </a:solidFill>
          </p:spPr>
        </p:sp>
        <p:sp>
          <p:nvSpPr>
            <p:cNvPr name="TextBox 23" id="23"/>
            <p:cNvSpPr txBox="true"/>
            <p:nvPr/>
          </p:nvSpPr>
          <p:spPr>
            <a:xfrm>
              <a:off x="76200" y="47625"/>
              <a:ext cx="660400" cy="688975"/>
            </a:xfrm>
            <a:prstGeom prst="rect">
              <a:avLst/>
            </a:prstGeom>
          </p:spPr>
          <p:txBody>
            <a:bodyPr anchor="ctr" rtlCol="false" tIns="50800" lIns="50800" bIns="50800" rIns="50800"/>
            <a:lstStyle/>
            <a:p>
              <a:pPr algn="ctr">
                <a:lnSpc>
                  <a:spcPts val="1960"/>
                </a:lnSpc>
              </a:pPr>
            </a:p>
          </p:txBody>
        </p:sp>
      </p:grpSp>
      <p:sp>
        <p:nvSpPr>
          <p:cNvPr name="TextBox 24" id="24"/>
          <p:cNvSpPr txBox="true"/>
          <p:nvPr/>
        </p:nvSpPr>
        <p:spPr>
          <a:xfrm rot="0">
            <a:off x="5038863" y="8604383"/>
            <a:ext cx="3865465" cy="361950"/>
          </a:xfrm>
          <a:prstGeom prst="rect">
            <a:avLst/>
          </a:prstGeom>
        </p:spPr>
        <p:txBody>
          <a:bodyPr anchor="t" rtlCol="false" tIns="0" lIns="0" bIns="0" rIns="0">
            <a:spAutoFit/>
          </a:bodyPr>
          <a:lstStyle/>
          <a:p>
            <a:pPr algn="l">
              <a:lnSpc>
                <a:spcPts val="2879"/>
              </a:lnSpc>
            </a:pPr>
            <a:r>
              <a:rPr lang="en-US" sz="2400">
                <a:solidFill>
                  <a:srgbClr val="404040"/>
                </a:solidFill>
                <a:latin typeface="Gotham"/>
                <a:ea typeface="Gotham"/>
                <a:cs typeface="Gotham"/>
                <a:sym typeface="Gotham"/>
              </a:rPr>
              <a:t>Removing NULL Values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AF6F6"/>
        </a:solidFill>
      </p:bgPr>
    </p:bg>
    <p:spTree>
      <p:nvGrpSpPr>
        <p:cNvPr id="1" name=""/>
        <p:cNvGrpSpPr/>
        <p:nvPr/>
      </p:nvGrpSpPr>
      <p:grpSpPr>
        <a:xfrm>
          <a:off x="0" y="0"/>
          <a:ext cx="0" cy="0"/>
          <a:chOff x="0" y="0"/>
          <a:chExt cx="0" cy="0"/>
        </a:xfrm>
      </p:grpSpPr>
      <p:sp>
        <p:nvSpPr>
          <p:cNvPr name="AutoShape 2" id="2"/>
          <p:cNvSpPr/>
          <p:nvPr/>
        </p:nvSpPr>
        <p:spPr>
          <a:xfrm flipV="true">
            <a:off x="8605301" y="2625330"/>
            <a:ext cx="3517719" cy="0"/>
          </a:xfrm>
          <a:prstGeom prst="line">
            <a:avLst/>
          </a:prstGeom>
          <a:ln cap="rnd" w="19050">
            <a:solidFill>
              <a:srgbClr val="000000"/>
            </a:solidFill>
            <a:prstDash val="solid"/>
            <a:headEnd type="none" len="sm" w="sm"/>
            <a:tailEnd type="none" len="sm" w="sm"/>
          </a:ln>
        </p:spPr>
      </p:sp>
      <p:sp>
        <p:nvSpPr>
          <p:cNvPr name="Freeform 3" id="3"/>
          <p:cNvSpPr/>
          <p:nvPr/>
        </p:nvSpPr>
        <p:spPr>
          <a:xfrm flipH="false" flipV="false" rot="0">
            <a:off x="12076943" y="2353277"/>
            <a:ext cx="5030997" cy="1320637"/>
          </a:xfrm>
          <a:custGeom>
            <a:avLst/>
            <a:gdLst/>
            <a:ahLst/>
            <a:cxnLst/>
            <a:rect r="r" b="b" t="t" l="l"/>
            <a:pathLst>
              <a:path h="1320637" w="5030997">
                <a:moveTo>
                  <a:pt x="0" y="0"/>
                </a:moveTo>
                <a:lnTo>
                  <a:pt x="5030997" y="0"/>
                </a:lnTo>
                <a:lnTo>
                  <a:pt x="5030997" y="1320637"/>
                </a:lnTo>
                <a:lnTo>
                  <a:pt x="0" y="1320637"/>
                </a:lnTo>
                <a:lnTo>
                  <a:pt x="0" y="0"/>
                </a:lnTo>
                <a:close/>
              </a:path>
            </a:pathLst>
          </a:custGeom>
          <a:blipFill>
            <a:blip r:embed="rId2">
              <a:alphaModFix amt="80000"/>
            </a:blip>
            <a:stretch>
              <a:fillRect l="0" t="0" r="0" b="0"/>
            </a:stretch>
          </a:blipFill>
        </p:spPr>
      </p:sp>
      <p:grpSp>
        <p:nvGrpSpPr>
          <p:cNvPr name="Group 4" id="4"/>
          <p:cNvGrpSpPr/>
          <p:nvPr/>
        </p:nvGrpSpPr>
        <p:grpSpPr>
          <a:xfrm rot="0">
            <a:off x="12076943" y="2244984"/>
            <a:ext cx="5030997" cy="848607"/>
            <a:chOff x="0" y="0"/>
            <a:chExt cx="1279926" cy="215892"/>
          </a:xfrm>
        </p:grpSpPr>
        <p:sp>
          <p:nvSpPr>
            <p:cNvPr name="Freeform 5" id="5"/>
            <p:cNvSpPr/>
            <p:nvPr/>
          </p:nvSpPr>
          <p:spPr>
            <a:xfrm flipH="false" flipV="false" rot="0">
              <a:off x="0" y="0"/>
              <a:ext cx="1279926" cy="215892"/>
            </a:xfrm>
            <a:custGeom>
              <a:avLst/>
              <a:gdLst/>
              <a:ahLst/>
              <a:cxnLst/>
              <a:rect r="r" b="b" t="t" l="l"/>
              <a:pathLst>
                <a:path h="215892" w="1279926">
                  <a:moveTo>
                    <a:pt x="107946" y="0"/>
                  </a:moveTo>
                  <a:lnTo>
                    <a:pt x="1171980" y="0"/>
                  </a:lnTo>
                  <a:cubicBezTo>
                    <a:pt x="1200609" y="0"/>
                    <a:pt x="1228066" y="11373"/>
                    <a:pt x="1248310" y="31617"/>
                  </a:cubicBezTo>
                  <a:cubicBezTo>
                    <a:pt x="1268554" y="51861"/>
                    <a:pt x="1279926" y="79317"/>
                    <a:pt x="1279926" y="107946"/>
                  </a:cubicBezTo>
                  <a:lnTo>
                    <a:pt x="1279926" y="107946"/>
                  </a:lnTo>
                  <a:cubicBezTo>
                    <a:pt x="1279926" y="136575"/>
                    <a:pt x="1268554" y="164032"/>
                    <a:pt x="1248310" y="184276"/>
                  </a:cubicBezTo>
                  <a:cubicBezTo>
                    <a:pt x="1228066" y="204520"/>
                    <a:pt x="1200609" y="215892"/>
                    <a:pt x="1171980" y="215892"/>
                  </a:cubicBezTo>
                  <a:lnTo>
                    <a:pt x="107946" y="215892"/>
                  </a:lnTo>
                  <a:cubicBezTo>
                    <a:pt x="79317" y="215892"/>
                    <a:pt x="51861" y="204520"/>
                    <a:pt x="31617" y="184276"/>
                  </a:cubicBezTo>
                  <a:cubicBezTo>
                    <a:pt x="11373" y="164032"/>
                    <a:pt x="0" y="136575"/>
                    <a:pt x="0" y="107946"/>
                  </a:cubicBezTo>
                  <a:lnTo>
                    <a:pt x="0" y="107946"/>
                  </a:lnTo>
                  <a:cubicBezTo>
                    <a:pt x="0" y="79317"/>
                    <a:pt x="11373" y="51861"/>
                    <a:pt x="31617" y="31617"/>
                  </a:cubicBezTo>
                  <a:cubicBezTo>
                    <a:pt x="51861" y="11373"/>
                    <a:pt x="79317" y="0"/>
                    <a:pt x="107946" y="0"/>
                  </a:cubicBezTo>
                  <a:close/>
                </a:path>
              </a:pathLst>
            </a:custGeom>
            <a:solidFill>
              <a:srgbClr val="FFFFFF"/>
            </a:solidFill>
            <a:ln w="19050" cap="rnd">
              <a:solidFill>
                <a:srgbClr val="000000"/>
              </a:solidFill>
              <a:prstDash val="solid"/>
              <a:round/>
            </a:ln>
          </p:spPr>
        </p:sp>
        <p:sp>
          <p:nvSpPr>
            <p:cNvPr name="TextBox 6" id="6"/>
            <p:cNvSpPr txBox="true"/>
            <p:nvPr/>
          </p:nvSpPr>
          <p:spPr>
            <a:xfrm>
              <a:off x="0" y="-28575"/>
              <a:ext cx="1279926" cy="244467"/>
            </a:xfrm>
            <a:prstGeom prst="rect">
              <a:avLst/>
            </a:prstGeom>
          </p:spPr>
          <p:txBody>
            <a:bodyPr anchor="ctr" rtlCol="false" tIns="50800" lIns="50800" bIns="50800" rIns="50800"/>
            <a:lstStyle/>
            <a:p>
              <a:pPr algn="ctr">
                <a:lnSpc>
                  <a:spcPts val="1960"/>
                </a:lnSpc>
                <a:spcBef>
                  <a:spcPct val="0"/>
                </a:spcBef>
              </a:pPr>
            </a:p>
          </p:txBody>
        </p:sp>
      </p:grpSp>
      <p:grpSp>
        <p:nvGrpSpPr>
          <p:cNvPr name="Group 7" id="7"/>
          <p:cNvGrpSpPr/>
          <p:nvPr/>
        </p:nvGrpSpPr>
        <p:grpSpPr>
          <a:xfrm rot="0">
            <a:off x="11886693" y="2427103"/>
            <a:ext cx="396454" cy="39645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285F4"/>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1960"/>
                </a:lnSpc>
              </a:pPr>
            </a:p>
          </p:txBody>
        </p:sp>
      </p:grpSp>
      <p:sp>
        <p:nvSpPr>
          <p:cNvPr name="Freeform 10" id="10"/>
          <p:cNvSpPr/>
          <p:nvPr/>
        </p:nvSpPr>
        <p:spPr>
          <a:xfrm flipH="false" flipV="false" rot="0">
            <a:off x="1028700" y="1491374"/>
            <a:ext cx="8339994" cy="1929733"/>
          </a:xfrm>
          <a:custGeom>
            <a:avLst/>
            <a:gdLst/>
            <a:ahLst/>
            <a:cxnLst/>
            <a:rect r="r" b="b" t="t" l="l"/>
            <a:pathLst>
              <a:path h="1929733" w="8339994">
                <a:moveTo>
                  <a:pt x="0" y="0"/>
                </a:moveTo>
                <a:lnTo>
                  <a:pt x="8339994" y="0"/>
                </a:lnTo>
                <a:lnTo>
                  <a:pt x="8339994" y="1929732"/>
                </a:lnTo>
                <a:lnTo>
                  <a:pt x="0" y="1929732"/>
                </a:lnTo>
                <a:lnTo>
                  <a:pt x="0" y="0"/>
                </a:lnTo>
                <a:close/>
              </a:path>
            </a:pathLst>
          </a:custGeom>
          <a:blipFill>
            <a:blip r:embed="rId3"/>
            <a:stretch>
              <a:fillRect l="0" t="0" r="0" b="0"/>
            </a:stretch>
          </a:blipFill>
          <a:ln cap="sq">
            <a:noFill/>
            <a:prstDash val="sysDot"/>
            <a:miter/>
          </a:ln>
        </p:spPr>
      </p:sp>
      <p:sp>
        <p:nvSpPr>
          <p:cNvPr name="Freeform 11" id="11"/>
          <p:cNvSpPr/>
          <p:nvPr/>
        </p:nvSpPr>
        <p:spPr>
          <a:xfrm flipH="false" flipV="false" rot="0">
            <a:off x="3040413" y="3969871"/>
            <a:ext cx="4316568" cy="2347258"/>
          </a:xfrm>
          <a:custGeom>
            <a:avLst/>
            <a:gdLst/>
            <a:ahLst/>
            <a:cxnLst/>
            <a:rect r="r" b="b" t="t" l="l"/>
            <a:pathLst>
              <a:path h="2347258" w="4316568">
                <a:moveTo>
                  <a:pt x="0" y="0"/>
                </a:moveTo>
                <a:lnTo>
                  <a:pt x="4316568" y="0"/>
                </a:lnTo>
                <a:lnTo>
                  <a:pt x="4316568" y="2347258"/>
                </a:lnTo>
                <a:lnTo>
                  <a:pt x="0" y="2347258"/>
                </a:lnTo>
                <a:lnTo>
                  <a:pt x="0" y="0"/>
                </a:lnTo>
                <a:close/>
              </a:path>
            </a:pathLst>
          </a:custGeom>
          <a:blipFill>
            <a:blip r:embed="rId4"/>
            <a:stretch>
              <a:fillRect l="0" t="0" r="0" b="0"/>
            </a:stretch>
          </a:blipFill>
          <a:ln cap="sq">
            <a:noFill/>
            <a:prstDash val="sysDot"/>
            <a:miter/>
          </a:ln>
        </p:spPr>
      </p:sp>
      <p:sp>
        <p:nvSpPr>
          <p:cNvPr name="Freeform 12" id="12"/>
          <p:cNvSpPr/>
          <p:nvPr/>
        </p:nvSpPr>
        <p:spPr>
          <a:xfrm flipH="false" flipV="false" rot="0">
            <a:off x="2449893" y="6869579"/>
            <a:ext cx="5497608" cy="2722458"/>
          </a:xfrm>
          <a:custGeom>
            <a:avLst/>
            <a:gdLst/>
            <a:ahLst/>
            <a:cxnLst/>
            <a:rect r="r" b="b" t="t" l="l"/>
            <a:pathLst>
              <a:path h="2722458" w="5497608">
                <a:moveTo>
                  <a:pt x="0" y="0"/>
                </a:moveTo>
                <a:lnTo>
                  <a:pt x="5497608" y="0"/>
                </a:lnTo>
                <a:lnTo>
                  <a:pt x="5497608" y="2722458"/>
                </a:lnTo>
                <a:lnTo>
                  <a:pt x="0" y="2722458"/>
                </a:lnTo>
                <a:lnTo>
                  <a:pt x="0" y="0"/>
                </a:lnTo>
                <a:close/>
              </a:path>
            </a:pathLst>
          </a:custGeom>
          <a:blipFill>
            <a:blip r:embed="rId5"/>
            <a:stretch>
              <a:fillRect l="0" t="0" r="0" b="0"/>
            </a:stretch>
          </a:blipFill>
          <a:ln cap="sq">
            <a:noFill/>
            <a:prstDash val="sysDot"/>
            <a:miter/>
          </a:ln>
        </p:spPr>
      </p:sp>
      <p:sp>
        <p:nvSpPr>
          <p:cNvPr name="TextBox 13" id="13"/>
          <p:cNvSpPr txBox="true"/>
          <p:nvPr/>
        </p:nvSpPr>
        <p:spPr>
          <a:xfrm rot="0">
            <a:off x="12433915" y="2430243"/>
            <a:ext cx="4317054" cy="400050"/>
          </a:xfrm>
          <a:prstGeom prst="rect">
            <a:avLst/>
          </a:prstGeom>
        </p:spPr>
        <p:txBody>
          <a:bodyPr anchor="t" rtlCol="false" tIns="0" lIns="0" bIns="0" rIns="0">
            <a:spAutoFit/>
          </a:bodyPr>
          <a:lstStyle/>
          <a:p>
            <a:pPr algn="ctr">
              <a:lnSpc>
                <a:spcPts val="3119"/>
              </a:lnSpc>
            </a:pPr>
            <a:r>
              <a:rPr lang="en-US" sz="2599">
                <a:solidFill>
                  <a:srgbClr val="404040"/>
                </a:solidFill>
                <a:latin typeface="Gotham"/>
                <a:ea typeface="Gotham"/>
                <a:cs typeface="Gotham"/>
                <a:sym typeface="Gotham"/>
              </a:rPr>
              <a:t>Overall view of dataset</a:t>
            </a:r>
          </a:p>
        </p:txBody>
      </p:sp>
      <p:sp>
        <p:nvSpPr>
          <p:cNvPr name="AutoShape 14" id="14"/>
          <p:cNvSpPr/>
          <p:nvPr/>
        </p:nvSpPr>
        <p:spPr>
          <a:xfrm>
            <a:off x="7659620" y="8209716"/>
            <a:ext cx="4463400" cy="0"/>
          </a:xfrm>
          <a:prstGeom prst="line">
            <a:avLst/>
          </a:prstGeom>
          <a:ln cap="rnd" w="19050">
            <a:solidFill>
              <a:srgbClr val="000000"/>
            </a:solidFill>
            <a:prstDash val="solid"/>
            <a:headEnd type="none" len="sm" w="sm"/>
            <a:tailEnd type="none" len="sm" w="sm"/>
          </a:ln>
        </p:spPr>
      </p:sp>
      <p:sp>
        <p:nvSpPr>
          <p:cNvPr name="Freeform 15" id="15"/>
          <p:cNvSpPr/>
          <p:nvPr/>
        </p:nvSpPr>
        <p:spPr>
          <a:xfrm flipH="false" flipV="false" rot="0">
            <a:off x="12076943" y="7937663"/>
            <a:ext cx="5030997" cy="1320637"/>
          </a:xfrm>
          <a:custGeom>
            <a:avLst/>
            <a:gdLst/>
            <a:ahLst/>
            <a:cxnLst/>
            <a:rect r="r" b="b" t="t" l="l"/>
            <a:pathLst>
              <a:path h="1320637" w="5030997">
                <a:moveTo>
                  <a:pt x="0" y="0"/>
                </a:moveTo>
                <a:lnTo>
                  <a:pt x="5030997" y="0"/>
                </a:lnTo>
                <a:lnTo>
                  <a:pt x="5030997" y="1320637"/>
                </a:lnTo>
                <a:lnTo>
                  <a:pt x="0" y="1320637"/>
                </a:lnTo>
                <a:lnTo>
                  <a:pt x="0" y="0"/>
                </a:lnTo>
                <a:close/>
              </a:path>
            </a:pathLst>
          </a:custGeom>
          <a:blipFill>
            <a:blip r:embed="rId2">
              <a:alphaModFix amt="80000"/>
            </a:blip>
            <a:stretch>
              <a:fillRect l="0" t="0" r="0" b="0"/>
            </a:stretch>
          </a:blipFill>
        </p:spPr>
      </p:sp>
      <p:grpSp>
        <p:nvGrpSpPr>
          <p:cNvPr name="Group 16" id="16"/>
          <p:cNvGrpSpPr/>
          <p:nvPr/>
        </p:nvGrpSpPr>
        <p:grpSpPr>
          <a:xfrm rot="0">
            <a:off x="12076943" y="7829370"/>
            <a:ext cx="5030997" cy="848607"/>
            <a:chOff x="0" y="0"/>
            <a:chExt cx="1279926" cy="215892"/>
          </a:xfrm>
        </p:grpSpPr>
        <p:sp>
          <p:nvSpPr>
            <p:cNvPr name="Freeform 17" id="17"/>
            <p:cNvSpPr/>
            <p:nvPr/>
          </p:nvSpPr>
          <p:spPr>
            <a:xfrm flipH="false" flipV="false" rot="0">
              <a:off x="0" y="0"/>
              <a:ext cx="1279926" cy="215892"/>
            </a:xfrm>
            <a:custGeom>
              <a:avLst/>
              <a:gdLst/>
              <a:ahLst/>
              <a:cxnLst/>
              <a:rect r="r" b="b" t="t" l="l"/>
              <a:pathLst>
                <a:path h="215892" w="1279926">
                  <a:moveTo>
                    <a:pt x="107946" y="0"/>
                  </a:moveTo>
                  <a:lnTo>
                    <a:pt x="1171980" y="0"/>
                  </a:lnTo>
                  <a:cubicBezTo>
                    <a:pt x="1200609" y="0"/>
                    <a:pt x="1228066" y="11373"/>
                    <a:pt x="1248310" y="31617"/>
                  </a:cubicBezTo>
                  <a:cubicBezTo>
                    <a:pt x="1268554" y="51861"/>
                    <a:pt x="1279926" y="79317"/>
                    <a:pt x="1279926" y="107946"/>
                  </a:cubicBezTo>
                  <a:lnTo>
                    <a:pt x="1279926" y="107946"/>
                  </a:lnTo>
                  <a:cubicBezTo>
                    <a:pt x="1279926" y="136575"/>
                    <a:pt x="1268554" y="164032"/>
                    <a:pt x="1248310" y="184276"/>
                  </a:cubicBezTo>
                  <a:cubicBezTo>
                    <a:pt x="1228066" y="204520"/>
                    <a:pt x="1200609" y="215892"/>
                    <a:pt x="1171980" y="215892"/>
                  </a:cubicBezTo>
                  <a:lnTo>
                    <a:pt x="107946" y="215892"/>
                  </a:lnTo>
                  <a:cubicBezTo>
                    <a:pt x="79317" y="215892"/>
                    <a:pt x="51861" y="204520"/>
                    <a:pt x="31617" y="184276"/>
                  </a:cubicBezTo>
                  <a:cubicBezTo>
                    <a:pt x="11373" y="164032"/>
                    <a:pt x="0" y="136575"/>
                    <a:pt x="0" y="107946"/>
                  </a:cubicBezTo>
                  <a:lnTo>
                    <a:pt x="0" y="107946"/>
                  </a:lnTo>
                  <a:cubicBezTo>
                    <a:pt x="0" y="79317"/>
                    <a:pt x="11373" y="51861"/>
                    <a:pt x="31617" y="31617"/>
                  </a:cubicBezTo>
                  <a:cubicBezTo>
                    <a:pt x="51861" y="11373"/>
                    <a:pt x="79317" y="0"/>
                    <a:pt x="107946" y="0"/>
                  </a:cubicBezTo>
                  <a:close/>
                </a:path>
              </a:pathLst>
            </a:custGeom>
            <a:solidFill>
              <a:srgbClr val="FFFFFF"/>
            </a:solidFill>
            <a:ln w="19050" cap="rnd">
              <a:solidFill>
                <a:srgbClr val="000000"/>
              </a:solidFill>
              <a:prstDash val="solid"/>
              <a:round/>
            </a:ln>
          </p:spPr>
        </p:sp>
        <p:sp>
          <p:nvSpPr>
            <p:cNvPr name="TextBox 18" id="18"/>
            <p:cNvSpPr txBox="true"/>
            <p:nvPr/>
          </p:nvSpPr>
          <p:spPr>
            <a:xfrm>
              <a:off x="0" y="-28575"/>
              <a:ext cx="1279926" cy="244467"/>
            </a:xfrm>
            <a:prstGeom prst="rect">
              <a:avLst/>
            </a:prstGeom>
          </p:spPr>
          <p:txBody>
            <a:bodyPr anchor="ctr" rtlCol="false" tIns="50800" lIns="50800" bIns="50800" rIns="50800"/>
            <a:lstStyle/>
            <a:p>
              <a:pPr algn="ctr">
                <a:lnSpc>
                  <a:spcPts val="1960"/>
                </a:lnSpc>
                <a:spcBef>
                  <a:spcPct val="0"/>
                </a:spcBef>
              </a:pPr>
            </a:p>
          </p:txBody>
        </p:sp>
      </p:grpSp>
      <p:grpSp>
        <p:nvGrpSpPr>
          <p:cNvPr name="Group 19" id="19"/>
          <p:cNvGrpSpPr/>
          <p:nvPr/>
        </p:nvGrpSpPr>
        <p:grpSpPr>
          <a:xfrm rot="0">
            <a:off x="11886693" y="8011489"/>
            <a:ext cx="396454" cy="396454"/>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65314"/>
            </a:solidFill>
          </p:spPr>
        </p:sp>
        <p:sp>
          <p:nvSpPr>
            <p:cNvPr name="TextBox 21" id="21"/>
            <p:cNvSpPr txBox="true"/>
            <p:nvPr/>
          </p:nvSpPr>
          <p:spPr>
            <a:xfrm>
              <a:off x="76200" y="47625"/>
              <a:ext cx="660400" cy="688975"/>
            </a:xfrm>
            <a:prstGeom prst="rect">
              <a:avLst/>
            </a:prstGeom>
          </p:spPr>
          <p:txBody>
            <a:bodyPr anchor="ctr" rtlCol="false" tIns="50800" lIns="50800" bIns="50800" rIns="50800"/>
            <a:lstStyle/>
            <a:p>
              <a:pPr algn="ctr">
                <a:lnSpc>
                  <a:spcPts val="1960"/>
                </a:lnSpc>
              </a:pPr>
            </a:p>
          </p:txBody>
        </p:sp>
      </p:grpSp>
      <p:sp>
        <p:nvSpPr>
          <p:cNvPr name="TextBox 22" id="22"/>
          <p:cNvSpPr txBox="true"/>
          <p:nvPr/>
        </p:nvSpPr>
        <p:spPr>
          <a:xfrm rot="0">
            <a:off x="12433915" y="8014629"/>
            <a:ext cx="4317054" cy="400050"/>
          </a:xfrm>
          <a:prstGeom prst="rect">
            <a:avLst/>
          </a:prstGeom>
        </p:spPr>
        <p:txBody>
          <a:bodyPr anchor="t" rtlCol="false" tIns="0" lIns="0" bIns="0" rIns="0">
            <a:spAutoFit/>
          </a:bodyPr>
          <a:lstStyle/>
          <a:p>
            <a:pPr algn="ctr">
              <a:lnSpc>
                <a:spcPts val="3119"/>
              </a:lnSpc>
            </a:pPr>
            <a:r>
              <a:rPr lang="en-US" sz="2599">
                <a:solidFill>
                  <a:srgbClr val="404040"/>
                </a:solidFill>
                <a:latin typeface="Gotham"/>
                <a:ea typeface="Gotham"/>
                <a:cs typeface="Gotham"/>
                <a:sym typeface="Gotham"/>
              </a:rPr>
              <a:t>Top rated free apps</a:t>
            </a:r>
          </a:p>
        </p:txBody>
      </p:sp>
      <p:sp>
        <p:nvSpPr>
          <p:cNvPr name="AutoShape 23" id="23"/>
          <p:cNvSpPr/>
          <p:nvPr/>
        </p:nvSpPr>
        <p:spPr>
          <a:xfrm>
            <a:off x="7130791" y="5268546"/>
            <a:ext cx="4755902" cy="0"/>
          </a:xfrm>
          <a:prstGeom prst="line">
            <a:avLst/>
          </a:prstGeom>
          <a:ln cap="rnd" w="19050">
            <a:solidFill>
              <a:srgbClr val="000000"/>
            </a:solidFill>
            <a:prstDash val="solid"/>
            <a:headEnd type="none" len="sm" w="sm"/>
            <a:tailEnd type="none" len="sm" w="sm"/>
          </a:ln>
        </p:spPr>
      </p:sp>
      <p:sp>
        <p:nvSpPr>
          <p:cNvPr name="Freeform 24" id="24"/>
          <p:cNvSpPr/>
          <p:nvPr/>
        </p:nvSpPr>
        <p:spPr>
          <a:xfrm flipH="false" flipV="false" rot="0">
            <a:off x="12076943" y="4996492"/>
            <a:ext cx="5030997" cy="1320637"/>
          </a:xfrm>
          <a:custGeom>
            <a:avLst/>
            <a:gdLst/>
            <a:ahLst/>
            <a:cxnLst/>
            <a:rect r="r" b="b" t="t" l="l"/>
            <a:pathLst>
              <a:path h="1320637" w="5030997">
                <a:moveTo>
                  <a:pt x="0" y="0"/>
                </a:moveTo>
                <a:lnTo>
                  <a:pt x="5030997" y="0"/>
                </a:lnTo>
                <a:lnTo>
                  <a:pt x="5030997" y="1320637"/>
                </a:lnTo>
                <a:lnTo>
                  <a:pt x="0" y="1320637"/>
                </a:lnTo>
                <a:lnTo>
                  <a:pt x="0" y="0"/>
                </a:lnTo>
                <a:close/>
              </a:path>
            </a:pathLst>
          </a:custGeom>
          <a:blipFill>
            <a:blip r:embed="rId2">
              <a:alphaModFix amt="80000"/>
            </a:blip>
            <a:stretch>
              <a:fillRect l="0" t="0" r="0" b="0"/>
            </a:stretch>
          </a:blipFill>
        </p:spPr>
      </p:sp>
      <p:grpSp>
        <p:nvGrpSpPr>
          <p:cNvPr name="Group 25" id="25"/>
          <p:cNvGrpSpPr/>
          <p:nvPr/>
        </p:nvGrpSpPr>
        <p:grpSpPr>
          <a:xfrm rot="0">
            <a:off x="12076943" y="4888199"/>
            <a:ext cx="5030997" cy="848607"/>
            <a:chOff x="0" y="0"/>
            <a:chExt cx="1279926" cy="215892"/>
          </a:xfrm>
        </p:grpSpPr>
        <p:sp>
          <p:nvSpPr>
            <p:cNvPr name="Freeform 26" id="26"/>
            <p:cNvSpPr/>
            <p:nvPr/>
          </p:nvSpPr>
          <p:spPr>
            <a:xfrm flipH="false" flipV="false" rot="0">
              <a:off x="0" y="0"/>
              <a:ext cx="1279926" cy="215892"/>
            </a:xfrm>
            <a:custGeom>
              <a:avLst/>
              <a:gdLst/>
              <a:ahLst/>
              <a:cxnLst/>
              <a:rect r="r" b="b" t="t" l="l"/>
              <a:pathLst>
                <a:path h="215892" w="1279926">
                  <a:moveTo>
                    <a:pt x="107946" y="0"/>
                  </a:moveTo>
                  <a:lnTo>
                    <a:pt x="1171980" y="0"/>
                  </a:lnTo>
                  <a:cubicBezTo>
                    <a:pt x="1200609" y="0"/>
                    <a:pt x="1228066" y="11373"/>
                    <a:pt x="1248310" y="31617"/>
                  </a:cubicBezTo>
                  <a:cubicBezTo>
                    <a:pt x="1268554" y="51861"/>
                    <a:pt x="1279926" y="79317"/>
                    <a:pt x="1279926" y="107946"/>
                  </a:cubicBezTo>
                  <a:lnTo>
                    <a:pt x="1279926" y="107946"/>
                  </a:lnTo>
                  <a:cubicBezTo>
                    <a:pt x="1279926" y="136575"/>
                    <a:pt x="1268554" y="164032"/>
                    <a:pt x="1248310" y="184276"/>
                  </a:cubicBezTo>
                  <a:cubicBezTo>
                    <a:pt x="1228066" y="204520"/>
                    <a:pt x="1200609" y="215892"/>
                    <a:pt x="1171980" y="215892"/>
                  </a:cubicBezTo>
                  <a:lnTo>
                    <a:pt x="107946" y="215892"/>
                  </a:lnTo>
                  <a:cubicBezTo>
                    <a:pt x="79317" y="215892"/>
                    <a:pt x="51861" y="204520"/>
                    <a:pt x="31617" y="184276"/>
                  </a:cubicBezTo>
                  <a:cubicBezTo>
                    <a:pt x="11373" y="164032"/>
                    <a:pt x="0" y="136575"/>
                    <a:pt x="0" y="107946"/>
                  </a:cubicBezTo>
                  <a:lnTo>
                    <a:pt x="0" y="107946"/>
                  </a:lnTo>
                  <a:cubicBezTo>
                    <a:pt x="0" y="79317"/>
                    <a:pt x="11373" y="51861"/>
                    <a:pt x="31617" y="31617"/>
                  </a:cubicBezTo>
                  <a:cubicBezTo>
                    <a:pt x="51861" y="11373"/>
                    <a:pt x="79317" y="0"/>
                    <a:pt x="107946" y="0"/>
                  </a:cubicBezTo>
                  <a:close/>
                </a:path>
              </a:pathLst>
            </a:custGeom>
            <a:solidFill>
              <a:srgbClr val="FFFFFF"/>
            </a:solidFill>
            <a:ln w="19050" cap="rnd">
              <a:solidFill>
                <a:srgbClr val="000000"/>
              </a:solidFill>
              <a:prstDash val="solid"/>
              <a:round/>
            </a:ln>
          </p:spPr>
        </p:sp>
        <p:sp>
          <p:nvSpPr>
            <p:cNvPr name="TextBox 27" id="27"/>
            <p:cNvSpPr txBox="true"/>
            <p:nvPr/>
          </p:nvSpPr>
          <p:spPr>
            <a:xfrm>
              <a:off x="0" y="-28575"/>
              <a:ext cx="1279926" cy="244467"/>
            </a:xfrm>
            <a:prstGeom prst="rect">
              <a:avLst/>
            </a:prstGeom>
          </p:spPr>
          <p:txBody>
            <a:bodyPr anchor="ctr" rtlCol="false" tIns="50800" lIns="50800" bIns="50800" rIns="50800"/>
            <a:lstStyle/>
            <a:p>
              <a:pPr algn="ctr">
                <a:lnSpc>
                  <a:spcPts val="1960"/>
                </a:lnSpc>
                <a:spcBef>
                  <a:spcPct val="0"/>
                </a:spcBef>
              </a:pPr>
            </a:p>
          </p:txBody>
        </p:sp>
      </p:grpSp>
      <p:grpSp>
        <p:nvGrpSpPr>
          <p:cNvPr name="Group 28" id="28"/>
          <p:cNvGrpSpPr/>
          <p:nvPr/>
        </p:nvGrpSpPr>
        <p:grpSpPr>
          <a:xfrm rot="0">
            <a:off x="11886693" y="5070319"/>
            <a:ext cx="396454" cy="396454"/>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A853"/>
            </a:solidFill>
          </p:spPr>
        </p:sp>
        <p:sp>
          <p:nvSpPr>
            <p:cNvPr name="TextBox 30" id="30"/>
            <p:cNvSpPr txBox="true"/>
            <p:nvPr/>
          </p:nvSpPr>
          <p:spPr>
            <a:xfrm>
              <a:off x="76200" y="47625"/>
              <a:ext cx="660400" cy="688975"/>
            </a:xfrm>
            <a:prstGeom prst="rect">
              <a:avLst/>
            </a:prstGeom>
          </p:spPr>
          <p:txBody>
            <a:bodyPr anchor="ctr" rtlCol="false" tIns="50800" lIns="50800" bIns="50800" rIns="50800"/>
            <a:lstStyle/>
            <a:p>
              <a:pPr algn="ctr">
                <a:lnSpc>
                  <a:spcPts val="1960"/>
                </a:lnSpc>
              </a:pPr>
            </a:p>
          </p:txBody>
        </p:sp>
      </p:grpSp>
      <p:sp>
        <p:nvSpPr>
          <p:cNvPr name="TextBox 31" id="31"/>
          <p:cNvSpPr txBox="true"/>
          <p:nvPr/>
        </p:nvSpPr>
        <p:spPr>
          <a:xfrm rot="0">
            <a:off x="12433915" y="5073458"/>
            <a:ext cx="4317054" cy="400050"/>
          </a:xfrm>
          <a:prstGeom prst="rect">
            <a:avLst/>
          </a:prstGeom>
        </p:spPr>
        <p:txBody>
          <a:bodyPr anchor="t" rtlCol="false" tIns="0" lIns="0" bIns="0" rIns="0">
            <a:spAutoFit/>
          </a:bodyPr>
          <a:lstStyle/>
          <a:p>
            <a:pPr algn="ctr">
              <a:lnSpc>
                <a:spcPts val="3119"/>
              </a:lnSpc>
            </a:pPr>
            <a:r>
              <a:rPr lang="en-US" sz="2599">
                <a:solidFill>
                  <a:srgbClr val="404040"/>
                </a:solidFill>
                <a:latin typeface="Gotham"/>
                <a:ea typeface="Gotham"/>
                <a:cs typeface="Gotham"/>
                <a:sym typeface="Gotham"/>
              </a:rPr>
              <a:t>Exploring app cateogries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AF6F6"/>
        </a:solidFill>
      </p:bgPr>
    </p:bg>
    <p:spTree>
      <p:nvGrpSpPr>
        <p:cNvPr id="1" name=""/>
        <p:cNvGrpSpPr/>
        <p:nvPr/>
      </p:nvGrpSpPr>
      <p:grpSpPr>
        <a:xfrm>
          <a:off x="0" y="0"/>
          <a:ext cx="0" cy="0"/>
          <a:chOff x="0" y="0"/>
          <a:chExt cx="0" cy="0"/>
        </a:xfrm>
      </p:grpSpPr>
      <p:sp>
        <p:nvSpPr>
          <p:cNvPr name="AutoShape 2" id="2"/>
          <p:cNvSpPr/>
          <p:nvPr/>
        </p:nvSpPr>
        <p:spPr>
          <a:xfrm flipV="true">
            <a:off x="6445548" y="4013320"/>
            <a:ext cx="4982164" cy="0"/>
          </a:xfrm>
          <a:prstGeom prst="line">
            <a:avLst/>
          </a:prstGeom>
          <a:ln cap="rnd" w="19050">
            <a:solidFill>
              <a:srgbClr val="000000"/>
            </a:solidFill>
            <a:prstDash val="solid"/>
            <a:headEnd type="none" len="sm" w="sm"/>
            <a:tailEnd type="none" len="sm" w="sm"/>
          </a:ln>
        </p:spPr>
      </p:sp>
      <p:sp>
        <p:nvSpPr>
          <p:cNvPr name="Freeform 3" id="3"/>
          <p:cNvSpPr/>
          <p:nvPr/>
        </p:nvSpPr>
        <p:spPr>
          <a:xfrm flipH="false" flipV="false" rot="0">
            <a:off x="11381635" y="3741267"/>
            <a:ext cx="5030997" cy="1320637"/>
          </a:xfrm>
          <a:custGeom>
            <a:avLst/>
            <a:gdLst/>
            <a:ahLst/>
            <a:cxnLst/>
            <a:rect r="r" b="b" t="t" l="l"/>
            <a:pathLst>
              <a:path h="1320637" w="5030997">
                <a:moveTo>
                  <a:pt x="0" y="0"/>
                </a:moveTo>
                <a:lnTo>
                  <a:pt x="5030998" y="0"/>
                </a:lnTo>
                <a:lnTo>
                  <a:pt x="5030998" y="1320637"/>
                </a:lnTo>
                <a:lnTo>
                  <a:pt x="0" y="1320637"/>
                </a:lnTo>
                <a:lnTo>
                  <a:pt x="0" y="0"/>
                </a:lnTo>
                <a:close/>
              </a:path>
            </a:pathLst>
          </a:custGeom>
          <a:blipFill>
            <a:blip r:embed="rId2">
              <a:alphaModFix amt="80000"/>
            </a:blip>
            <a:stretch>
              <a:fillRect l="0" t="0" r="0" b="0"/>
            </a:stretch>
          </a:blipFill>
        </p:spPr>
      </p:sp>
      <p:grpSp>
        <p:nvGrpSpPr>
          <p:cNvPr name="Group 4" id="4"/>
          <p:cNvGrpSpPr/>
          <p:nvPr/>
        </p:nvGrpSpPr>
        <p:grpSpPr>
          <a:xfrm rot="0">
            <a:off x="11381635" y="3632973"/>
            <a:ext cx="5030997" cy="848607"/>
            <a:chOff x="0" y="0"/>
            <a:chExt cx="1279926" cy="215892"/>
          </a:xfrm>
        </p:grpSpPr>
        <p:sp>
          <p:nvSpPr>
            <p:cNvPr name="Freeform 5" id="5"/>
            <p:cNvSpPr/>
            <p:nvPr/>
          </p:nvSpPr>
          <p:spPr>
            <a:xfrm flipH="false" flipV="false" rot="0">
              <a:off x="0" y="0"/>
              <a:ext cx="1279926" cy="215892"/>
            </a:xfrm>
            <a:custGeom>
              <a:avLst/>
              <a:gdLst/>
              <a:ahLst/>
              <a:cxnLst/>
              <a:rect r="r" b="b" t="t" l="l"/>
              <a:pathLst>
                <a:path h="215892" w="1279926">
                  <a:moveTo>
                    <a:pt x="107946" y="0"/>
                  </a:moveTo>
                  <a:lnTo>
                    <a:pt x="1171980" y="0"/>
                  </a:lnTo>
                  <a:cubicBezTo>
                    <a:pt x="1200609" y="0"/>
                    <a:pt x="1228066" y="11373"/>
                    <a:pt x="1248310" y="31617"/>
                  </a:cubicBezTo>
                  <a:cubicBezTo>
                    <a:pt x="1268554" y="51861"/>
                    <a:pt x="1279926" y="79317"/>
                    <a:pt x="1279926" y="107946"/>
                  </a:cubicBezTo>
                  <a:lnTo>
                    <a:pt x="1279926" y="107946"/>
                  </a:lnTo>
                  <a:cubicBezTo>
                    <a:pt x="1279926" y="136575"/>
                    <a:pt x="1268554" y="164032"/>
                    <a:pt x="1248310" y="184276"/>
                  </a:cubicBezTo>
                  <a:cubicBezTo>
                    <a:pt x="1228066" y="204520"/>
                    <a:pt x="1200609" y="215892"/>
                    <a:pt x="1171980" y="215892"/>
                  </a:cubicBezTo>
                  <a:lnTo>
                    <a:pt x="107946" y="215892"/>
                  </a:lnTo>
                  <a:cubicBezTo>
                    <a:pt x="79317" y="215892"/>
                    <a:pt x="51861" y="204520"/>
                    <a:pt x="31617" y="184276"/>
                  </a:cubicBezTo>
                  <a:cubicBezTo>
                    <a:pt x="11373" y="164032"/>
                    <a:pt x="0" y="136575"/>
                    <a:pt x="0" y="107946"/>
                  </a:cubicBezTo>
                  <a:lnTo>
                    <a:pt x="0" y="107946"/>
                  </a:lnTo>
                  <a:cubicBezTo>
                    <a:pt x="0" y="79317"/>
                    <a:pt x="11373" y="51861"/>
                    <a:pt x="31617" y="31617"/>
                  </a:cubicBezTo>
                  <a:cubicBezTo>
                    <a:pt x="51861" y="11373"/>
                    <a:pt x="79317" y="0"/>
                    <a:pt x="107946" y="0"/>
                  </a:cubicBezTo>
                  <a:close/>
                </a:path>
              </a:pathLst>
            </a:custGeom>
            <a:solidFill>
              <a:srgbClr val="FFFFFF"/>
            </a:solidFill>
            <a:ln w="19050" cap="rnd">
              <a:solidFill>
                <a:srgbClr val="000000"/>
              </a:solidFill>
              <a:prstDash val="solid"/>
              <a:round/>
            </a:ln>
          </p:spPr>
        </p:sp>
        <p:sp>
          <p:nvSpPr>
            <p:cNvPr name="TextBox 6" id="6"/>
            <p:cNvSpPr txBox="true"/>
            <p:nvPr/>
          </p:nvSpPr>
          <p:spPr>
            <a:xfrm>
              <a:off x="0" y="-28575"/>
              <a:ext cx="1279926" cy="244467"/>
            </a:xfrm>
            <a:prstGeom prst="rect">
              <a:avLst/>
            </a:prstGeom>
          </p:spPr>
          <p:txBody>
            <a:bodyPr anchor="ctr" rtlCol="false" tIns="50800" lIns="50800" bIns="50800" rIns="50800"/>
            <a:lstStyle/>
            <a:p>
              <a:pPr algn="just">
                <a:lnSpc>
                  <a:spcPts val="1960"/>
                </a:lnSpc>
                <a:spcBef>
                  <a:spcPct val="0"/>
                </a:spcBef>
              </a:pPr>
            </a:p>
          </p:txBody>
        </p:sp>
      </p:grpSp>
      <p:grpSp>
        <p:nvGrpSpPr>
          <p:cNvPr name="Group 7" id="7"/>
          <p:cNvGrpSpPr/>
          <p:nvPr/>
        </p:nvGrpSpPr>
        <p:grpSpPr>
          <a:xfrm rot="0">
            <a:off x="11191385" y="3815093"/>
            <a:ext cx="396454" cy="39645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B400"/>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just">
                <a:lnSpc>
                  <a:spcPts val="1960"/>
                </a:lnSpc>
              </a:pPr>
            </a:p>
          </p:txBody>
        </p:sp>
      </p:grpSp>
      <p:sp>
        <p:nvSpPr>
          <p:cNvPr name="AutoShape 10" id="10"/>
          <p:cNvSpPr/>
          <p:nvPr/>
        </p:nvSpPr>
        <p:spPr>
          <a:xfrm flipV="true">
            <a:off x="6652149" y="6656535"/>
            <a:ext cx="4539236" cy="0"/>
          </a:xfrm>
          <a:prstGeom prst="line">
            <a:avLst/>
          </a:prstGeom>
          <a:ln cap="rnd" w="19050">
            <a:solidFill>
              <a:srgbClr val="000000"/>
            </a:solidFill>
            <a:prstDash val="solid"/>
            <a:headEnd type="none" len="sm" w="sm"/>
            <a:tailEnd type="none" len="sm" w="sm"/>
          </a:ln>
        </p:spPr>
      </p:sp>
      <p:sp>
        <p:nvSpPr>
          <p:cNvPr name="Freeform 11" id="11"/>
          <p:cNvSpPr/>
          <p:nvPr/>
        </p:nvSpPr>
        <p:spPr>
          <a:xfrm flipH="false" flipV="false" rot="0">
            <a:off x="11381635" y="6384482"/>
            <a:ext cx="5030997" cy="1320637"/>
          </a:xfrm>
          <a:custGeom>
            <a:avLst/>
            <a:gdLst/>
            <a:ahLst/>
            <a:cxnLst/>
            <a:rect r="r" b="b" t="t" l="l"/>
            <a:pathLst>
              <a:path h="1320637" w="5030997">
                <a:moveTo>
                  <a:pt x="0" y="0"/>
                </a:moveTo>
                <a:lnTo>
                  <a:pt x="5030998" y="0"/>
                </a:lnTo>
                <a:lnTo>
                  <a:pt x="5030998" y="1320637"/>
                </a:lnTo>
                <a:lnTo>
                  <a:pt x="0" y="1320637"/>
                </a:lnTo>
                <a:lnTo>
                  <a:pt x="0" y="0"/>
                </a:lnTo>
                <a:close/>
              </a:path>
            </a:pathLst>
          </a:custGeom>
          <a:blipFill>
            <a:blip r:embed="rId2">
              <a:alphaModFix amt="80000"/>
            </a:blip>
            <a:stretch>
              <a:fillRect l="0" t="0" r="0" b="0"/>
            </a:stretch>
          </a:blipFill>
        </p:spPr>
      </p:sp>
      <p:grpSp>
        <p:nvGrpSpPr>
          <p:cNvPr name="Group 12" id="12"/>
          <p:cNvGrpSpPr/>
          <p:nvPr/>
        </p:nvGrpSpPr>
        <p:grpSpPr>
          <a:xfrm rot="0">
            <a:off x="11381635" y="6276189"/>
            <a:ext cx="5030997" cy="848607"/>
            <a:chOff x="0" y="0"/>
            <a:chExt cx="1279926" cy="215892"/>
          </a:xfrm>
        </p:grpSpPr>
        <p:sp>
          <p:nvSpPr>
            <p:cNvPr name="Freeform 13" id="13"/>
            <p:cNvSpPr/>
            <p:nvPr/>
          </p:nvSpPr>
          <p:spPr>
            <a:xfrm flipH="false" flipV="false" rot="0">
              <a:off x="0" y="0"/>
              <a:ext cx="1279926" cy="215892"/>
            </a:xfrm>
            <a:custGeom>
              <a:avLst/>
              <a:gdLst/>
              <a:ahLst/>
              <a:cxnLst/>
              <a:rect r="r" b="b" t="t" l="l"/>
              <a:pathLst>
                <a:path h="215892" w="1279926">
                  <a:moveTo>
                    <a:pt x="107946" y="0"/>
                  </a:moveTo>
                  <a:lnTo>
                    <a:pt x="1171980" y="0"/>
                  </a:lnTo>
                  <a:cubicBezTo>
                    <a:pt x="1200609" y="0"/>
                    <a:pt x="1228066" y="11373"/>
                    <a:pt x="1248310" y="31617"/>
                  </a:cubicBezTo>
                  <a:cubicBezTo>
                    <a:pt x="1268554" y="51861"/>
                    <a:pt x="1279926" y="79317"/>
                    <a:pt x="1279926" y="107946"/>
                  </a:cubicBezTo>
                  <a:lnTo>
                    <a:pt x="1279926" y="107946"/>
                  </a:lnTo>
                  <a:cubicBezTo>
                    <a:pt x="1279926" y="136575"/>
                    <a:pt x="1268554" y="164032"/>
                    <a:pt x="1248310" y="184276"/>
                  </a:cubicBezTo>
                  <a:cubicBezTo>
                    <a:pt x="1228066" y="204520"/>
                    <a:pt x="1200609" y="215892"/>
                    <a:pt x="1171980" y="215892"/>
                  </a:cubicBezTo>
                  <a:lnTo>
                    <a:pt x="107946" y="215892"/>
                  </a:lnTo>
                  <a:cubicBezTo>
                    <a:pt x="79317" y="215892"/>
                    <a:pt x="51861" y="204520"/>
                    <a:pt x="31617" y="184276"/>
                  </a:cubicBezTo>
                  <a:cubicBezTo>
                    <a:pt x="11373" y="164032"/>
                    <a:pt x="0" y="136575"/>
                    <a:pt x="0" y="107946"/>
                  </a:cubicBezTo>
                  <a:lnTo>
                    <a:pt x="0" y="107946"/>
                  </a:lnTo>
                  <a:cubicBezTo>
                    <a:pt x="0" y="79317"/>
                    <a:pt x="11373" y="51861"/>
                    <a:pt x="31617" y="31617"/>
                  </a:cubicBezTo>
                  <a:cubicBezTo>
                    <a:pt x="51861" y="11373"/>
                    <a:pt x="79317" y="0"/>
                    <a:pt x="107946" y="0"/>
                  </a:cubicBezTo>
                  <a:close/>
                </a:path>
              </a:pathLst>
            </a:custGeom>
            <a:solidFill>
              <a:srgbClr val="FFFFFF"/>
            </a:solidFill>
            <a:ln w="19050" cap="rnd">
              <a:solidFill>
                <a:srgbClr val="000000"/>
              </a:solidFill>
              <a:prstDash val="solid"/>
              <a:round/>
            </a:ln>
          </p:spPr>
        </p:sp>
        <p:sp>
          <p:nvSpPr>
            <p:cNvPr name="TextBox 14" id="14"/>
            <p:cNvSpPr txBox="true"/>
            <p:nvPr/>
          </p:nvSpPr>
          <p:spPr>
            <a:xfrm>
              <a:off x="0" y="-28575"/>
              <a:ext cx="1279926" cy="244467"/>
            </a:xfrm>
            <a:prstGeom prst="rect">
              <a:avLst/>
            </a:prstGeom>
          </p:spPr>
          <p:txBody>
            <a:bodyPr anchor="ctr" rtlCol="false" tIns="50800" lIns="50800" bIns="50800" rIns="50800"/>
            <a:lstStyle/>
            <a:p>
              <a:pPr algn="just">
                <a:lnSpc>
                  <a:spcPts val="1960"/>
                </a:lnSpc>
                <a:spcBef>
                  <a:spcPct val="0"/>
                </a:spcBef>
              </a:pPr>
            </a:p>
          </p:txBody>
        </p:sp>
      </p:grpSp>
      <p:grpSp>
        <p:nvGrpSpPr>
          <p:cNvPr name="Group 15" id="15"/>
          <p:cNvGrpSpPr/>
          <p:nvPr/>
        </p:nvGrpSpPr>
        <p:grpSpPr>
          <a:xfrm rot="0">
            <a:off x="11191385" y="6458308"/>
            <a:ext cx="396454" cy="396454"/>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A853"/>
            </a:solidFill>
          </p:spPr>
        </p:sp>
        <p:sp>
          <p:nvSpPr>
            <p:cNvPr name="TextBox 17" id="17"/>
            <p:cNvSpPr txBox="true"/>
            <p:nvPr/>
          </p:nvSpPr>
          <p:spPr>
            <a:xfrm>
              <a:off x="76200" y="47625"/>
              <a:ext cx="660400" cy="688975"/>
            </a:xfrm>
            <a:prstGeom prst="rect">
              <a:avLst/>
            </a:prstGeom>
          </p:spPr>
          <p:txBody>
            <a:bodyPr anchor="ctr" rtlCol="false" tIns="50800" lIns="50800" bIns="50800" rIns="50800"/>
            <a:lstStyle/>
            <a:p>
              <a:pPr algn="just">
                <a:lnSpc>
                  <a:spcPts val="1960"/>
                </a:lnSpc>
              </a:pPr>
            </a:p>
          </p:txBody>
        </p:sp>
      </p:grpSp>
      <p:sp>
        <p:nvSpPr>
          <p:cNvPr name="Freeform 18" id="18"/>
          <p:cNvSpPr/>
          <p:nvPr/>
        </p:nvSpPr>
        <p:spPr>
          <a:xfrm flipH="false" flipV="false" rot="0">
            <a:off x="2517957" y="2581881"/>
            <a:ext cx="4143717" cy="2223529"/>
          </a:xfrm>
          <a:custGeom>
            <a:avLst/>
            <a:gdLst/>
            <a:ahLst/>
            <a:cxnLst/>
            <a:rect r="r" b="b" t="t" l="l"/>
            <a:pathLst>
              <a:path h="2223529" w="4143717">
                <a:moveTo>
                  <a:pt x="0" y="0"/>
                </a:moveTo>
                <a:lnTo>
                  <a:pt x="4143717" y="0"/>
                </a:lnTo>
                <a:lnTo>
                  <a:pt x="4143717" y="2223530"/>
                </a:lnTo>
                <a:lnTo>
                  <a:pt x="0" y="2223530"/>
                </a:lnTo>
                <a:lnTo>
                  <a:pt x="0" y="0"/>
                </a:lnTo>
                <a:close/>
              </a:path>
            </a:pathLst>
          </a:custGeom>
          <a:blipFill>
            <a:blip r:embed="rId3"/>
            <a:stretch>
              <a:fillRect l="0" t="-14488" r="0" b="0"/>
            </a:stretch>
          </a:blipFill>
          <a:ln cap="sq">
            <a:noFill/>
            <a:prstDash val="sysDot"/>
            <a:miter/>
          </a:ln>
        </p:spPr>
      </p:sp>
      <p:sp>
        <p:nvSpPr>
          <p:cNvPr name="Freeform 19" id="19"/>
          <p:cNvSpPr/>
          <p:nvPr/>
        </p:nvSpPr>
        <p:spPr>
          <a:xfrm flipH="false" flipV="false" rot="0">
            <a:off x="1875367" y="5629180"/>
            <a:ext cx="5428896" cy="1804619"/>
          </a:xfrm>
          <a:custGeom>
            <a:avLst/>
            <a:gdLst/>
            <a:ahLst/>
            <a:cxnLst/>
            <a:rect r="r" b="b" t="t" l="l"/>
            <a:pathLst>
              <a:path h="1804619" w="5428896">
                <a:moveTo>
                  <a:pt x="0" y="0"/>
                </a:moveTo>
                <a:lnTo>
                  <a:pt x="5428897" y="0"/>
                </a:lnTo>
                <a:lnTo>
                  <a:pt x="5428897" y="1804619"/>
                </a:lnTo>
                <a:lnTo>
                  <a:pt x="0" y="1804619"/>
                </a:lnTo>
                <a:lnTo>
                  <a:pt x="0" y="0"/>
                </a:lnTo>
                <a:close/>
              </a:path>
            </a:pathLst>
          </a:custGeom>
          <a:blipFill>
            <a:blip r:embed="rId4"/>
            <a:stretch>
              <a:fillRect l="0" t="0" r="0" b="0"/>
            </a:stretch>
          </a:blipFill>
          <a:ln cap="sq">
            <a:noFill/>
            <a:prstDash val="sysDot"/>
            <a:miter/>
          </a:ln>
        </p:spPr>
      </p:sp>
      <p:sp>
        <p:nvSpPr>
          <p:cNvPr name="TextBox 20" id="20"/>
          <p:cNvSpPr txBox="true"/>
          <p:nvPr/>
        </p:nvSpPr>
        <p:spPr>
          <a:xfrm rot="0">
            <a:off x="11738607" y="3818232"/>
            <a:ext cx="4317054" cy="400050"/>
          </a:xfrm>
          <a:prstGeom prst="rect">
            <a:avLst/>
          </a:prstGeom>
        </p:spPr>
        <p:txBody>
          <a:bodyPr anchor="t" rtlCol="false" tIns="0" lIns="0" bIns="0" rIns="0">
            <a:spAutoFit/>
          </a:bodyPr>
          <a:lstStyle/>
          <a:p>
            <a:pPr algn="just">
              <a:lnSpc>
                <a:spcPts val="3119"/>
              </a:lnSpc>
            </a:pPr>
            <a:r>
              <a:rPr lang="en-US" sz="2599">
                <a:solidFill>
                  <a:srgbClr val="404040"/>
                </a:solidFill>
                <a:latin typeface="Gotham"/>
                <a:ea typeface="Gotham"/>
                <a:cs typeface="Gotham"/>
                <a:sym typeface="Gotham"/>
              </a:rPr>
              <a:t>Most reviewed apps</a:t>
            </a:r>
          </a:p>
        </p:txBody>
      </p:sp>
      <p:sp>
        <p:nvSpPr>
          <p:cNvPr name="TextBox 21" id="21"/>
          <p:cNvSpPr txBox="true"/>
          <p:nvPr/>
        </p:nvSpPr>
        <p:spPr>
          <a:xfrm rot="0">
            <a:off x="11597364" y="6454713"/>
            <a:ext cx="4674026" cy="400050"/>
          </a:xfrm>
          <a:prstGeom prst="rect">
            <a:avLst/>
          </a:prstGeom>
        </p:spPr>
        <p:txBody>
          <a:bodyPr anchor="t" rtlCol="false" tIns="0" lIns="0" bIns="0" rIns="0">
            <a:spAutoFit/>
          </a:bodyPr>
          <a:lstStyle/>
          <a:p>
            <a:pPr algn="just">
              <a:lnSpc>
                <a:spcPts val="3119"/>
              </a:lnSpc>
            </a:pPr>
            <a:r>
              <a:rPr lang="en-US" sz="2599">
                <a:solidFill>
                  <a:srgbClr val="404040"/>
                </a:solidFill>
                <a:latin typeface="Gotham"/>
                <a:ea typeface="Gotham"/>
                <a:cs typeface="Gotham"/>
                <a:sym typeface="Gotham"/>
              </a:rPr>
              <a:t>Average rating by category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AF6F6"/>
        </a:solidFill>
      </p:bgPr>
    </p:bg>
    <p:spTree>
      <p:nvGrpSpPr>
        <p:cNvPr id="1" name=""/>
        <p:cNvGrpSpPr/>
        <p:nvPr/>
      </p:nvGrpSpPr>
      <p:grpSpPr>
        <a:xfrm>
          <a:off x="0" y="0"/>
          <a:ext cx="0" cy="0"/>
          <a:chOff x="0" y="0"/>
          <a:chExt cx="0" cy="0"/>
        </a:xfrm>
      </p:grpSpPr>
      <p:sp>
        <p:nvSpPr>
          <p:cNvPr name="Freeform 2" id="2"/>
          <p:cNvSpPr/>
          <p:nvPr/>
        </p:nvSpPr>
        <p:spPr>
          <a:xfrm flipH="false" flipV="false" rot="0">
            <a:off x="0" y="3613114"/>
            <a:ext cx="11848891" cy="3658904"/>
          </a:xfrm>
          <a:custGeom>
            <a:avLst/>
            <a:gdLst/>
            <a:ahLst/>
            <a:cxnLst/>
            <a:rect r="r" b="b" t="t" l="l"/>
            <a:pathLst>
              <a:path h="3658904" w="11848891">
                <a:moveTo>
                  <a:pt x="0" y="0"/>
                </a:moveTo>
                <a:lnTo>
                  <a:pt x="11848891" y="0"/>
                </a:lnTo>
                <a:lnTo>
                  <a:pt x="11848891" y="3658904"/>
                </a:lnTo>
                <a:lnTo>
                  <a:pt x="0" y="3658904"/>
                </a:lnTo>
                <a:lnTo>
                  <a:pt x="0" y="0"/>
                </a:lnTo>
                <a:close/>
              </a:path>
            </a:pathLst>
          </a:custGeom>
          <a:blipFill>
            <a:blip r:embed="rId2"/>
            <a:stretch>
              <a:fillRect l="0" t="0" r="0" b="0"/>
            </a:stretch>
          </a:blipFill>
        </p:spPr>
      </p:sp>
      <p:sp>
        <p:nvSpPr>
          <p:cNvPr name="TextBox 3" id="3"/>
          <p:cNvSpPr txBox="true"/>
          <p:nvPr/>
        </p:nvSpPr>
        <p:spPr>
          <a:xfrm rot="0">
            <a:off x="5086350" y="1152525"/>
            <a:ext cx="8115300" cy="848360"/>
          </a:xfrm>
          <a:prstGeom prst="rect">
            <a:avLst/>
          </a:prstGeom>
        </p:spPr>
        <p:txBody>
          <a:bodyPr anchor="t" rtlCol="false" tIns="0" lIns="0" bIns="0" rIns="0">
            <a:spAutoFit/>
          </a:bodyPr>
          <a:lstStyle/>
          <a:p>
            <a:pPr algn="l">
              <a:lnSpc>
                <a:spcPts val="6399"/>
              </a:lnSpc>
            </a:pPr>
            <a:r>
              <a:rPr lang="en-US" sz="6399" spc="639">
                <a:solidFill>
                  <a:srgbClr val="404040"/>
                </a:solidFill>
                <a:latin typeface="Gotham Bold"/>
                <a:ea typeface="Gotham Bold"/>
                <a:cs typeface="Gotham Bold"/>
                <a:sym typeface="Gotham Bold"/>
              </a:rPr>
              <a:t>JOIN QUERIES</a:t>
            </a:r>
          </a:p>
        </p:txBody>
      </p:sp>
      <p:sp>
        <p:nvSpPr>
          <p:cNvPr name="TextBox 4" id="4"/>
          <p:cNvSpPr txBox="true"/>
          <p:nvPr/>
        </p:nvSpPr>
        <p:spPr>
          <a:xfrm rot="0">
            <a:off x="10979767" y="3270866"/>
            <a:ext cx="6279533" cy="4343400"/>
          </a:xfrm>
          <a:prstGeom prst="rect">
            <a:avLst/>
          </a:prstGeom>
        </p:spPr>
        <p:txBody>
          <a:bodyPr anchor="t" rtlCol="false" tIns="0" lIns="0" bIns="0" rIns="0">
            <a:spAutoFit/>
          </a:bodyPr>
          <a:lstStyle/>
          <a:p>
            <a:pPr algn="l" marL="518160" indent="-259080" lvl="1">
              <a:lnSpc>
                <a:spcPts val="2879"/>
              </a:lnSpc>
              <a:buFont typeface="Arial"/>
              <a:buChar char="•"/>
            </a:pPr>
            <a:r>
              <a:rPr lang="en-US" sz="2400">
                <a:solidFill>
                  <a:srgbClr val="404040"/>
                </a:solidFill>
                <a:latin typeface="Gotham"/>
                <a:ea typeface="Gotham"/>
                <a:cs typeface="Gotham"/>
                <a:sym typeface="Gotham"/>
              </a:rPr>
              <a:t>This SQL query calculates the average sentiment polarity for apps grouped by their category. </a:t>
            </a:r>
          </a:p>
          <a:p>
            <a:pPr algn="l">
              <a:lnSpc>
                <a:spcPts val="2879"/>
              </a:lnSpc>
            </a:pPr>
          </a:p>
          <a:p>
            <a:pPr algn="l" marL="518160" indent="-259080" lvl="1">
              <a:lnSpc>
                <a:spcPts val="2879"/>
              </a:lnSpc>
              <a:buFont typeface="Arial"/>
              <a:buChar char="•"/>
            </a:pPr>
            <a:r>
              <a:rPr lang="en-US" sz="2400">
                <a:solidFill>
                  <a:srgbClr val="404040"/>
                </a:solidFill>
                <a:latin typeface="Gotham"/>
                <a:ea typeface="Gotham"/>
                <a:cs typeface="Gotham"/>
                <a:sym typeface="Gotham"/>
              </a:rPr>
              <a:t>It joins two tables, </a:t>
            </a:r>
            <a:r>
              <a:rPr lang="en-US" sz="2400">
                <a:solidFill>
                  <a:srgbClr val="404040"/>
                </a:solidFill>
                <a:latin typeface="Gotham Bold"/>
                <a:ea typeface="Gotham Bold"/>
                <a:cs typeface="Gotham Bold"/>
                <a:sym typeface="Gotham Bold"/>
              </a:rPr>
              <a:t>googleplaystore</a:t>
            </a:r>
            <a:r>
              <a:rPr lang="en-US" sz="2400">
                <a:solidFill>
                  <a:srgbClr val="404040"/>
                </a:solidFill>
                <a:latin typeface="Gotham"/>
                <a:ea typeface="Gotham"/>
                <a:cs typeface="Gotham"/>
                <a:sym typeface="Gotham"/>
              </a:rPr>
              <a:t> and </a:t>
            </a:r>
            <a:r>
              <a:rPr lang="en-US" sz="2400">
                <a:solidFill>
                  <a:srgbClr val="404040"/>
                </a:solidFill>
                <a:latin typeface="Gotham Bold"/>
                <a:ea typeface="Gotham Bold"/>
                <a:cs typeface="Gotham Bold"/>
                <a:sym typeface="Gotham Bold"/>
              </a:rPr>
              <a:t>googleplaystore_user_reviews</a:t>
            </a:r>
            <a:r>
              <a:rPr lang="en-US" sz="2400">
                <a:solidFill>
                  <a:srgbClr val="404040"/>
                </a:solidFill>
                <a:latin typeface="Gotham"/>
                <a:ea typeface="Gotham"/>
                <a:cs typeface="Gotham"/>
                <a:sym typeface="Gotham"/>
              </a:rPr>
              <a:t>, using the app name as the key. </a:t>
            </a:r>
          </a:p>
          <a:p>
            <a:pPr algn="l">
              <a:lnSpc>
                <a:spcPts val="2879"/>
              </a:lnSpc>
            </a:pPr>
          </a:p>
          <a:p>
            <a:pPr algn="l" marL="518160" indent="-259080" lvl="1">
              <a:lnSpc>
                <a:spcPts val="2879"/>
              </a:lnSpc>
              <a:buFont typeface="Arial"/>
              <a:buChar char="•"/>
            </a:pPr>
            <a:r>
              <a:rPr lang="en-US" sz="2400">
                <a:solidFill>
                  <a:srgbClr val="404040"/>
                </a:solidFill>
                <a:latin typeface="Gotham"/>
                <a:ea typeface="Gotham"/>
                <a:cs typeface="Gotham"/>
                <a:sym typeface="Gotham"/>
              </a:rPr>
              <a:t>The query selects the</a:t>
            </a:r>
            <a:r>
              <a:rPr lang="en-US" sz="2400">
                <a:solidFill>
                  <a:srgbClr val="404040"/>
                </a:solidFill>
                <a:latin typeface="Gotham Bold"/>
                <a:ea typeface="Gotham Bold"/>
                <a:cs typeface="Gotham Bold"/>
                <a:sym typeface="Gotham Bold"/>
              </a:rPr>
              <a:t> top 10 categories with the highest average sentiment polarity</a:t>
            </a:r>
            <a:r>
              <a:rPr lang="en-US" sz="2400">
                <a:solidFill>
                  <a:srgbClr val="404040"/>
                </a:solidFill>
                <a:latin typeface="Gotham"/>
                <a:ea typeface="Gotham"/>
                <a:cs typeface="Gotham"/>
                <a:sym typeface="Gotham"/>
              </a:rPr>
              <a:t>, ordering the results in descending order.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AF6F6"/>
        </a:solidFill>
      </p:bgPr>
    </p:bg>
    <p:spTree>
      <p:nvGrpSpPr>
        <p:cNvPr id="1" name=""/>
        <p:cNvGrpSpPr/>
        <p:nvPr/>
      </p:nvGrpSpPr>
      <p:grpSpPr>
        <a:xfrm>
          <a:off x="0" y="0"/>
          <a:ext cx="0" cy="0"/>
          <a:chOff x="0" y="0"/>
          <a:chExt cx="0" cy="0"/>
        </a:xfrm>
      </p:grpSpPr>
      <p:sp>
        <p:nvSpPr>
          <p:cNvPr name="Freeform 2" id="2"/>
          <p:cNvSpPr/>
          <p:nvPr/>
        </p:nvSpPr>
        <p:spPr>
          <a:xfrm flipH="false" flipV="false" rot="0">
            <a:off x="0" y="3257389"/>
            <a:ext cx="11676021" cy="4370354"/>
          </a:xfrm>
          <a:custGeom>
            <a:avLst/>
            <a:gdLst/>
            <a:ahLst/>
            <a:cxnLst/>
            <a:rect r="r" b="b" t="t" l="l"/>
            <a:pathLst>
              <a:path h="4370354" w="11676021">
                <a:moveTo>
                  <a:pt x="0" y="0"/>
                </a:moveTo>
                <a:lnTo>
                  <a:pt x="11676021" y="0"/>
                </a:lnTo>
                <a:lnTo>
                  <a:pt x="11676021" y="4370354"/>
                </a:lnTo>
                <a:lnTo>
                  <a:pt x="0" y="4370354"/>
                </a:lnTo>
                <a:lnTo>
                  <a:pt x="0" y="0"/>
                </a:lnTo>
                <a:close/>
              </a:path>
            </a:pathLst>
          </a:custGeom>
          <a:blipFill>
            <a:blip r:embed="rId2"/>
            <a:stretch>
              <a:fillRect l="0" t="0" r="0" b="0"/>
            </a:stretch>
          </a:blipFill>
          <a:ln cap="sq">
            <a:noFill/>
            <a:prstDash val="solid"/>
            <a:miter/>
          </a:ln>
        </p:spPr>
      </p:sp>
      <p:sp>
        <p:nvSpPr>
          <p:cNvPr name="TextBox 3" id="3"/>
          <p:cNvSpPr txBox="true"/>
          <p:nvPr/>
        </p:nvSpPr>
        <p:spPr>
          <a:xfrm rot="0">
            <a:off x="5086350" y="1152525"/>
            <a:ext cx="8115300" cy="848360"/>
          </a:xfrm>
          <a:prstGeom prst="rect">
            <a:avLst/>
          </a:prstGeom>
        </p:spPr>
        <p:txBody>
          <a:bodyPr anchor="t" rtlCol="false" tIns="0" lIns="0" bIns="0" rIns="0">
            <a:spAutoFit/>
          </a:bodyPr>
          <a:lstStyle/>
          <a:p>
            <a:pPr algn="l">
              <a:lnSpc>
                <a:spcPts val="6399"/>
              </a:lnSpc>
            </a:pPr>
            <a:r>
              <a:rPr lang="en-US" sz="6399" spc="639">
                <a:solidFill>
                  <a:srgbClr val="404040"/>
                </a:solidFill>
                <a:latin typeface="Gotham Bold"/>
                <a:ea typeface="Gotham Bold"/>
                <a:cs typeface="Gotham Bold"/>
                <a:sym typeface="Gotham Bold"/>
              </a:rPr>
              <a:t>JOIN QUERIES</a:t>
            </a:r>
          </a:p>
        </p:txBody>
      </p:sp>
      <p:sp>
        <p:nvSpPr>
          <p:cNvPr name="TextBox 4" id="4"/>
          <p:cNvSpPr txBox="true"/>
          <p:nvPr/>
        </p:nvSpPr>
        <p:spPr>
          <a:xfrm rot="0">
            <a:off x="10979767" y="3270866"/>
            <a:ext cx="6279533" cy="4343400"/>
          </a:xfrm>
          <a:prstGeom prst="rect">
            <a:avLst/>
          </a:prstGeom>
        </p:spPr>
        <p:txBody>
          <a:bodyPr anchor="t" rtlCol="false" tIns="0" lIns="0" bIns="0" rIns="0">
            <a:spAutoFit/>
          </a:bodyPr>
          <a:lstStyle/>
          <a:p>
            <a:pPr algn="l" marL="518160" indent="-259080" lvl="1">
              <a:lnSpc>
                <a:spcPts val="2879"/>
              </a:lnSpc>
              <a:buFont typeface="Arial"/>
              <a:buChar char="•"/>
            </a:pPr>
            <a:r>
              <a:rPr lang="en-US" sz="2400">
                <a:solidFill>
                  <a:srgbClr val="404040"/>
                </a:solidFill>
                <a:latin typeface="Gotham"/>
                <a:ea typeface="Gotham"/>
                <a:cs typeface="Gotham"/>
                <a:sym typeface="Gotham"/>
              </a:rPr>
              <a:t>This SQL query retrieves the </a:t>
            </a:r>
            <a:r>
              <a:rPr lang="en-US" sz="2400">
                <a:solidFill>
                  <a:srgbClr val="404040"/>
                </a:solidFill>
                <a:latin typeface="Gotham Bold"/>
                <a:ea typeface="Gotham Bold"/>
                <a:cs typeface="Gotham Bold"/>
                <a:sym typeface="Gotham Bold"/>
              </a:rPr>
              <a:t>top 10 categories and their corresponding sentiment counts</a:t>
            </a:r>
            <a:r>
              <a:rPr lang="en-US" sz="2400">
                <a:solidFill>
                  <a:srgbClr val="404040"/>
                </a:solidFill>
                <a:latin typeface="Gotham"/>
                <a:ea typeface="Gotham"/>
                <a:cs typeface="Gotham"/>
                <a:sym typeface="Gotham"/>
              </a:rPr>
              <a:t> from user reviews, excluding those with a sentiment value of '-nan'. </a:t>
            </a:r>
          </a:p>
          <a:p>
            <a:pPr algn="l">
              <a:lnSpc>
                <a:spcPts val="2879"/>
              </a:lnSpc>
            </a:pPr>
          </a:p>
          <a:p>
            <a:pPr algn="l" marL="518160" indent="-259080" lvl="1">
              <a:lnSpc>
                <a:spcPts val="2879"/>
              </a:lnSpc>
              <a:buFont typeface="Arial"/>
              <a:buChar char="•"/>
            </a:pPr>
            <a:r>
              <a:rPr lang="en-US" sz="2400">
                <a:solidFill>
                  <a:srgbClr val="404040"/>
                </a:solidFill>
                <a:latin typeface="Gotham"/>
                <a:ea typeface="Gotham"/>
                <a:cs typeface="Gotham"/>
                <a:sym typeface="Gotham"/>
              </a:rPr>
              <a:t>It counts the </a:t>
            </a:r>
            <a:r>
              <a:rPr lang="en-US" sz="2400">
                <a:solidFill>
                  <a:srgbClr val="404040"/>
                </a:solidFill>
                <a:latin typeface="Gotham Bold"/>
                <a:ea typeface="Gotham Bold"/>
                <a:cs typeface="Gotham Bold"/>
                <a:sym typeface="Gotham Bold"/>
              </a:rPr>
              <a:t>total number of reviews for each sentiment</a:t>
            </a:r>
            <a:r>
              <a:rPr lang="en-US" sz="2400">
                <a:solidFill>
                  <a:srgbClr val="404040"/>
                </a:solidFill>
                <a:latin typeface="Gotham"/>
                <a:ea typeface="Gotham"/>
                <a:cs typeface="Gotham"/>
                <a:sym typeface="Gotham"/>
              </a:rPr>
              <a:t> within each category, groups the results by category and sentiment, and orders them by the highest total sentiment count in descending order.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DAGPgKeYRYY</dc:identifier>
  <dcterms:modified xsi:type="dcterms:W3CDTF">2011-08-01T06:04:30Z</dcterms:modified>
  <cp:revision>1</cp:revision>
  <dc:title>TIB project report</dc:title>
</cp:coreProperties>
</file>