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charset="1" panose="00000500000000000000"/>
      <p:regular r:id="rId10"/>
    </p:embeddedFont>
    <p:embeddedFont>
      <p:font typeface="HK Grotesk Bold" charset="1" panose="00000800000000000000"/>
      <p:regular r:id="rId11"/>
    </p:embeddedFont>
    <p:embeddedFont>
      <p:font typeface="HK Grotesk Italics" charset="1" panose="00000500000000000000"/>
      <p:regular r:id="rId12"/>
    </p:embeddedFont>
    <p:embeddedFont>
      <p:font typeface="HK Grotesk Bold Italics" charset="1" panose="00000800000000000000"/>
      <p:regular r:id="rId13"/>
    </p:embeddedFont>
    <p:embeddedFont>
      <p:font typeface="HK Grotesk Light" charset="1" panose="00000400000000000000"/>
      <p:regular r:id="rId14"/>
    </p:embeddedFont>
    <p:embeddedFont>
      <p:font typeface="HK Grotesk Light Italics" charset="1" panose="00000400000000000000"/>
      <p:regular r:id="rId15"/>
    </p:embeddedFont>
    <p:embeddedFont>
      <p:font typeface="HK Grotesk Medium" charset="1" panose="00000600000000000000"/>
      <p:regular r:id="rId16"/>
    </p:embeddedFont>
    <p:embeddedFont>
      <p:font typeface="HK Grotesk Medium Italics" charset="1" panose="00000600000000000000"/>
      <p:regular r:id="rId17"/>
    </p:embeddedFont>
    <p:embeddedFont>
      <p:font typeface="HK Grotesk Semi-Bold" charset="1" panose="00000700000000000000"/>
      <p:regular r:id="rId18"/>
    </p:embeddedFont>
    <p:embeddedFont>
      <p:font typeface="HK Grotesk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1332" y="-3108940"/>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195716" y="3715595"/>
            <a:ext cx="9063584" cy="2691765"/>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PROYECTO FINAL</a:t>
            </a:r>
          </a:p>
        </p:txBody>
      </p:sp>
      <p:sp>
        <p:nvSpPr>
          <p:cNvPr name="TextBox 5" id="5"/>
          <p:cNvSpPr txBox="true"/>
          <p:nvPr/>
        </p:nvSpPr>
        <p:spPr>
          <a:xfrm rot="0">
            <a:off x="8869276" y="6116464"/>
            <a:ext cx="8390024" cy="863600"/>
          </a:xfrm>
          <a:prstGeom prst="rect">
            <a:avLst/>
          </a:prstGeom>
        </p:spPr>
        <p:txBody>
          <a:bodyPr anchor="t" rtlCol="false" tIns="0" lIns="0" bIns="0" rIns="0">
            <a:spAutoFit/>
          </a:bodyPr>
          <a:lstStyle/>
          <a:p>
            <a:pPr algn="ctr">
              <a:lnSpc>
                <a:spcPts val="7000"/>
              </a:lnSpc>
            </a:pPr>
            <a:r>
              <a:rPr lang="en-US" sz="5000" spc="400">
                <a:solidFill>
                  <a:srgbClr val="F4F6FC"/>
                </a:solidFill>
                <a:latin typeface="HK Grotesk Bold"/>
              </a:rPr>
              <a:t>Christopher Díaz</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514350" y="1254577"/>
            <a:ext cx="17259300" cy="1415415"/>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¿QUÉ DESCUBRÍ DE MÍ?</a:t>
            </a:r>
          </a:p>
        </p:txBody>
      </p:sp>
      <p:sp>
        <p:nvSpPr>
          <p:cNvPr name="TextBox 3" id="3"/>
          <p:cNvSpPr txBox="true"/>
          <p:nvPr/>
        </p:nvSpPr>
        <p:spPr>
          <a:xfrm rot="0">
            <a:off x="514350" y="2584267"/>
            <a:ext cx="17348857" cy="7593805"/>
          </a:xfrm>
          <a:prstGeom prst="rect">
            <a:avLst/>
          </a:prstGeom>
        </p:spPr>
        <p:txBody>
          <a:bodyPr anchor="t" rtlCol="false" tIns="0" lIns="0" bIns="0" rIns="0">
            <a:spAutoFit/>
          </a:bodyPr>
          <a:lstStyle/>
          <a:p>
            <a:pPr algn="just" marL="1032282" indent="-516141" lvl="1">
              <a:lnSpc>
                <a:spcPts val="6693"/>
              </a:lnSpc>
              <a:buFont typeface="Arial"/>
              <a:buChar char="•"/>
            </a:pPr>
            <a:r>
              <a:rPr lang="en-US" sz="4781" spc="382">
                <a:solidFill>
                  <a:srgbClr val="F4F6FC"/>
                </a:solidFill>
                <a:latin typeface="HK Grotesk Bold"/>
              </a:rPr>
              <a:t>Trabajar en grupo me hace trabajar mejor y estresarme menos.</a:t>
            </a:r>
          </a:p>
          <a:p>
            <a:pPr algn="just">
              <a:lnSpc>
                <a:spcPts val="6693"/>
              </a:lnSpc>
            </a:pPr>
          </a:p>
          <a:p>
            <a:pPr algn="just" marL="1032282" indent="-516141" lvl="1">
              <a:lnSpc>
                <a:spcPts val="6693"/>
              </a:lnSpc>
              <a:buFont typeface="Arial"/>
              <a:buChar char="•"/>
            </a:pPr>
            <a:r>
              <a:rPr lang="en-US" sz="4781" spc="382">
                <a:solidFill>
                  <a:srgbClr val="F4F6FC"/>
                </a:solidFill>
                <a:latin typeface="HK Grotesk Bold"/>
              </a:rPr>
              <a:t>No me gusta recibir ayuda. Ayudarse no es malo, sino que te hace ver las cosas desde un punto de vista diferente y mejorar lo que haces.</a:t>
            </a:r>
          </a:p>
          <a:p>
            <a:pPr algn="just">
              <a:lnSpc>
                <a:spcPts val="6693"/>
              </a:lnSpc>
            </a:pPr>
          </a:p>
          <a:p>
            <a:pPr algn="just" marL="1032282" indent="-516141" lvl="1">
              <a:lnSpc>
                <a:spcPts val="6693"/>
              </a:lnSpc>
              <a:buFont typeface="Arial"/>
              <a:buChar char="•"/>
            </a:pPr>
            <a:r>
              <a:rPr lang="en-US" sz="4781" spc="382">
                <a:solidFill>
                  <a:srgbClr val="F4F6FC"/>
                </a:solidFill>
                <a:latin typeface="HK Grotesk Bold"/>
              </a:rPr>
              <a:t>Me gustaría ser un profesional en el área de la ciencia de datos.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514350" y="1254577"/>
            <a:ext cx="17259300" cy="1415415"/>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¿QUÉ DESCUBRÍ DE MÍ?</a:t>
            </a:r>
          </a:p>
        </p:txBody>
      </p:sp>
      <p:sp>
        <p:nvSpPr>
          <p:cNvPr name="TextBox 3" id="3"/>
          <p:cNvSpPr txBox="true"/>
          <p:nvPr/>
        </p:nvSpPr>
        <p:spPr>
          <a:xfrm rot="0">
            <a:off x="1028700" y="2819280"/>
            <a:ext cx="16149533" cy="6439020"/>
          </a:xfrm>
          <a:prstGeom prst="rect">
            <a:avLst/>
          </a:prstGeom>
        </p:spPr>
        <p:txBody>
          <a:bodyPr anchor="t" rtlCol="false" tIns="0" lIns="0" bIns="0" rIns="0">
            <a:spAutoFit/>
          </a:bodyPr>
          <a:lstStyle/>
          <a:p>
            <a:pPr algn="just" marL="1132458" indent="-566229" lvl="1">
              <a:lnSpc>
                <a:spcPts val="7343"/>
              </a:lnSpc>
              <a:buFont typeface="Arial"/>
              <a:buChar char="•"/>
            </a:pPr>
            <a:r>
              <a:rPr lang="en-US" sz="5245" spc="419">
                <a:solidFill>
                  <a:srgbClr val="F4F6FC"/>
                </a:solidFill>
                <a:latin typeface="HK Grotesk Bold"/>
              </a:rPr>
              <a:t>Muchas veces me frustro por no entender un tema a la primera vez, y está bien, nos ayuda a crear resistencia hacia la adversidad y poder superar ese obstáculo. Pues buscamos la forma de entenderlo y seguir adelante. así mismo aplicarlo a la vida.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15412"/>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SOBRE LOS DATOS</a:t>
            </a:r>
          </a:p>
        </p:txBody>
      </p:sp>
      <p:sp>
        <p:nvSpPr>
          <p:cNvPr name="TextBox 3" id="3"/>
          <p:cNvSpPr txBox="true"/>
          <p:nvPr/>
        </p:nvSpPr>
        <p:spPr>
          <a:xfrm rot="0">
            <a:off x="2737824" y="3039735"/>
            <a:ext cx="12812353" cy="6439020"/>
          </a:xfrm>
          <a:prstGeom prst="rect">
            <a:avLst/>
          </a:prstGeom>
        </p:spPr>
        <p:txBody>
          <a:bodyPr anchor="t" rtlCol="false" tIns="0" lIns="0" bIns="0" rIns="0">
            <a:spAutoFit/>
          </a:bodyPr>
          <a:lstStyle/>
          <a:p>
            <a:pPr algn="just" marL="1132458" indent="-566229" lvl="1">
              <a:lnSpc>
                <a:spcPts val="7343"/>
              </a:lnSpc>
              <a:buFont typeface="Arial"/>
              <a:buChar char="•"/>
            </a:pPr>
            <a:r>
              <a:rPr lang="en-US" sz="5245" spc="419">
                <a:solidFill>
                  <a:srgbClr val="F4F6FC"/>
                </a:solidFill>
                <a:latin typeface="HK Grotesk Bold"/>
              </a:rPr>
              <a:t>Tratar cada base de datos sin ninguna relación alguna fue  retador debido a que se tenía que entender cada una a su ritmo, y más implementar los códigos que utilizamos para  llevar a cabo el análisis de las 10 bases de datos.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15412"/>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SOBRE LOS DATOS</a:t>
            </a:r>
          </a:p>
        </p:txBody>
      </p:sp>
      <p:sp>
        <p:nvSpPr>
          <p:cNvPr name="TextBox 3" id="3"/>
          <p:cNvSpPr txBox="true"/>
          <p:nvPr/>
        </p:nvSpPr>
        <p:spPr>
          <a:xfrm rot="0">
            <a:off x="643300" y="3342639"/>
            <a:ext cx="17001400" cy="5275870"/>
          </a:xfrm>
          <a:prstGeom prst="rect">
            <a:avLst/>
          </a:prstGeom>
        </p:spPr>
        <p:txBody>
          <a:bodyPr anchor="t" rtlCol="false" tIns="0" lIns="0" bIns="0" rIns="0">
            <a:spAutoFit/>
          </a:bodyPr>
          <a:lstStyle/>
          <a:p>
            <a:pPr algn="just" marL="1084379" indent="-542189" lvl="1">
              <a:lnSpc>
                <a:spcPts val="7031"/>
              </a:lnSpc>
              <a:buFont typeface="Arial"/>
              <a:buChar char="•"/>
            </a:pPr>
            <a:r>
              <a:rPr lang="en-US" sz="5022" spc="401">
                <a:solidFill>
                  <a:srgbClr val="F4F6FC"/>
                </a:solidFill>
                <a:latin typeface="HK Grotesk Bold"/>
              </a:rPr>
              <a:t>Hubieron bases de datos que no pudimos analizar debido a la alta cantidad de variables categóricas que contenían, por lo que tuvimos que iniciar el análisis de nuevas bases de datos, esto fue algo que encontré retador, pero que pudimos analizar con éxito.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4077786" y="3544664"/>
            <a:ext cx="10132428" cy="5995444"/>
          </a:xfrm>
          <a:custGeom>
            <a:avLst/>
            <a:gdLst/>
            <a:ahLst/>
            <a:cxnLst/>
            <a:rect r="r" b="b" t="t" l="l"/>
            <a:pathLst>
              <a:path h="5995444" w="10132428">
                <a:moveTo>
                  <a:pt x="0" y="0"/>
                </a:moveTo>
                <a:lnTo>
                  <a:pt x="10132428" y="0"/>
                </a:lnTo>
                <a:lnTo>
                  <a:pt x="10132428" y="5995444"/>
                </a:lnTo>
                <a:lnTo>
                  <a:pt x="0" y="5995444"/>
                </a:lnTo>
                <a:lnTo>
                  <a:pt x="0" y="0"/>
                </a:lnTo>
                <a:close/>
              </a:path>
            </a:pathLst>
          </a:custGeom>
          <a:blipFill>
            <a:blip r:embed="rId2"/>
            <a:stretch>
              <a:fillRect l="0" t="0" r="0" b="0"/>
            </a:stretch>
          </a:blipFill>
        </p:spPr>
      </p:sp>
      <p:sp>
        <p:nvSpPr>
          <p:cNvPr name="TextBox 3" id="3"/>
          <p:cNvSpPr txBox="true"/>
          <p:nvPr/>
        </p:nvSpPr>
        <p:spPr>
          <a:xfrm rot="0">
            <a:off x="1028700" y="149673"/>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INTERESANTE</a:t>
            </a:r>
          </a:p>
        </p:txBody>
      </p:sp>
      <p:sp>
        <p:nvSpPr>
          <p:cNvPr name="TextBox 4" id="4"/>
          <p:cNvSpPr txBox="true"/>
          <p:nvPr/>
        </p:nvSpPr>
        <p:spPr>
          <a:xfrm rot="0">
            <a:off x="2908017" y="2385509"/>
            <a:ext cx="12471966" cy="788036"/>
          </a:xfrm>
          <a:prstGeom prst="rect">
            <a:avLst/>
          </a:prstGeom>
        </p:spPr>
        <p:txBody>
          <a:bodyPr anchor="t" rtlCol="false" tIns="0" lIns="0" bIns="0" rIns="0">
            <a:spAutoFit/>
          </a:bodyPr>
          <a:lstStyle/>
          <a:p>
            <a:pPr algn="ctr">
              <a:lnSpc>
                <a:spcPts val="6439"/>
              </a:lnSpc>
            </a:pPr>
            <a:r>
              <a:rPr lang="en-US" sz="4599">
                <a:solidFill>
                  <a:srgbClr val="F4F6FC"/>
                </a:solidFill>
                <a:latin typeface="HK Grotesk Medium"/>
              </a:rPr>
              <a:t>El salario vs la edad vs los años de experiencia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2688201" y="6412308"/>
            <a:ext cx="12911597" cy="2845992"/>
          </a:xfrm>
          <a:custGeom>
            <a:avLst/>
            <a:gdLst/>
            <a:ahLst/>
            <a:cxnLst/>
            <a:rect r="r" b="b" t="t" l="l"/>
            <a:pathLst>
              <a:path h="2845992" w="12911597">
                <a:moveTo>
                  <a:pt x="0" y="0"/>
                </a:moveTo>
                <a:lnTo>
                  <a:pt x="12911598" y="0"/>
                </a:lnTo>
                <a:lnTo>
                  <a:pt x="12911598" y="2845992"/>
                </a:lnTo>
                <a:lnTo>
                  <a:pt x="0" y="2845992"/>
                </a:lnTo>
                <a:lnTo>
                  <a:pt x="0" y="0"/>
                </a:lnTo>
                <a:close/>
              </a:path>
            </a:pathLst>
          </a:custGeom>
          <a:blipFill>
            <a:blip r:embed="rId2"/>
            <a:stretch>
              <a:fillRect l="0" t="0" r="0" b="0"/>
            </a:stretch>
          </a:blipFill>
        </p:spPr>
      </p:sp>
      <p:sp>
        <p:nvSpPr>
          <p:cNvPr name="Freeform 3" id="3"/>
          <p:cNvSpPr/>
          <p:nvPr/>
        </p:nvSpPr>
        <p:spPr>
          <a:xfrm flipH="false" flipV="false" rot="0">
            <a:off x="2688201" y="3893768"/>
            <a:ext cx="12911597" cy="2499464"/>
          </a:xfrm>
          <a:custGeom>
            <a:avLst/>
            <a:gdLst/>
            <a:ahLst/>
            <a:cxnLst/>
            <a:rect r="r" b="b" t="t" l="l"/>
            <a:pathLst>
              <a:path h="2499464" w="12911597">
                <a:moveTo>
                  <a:pt x="0" y="0"/>
                </a:moveTo>
                <a:lnTo>
                  <a:pt x="12911598" y="0"/>
                </a:lnTo>
                <a:lnTo>
                  <a:pt x="12911598" y="2499464"/>
                </a:lnTo>
                <a:lnTo>
                  <a:pt x="0" y="2499464"/>
                </a:lnTo>
                <a:lnTo>
                  <a:pt x="0" y="0"/>
                </a:lnTo>
                <a:close/>
              </a:path>
            </a:pathLst>
          </a:custGeom>
          <a:blipFill>
            <a:blip r:embed="rId3"/>
            <a:stretch>
              <a:fillRect l="0" t="0" r="0" b="0"/>
            </a:stretch>
          </a:blipFill>
        </p:spPr>
      </p:sp>
      <p:sp>
        <p:nvSpPr>
          <p:cNvPr name="TextBox 4" id="4"/>
          <p:cNvSpPr txBox="true"/>
          <p:nvPr/>
        </p:nvSpPr>
        <p:spPr>
          <a:xfrm rot="0">
            <a:off x="1028700" y="149673"/>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INTERESANTE</a:t>
            </a:r>
          </a:p>
        </p:txBody>
      </p:sp>
      <p:sp>
        <p:nvSpPr>
          <p:cNvPr name="TextBox 5" id="5"/>
          <p:cNvSpPr txBox="true"/>
          <p:nvPr/>
        </p:nvSpPr>
        <p:spPr>
          <a:xfrm rot="0">
            <a:off x="994496" y="2385509"/>
            <a:ext cx="16299008" cy="788036"/>
          </a:xfrm>
          <a:prstGeom prst="rect">
            <a:avLst/>
          </a:prstGeom>
        </p:spPr>
        <p:txBody>
          <a:bodyPr anchor="t" rtlCol="false" tIns="0" lIns="0" bIns="0" rIns="0">
            <a:spAutoFit/>
          </a:bodyPr>
          <a:lstStyle/>
          <a:p>
            <a:pPr algn="ctr">
              <a:lnSpc>
                <a:spcPts val="6439"/>
              </a:lnSpc>
            </a:pPr>
            <a:r>
              <a:rPr lang="en-US" sz="4599">
                <a:solidFill>
                  <a:srgbClr val="F4F6FC"/>
                </a:solidFill>
                <a:latin typeface="HK Grotesk Medium"/>
              </a:rPr>
              <a:t>El salario vs los años de experiencia vs un título de trabajo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640613"/>
            <a:ext cx="16230600" cy="1415349"/>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GRACIAS</a:t>
            </a:r>
          </a:p>
        </p:txBody>
      </p:sp>
      <p:sp>
        <p:nvSpPr>
          <p:cNvPr name="Freeform 3" id="3"/>
          <p:cNvSpPr/>
          <p:nvPr/>
        </p:nvSpPr>
        <p:spPr>
          <a:xfrm flipH="false" flipV="false" rot="0">
            <a:off x="12722671"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094207"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DAFpqAhaqy4</dc:identifier>
  <dcterms:modified xsi:type="dcterms:W3CDTF">2011-08-01T06:04:30Z</dcterms:modified>
  <cp:revision>1</cp:revision>
  <dc:title>Presentación_CD_Estadística</dc:title>
</cp:coreProperties>
</file>