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1" r:id="rId7"/>
    <p:sldId id="283" r:id="rId8"/>
    <p:sldId id="282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01/06/2022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98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68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864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10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10643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164309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89617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8554305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8BC9E8-30A4-4EE6-BB83-B04327D9020A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444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508212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29225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20969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800532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13040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5EFD07-A8B9-401F-868B-7649A9F826C1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pt-B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0763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6D0790B-18CF-4284-B479-4F95A66DEDDE}" type="datetime1">
              <a:rPr lang="pt-BR" noProof="0" smtClean="0"/>
              <a:t>01/06/2022</a:t>
            </a:fld>
            <a:endParaRPr lang="pt-B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2846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pt-BR" sz="4000" dirty="0"/>
              <a:t>Disciplina Banco de Dados e Engenharia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 lnSpcReduction="10000"/>
          </a:bodyPr>
          <a:lstStyle/>
          <a:p>
            <a:pPr algn="l" rtl="0"/>
            <a:r>
              <a:rPr lang="pt-BR" sz="2300" dirty="0"/>
              <a:t>Turma – Análise e Desenvolvimento de Sistema – Matutino 1-2022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rtlCol="0">
            <a:normAutofit/>
          </a:bodyPr>
          <a:lstStyle/>
          <a:p>
            <a:r>
              <a:rPr lang="pt-BR"/>
              <a:t>Roteiro	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rtlCol="0">
            <a:normAutofit/>
          </a:bodyPr>
          <a:lstStyle/>
          <a:p>
            <a:pPr marL="36900" lvl="0" indent="0" rtl="0">
              <a:buNone/>
            </a:pPr>
            <a:r>
              <a:rPr lang="pt-BR" sz="1800" dirty="0"/>
              <a:t>Cadastro</a:t>
            </a:r>
          </a:p>
          <a:p>
            <a:pPr marL="36900" lvl="0" indent="0" rtl="0">
              <a:buNone/>
            </a:pPr>
            <a:r>
              <a:rPr lang="pt-BR" sz="1800" dirty="0"/>
              <a:t>Consulta</a:t>
            </a:r>
          </a:p>
          <a:p>
            <a:pPr marL="36900" lvl="0" indent="0" rtl="0">
              <a:buNone/>
            </a:pPr>
            <a:r>
              <a:rPr lang="pt-BR" sz="1800" dirty="0"/>
              <a:t>Relatório</a:t>
            </a:r>
          </a:p>
          <a:p>
            <a:pPr marL="36900" lvl="0" indent="0" rtl="0">
              <a:buNone/>
            </a:pPr>
            <a:r>
              <a:rPr lang="pt-BR" sz="1800" dirty="0"/>
              <a:t>Agenda</a:t>
            </a:r>
          </a:p>
          <a:p>
            <a:pPr marL="36900" lvl="0" indent="0" rtl="0">
              <a:buNone/>
            </a:pPr>
            <a:r>
              <a:rPr lang="pt-BR" sz="1800" dirty="0"/>
              <a:t>Financeiro</a:t>
            </a:r>
          </a:p>
          <a:p>
            <a:pPr rtl="0"/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" r="2" b="2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7"/>
            <a:ext cx="6586491" cy="1485847"/>
          </a:xfrm>
        </p:spPr>
        <p:txBody>
          <a:bodyPr rtlCol="0" anchor="b">
            <a:normAutofit/>
          </a:bodyPr>
          <a:lstStyle/>
          <a:p>
            <a:r>
              <a:rPr lang="pt-BR" dirty="0"/>
              <a:t>Cadastro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r="188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40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5120114" cy="1692794"/>
          </a:xfrm>
        </p:spPr>
        <p:txBody>
          <a:bodyPr rtlCol="0">
            <a:normAutofit/>
          </a:bodyPr>
          <a:lstStyle/>
          <a:p>
            <a:r>
              <a:rPr lang="pt-BR" dirty="0"/>
              <a:t>Cadastro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1" y="2575034"/>
            <a:ext cx="5120113" cy="3462228"/>
          </a:xfrm>
        </p:spPr>
        <p:txBody>
          <a:bodyPr rtlCol="0">
            <a:normAutofit/>
          </a:bodyPr>
          <a:lstStyle/>
          <a:p>
            <a:pPr marL="36900" lvl="0" indent="0" rtl="0">
              <a:buNone/>
            </a:pPr>
            <a:r>
              <a:rPr lang="pt-BR" sz="1800" dirty="0"/>
              <a:t>Cadastro</a:t>
            </a:r>
          </a:p>
          <a:p>
            <a:pPr rtl="0"/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" r="2" b="2"/>
          <a:stretch/>
        </p:blipFill>
        <p:spPr>
          <a:xfrm>
            <a:off x="5878849" y="10"/>
            <a:ext cx="6313150" cy="6857987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845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rtlCol="0" anchor="b">
            <a:normAutofit/>
          </a:bodyPr>
          <a:lstStyle/>
          <a:p>
            <a:r>
              <a:rPr lang="pt-BR" dirty="0"/>
              <a:t>Agenda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8" r="18884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A9A64A-1054-3B94-8CBB-75F2AC1250DB}"/>
              </a:ext>
            </a:extLst>
          </p:cNvPr>
          <p:cNvSpPr txBox="1"/>
          <p:nvPr/>
        </p:nvSpPr>
        <p:spPr>
          <a:xfrm>
            <a:off x="5080934" y="2828548"/>
            <a:ext cx="5440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Grupo: </a:t>
            </a:r>
          </a:p>
          <a:p>
            <a:endParaRPr lang="pt-BR" dirty="0"/>
          </a:p>
          <a:p>
            <a:r>
              <a:rPr lang="pt-BR" dirty="0"/>
              <a:t>Yussef Vanique - </a:t>
            </a:r>
            <a:r>
              <a:rPr lang="pt-BR" u="sng" dirty="0"/>
              <a:t>RGM</a:t>
            </a:r>
            <a:r>
              <a:rPr lang="pt-BR" dirty="0"/>
              <a:t> - </a:t>
            </a:r>
            <a:r>
              <a:rPr lang="pt-BR" u="sng" dirty="0"/>
              <a:t>27758826</a:t>
            </a:r>
            <a:r>
              <a:rPr lang="pt-BR" dirty="0"/>
              <a:t> </a:t>
            </a:r>
          </a:p>
          <a:p>
            <a:r>
              <a:rPr lang="pt-BR" dirty="0"/>
              <a:t>Pedro Wallace - </a:t>
            </a:r>
            <a:r>
              <a:rPr lang="pt-BR" u="sng" dirty="0"/>
              <a:t>RGM</a:t>
            </a:r>
            <a:r>
              <a:rPr lang="pt-BR" dirty="0"/>
              <a:t> - </a:t>
            </a:r>
            <a:r>
              <a:rPr lang="pt-BR" sz="1800" b="0" i="0" u="sng" strike="noStrike" dirty="0">
                <a:solidFill>
                  <a:srgbClr val="000000"/>
                </a:solidFill>
                <a:effectLst/>
              </a:rPr>
              <a:t>25945220</a:t>
            </a:r>
            <a:endParaRPr lang="pt-BR" u="sng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Leonardo Pereira - </a:t>
            </a:r>
            <a:r>
              <a:rPr lang="pt-BR" u="sng" dirty="0"/>
              <a:t>RGM</a:t>
            </a:r>
            <a:r>
              <a:rPr lang="pt-BR" dirty="0"/>
              <a:t> - </a:t>
            </a:r>
            <a:r>
              <a:rPr lang="pt-BR" sz="1800" b="0" i="0" u="sng" strike="noStrike" dirty="0">
                <a:solidFill>
                  <a:srgbClr val="000000"/>
                </a:solidFill>
                <a:effectLst/>
              </a:rPr>
              <a:t>2717962</a:t>
            </a:r>
            <a:r>
              <a:rPr lang="pt-BR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endParaRPr lang="pt-BR" b="0" u="sng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016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652" y="-494465"/>
            <a:ext cx="5495989" cy="1692794"/>
          </a:xfrm>
        </p:spPr>
        <p:txBody>
          <a:bodyPr rtlCol="0">
            <a:normAutofit/>
          </a:bodyPr>
          <a:lstStyle/>
          <a:p>
            <a:pPr algn="ctr"/>
            <a:r>
              <a:rPr lang="pt-BR" dirty="0"/>
              <a:t>Modelagem</a:t>
            </a:r>
          </a:p>
        </p:txBody>
      </p:sp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754CD83B-94CA-810E-7C27-01036D7EB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703863"/>
            <a:ext cx="10019297" cy="6154136"/>
          </a:xfr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9" r="2" b="2"/>
          <a:stretch/>
        </p:blipFill>
        <p:spPr>
          <a:xfrm>
            <a:off x="9717024" y="1"/>
            <a:ext cx="2474975" cy="6857998"/>
          </a:xfrm>
          <a:custGeom>
            <a:avLst/>
            <a:gdLst/>
            <a:ahLst/>
            <a:cxnLst/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6836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D7B10D-F81A-C16E-FBD8-75B8E2B2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0288"/>
          </a:xfrm>
        </p:spPr>
        <p:txBody>
          <a:bodyPr/>
          <a:lstStyle/>
          <a:p>
            <a:r>
              <a:rPr lang="pt-BR" dirty="0"/>
              <a:t>SQL - SCRIPT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5373DB5-C087-1F05-259A-2BCF56CB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128" y="1072897"/>
            <a:ext cx="11667744" cy="5017643"/>
          </a:xfrm>
        </p:spPr>
        <p:txBody>
          <a:bodyPr numCol="3">
            <a:noAutofit/>
          </a:bodyPr>
          <a:lstStyle/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clinica.disponibilidade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codDisponibilidade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status VARCHAR[20],</a:t>
            </a:r>
          </a:p>
          <a:p>
            <a:pPr marL="0" indent="0">
              <a:buNone/>
            </a:pPr>
            <a:r>
              <a:rPr lang="pt-BR" sz="1600" dirty="0" err="1"/>
              <a:t>codfunc</a:t>
            </a:r>
            <a:r>
              <a:rPr lang="pt-BR" sz="1600" dirty="0"/>
              <a:t> INT NOT NULL,</a:t>
            </a:r>
          </a:p>
          <a:p>
            <a:pPr marL="0" indent="0">
              <a:buNone/>
            </a:pPr>
            <a:r>
              <a:rPr lang="pt-BR" sz="1600" dirty="0"/>
              <a:t>PRIMARY KEY (</a:t>
            </a:r>
            <a:r>
              <a:rPr lang="pt-BR" sz="1600" dirty="0" err="1"/>
              <a:t>codDisponibilidade</a:t>
            </a:r>
            <a:r>
              <a:rPr lang="pt-BR" sz="1600" dirty="0"/>
              <a:t>)</a:t>
            </a:r>
          </a:p>
          <a:p>
            <a:pPr marL="0" indent="0">
              <a:buNone/>
            </a:pPr>
            <a:r>
              <a:rPr lang="pt-BR" sz="1600" dirty="0"/>
              <a:t>FOREIGN KEY (</a:t>
            </a:r>
            <a:r>
              <a:rPr lang="pt-BR" sz="1600" dirty="0" err="1"/>
              <a:t>codfunc</a:t>
            </a:r>
            <a:r>
              <a:rPr lang="pt-BR" sz="1600" dirty="0"/>
              <a:t>) REFERENCES </a:t>
            </a:r>
            <a:r>
              <a:rPr lang="pt-BR" sz="1600" dirty="0" err="1"/>
              <a:t>funcionario</a:t>
            </a:r>
            <a:r>
              <a:rPr lang="pt-BR" sz="1600" dirty="0"/>
              <a:t> (</a:t>
            </a:r>
            <a:r>
              <a:rPr lang="pt-BR" sz="1600" dirty="0" err="1"/>
              <a:t>codfunc</a:t>
            </a:r>
            <a:r>
              <a:rPr lang="pt-BR" sz="1600" dirty="0"/>
              <a:t>));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clinica.funcionario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codFunc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PRIMARY KEY(</a:t>
            </a:r>
            <a:r>
              <a:rPr lang="pt-BR" sz="1600" dirty="0" err="1"/>
              <a:t>codfunc</a:t>
            </a:r>
            <a:r>
              <a:rPr lang="pt-BR" sz="1600" dirty="0"/>
              <a:t>));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clinica.tipo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codtipo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nome VARCHAR[100],</a:t>
            </a:r>
          </a:p>
          <a:p>
            <a:pPr marL="0" indent="0">
              <a:buNone/>
            </a:pPr>
            <a:r>
              <a:rPr lang="pt-BR" sz="1600" dirty="0"/>
              <a:t>numero 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PRIMARY KEY (</a:t>
            </a:r>
            <a:r>
              <a:rPr lang="pt-BR" sz="1600" dirty="0" err="1"/>
              <a:t>codTipo</a:t>
            </a:r>
            <a:r>
              <a:rPr lang="pt-BR" sz="1600" dirty="0"/>
              <a:t>));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clinica.paciente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codpaciente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PRIMARY KEY (</a:t>
            </a:r>
            <a:r>
              <a:rPr lang="pt-BR" sz="1600" dirty="0" err="1"/>
              <a:t>codpaciente</a:t>
            </a:r>
            <a:r>
              <a:rPr lang="pt-BR" sz="1600" dirty="0"/>
              <a:t>));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clinica.exame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codexame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 err="1"/>
              <a:t>descricao</a:t>
            </a:r>
            <a:r>
              <a:rPr lang="pt-BR" sz="1600" dirty="0"/>
              <a:t> VARCHAR [100],</a:t>
            </a:r>
          </a:p>
          <a:p>
            <a:pPr marL="0" indent="0">
              <a:buNone/>
            </a:pPr>
            <a:r>
              <a:rPr lang="pt-BR" sz="1600" dirty="0" err="1"/>
              <a:t>codfunc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 err="1"/>
              <a:t>codpaciente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	</a:t>
            </a:r>
          </a:p>
          <a:p>
            <a:pPr marL="0" indent="0">
              <a:buNone/>
            </a:pPr>
            <a:r>
              <a:rPr lang="pt-BR" sz="1600" dirty="0"/>
              <a:t>PRIMARY KEY (</a:t>
            </a:r>
            <a:r>
              <a:rPr lang="pt-BR" sz="1600" dirty="0" err="1"/>
              <a:t>codexame</a:t>
            </a:r>
            <a:r>
              <a:rPr lang="pt-BR" sz="1600" dirty="0"/>
              <a:t>));</a:t>
            </a:r>
          </a:p>
          <a:p>
            <a:pPr marL="0" indent="0">
              <a:buNone/>
            </a:pPr>
            <a:r>
              <a:rPr lang="pt-BR" sz="1600" dirty="0"/>
              <a:t>FOREIGN KEY (</a:t>
            </a:r>
            <a:r>
              <a:rPr lang="pt-BR" sz="1600" dirty="0" err="1"/>
              <a:t>codfunc</a:t>
            </a:r>
            <a:r>
              <a:rPr lang="pt-BR" sz="1600" dirty="0"/>
              <a:t>) REFERENCES </a:t>
            </a:r>
            <a:r>
              <a:rPr lang="pt-BR" sz="1600" dirty="0" err="1"/>
              <a:t>funcionario</a:t>
            </a:r>
            <a:r>
              <a:rPr lang="pt-BR" sz="1600" dirty="0"/>
              <a:t> (</a:t>
            </a:r>
            <a:r>
              <a:rPr lang="pt-BR" sz="1600" dirty="0" err="1"/>
              <a:t>codfunc</a:t>
            </a:r>
            <a:r>
              <a:rPr lang="pt-BR" sz="1600" dirty="0"/>
              <a:t>)</a:t>
            </a:r>
          </a:p>
          <a:p>
            <a:pPr marL="0" indent="0">
              <a:buNone/>
            </a:pPr>
            <a:r>
              <a:rPr lang="pt-BR" sz="1600" dirty="0"/>
              <a:t>FOREIGN KEY (</a:t>
            </a:r>
            <a:r>
              <a:rPr lang="pt-BR" sz="1600" dirty="0" err="1"/>
              <a:t>codpaciente</a:t>
            </a:r>
            <a:r>
              <a:rPr lang="pt-BR" sz="1600" dirty="0"/>
              <a:t>) REFERENCES paciente (</a:t>
            </a:r>
            <a:r>
              <a:rPr lang="pt-BR" sz="1600" dirty="0" err="1"/>
              <a:t>codpaciente</a:t>
            </a:r>
            <a:r>
              <a:rPr lang="pt-BR" sz="1600" dirty="0"/>
              <a:t>));	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clinica.laboratorio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codlab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status VARCHAR[100],</a:t>
            </a:r>
          </a:p>
          <a:p>
            <a:pPr marL="0" indent="0">
              <a:buNone/>
            </a:pPr>
            <a:r>
              <a:rPr lang="pt-BR" sz="1600" dirty="0"/>
              <a:t>sala 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 err="1"/>
              <a:t>codexame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PRIMARY KEY (</a:t>
            </a:r>
            <a:r>
              <a:rPr lang="pt-BR" sz="1600" dirty="0" err="1"/>
              <a:t>codlab</a:t>
            </a:r>
            <a:r>
              <a:rPr lang="pt-BR" sz="1600" dirty="0"/>
              <a:t>)</a:t>
            </a:r>
          </a:p>
          <a:p>
            <a:pPr marL="0" indent="0">
              <a:buNone/>
            </a:pPr>
            <a:r>
              <a:rPr lang="pt-BR" sz="1600" dirty="0"/>
              <a:t>FOREIGN KEY (</a:t>
            </a:r>
            <a:r>
              <a:rPr lang="pt-BR" sz="1600" dirty="0" err="1"/>
              <a:t>codexame</a:t>
            </a:r>
            <a:r>
              <a:rPr lang="pt-BR" sz="1600" dirty="0"/>
              <a:t>) REFERENCES exame (</a:t>
            </a:r>
            <a:r>
              <a:rPr lang="pt-BR" sz="1600" dirty="0" err="1"/>
              <a:t>codexame</a:t>
            </a:r>
            <a:r>
              <a:rPr lang="pt-BR" sz="1600" dirty="0"/>
              <a:t>));	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CREATE TABLE </a:t>
            </a:r>
            <a:r>
              <a:rPr lang="pt-BR" sz="1600" dirty="0" err="1"/>
              <a:t>clinica.retorno</a:t>
            </a:r>
            <a:r>
              <a:rPr lang="pt-BR" sz="1600" dirty="0"/>
              <a:t>(</a:t>
            </a:r>
          </a:p>
          <a:p>
            <a:pPr marL="0" indent="0">
              <a:buNone/>
            </a:pPr>
            <a:r>
              <a:rPr lang="pt-BR" sz="1600" dirty="0" err="1"/>
              <a:t>codretorno</a:t>
            </a:r>
            <a:r>
              <a:rPr lang="pt-BR" sz="1600" dirty="0"/>
              <a:t> </a:t>
            </a:r>
            <a:r>
              <a:rPr lang="pt-BR" sz="1600" dirty="0" err="1"/>
              <a:t>int</a:t>
            </a:r>
            <a:r>
              <a:rPr lang="pt-BR" sz="1600" dirty="0"/>
              <a:t> NOT NULL,</a:t>
            </a:r>
          </a:p>
          <a:p>
            <a:pPr marL="0" indent="0">
              <a:buNone/>
            </a:pPr>
            <a:r>
              <a:rPr lang="pt-BR" sz="1600" dirty="0"/>
              <a:t>data DATE,</a:t>
            </a:r>
          </a:p>
          <a:p>
            <a:pPr marL="0" indent="0">
              <a:buNone/>
            </a:pPr>
            <a:r>
              <a:rPr lang="pt-BR" sz="1600" dirty="0"/>
              <a:t>hora </a:t>
            </a:r>
            <a:r>
              <a:rPr lang="pt-BR" sz="1600" dirty="0" err="1"/>
              <a:t>int</a:t>
            </a:r>
            <a:r>
              <a:rPr lang="pt-BR" sz="1600" dirty="0"/>
              <a:t>,</a:t>
            </a:r>
          </a:p>
          <a:p>
            <a:pPr marL="0" indent="0">
              <a:buNone/>
            </a:pPr>
            <a:r>
              <a:rPr lang="pt-BR" sz="1600" dirty="0"/>
              <a:t>PRIMARY KEY (</a:t>
            </a:r>
            <a:r>
              <a:rPr lang="pt-BR" sz="1600" dirty="0" err="1"/>
              <a:t>codretorno</a:t>
            </a:r>
            <a:r>
              <a:rPr lang="pt-BR" sz="1600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71219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7F88-D885-F110-A928-CB48D81B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264" y="0"/>
            <a:ext cx="10671048" cy="764096"/>
          </a:xfrm>
        </p:spPr>
        <p:txBody>
          <a:bodyPr/>
          <a:lstStyle/>
          <a:p>
            <a:pPr algn="ctr"/>
            <a:r>
              <a:rPr lang="pt-BR" dirty="0"/>
              <a:t>MODELO RELACIONAL</a:t>
            </a:r>
          </a:p>
        </p:txBody>
      </p:sp>
      <p:pic>
        <p:nvPicPr>
          <p:cNvPr id="9" name="Espaço Reservado para Conteúdo 8" descr="Diagrama&#10;&#10;Descrição gerada automaticamente">
            <a:extLst>
              <a:ext uri="{FF2B5EF4-FFF2-40B4-BE49-F238E27FC236}">
                <a16:creationId xmlns:a16="http://schemas.microsoft.com/office/drawing/2014/main" id="{C1E62B8E-DD90-A1B2-5941-52FABC5E36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610700"/>
            <a:ext cx="11899392" cy="6262531"/>
          </a:xfrm>
        </p:spPr>
      </p:pic>
    </p:spTree>
    <p:extLst>
      <p:ext uri="{BB962C8B-B14F-4D97-AF65-F5344CB8AC3E}">
        <p14:creationId xmlns:p14="http://schemas.microsoft.com/office/powerpoint/2010/main" val="8613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F2578E8-8507-254B-115B-58E6D718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FINANCEIRO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33AFDB38-98E2-5E24-BBD5-AEF6413C5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93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270</Words>
  <Application>Microsoft Office PowerPoint</Application>
  <PresentationFormat>Widescreen</PresentationFormat>
  <Paragraphs>73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Disciplina Banco de Dados e Engenharia de Software</vt:lpstr>
      <vt:lpstr>Roteiro </vt:lpstr>
      <vt:lpstr>Cadastro</vt:lpstr>
      <vt:lpstr>Cadastro</vt:lpstr>
      <vt:lpstr>Agenda</vt:lpstr>
      <vt:lpstr>Modelagem</vt:lpstr>
      <vt:lpstr>SQL - SCRIPT</vt:lpstr>
      <vt:lpstr>MODELO RELACIONAL</vt:lpstr>
      <vt:lpstr>FINANCEIRO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 Banco de Dados e Engenharia de Software</dc:title>
  <dc:creator>leticia zoby</dc:creator>
  <cp:lastModifiedBy>Yussef Vanique</cp:lastModifiedBy>
  <cp:revision>4</cp:revision>
  <dcterms:created xsi:type="dcterms:W3CDTF">2022-05-25T02:38:52Z</dcterms:created>
  <dcterms:modified xsi:type="dcterms:W3CDTF">2022-06-01T23:51:46Z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