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6"/>
    <p:sldId id="257" r:id="rId37"/>
    <p:sldId id="258" r:id="rId38"/>
    <p:sldId id="259" r:id="rId39"/>
    <p:sldId id="260" r:id="rId40"/>
    <p:sldId id="261" r:id="rId41"/>
    <p:sldId id="262" r:id="rId42"/>
    <p:sldId id="263" r:id="rId43"/>
    <p:sldId id="264" r:id="rId44"/>
    <p:sldId id="265" r:id="rId45"/>
    <p:sldId id="266" r:id="rId46"/>
    <p:sldId id="267" r:id="rId47"/>
    <p:sldId id="268" r:id="rId48"/>
    <p:sldId id="269" r:id="rId49"/>
    <p:sldId id="270" r:id="rId50"/>
    <p:sldId id="271" r:id="rId51"/>
    <p:sldId id="272" r:id="rId52"/>
    <p:sldId id="273" r:id="rId53"/>
    <p:sldId id="274" r:id="rId54"/>
    <p:sldId id="275" r:id="rId55"/>
    <p:sldId id="276" r:id="rId56"/>
    <p:sldId id="277" r:id="rId57"/>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Barlow" charset="1" panose="00000500000000000000"/>
      <p:regular r:id="rId10"/>
    </p:embeddedFont>
    <p:embeddedFont>
      <p:font typeface="Barlow Bold" charset="1" panose="00000800000000000000"/>
      <p:regular r:id="rId11"/>
    </p:embeddedFont>
    <p:embeddedFont>
      <p:font typeface="Barlow Italics" charset="1" panose="00000500000000000000"/>
      <p:regular r:id="rId12"/>
    </p:embeddedFont>
    <p:embeddedFont>
      <p:font typeface="Barlow Bold Italics" charset="1" panose="00000800000000000000"/>
      <p:regular r:id="rId13"/>
    </p:embeddedFont>
    <p:embeddedFont>
      <p:font typeface="Barlow Thin" charset="1" panose="00000300000000000000"/>
      <p:regular r:id="rId14"/>
    </p:embeddedFont>
    <p:embeddedFont>
      <p:font typeface="Barlow Thin Italics" charset="1" panose="00000300000000000000"/>
      <p:regular r:id="rId15"/>
    </p:embeddedFont>
    <p:embeddedFont>
      <p:font typeface="Barlow Extra-Light" charset="1" panose="00000300000000000000"/>
      <p:regular r:id="rId16"/>
    </p:embeddedFont>
    <p:embeddedFont>
      <p:font typeface="Barlow Extra-Light Italics" charset="1" panose="00000300000000000000"/>
      <p:regular r:id="rId17"/>
    </p:embeddedFont>
    <p:embeddedFont>
      <p:font typeface="Barlow Light" charset="1" panose="00000400000000000000"/>
      <p:regular r:id="rId18"/>
    </p:embeddedFont>
    <p:embeddedFont>
      <p:font typeface="Barlow Light Italics" charset="1" panose="00000400000000000000"/>
      <p:regular r:id="rId19"/>
    </p:embeddedFont>
    <p:embeddedFont>
      <p:font typeface="Barlow Medium" charset="1" panose="00000600000000000000"/>
      <p:regular r:id="rId20"/>
    </p:embeddedFont>
    <p:embeddedFont>
      <p:font typeface="Barlow Medium Italics" charset="1" panose="00000600000000000000"/>
      <p:regular r:id="rId21"/>
    </p:embeddedFont>
    <p:embeddedFont>
      <p:font typeface="Barlow Semi-Bold" charset="1" panose="00000700000000000000"/>
      <p:regular r:id="rId22"/>
    </p:embeddedFont>
    <p:embeddedFont>
      <p:font typeface="Barlow Semi-Bold Italics" charset="1" panose="00000700000000000000"/>
      <p:regular r:id="rId23"/>
    </p:embeddedFont>
    <p:embeddedFont>
      <p:font typeface="Barlow Ultra-Bold" charset="1" panose="00000900000000000000"/>
      <p:regular r:id="rId24"/>
    </p:embeddedFont>
    <p:embeddedFont>
      <p:font typeface="Barlow Ultra-Bold Italics" charset="1" panose="00000900000000000000"/>
      <p:regular r:id="rId25"/>
    </p:embeddedFont>
    <p:embeddedFont>
      <p:font typeface="Barlow Heavy" charset="1" panose="00000A00000000000000"/>
      <p:regular r:id="rId26"/>
    </p:embeddedFont>
    <p:embeddedFont>
      <p:font typeface="Barlow Heavy Italics" charset="1" panose="00000A00000000000000"/>
      <p:regular r:id="rId27"/>
    </p:embeddedFont>
    <p:embeddedFont>
      <p:font typeface="Barlow Light" charset="1" panose="00000400000000000000"/>
      <p:regular r:id="rId28"/>
    </p:embeddedFont>
    <p:embeddedFont>
      <p:font typeface="Barlow Light Bold" charset="1" panose="00000500000000000000"/>
      <p:regular r:id="rId29"/>
    </p:embeddedFont>
    <p:embeddedFont>
      <p:font typeface="Barlow Light Italics" charset="1" panose="00000400000000000000"/>
      <p:regular r:id="rId30"/>
    </p:embeddedFont>
    <p:embeddedFont>
      <p:font typeface="Barlow Light Bold Italics" charset="1" panose="00000500000000000000"/>
      <p:regular r:id="rId31"/>
    </p:embeddedFont>
    <p:embeddedFont>
      <p:font typeface="Barlow Medium" charset="1" panose="00000600000000000000"/>
      <p:regular r:id="rId32"/>
    </p:embeddedFont>
    <p:embeddedFont>
      <p:font typeface="Barlow Medium Bold" charset="1" panose="00000700000000000000"/>
      <p:regular r:id="rId33"/>
    </p:embeddedFont>
    <p:embeddedFont>
      <p:font typeface="Barlow Medium Italics" charset="1" panose="00000600000000000000"/>
      <p:regular r:id="rId34"/>
    </p:embeddedFont>
    <p:embeddedFont>
      <p:font typeface="Barlow Medium Bold Italics" charset="1" panose="00000700000000000000"/>
      <p:regular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slides/slide1.xml" Type="http://schemas.openxmlformats.org/officeDocument/2006/relationships/slide"/><Relationship Id="rId37" Target="slides/slide2.xml" Type="http://schemas.openxmlformats.org/officeDocument/2006/relationships/slide"/><Relationship Id="rId38" Target="slides/slide3.xml" Type="http://schemas.openxmlformats.org/officeDocument/2006/relationships/slide"/><Relationship Id="rId39" Target="slides/slide4.xml" Type="http://schemas.openxmlformats.org/officeDocument/2006/relationships/slide"/><Relationship Id="rId4" Target="theme/theme1.xml" Type="http://schemas.openxmlformats.org/officeDocument/2006/relationships/theme"/><Relationship Id="rId40" Target="slides/slide5.xml" Type="http://schemas.openxmlformats.org/officeDocument/2006/relationships/slide"/><Relationship Id="rId41" Target="slides/slide6.xml" Type="http://schemas.openxmlformats.org/officeDocument/2006/relationships/slide"/><Relationship Id="rId42" Target="slides/slide7.xml" Type="http://schemas.openxmlformats.org/officeDocument/2006/relationships/slide"/><Relationship Id="rId43" Target="slides/slide8.xml" Type="http://schemas.openxmlformats.org/officeDocument/2006/relationships/slide"/><Relationship Id="rId44" Target="slides/slide9.xml" Type="http://schemas.openxmlformats.org/officeDocument/2006/relationships/slide"/><Relationship Id="rId45" Target="slides/slide10.xml" Type="http://schemas.openxmlformats.org/officeDocument/2006/relationships/slide"/><Relationship Id="rId46" Target="slides/slide11.xml" Type="http://schemas.openxmlformats.org/officeDocument/2006/relationships/slide"/><Relationship Id="rId47" Target="slides/slide12.xml" Type="http://schemas.openxmlformats.org/officeDocument/2006/relationships/slide"/><Relationship Id="rId48" Target="slides/slide13.xml" Type="http://schemas.openxmlformats.org/officeDocument/2006/relationships/slide"/><Relationship Id="rId49" Target="slides/slide14.xml" Type="http://schemas.openxmlformats.org/officeDocument/2006/relationships/slide"/><Relationship Id="rId5" Target="tableStyles.xml" Type="http://schemas.openxmlformats.org/officeDocument/2006/relationships/tableStyles"/><Relationship Id="rId50" Target="slides/slide15.xml" Type="http://schemas.openxmlformats.org/officeDocument/2006/relationships/slide"/><Relationship Id="rId51" Target="slides/slide16.xml" Type="http://schemas.openxmlformats.org/officeDocument/2006/relationships/slide"/><Relationship Id="rId52" Target="slides/slide17.xml" Type="http://schemas.openxmlformats.org/officeDocument/2006/relationships/slide"/><Relationship Id="rId53" Target="slides/slide18.xml" Type="http://schemas.openxmlformats.org/officeDocument/2006/relationships/slide"/><Relationship Id="rId54" Target="slides/slide19.xml" Type="http://schemas.openxmlformats.org/officeDocument/2006/relationships/slide"/><Relationship Id="rId55" Target="slides/slide20.xml" Type="http://schemas.openxmlformats.org/officeDocument/2006/relationships/slide"/><Relationship Id="rId56" Target="slides/slide21.xml" Type="http://schemas.openxmlformats.org/officeDocument/2006/relationships/slide"/><Relationship Id="rId57" Target="slides/slide22.xml" Type="http://schemas.openxmlformats.org/officeDocument/2006/relationships/slide"/><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52827"/>
        </a:solidFill>
      </p:bgPr>
    </p:bg>
    <p:spTree>
      <p:nvGrpSpPr>
        <p:cNvPr id="1" name=""/>
        <p:cNvGrpSpPr/>
        <p:nvPr/>
      </p:nvGrpSpPr>
      <p:grpSpPr>
        <a:xfrm>
          <a:off x="0" y="0"/>
          <a:ext cx="0" cy="0"/>
          <a:chOff x="0" y="0"/>
          <a:chExt cx="0" cy="0"/>
        </a:xfrm>
      </p:grpSpPr>
      <p:grpSp>
        <p:nvGrpSpPr>
          <p:cNvPr name="Group 2" id="2"/>
          <p:cNvGrpSpPr/>
          <p:nvPr/>
        </p:nvGrpSpPr>
        <p:grpSpPr>
          <a:xfrm rot="0">
            <a:off x="1563145" y="5123752"/>
            <a:ext cx="13004282" cy="2570641"/>
            <a:chOff x="0" y="0"/>
            <a:chExt cx="17339043" cy="3427521"/>
          </a:xfrm>
        </p:grpSpPr>
        <p:sp>
          <p:nvSpPr>
            <p:cNvPr name="TextBox 3" id="3"/>
            <p:cNvSpPr txBox="true"/>
            <p:nvPr/>
          </p:nvSpPr>
          <p:spPr>
            <a:xfrm rot="0">
              <a:off x="0" y="228600"/>
              <a:ext cx="17339043" cy="2173938"/>
            </a:xfrm>
            <a:prstGeom prst="rect">
              <a:avLst/>
            </a:prstGeom>
          </p:spPr>
          <p:txBody>
            <a:bodyPr anchor="t" rtlCol="false" tIns="0" lIns="0" bIns="0" rIns="0">
              <a:spAutoFit/>
            </a:bodyPr>
            <a:lstStyle/>
            <a:p>
              <a:pPr>
                <a:lnSpc>
                  <a:spcPts val="11730"/>
                </a:lnSpc>
              </a:pPr>
              <a:r>
                <a:rPr lang="en-US" sz="11848" spc="-236">
                  <a:solidFill>
                    <a:srgbClr val="F8CF2C"/>
                  </a:solidFill>
                  <a:latin typeface="Barlow Light"/>
                </a:rPr>
                <a:t>DATA MANAGEMENT</a:t>
              </a:r>
            </a:p>
          </p:txBody>
        </p:sp>
        <p:sp>
          <p:nvSpPr>
            <p:cNvPr name="TextBox 4" id="4"/>
            <p:cNvSpPr txBox="true"/>
            <p:nvPr/>
          </p:nvSpPr>
          <p:spPr>
            <a:xfrm rot="0">
              <a:off x="0" y="2830396"/>
              <a:ext cx="17339043" cy="597125"/>
            </a:xfrm>
            <a:prstGeom prst="rect">
              <a:avLst/>
            </a:prstGeom>
          </p:spPr>
          <p:txBody>
            <a:bodyPr anchor="t" rtlCol="false" tIns="0" lIns="0" bIns="0" rIns="0">
              <a:spAutoFit/>
            </a:bodyPr>
            <a:lstStyle/>
            <a:p>
              <a:pPr>
                <a:lnSpc>
                  <a:spcPts val="3742"/>
                </a:lnSpc>
              </a:pPr>
              <a:r>
                <a:rPr lang="en-US" sz="2673" spc="400">
                  <a:solidFill>
                    <a:srgbClr val="FFFEE6"/>
                  </a:solidFill>
                  <a:latin typeface="Barlow Medium"/>
                </a:rPr>
                <a:t> MARVIN JACOB CHOI</a:t>
              </a:r>
            </a:p>
          </p:txBody>
        </p:sp>
      </p:grpSp>
      <p:sp>
        <p:nvSpPr>
          <p:cNvPr name="Freeform 5" id="5"/>
          <p:cNvSpPr/>
          <p:nvPr/>
        </p:nvSpPr>
        <p:spPr>
          <a:xfrm flipH="false" flipV="false" rot="0">
            <a:off x="-2469055" y="-2469055"/>
            <a:ext cx="4938110" cy="4938110"/>
          </a:xfrm>
          <a:custGeom>
            <a:avLst/>
            <a:gdLst/>
            <a:ahLst/>
            <a:cxnLst/>
            <a:rect r="r" b="b" t="t" l="l"/>
            <a:pathLst>
              <a:path h="4938110" w="4938110">
                <a:moveTo>
                  <a:pt x="0" y="0"/>
                </a:moveTo>
                <a:lnTo>
                  <a:pt x="4938110" y="0"/>
                </a:lnTo>
                <a:lnTo>
                  <a:pt x="4938110" y="4938110"/>
                </a:lnTo>
                <a:lnTo>
                  <a:pt x="0" y="49381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4223627" y="6222627"/>
            <a:ext cx="8128747" cy="8128747"/>
          </a:xfrm>
          <a:custGeom>
            <a:avLst/>
            <a:gdLst/>
            <a:ahLst/>
            <a:cxnLst/>
            <a:rect r="r" b="b" t="t" l="l"/>
            <a:pathLst>
              <a:path h="8128747" w="8128747">
                <a:moveTo>
                  <a:pt x="0" y="0"/>
                </a:moveTo>
                <a:lnTo>
                  <a:pt x="8128746" y="0"/>
                </a:lnTo>
                <a:lnTo>
                  <a:pt x="8128746" y="8128746"/>
                </a:lnTo>
                <a:lnTo>
                  <a:pt x="0" y="812874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15850232" y="9515196"/>
            <a:ext cx="13004282" cy="462131"/>
          </a:xfrm>
          <a:prstGeom prst="rect">
            <a:avLst/>
          </a:prstGeom>
        </p:spPr>
        <p:txBody>
          <a:bodyPr anchor="t" rtlCol="false" tIns="0" lIns="0" bIns="0" rIns="0">
            <a:spAutoFit/>
          </a:bodyPr>
          <a:lstStyle/>
          <a:p>
            <a:pPr>
              <a:lnSpc>
                <a:spcPts val="3742"/>
              </a:lnSpc>
            </a:pPr>
            <a:r>
              <a:rPr lang="en-US" sz="2673" spc="400">
                <a:solidFill>
                  <a:srgbClr val="FFFEE6"/>
                </a:solidFill>
                <a:latin typeface="Barlow Medium"/>
              </a:rPr>
              <a:t>APOY NG 96</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252827"/>
        </a:solidFill>
      </p:bgPr>
    </p:bg>
    <p:spTree>
      <p:nvGrpSpPr>
        <p:cNvPr id="1" name=""/>
        <p:cNvGrpSpPr/>
        <p:nvPr/>
      </p:nvGrpSpPr>
      <p:grpSpPr>
        <a:xfrm>
          <a:off x="0" y="0"/>
          <a:ext cx="0" cy="0"/>
          <a:chOff x="0" y="0"/>
          <a:chExt cx="0" cy="0"/>
        </a:xfrm>
      </p:grpSpPr>
      <p:grpSp>
        <p:nvGrpSpPr>
          <p:cNvPr name="Group 2" id="2"/>
          <p:cNvGrpSpPr/>
          <p:nvPr/>
        </p:nvGrpSpPr>
        <p:grpSpPr>
          <a:xfrm rot="0">
            <a:off x="1547813" y="3115230"/>
            <a:ext cx="15192374" cy="4056541"/>
            <a:chOff x="0" y="0"/>
            <a:chExt cx="20256499" cy="5408721"/>
          </a:xfrm>
        </p:grpSpPr>
        <p:sp>
          <p:nvSpPr>
            <p:cNvPr name="TextBox 3" id="3"/>
            <p:cNvSpPr txBox="true"/>
            <p:nvPr/>
          </p:nvSpPr>
          <p:spPr>
            <a:xfrm rot="0">
              <a:off x="0" y="228600"/>
              <a:ext cx="20256499" cy="4155138"/>
            </a:xfrm>
            <a:prstGeom prst="rect">
              <a:avLst/>
            </a:prstGeom>
          </p:spPr>
          <p:txBody>
            <a:bodyPr anchor="t" rtlCol="false" tIns="0" lIns="0" bIns="0" rIns="0">
              <a:spAutoFit/>
            </a:bodyPr>
            <a:lstStyle/>
            <a:p>
              <a:pPr algn="ctr">
                <a:lnSpc>
                  <a:spcPts val="11730"/>
                </a:lnSpc>
              </a:pPr>
              <a:r>
                <a:rPr lang="en-US" sz="11848" spc="-236">
                  <a:solidFill>
                    <a:srgbClr val="F8CF2C"/>
                  </a:solidFill>
                  <a:latin typeface="Barlow Light"/>
                </a:rPr>
                <a:t>Cloud Database Management</a:t>
              </a:r>
            </a:p>
          </p:txBody>
        </p:sp>
        <p:sp>
          <p:nvSpPr>
            <p:cNvPr name="TextBox 4" id="4"/>
            <p:cNvSpPr txBox="true"/>
            <p:nvPr/>
          </p:nvSpPr>
          <p:spPr>
            <a:xfrm rot="0">
              <a:off x="0" y="4811596"/>
              <a:ext cx="20256499" cy="597125"/>
            </a:xfrm>
            <a:prstGeom prst="rect">
              <a:avLst/>
            </a:prstGeom>
          </p:spPr>
          <p:txBody>
            <a:bodyPr anchor="t" rtlCol="false" tIns="0" lIns="0" bIns="0" rIns="0">
              <a:spAutoFit/>
            </a:bodyPr>
            <a:lstStyle/>
            <a:p>
              <a:pPr>
                <a:lnSpc>
                  <a:spcPts val="3742"/>
                </a:lnSpc>
              </a:pPr>
            </a:p>
          </p:txBody>
        </p:sp>
      </p:grpSp>
      <p:sp>
        <p:nvSpPr>
          <p:cNvPr name="Freeform 5" id="5"/>
          <p:cNvSpPr/>
          <p:nvPr/>
        </p:nvSpPr>
        <p:spPr>
          <a:xfrm flipH="false" flipV="false" rot="0">
            <a:off x="-2469055" y="-2469055"/>
            <a:ext cx="4938110" cy="4938110"/>
          </a:xfrm>
          <a:custGeom>
            <a:avLst/>
            <a:gdLst/>
            <a:ahLst/>
            <a:cxnLst/>
            <a:rect r="r" b="b" t="t" l="l"/>
            <a:pathLst>
              <a:path h="4938110" w="4938110">
                <a:moveTo>
                  <a:pt x="0" y="0"/>
                </a:moveTo>
                <a:lnTo>
                  <a:pt x="4938110" y="0"/>
                </a:lnTo>
                <a:lnTo>
                  <a:pt x="4938110" y="4938110"/>
                </a:lnTo>
                <a:lnTo>
                  <a:pt x="0" y="49381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4223627" y="6222627"/>
            <a:ext cx="8128747" cy="8128747"/>
          </a:xfrm>
          <a:custGeom>
            <a:avLst/>
            <a:gdLst/>
            <a:ahLst/>
            <a:cxnLst/>
            <a:rect r="r" b="b" t="t" l="l"/>
            <a:pathLst>
              <a:path h="8128747" w="8128747">
                <a:moveTo>
                  <a:pt x="0" y="0"/>
                </a:moveTo>
                <a:lnTo>
                  <a:pt x="8128746" y="0"/>
                </a:lnTo>
                <a:lnTo>
                  <a:pt x="8128746" y="8128746"/>
                </a:lnTo>
                <a:lnTo>
                  <a:pt x="0" y="812874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1028700" y="9201150"/>
            <a:ext cx="13004282" cy="462131"/>
          </a:xfrm>
          <a:prstGeom prst="rect">
            <a:avLst/>
          </a:prstGeom>
        </p:spPr>
        <p:txBody>
          <a:bodyPr anchor="t" rtlCol="false" tIns="0" lIns="0" bIns="0" rIns="0">
            <a:spAutoFit/>
          </a:bodyPr>
          <a:lstStyle/>
          <a:p>
            <a:pPr>
              <a:lnSpc>
                <a:spcPts val="3742"/>
              </a:lnSpc>
            </a:pPr>
            <a:r>
              <a:rPr lang="en-US" sz="2673" spc="400">
                <a:solidFill>
                  <a:srgbClr val="FFFEE6"/>
                </a:solidFill>
                <a:latin typeface="Barlow Medium"/>
              </a:rPr>
              <a:t>APOY NG 96</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252827"/>
        </a:solidFill>
      </p:bgPr>
    </p:bg>
    <p:spTree>
      <p:nvGrpSpPr>
        <p:cNvPr id="1" name=""/>
        <p:cNvGrpSpPr/>
        <p:nvPr/>
      </p:nvGrpSpPr>
      <p:grpSpPr>
        <a:xfrm>
          <a:off x="0" y="0"/>
          <a:ext cx="0" cy="0"/>
          <a:chOff x="0" y="0"/>
          <a:chExt cx="0" cy="0"/>
        </a:xfrm>
      </p:grpSpPr>
      <p:sp>
        <p:nvSpPr>
          <p:cNvPr name="AutoShape 2" id="2"/>
          <p:cNvSpPr/>
          <p:nvPr/>
        </p:nvSpPr>
        <p:spPr>
          <a:xfrm rot="0">
            <a:off x="381000" y="3107309"/>
            <a:ext cx="38100" cy="6438900"/>
          </a:xfrm>
          <a:prstGeom prst="rect">
            <a:avLst/>
          </a:prstGeom>
          <a:solidFill>
            <a:srgbClr val="F8CF2C"/>
          </a:solidFill>
        </p:spPr>
      </p:sp>
      <p:sp>
        <p:nvSpPr>
          <p:cNvPr name="TextBox 3" id="3"/>
          <p:cNvSpPr txBox="true"/>
          <p:nvPr/>
        </p:nvSpPr>
        <p:spPr>
          <a:xfrm rot="0">
            <a:off x="1391100" y="1085850"/>
            <a:ext cx="16288097" cy="1054739"/>
          </a:xfrm>
          <a:prstGeom prst="rect">
            <a:avLst/>
          </a:prstGeom>
        </p:spPr>
        <p:txBody>
          <a:bodyPr anchor="t" rtlCol="false" tIns="0" lIns="0" bIns="0" rIns="0">
            <a:spAutoFit/>
          </a:bodyPr>
          <a:lstStyle/>
          <a:p>
            <a:pPr>
              <a:lnSpc>
                <a:spcPts val="8030"/>
              </a:lnSpc>
            </a:pPr>
            <a:r>
              <a:rPr lang="en-US" sz="7300" spc="-73">
                <a:solidFill>
                  <a:srgbClr val="F8CF2C"/>
                </a:solidFill>
                <a:latin typeface="Barlow Light"/>
              </a:rPr>
              <a:t>Cloud Database Management</a:t>
            </a:r>
          </a:p>
        </p:txBody>
      </p:sp>
      <p:sp>
        <p:nvSpPr>
          <p:cNvPr name="Freeform 4" id="4"/>
          <p:cNvSpPr/>
          <p:nvPr/>
        </p:nvSpPr>
        <p:spPr>
          <a:xfrm flipH="false" flipV="false" rot="0">
            <a:off x="-2524066" y="-2524066"/>
            <a:ext cx="5048132" cy="5048132"/>
          </a:xfrm>
          <a:custGeom>
            <a:avLst/>
            <a:gdLst/>
            <a:ahLst/>
            <a:cxnLst/>
            <a:rect r="r" b="b" t="t" l="l"/>
            <a:pathLst>
              <a:path h="5048132" w="5048132">
                <a:moveTo>
                  <a:pt x="0" y="0"/>
                </a:moveTo>
                <a:lnTo>
                  <a:pt x="5048132" y="0"/>
                </a:lnTo>
                <a:lnTo>
                  <a:pt x="5048132" y="5048132"/>
                </a:lnTo>
                <a:lnTo>
                  <a:pt x="0" y="50481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028700" y="3573463"/>
            <a:ext cx="16601530" cy="3073400"/>
          </a:xfrm>
          <a:prstGeom prst="rect">
            <a:avLst/>
          </a:prstGeom>
        </p:spPr>
        <p:txBody>
          <a:bodyPr anchor="t" rtlCol="false" tIns="0" lIns="0" bIns="0" rIns="0">
            <a:spAutoFit/>
          </a:bodyPr>
          <a:lstStyle/>
          <a:p>
            <a:pPr algn="just">
              <a:lnSpc>
                <a:spcPts val="4900"/>
              </a:lnSpc>
              <a:spcBef>
                <a:spcPct val="0"/>
              </a:spcBef>
            </a:pPr>
            <a:r>
              <a:rPr lang="en-US" sz="3500" spc="350">
                <a:solidFill>
                  <a:srgbClr val="FFFEE6"/>
                </a:solidFill>
                <a:latin typeface="Barlow Medium"/>
              </a:rPr>
              <a:t>CLOUD DATABASE MANAGEMENT INVOLVES THE STORAGE, ORGANIZATION, AND RETRIEVAL OF DATA IN CLOUD-BASED DATABASES, OFFERING SCALABILITY, FLEXIBILITY, AND COST-EFFECTIVENESS COMPARED TO TRADITIONAL ON-PREMISES DATABASE SOLUTIONS.</a:t>
            </a:r>
          </a:p>
        </p:txBody>
      </p:sp>
      <p:sp>
        <p:nvSpPr>
          <p:cNvPr name="TextBox 6" id="6"/>
          <p:cNvSpPr txBox="true"/>
          <p:nvPr/>
        </p:nvSpPr>
        <p:spPr>
          <a:xfrm rot="0">
            <a:off x="15850232" y="9515196"/>
            <a:ext cx="13004282" cy="462131"/>
          </a:xfrm>
          <a:prstGeom prst="rect">
            <a:avLst/>
          </a:prstGeom>
        </p:spPr>
        <p:txBody>
          <a:bodyPr anchor="t" rtlCol="false" tIns="0" lIns="0" bIns="0" rIns="0">
            <a:spAutoFit/>
          </a:bodyPr>
          <a:lstStyle/>
          <a:p>
            <a:pPr>
              <a:lnSpc>
                <a:spcPts val="3742"/>
              </a:lnSpc>
            </a:pPr>
            <a:r>
              <a:rPr lang="en-US" sz="2673" spc="400">
                <a:solidFill>
                  <a:srgbClr val="FFFEE6"/>
                </a:solidFill>
                <a:latin typeface="Barlow Medium"/>
              </a:rPr>
              <a:t>APOY NG 96</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252827"/>
        </a:solidFill>
      </p:bgPr>
    </p:bg>
    <p:spTree>
      <p:nvGrpSpPr>
        <p:cNvPr id="1" name=""/>
        <p:cNvGrpSpPr/>
        <p:nvPr/>
      </p:nvGrpSpPr>
      <p:grpSpPr>
        <a:xfrm>
          <a:off x="0" y="0"/>
          <a:ext cx="0" cy="0"/>
          <a:chOff x="0" y="0"/>
          <a:chExt cx="0" cy="0"/>
        </a:xfrm>
      </p:grpSpPr>
      <p:grpSp>
        <p:nvGrpSpPr>
          <p:cNvPr name="Group 2" id="2"/>
          <p:cNvGrpSpPr/>
          <p:nvPr/>
        </p:nvGrpSpPr>
        <p:grpSpPr>
          <a:xfrm rot="0">
            <a:off x="969295" y="2943225"/>
            <a:ext cx="7917530" cy="4400550"/>
            <a:chOff x="0" y="0"/>
            <a:chExt cx="10556706" cy="5867400"/>
          </a:xfrm>
        </p:grpSpPr>
        <p:sp>
          <p:nvSpPr>
            <p:cNvPr name="TextBox 3" id="3"/>
            <p:cNvSpPr txBox="true"/>
            <p:nvPr/>
          </p:nvSpPr>
          <p:spPr>
            <a:xfrm rot="0">
              <a:off x="0" y="1625600"/>
              <a:ext cx="10556706" cy="4241800"/>
            </a:xfrm>
            <a:prstGeom prst="rect">
              <a:avLst/>
            </a:prstGeom>
          </p:spPr>
          <p:txBody>
            <a:bodyPr anchor="t" rtlCol="false" tIns="0" lIns="0" bIns="0" rIns="0">
              <a:spAutoFit/>
            </a:bodyPr>
            <a:lstStyle/>
            <a:p>
              <a:pPr algn="just">
                <a:lnSpc>
                  <a:spcPts val="4200"/>
                </a:lnSpc>
              </a:pPr>
              <a:r>
                <a:rPr lang="en-US" sz="3000">
                  <a:solidFill>
                    <a:srgbClr val="FFFEE6"/>
                  </a:solidFill>
                  <a:latin typeface="Barlow Light"/>
                </a:rPr>
                <a:t>Cloud Database Management offers benefits such as scalability to accommodate fluctuating workloads, accessibility from anywhere with internet connectivity, automated backups, and disaster recovery capabilities provided by cloud service providers.</a:t>
              </a:r>
            </a:p>
          </p:txBody>
        </p:sp>
        <p:sp>
          <p:nvSpPr>
            <p:cNvPr name="TextBox 4" id="4"/>
            <p:cNvSpPr txBox="true"/>
            <p:nvPr/>
          </p:nvSpPr>
          <p:spPr>
            <a:xfrm rot="0">
              <a:off x="0" y="0"/>
              <a:ext cx="10556706" cy="1447800"/>
            </a:xfrm>
            <a:prstGeom prst="rect">
              <a:avLst/>
            </a:prstGeom>
          </p:spPr>
          <p:txBody>
            <a:bodyPr anchor="t" rtlCol="false" tIns="0" lIns="0" bIns="0" rIns="0">
              <a:spAutoFit/>
            </a:bodyPr>
            <a:lstStyle/>
            <a:p>
              <a:pPr algn="r">
                <a:lnSpc>
                  <a:spcPts val="4320"/>
                </a:lnSpc>
              </a:pPr>
            </a:p>
            <a:p>
              <a:pPr>
                <a:lnSpc>
                  <a:spcPts val="4320"/>
                </a:lnSpc>
              </a:pPr>
            </a:p>
          </p:txBody>
        </p:sp>
      </p:grpSp>
      <p:sp>
        <p:nvSpPr>
          <p:cNvPr name="AutoShape 5" id="5"/>
          <p:cNvSpPr/>
          <p:nvPr/>
        </p:nvSpPr>
        <p:spPr>
          <a:xfrm rot="0">
            <a:off x="9115425" y="2169795"/>
            <a:ext cx="57150" cy="7334250"/>
          </a:xfrm>
          <a:prstGeom prst="rect">
            <a:avLst/>
          </a:prstGeom>
          <a:solidFill>
            <a:srgbClr val="F8CF2C"/>
          </a:solidFill>
        </p:spPr>
      </p:sp>
      <p:sp>
        <p:nvSpPr>
          <p:cNvPr name="Freeform 6" id="6"/>
          <p:cNvSpPr/>
          <p:nvPr/>
        </p:nvSpPr>
        <p:spPr>
          <a:xfrm flipH="false" flipV="false" rot="0">
            <a:off x="-3711386" y="6575614"/>
            <a:ext cx="7422772" cy="7422772"/>
          </a:xfrm>
          <a:custGeom>
            <a:avLst/>
            <a:gdLst/>
            <a:ahLst/>
            <a:cxnLst/>
            <a:rect r="r" b="b" t="t" l="l"/>
            <a:pathLst>
              <a:path h="7422772" w="7422772">
                <a:moveTo>
                  <a:pt x="0" y="0"/>
                </a:moveTo>
                <a:lnTo>
                  <a:pt x="7422772" y="0"/>
                </a:lnTo>
                <a:lnTo>
                  <a:pt x="7422772" y="7422772"/>
                </a:lnTo>
                <a:lnTo>
                  <a:pt x="0" y="74227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4576614" y="-3711386"/>
            <a:ext cx="7422772" cy="7422772"/>
          </a:xfrm>
          <a:custGeom>
            <a:avLst/>
            <a:gdLst/>
            <a:ahLst/>
            <a:cxnLst/>
            <a:rect r="r" b="b" t="t" l="l"/>
            <a:pathLst>
              <a:path h="7422772" w="7422772">
                <a:moveTo>
                  <a:pt x="0" y="0"/>
                </a:moveTo>
                <a:lnTo>
                  <a:pt x="7422772" y="0"/>
                </a:lnTo>
                <a:lnTo>
                  <a:pt x="7422772" y="7422772"/>
                </a:lnTo>
                <a:lnTo>
                  <a:pt x="0" y="74227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8" id="8"/>
          <p:cNvSpPr txBox="true"/>
          <p:nvPr/>
        </p:nvSpPr>
        <p:spPr>
          <a:xfrm rot="0">
            <a:off x="418169" y="529906"/>
            <a:ext cx="16047647" cy="1054739"/>
          </a:xfrm>
          <a:prstGeom prst="rect">
            <a:avLst/>
          </a:prstGeom>
        </p:spPr>
        <p:txBody>
          <a:bodyPr anchor="t" rtlCol="false" tIns="0" lIns="0" bIns="0" rIns="0">
            <a:spAutoFit/>
          </a:bodyPr>
          <a:lstStyle/>
          <a:p>
            <a:pPr>
              <a:lnSpc>
                <a:spcPts val="8030"/>
              </a:lnSpc>
            </a:pPr>
            <a:r>
              <a:rPr lang="en-US" sz="7300" spc="-73">
                <a:solidFill>
                  <a:srgbClr val="FFFEE6"/>
                </a:solidFill>
                <a:latin typeface="Barlow Light"/>
              </a:rPr>
              <a:t>Benefits of Cloud Database Management</a:t>
            </a:r>
          </a:p>
        </p:txBody>
      </p:sp>
      <p:grpSp>
        <p:nvGrpSpPr>
          <p:cNvPr name="Group 9" id="9"/>
          <p:cNvGrpSpPr/>
          <p:nvPr/>
        </p:nvGrpSpPr>
        <p:grpSpPr>
          <a:xfrm rot="0">
            <a:off x="9401175" y="1813560"/>
            <a:ext cx="8478982" cy="8046720"/>
            <a:chOff x="0" y="0"/>
            <a:chExt cx="11305309" cy="10728960"/>
          </a:xfrm>
        </p:grpSpPr>
        <p:sp>
          <p:nvSpPr>
            <p:cNvPr name="TextBox 10" id="10"/>
            <p:cNvSpPr txBox="true"/>
            <p:nvPr/>
          </p:nvSpPr>
          <p:spPr>
            <a:xfrm rot="0">
              <a:off x="0" y="-57150"/>
              <a:ext cx="11305309" cy="644737"/>
            </a:xfrm>
            <a:prstGeom prst="rect">
              <a:avLst/>
            </a:prstGeom>
          </p:spPr>
          <p:txBody>
            <a:bodyPr anchor="t" rtlCol="false" tIns="0" lIns="0" bIns="0" rIns="0">
              <a:spAutoFit/>
            </a:bodyPr>
            <a:lstStyle/>
            <a:p>
              <a:pPr algn="just">
                <a:lnSpc>
                  <a:spcPts val="4060"/>
                </a:lnSpc>
              </a:pPr>
              <a:r>
                <a:rPr lang="en-US" sz="2900" spc="290">
                  <a:solidFill>
                    <a:srgbClr val="F8CF2C"/>
                  </a:solidFill>
                  <a:latin typeface="Barlow Medium"/>
                </a:rPr>
                <a:t>SCALABILITY</a:t>
              </a:r>
            </a:p>
          </p:txBody>
        </p:sp>
        <p:sp>
          <p:nvSpPr>
            <p:cNvPr name="TextBox 11" id="11"/>
            <p:cNvSpPr txBox="true"/>
            <p:nvPr/>
          </p:nvSpPr>
          <p:spPr>
            <a:xfrm rot="0">
              <a:off x="0" y="4052570"/>
              <a:ext cx="11305309" cy="644737"/>
            </a:xfrm>
            <a:prstGeom prst="rect">
              <a:avLst/>
            </a:prstGeom>
          </p:spPr>
          <p:txBody>
            <a:bodyPr anchor="t" rtlCol="false" tIns="0" lIns="0" bIns="0" rIns="0">
              <a:spAutoFit/>
            </a:bodyPr>
            <a:lstStyle/>
            <a:p>
              <a:pPr algn="just">
                <a:lnSpc>
                  <a:spcPts val="4060"/>
                </a:lnSpc>
              </a:pPr>
              <a:r>
                <a:rPr lang="en-US" sz="2900" spc="290">
                  <a:solidFill>
                    <a:srgbClr val="F8CF2C"/>
                  </a:solidFill>
                  <a:latin typeface="Barlow Medium"/>
                </a:rPr>
                <a:t>COST-EFFECTIVENESS</a:t>
              </a:r>
            </a:p>
          </p:txBody>
        </p:sp>
        <p:sp>
          <p:nvSpPr>
            <p:cNvPr name="TextBox 12" id="12"/>
            <p:cNvSpPr txBox="true"/>
            <p:nvPr/>
          </p:nvSpPr>
          <p:spPr>
            <a:xfrm rot="0">
              <a:off x="0" y="7578090"/>
              <a:ext cx="11305309" cy="644737"/>
            </a:xfrm>
            <a:prstGeom prst="rect">
              <a:avLst/>
            </a:prstGeom>
          </p:spPr>
          <p:txBody>
            <a:bodyPr anchor="t" rtlCol="false" tIns="0" lIns="0" bIns="0" rIns="0">
              <a:spAutoFit/>
            </a:bodyPr>
            <a:lstStyle/>
            <a:p>
              <a:pPr algn="just">
                <a:lnSpc>
                  <a:spcPts val="4060"/>
                </a:lnSpc>
              </a:pPr>
              <a:r>
                <a:rPr lang="en-US" sz="2900" spc="290">
                  <a:solidFill>
                    <a:srgbClr val="F8CF2C"/>
                  </a:solidFill>
                  <a:latin typeface="Barlow Medium"/>
                </a:rPr>
                <a:t>ACCESSIBILITY AND AVAILABILITY</a:t>
              </a:r>
            </a:p>
          </p:txBody>
        </p:sp>
        <p:sp>
          <p:nvSpPr>
            <p:cNvPr name="TextBox 13" id="13"/>
            <p:cNvSpPr txBox="true"/>
            <p:nvPr/>
          </p:nvSpPr>
          <p:spPr>
            <a:xfrm rot="0">
              <a:off x="0" y="784437"/>
              <a:ext cx="11305309" cy="2309283"/>
            </a:xfrm>
            <a:prstGeom prst="rect">
              <a:avLst/>
            </a:prstGeom>
          </p:spPr>
          <p:txBody>
            <a:bodyPr anchor="t" rtlCol="false" tIns="0" lIns="0" bIns="0" rIns="0">
              <a:spAutoFit/>
            </a:bodyPr>
            <a:lstStyle/>
            <a:p>
              <a:pPr algn="just">
                <a:lnSpc>
                  <a:spcPts val="3499"/>
                </a:lnSpc>
              </a:pPr>
              <a:r>
                <a:rPr lang="en-US" sz="2499">
                  <a:solidFill>
                    <a:srgbClr val="FFFEE6"/>
                  </a:solidFill>
                  <a:latin typeface="Barlow Light"/>
                </a:rPr>
                <a:t>Cloud database management enables organizations to scale database resources up or down as needed, accommodating fluctuating workloads without additional hardware investments.</a:t>
              </a:r>
            </a:p>
          </p:txBody>
        </p:sp>
        <p:sp>
          <p:nvSpPr>
            <p:cNvPr name="TextBox 14" id="14"/>
            <p:cNvSpPr txBox="true"/>
            <p:nvPr/>
          </p:nvSpPr>
          <p:spPr>
            <a:xfrm rot="0">
              <a:off x="0" y="4894157"/>
              <a:ext cx="11305309" cy="1725083"/>
            </a:xfrm>
            <a:prstGeom prst="rect">
              <a:avLst/>
            </a:prstGeom>
          </p:spPr>
          <p:txBody>
            <a:bodyPr anchor="t" rtlCol="false" tIns="0" lIns="0" bIns="0" rIns="0">
              <a:spAutoFit/>
            </a:bodyPr>
            <a:lstStyle/>
            <a:p>
              <a:pPr algn="just">
                <a:lnSpc>
                  <a:spcPts val="3499"/>
                </a:lnSpc>
              </a:pPr>
              <a:r>
                <a:rPr lang="en-US" sz="2499">
                  <a:solidFill>
                    <a:srgbClr val="FFFEE6"/>
                  </a:solidFill>
                  <a:latin typeface="Barlow Light"/>
                </a:rPr>
                <a:t>avoids upfront hardware costs and ongoing maintenance expenses. With subscription-based models, it reduces overall IT spending and enhances cost predictability.</a:t>
              </a:r>
            </a:p>
          </p:txBody>
        </p:sp>
        <p:sp>
          <p:nvSpPr>
            <p:cNvPr name="TextBox 15" id="15"/>
            <p:cNvSpPr txBox="true"/>
            <p:nvPr/>
          </p:nvSpPr>
          <p:spPr>
            <a:xfrm rot="0">
              <a:off x="0" y="8419677"/>
              <a:ext cx="11305309" cy="2309283"/>
            </a:xfrm>
            <a:prstGeom prst="rect">
              <a:avLst/>
            </a:prstGeom>
          </p:spPr>
          <p:txBody>
            <a:bodyPr anchor="t" rtlCol="false" tIns="0" lIns="0" bIns="0" rIns="0">
              <a:spAutoFit/>
            </a:bodyPr>
            <a:lstStyle/>
            <a:p>
              <a:pPr algn="just">
                <a:lnSpc>
                  <a:spcPts val="3499"/>
                </a:lnSpc>
              </a:pPr>
              <a:r>
                <a:rPr lang="en-US" sz="2499">
                  <a:solidFill>
                    <a:srgbClr val="FFFEE6"/>
                  </a:solidFill>
                  <a:latin typeface="Barlow Light"/>
                </a:rPr>
                <a:t>allow remote access and provide built-in redundancy for high availability. This ensures data accessibility and protection against hardware failures, benefiting remote teams and ensuring uninterrupted operations.</a:t>
              </a:r>
            </a:p>
          </p:txBody>
        </p:sp>
      </p:grpSp>
      <p:sp>
        <p:nvSpPr>
          <p:cNvPr name="TextBox 16" id="16"/>
          <p:cNvSpPr txBox="true"/>
          <p:nvPr/>
        </p:nvSpPr>
        <p:spPr>
          <a:xfrm rot="0">
            <a:off x="3711386" y="9600639"/>
            <a:ext cx="13004282" cy="462131"/>
          </a:xfrm>
          <a:prstGeom prst="rect">
            <a:avLst/>
          </a:prstGeom>
        </p:spPr>
        <p:txBody>
          <a:bodyPr anchor="t" rtlCol="false" tIns="0" lIns="0" bIns="0" rIns="0">
            <a:spAutoFit/>
          </a:bodyPr>
          <a:lstStyle/>
          <a:p>
            <a:pPr>
              <a:lnSpc>
                <a:spcPts val="3742"/>
              </a:lnSpc>
            </a:pPr>
            <a:r>
              <a:rPr lang="en-US" sz="2673" spc="400">
                <a:solidFill>
                  <a:srgbClr val="FFFEE6"/>
                </a:solidFill>
                <a:latin typeface="Barlow Medium"/>
              </a:rPr>
              <a:t>APOY NG 96</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252827"/>
        </a:solidFill>
      </p:bgPr>
    </p:bg>
    <p:spTree>
      <p:nvGrpSpPr>
        <p:cNvPr id="1" name=""/>
        <p:cNvGrpSpPr/>
        <p:nvPr/>
      </p:nvGrpSpPr>
      <p:grpSpPr>
        <a:xfrm>
          <a:off x="0" y="0"/>
          <a:ext cx="0" cy="0"/>
          <a:chOff x="0" y="0"/>
          <a:chExt cx="0" cy="0"/>
        </a:xfrm>
      </p:grpSpPr>
      <p:grpSp>
        <p:nvGrpSpPr>
          <p:cNvPr name="Group 2" id="2"/>
          <p:cNvGrpSpPr/>
          <p:nvPr/>
        </p:nvGrpSpPr>
        <p:grpSpPr>
          <a:xfrm rot="0">
            <a:off x="743569" y="2358645"/>
            <a:ext cx="8478982" cy="7410450"/>
            <a:chOff x="0" y="0"/>
            <a:chExt cx="11305309" cy="9880601"/>
          </a:xfrm>
        </p:grpSpPr>
        <p:sp>
          <p:nvSpPr>
            <p:cNvPr name="TextBox 3" id="3"/>
            <p:cNvSpPr txBox="true"/>
            <p:nvPr/>
          </p:nvSpPr>
          <p:spPr>
            <a:xfrm rot="0">
              <a:off x="0" y="-57150"/>
              <a:ext cx="11305309" cy="556683"/>
            </a:xfrm>
            <a:prstGeom prst="rect">
              <a:avLst/>
            </a:prstGeom>
          </p:spPr>
          <p:txBody>
            <a:bodyPr anchor="t" rtlCol="false" tIns="0" lIns="0" bIns="0" rIns="0">
              <a:spAutoFit/>
            </a:bodyPr>
            <a:lstStyle/>
            <a:p>
              <a:pPr algn="just">
                <a:lnSpc>
                  <a:spcPts val="3499"/>
                </a:lnSpc>
              </a:pPr>
              <a:r>
                <a:rPr lang="en-US" sz="2499" spc="249">
                  <a:solidFill>
                    <a:srgbClr val="F8CF2C"/>
                  </a:solidFill>
                  <a:latin typeface="Barlow Medium"/>
                </a:rPr>
                <a:t>DATA SECURITY</a:t>
              </a:r>
            </a:p>
          </p:txBody>
        </p:sp>
        <p:sp>
          <p:nvSpPr>
            <p:cNvPr name="TextBox 4" id="4"/>
            <p:cNvSpPr txBox="true"/>
            <p:nvPr/>
          </p:nvSpPr>
          <p:spPr>
            <a:xfrm rot="0">
              <a:off x="0" y="3964517"/>
              <a:ext cx="11305309" cy="556683"/>
            </a:xfrm>
            <a:prstGeom prst="rect">
              <a:avLst/>
            </a:prstGeom>
          </p:spPr>
          <p:txBody>
            <a:bodyPr anchor="t" rtlCol="false" tIns="0" lIns="0" bIns="0" rIns="0">
              <a:spAutoFit/>
            </a:bodyPr>
            <a:lstStyle/>
            <a:p>
              <a:pPr algn="just">
                <a:lnSpc>
                  <a:spcPts val="3499"/>
                </a:lnSpc>
              </a:pPr>
              <a:r>
                <a:rPr lang="en-US" sz="2499" spc="249">
                  <a:solidFill>
                    <a:srgbClr val="F8CF2C"/>
                  </a:solidFill>
                  <a:latin typeface="Barlow Medium"/>
                </a:rPr>
                <a:t>DATA MIGRATION</a:t>
              </a:r>
            </a:p>
          </p:txBody>
        </p:sp>
        <p:sp>
          <p:nvSpPr>
            <p:cNvPr name="TextBox 5" id="5"/>
            <p:cNvSpPr txBox="true"/>
            <p:nvPr/>
          </p:nvSpPr>
          <p:spPr>
            <a:xfrm rot="0">
              <a:off x="0" y="7401984"/>
              <a:ext cx="11305309" cy="556683"/>
            </a:xfrm>
            <a:prstGeom prst="rect">
              <a:avLst/>
            </a:prstGeom>
          </p:spPr>
          <p:txBody>
            <a:bodyPr anchor="t" rtlCol="false" tIns="0" lIns="0" bIns="0" rIns="0">
              <a:spAutoFit/>
            </a:bodyPr>
            <a:lstStyle/>
            <a:p>
              <a:pPr algn="just">
                <a:lnSpc>
                  <a:spcPts val="3499"/>
                </a:lnSpc>
              </a:pPr>
              <a:r>
                <a:rPr lang="en-US" sz="2499" spc="249">
                  <a:solidFill>
                    <a:srgbClr val="F8CF2C"/>
                  </a:solidFill>
                  <a:latin typeface="Barlow Medium"/>
                </a:rPr>
                <a:t>PERFORMANCE AND SCALABILITY</a:t>
              </a:r>
            </a:p>
          </p:txBody>
        </p:sp>
        <p:sp>
          <p:nvSpPr>
            <p:cNvPr name="TextBox 6" id="6"/>
            <p:cNvSpPr txBox="true"/>
            <p:nvPr/>
          </p:nvSpPr>
          <p:spPr>
            <a:xfrm rot="0">
              <a:off x="0" y="696383"/>
              <a:ext cx="11305309" cy="2309283"/>
            </a:xfrm>
            <a:prstGeom prst="rect">
              <a:avLst/>
            </a:prstGeom>
          </p:spPr>
          <p:txBody>
            <a:bodyPr anchor="t" rtlCol="false" tIns="0" lIns="0" bIns="0" rIns="0">
              <a:spAutoFit/>
            </a:bodyPr>
            <a:lstStyle/>
            <a:p>
              <a:pPr algn="just">
                <a:lnSpc>
                  <a:spcPts val="3499"/>
                </a:lnSpc>
              </a:pPr>
              <a:r>
                <a:rPr lang="en-US" sz="2499">
                  <a:solidFill>
                    <a:srgbClr val="FFFEE6"/>
                  </a:solidFill>
                  <a:latin typeface="Barlow Light"/>
                </a:rPr>
                <a:t>Ensuring the security and privacy of data stored in the cloud, including protection against unauthorized access, data breaches, and compliance with regulatory requirements such as GDPR or HIPAA.</a:t>
              </a:r>
            </a:p>
          </p:txBody>
        </p:sp>
        <p:sp>
          <p:nvSpPr>
            <p:cNvPr name="TextBox 7" id="7"/>
            <p:cNvSpPr txBox="true"/>
            <p:nvPr/>
          </p:nvSpPr>
          <p:spPr>
            <a:xfrm rot="0">
              <a:off x="0" y="4718050"/>
              <a:ext cx="11305309" cy="1725083"/>
            </a:xfrm>
            <a:prstGeom prst="rect">
              <a:avLst/>
            </a:prstGeom>
          </p:spPr>
          <p:txBody>
            <a:bodyPr anchor="t" rtlCol="false" tIns="0" lIns="0" bIns="0" rIns="0">
              <a:spAutoFit/>
            </a:bodyPr>
            <a:lstStyle/>
            <a:p>
              <a:pPr algn="just">
                <a:lnSpc>
                  <a:spcPts val="3499"/>
                </a:lnSpc>
              </a:pPr>
              <a:r>
                <a:rPr lang="en-US" sz="2499">
                  <a:solidFill>
                    <a:srgbClr val="FFFEE6"/>
                  </a:solidFill>
                  <a:latin typeface="Barlow Light"/>
                </a:rPr>
                <a:t>Migrating existing on-premises databases to the cloud without data loss, downtime, or compatibility issues, and ensuring seamless integration with cloud-native services.</a:t>
              </a:r>
            </a:p>
          </p:txBody>
        </p:sp>
        <p:sp>
          <p:nvSpPr>
            <p:cNvPr name="TextBox 8" id="8"/>
            <p:cNvSpPr txBox="true"/>
            <p:nvPr/>
          </p:nvSpPr>
          <p:spPr>
            <a:xfrm rot="0">
              <a:off x="0" y="8155517"/>
              <a:ext cx="11305309" cy="1725083"/>
            </a:xfrm>
            <a:prstGeom prst="rect">
              <a:avLst/>
            </a:prstGeom>
          </p:spPr>
          <p:txBody>
            <a:bodyPr anchor="t" rtlCol="false" tIns="0" lIns="0" bIns="0" rIns="0">
              <a:spAutoFit/>
            </a:bodyPr>
            <a:lstStyle/>
            <a:p>
              <a:pPr algn="just">
                <a:lnSpc>
                  <a:spcPts val="3499"/>
                </a:lnSpc>
              </a:pPr>
              <a:r>
                <a:rPr lang="en-US" sz="2499">
                  <a:solidFill>
                    <a:srgbClr val="FFFEE6"/>
                  </a:solidFill>
                  <a:latin typeface="Barlow Light"/>
                </a:rPr>
                <a:t> Optimizing database performance and scalability in the cloud to handle fluctuating workloads, maintain responsiveness, and meet performance SLAs while minimizing costs.</a:t>
              </a:r>
            </a:p>
          </p:txBody>
        </p:sp>
      </p:grpSp>
      <p:sp>
        <p:nvSpPr>
          <p:cNvPr name="AutoShape 9" id="9"/>
          <p:cNvSpPr/>
          <p:nvPr/>
        </p:nvSpPr>
        <p:spPr>
          <a:xfrm rot="0">
            <a:off x="381000" y="3107309"/>
            <a:ext cx="38100" cy="6438900"/>
          </a:xfrm>
          <a:prstGeom prst="rect">
            <a:avLst/>
          </a:prstGeom>
          <a:solidFill>
            <a:srgbClr val="F8CF2C"/>
          </a:solidFill>
        </p:spPr>
      </p:sp>
      <p:sp>
        <p:nvSpPr>
          <p:cNvPr name="TextBox 10" id="10"/>
          <p:cNvSpPr txBox="true"/>
          <p:nvPr/>
        </p:nvSpPr>
        <p:spPr>
          <a:xfrm rot="0">
            <a:off x="1028700" y="720838"/>
            <a:ext cx="17153716" cy="1054739"/>
          </a:xfrm>
          <a:prstGeom prst="rect">
            <a:avLst/>
          </a:prstGeom>
        </p:spPr>
        <p:txBody>
          <a:bodyPr anchor="t" rtlCol="false" tIns="0" lIns="0" bIns="0" rIns="0">
            <a:spAutoFit/>
          </a:bodyPr>
          <a:lstStyle/>
          <a:p>
            <a:pPr>
              <a:lnSpc>
                <a:spcPts val="8030"/>
              </a:lnSpc>
            </a:pPr>
            <a:r>
              <a:rPr lang="en-US" sz="7300" spc="-73">
                <a:solidFill>
                  <a:srgbClr val="FFFEE6"/>
                </a:solidFill>
                <a:latin typeface="Barlow Light"/>
              </a:rPr>
              <a:t> Challenges in Cloud Database Management</a:t>
            </a:r>
          </a:p>
        </p:txBody>
      </p:sp>
      <p:sp>
        <p:nvSpPr>
          <p:cNvPr name="Freeform 11" id="11"/>
          <p:cNvSpPr/>
          <p:nvPr/>
        </p:nvSpPr>
        <p:spPr>
          <a:xfrm flipH="false" flipV="false" rot="0">
            <a:off x="-2524066" y="-2524066"/>
            <a:ext cx="5048132" cy="5048132"/>
          </a:xfrm>
          <a:custGeom>
            <a:avLst/>
            <a:gdLst/>
            <a:ahLst/>
            <a:cxnLst/>
            <a:rect r="r" b="b" t="t" l="l"/>
            <a:pathLst>
              <a:path h="5048132" w="5048132">
                <a:moveTo>
                  <a:pt x="0" y="0"/>
                </a:moveTo>
                <a:lnTo>
                  <a:pt x="5048132" y="0"/>
                </a:lnTo>
                <a:lnTo>
                  <a:pt x="5048132" y="5048132"/>
                </a:lnTo>
                <a:lnTo>
                  <a:pt x="0" y="50481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9605558" y="2358645"/>
            <a:ext cx="8478982" cy="7410450"/>
            <a:chOff x="0" y="0"/>
            <a:chExt cx="11305309" cy="9880601"/>
          </a:xfrm>
        </p:grpSpPr>
        <p:sp>
          <p:nvSpPr>
            <p:cNvPr name="TextBox 13" id="13"/>
            <p:cNvSpPr txBox="true"/>
            <p:nvPr/>
          </p:nvSpPr>
          <p:spPr>
            <a:xfrm rot="0">
              <a:off x="0" y="-57150"/>
              <a:ext cx="11305309" cy="556683"/>
            </a:xfrm>
            <a:prstGeom prst="rect">
              <a:avLst/>
            </a:prstGeom>
          </p:spPr>
          <p:txBody>
            <a:bodyPr anchor="t" rtlCol="false" tIns="0" lIns="0" bIns="0" rIns="0">
              <a:spAutoFit/>
            </a:bodyPr>
            <a:lstStyle/>
            <a:p>
              <a:pPr algn="just">
                <a:lnSpc>
                  <a:spcPts val="3499"/>
                </a:lnSpc>
              </a:pPr>
              <a:r>
                <a:rPr lang="en-US" sz="2499" spc="249">
                  <a:solidFill>
                    <a:srgbClr val="F8CF2C"/>
                  </a:solidFill>
                  <a:latin typeface="Barlow Medium"/>
                </a:rPr>
                <a:t>VENDOR LOCK-IN</a:t>
              </a:r>
            </a:p>
          </p:txBody>
        </p:sp>
        <p:sp>
          <p:nvSpPr>
            <p:cNvPr name="TextBox 14" id="14"/>
            <p:cNvSpPr txBox="true"/>
            <p:nvPr/>
          </p:nvSpPr>
          <p:spPr>
            <a:xfrm rot="0">
              <a:off x="0" y="3964517"/>
              <a:ext cx="11305309" cy="556683"/>
            </a:xfrm>
            <a:prstGeom prst="rect">
              <a:avLst/>
            </a:prstGeom>
          </p:spPr>
          <p:txBody>
            <a:bodyPr anchor="t" rtlCol="false" tIns="0" lIns="0" bIns="0" rIns="0">
              <a:spAutoFit/>
            </a:bodyPr>
            <a:lstStyle/>
            <a:p>
              <a:pPr algn="just">
                <a:lnSpc>
                  <a:spcPts val="3499"/>
                </a:lnSpc>
              </a:pPr>
              <a:r>
                <a:rPr lang="en-US" sz="2499" spc="249">
                  <a:solidFill>
                    <a:srgbClr val="F8CF2C"/>
                  </a:solidFill>
                  <a:latin typeface="Barlow Medium"/>
                </a:rPr>
                <a:t>DATA GOVERNANCE AND COMPLIANCE</a:t>
              </a:r>
            </a:p>
          </p:txBody>
        </p:sp>
        <p:sp>
          <p:nvSpPr>
            <p:cNvPr name="TextBox 15" id="15"/>
            <p:cNvSpPr txBox="true"/>
            <p:nvPr/>
          </p:nvSpPr>
          <p:spPr>
            <a:xfrm rot="0">
              <a:off x="0" y="7401984"/>
              <a:ext cx="11305309" cy="556683"/>
            </a:xfrm>
            <a:prstGeom prst="rect">
              <a:avLst/>
            </a:prstGeom>
          </p:spPr>
          <p:txBody>
            <a:bodyPr anchor="t" rtlCol="false" tIns="0" lIns="0" bIns="0" rIns="0">
              <a:spAutoFit/>
            </a:bodyPr>
            <a:lstStyle/>
            <a:p>
              <a:pPr algn="just">
                <a:lnSpc>
                  <a:spcPts val="3499"/>
                </a:lnSpc>
              </a:pPr>
              <a:r>
                <a:rPr lang="en-US" sz="2499" spc="249">
                  <a:solidFill>
                    <a:srgbClr val="F8CF2C"/>
                  </a:solidFill>
                  <a:latin typeface="Barlow Medium"/>
                </a:rPr>
                <a:t>COST MANAGEMENT</a:t>
              </a:r>
            </a:p>
          </p:txBody>
        </p:sp>
        <p:sp>
          <p:nvSpPr>
            <p:cNvPr name="TextBox 16" id="16"/>
            <p:cNvSpPr txBox="true"/>
            <p:nvPr/>
          </p:nvSpPr>
          <p:spPr>
            <a:xfrm rot="0">
              <a:off x="0" y="696383"/>
              <a:ext cx="11305309" cy="2309283"/>
            </a:xfrm>
            <a:prstGeom prst="rect">
              <a:avLst/>
            </a:prstGeom>
          </p:spPr>
          <p:txBody>
            <a:bodyPr anchor="t" rtlCol="false" tIns="0" lIns="0" bIns="0" rIns="0">
              <a:spAutoFit/>
            </a:bodyPr>
            <a:lstStyle/>
            <a:p>
              <a:pPr algn="just">
                <a:lnSpc>
                  <a:spcPts val="3499"/>
                </a:lnSpc>
              </a:pPr>
              <a:r>
                <a:rPr lang="en-US" sz="2499">
                  <a:solidFill>
                    <a:srgbClr val="FFFEE6"/>
                  </a:solidFill>
                  <a:latin typeface="Barlow Light"/>
                </a:rPr>
                <a:t>Addressing concerns about vendor lock-in when using proprietary cloud database solutions, which may limit flexibility, interoperability, and migration options between different cloud providers.</a:t>
              </a:r>
            </a:p>
          </p:txBody>
        </p:sp>
        <p:sp>
          <p:nvSpPr>
            <p:cNvPr name="TextBox 17" id="17"/>
            <p:cNvSpPr txBox="true"/>
            <p:nvPr/>
          </p:nvSpPr>
          <p:spPr>
            <a:xfrm rot="0">
              <a:off x="0" y="4718050"/>
              <a:ext cx="11305309" cy="1725083"/>
            </a:xfrm>
            <a:prstGeom prst="rect">
              <a:avLst/>
            </a:prstGeom>
          </p:spPr>
          <p:txBody>
            <a:bodyPr anchor="t" rtlCol="false" tIns="0" lIns="0" bIns="0" rIns="0">
              <a:spAutoFit/>
            </a:bodyPr>
            <a:lstStyle/>
            <a:p>
              <a:pPr algn="just">
                <a:lnSpc>
                  <a:spcPts val="3499"/>
                </a:lnSpc>
              </a:pPr>
              <a:r>
                <a:rPr lang="en-US" sz="2499">
                  <a:solidFill>
                    <a:srgbClr val="FFFEE6"/>
                  </a:solidFill>
                  <a:latin typeface="Barlow Light"/>
                </a:rPr>
                <a:t>Ensuring regulatory compliance and mitigating risks by implementing data governance policies, access controls, and auditing in the cloud.</a:t>
              </a:r>
            </a:p>
          </p:txBody>
        </p:sp>
        <p:sp>
          <p:nvSpPr>
            <p:cNvPr name="TextBox 18" id="18"/>
            <p:cNvSpPr txBox="true"/>
            <p:nvPr/>
          </p:nvSpPr>
          <p:spPr>
            <a:xfrm rot="0">
              <a:off x="0" y="8155517"/>
              <a:ext cx="11305309" cy="1725083"/>
            </a:xfrm>
            <a:prstGeom prst="rect">
              <a:avLst/>
            </a:prstGeom>
          </p:spPr>
          <p:txBody>
            <a:bodyPr anchor="t" rtlCol="false" tIns="0" lIns="0" bIns="0" rIns="0">
              <a:spAutoFit/>
            </a:bodyPr>
            <a:lstStyle/>
            <a:p>
              <a:pPr algn="just">
                <a:lnSpc>
                  <a:spcPts val="3499"/>
                </a:lnSpc>
              </a:pPr>
              <a:r>
                <a:rPr lang="en-US" sz="2499">
                  <a:solidFill>
                    <a:srgbClr val="FFFEE6"/>
                  </a:solidFill>
                  <a:latin typeface="Barlow Light"/>
                </a:rPr>
                <a:t>Optimizing cloud database costs through resource monitoring, configuration optimization, and appropriate pricing models to prevent unexpected expenses.</a:t>
              </a:r>
            </a:p>
          </p:txBody>
        </p:sp>
      </p:grpSp>
      <p:sp>
        <p:nvSpPr>
          <p:cNvPr name="TextBox 19" id="19"/>
          <p:cNvSpPr txBox="true"/>
          <p:nvPr/>
        </p:nvSpPr>
        <p:spPr>
          <a:xfrm rot="0">
            <a:off x="161983" y="-57150"/>
            <a:ext cx="13004282" cy="462131"/>
          </a:xfrm>
          <a:prstGeom prst="rect">
            <a:avLst/>
          </a:prstGeom>
        </p:spPr>
        <p:txBody>
          <a:bodyPr anchor="t" rtlCol="false" tIns="0" lIns="0" bIns="0" rIns="0">
            <a:spAutoFit/>
          </a:bodyPr>
          <a:lstStyle/>
          <a:p>
            <a:pPr>
              <a:lnSpc>
                <a:spcPts val="3742"/>
              </a:lnSpc>
            </a:pPr>
            <a:r>
              <a:rPr lang="en-US" sz="2673" spc="400">
                <a:solidFill>
                  <a:srgbClr val="FFFEE6"/>
                </a:solidFill>
                <a:latin typeface="Barlow Medium"/>
              </a:rPr>
              <a:t>APOY NG 96</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252827"/>
        </a:solidFill>
      </p:bgPr>
    </p:bg>
    <p:spTree>
      <p:nvGrpSpPr>
        <p:cNvPr id="1" name=""/>
        <p:cNvGrpSpPr/>
        <p:nvPr/>
      </p:nvGrpSpPr>
      <p:grpSpPr>
        <a:xfrm>
          <a:off x="0" y="0"/>
          <a:ext cx="0" cy="0"/>
          <a:chOff x="0" y="0"/>
          <a:chExt cx="0" cy="0"/>
        </a:xfrm>
      </p:grpSpPr>
      <p:grpSp>
        <p:nvGrpSpPr>
          <p:cNvPr name="Group 2" id="2"/>
          <p:cNvGrpSpPr/>
          <p:nvPr/>
        </p:nvGrpSpPr>
        <p:grpSpPr>
          <a:xfrm rot="0">
            <a:off x="969295" y="2943225"/>
            <a:ext cx="7917530" cy="4400550"/>
            <a:chOff x="0" y="0"/>
            <a:chExt cx="10556706" cy="5867400"/>
          </a:xfrm>
        </p:grpSpPr>
        <p:sp>
          <p:nvSpPr>
            <p:cNvPr name="TextBox 3" id="3"/>
            <p:cNvSpPr txBox="true"/>
            <p:nvPr/>
          </p:nvSpPr>
          <p:spPr>
            <a:xfrm rot="0">
              <a:off x="0" y="1625600"/>
              <a:ext cx="10556706" cy="4241800"/>
            </a:xfrm>
            <a:prstGeom prst="rect">
              <a:avLst/>
            </a:prstGeom>
          </p:spPr>
          <p:txBody>
            <a:bodyPr anchor="t" rtlCol="false" tIns="0" lIns="0" bIns="0" rIns="0">
              <a:spAutoFit/>
            </a:bodyPr>
            <a:lstStyle/>
            <a:p>
              <a:pPr algn="just">
                <a:lnSpc>
                  <a:spcPts val="4200"/>
                </a:lnSpc>
              </a:pPr>
              <a:r>
                <a:rPr lang="en-US" sz="3000">
                  <a:solidFill>
                    <a:srgbClr val="FFFEE6"/>
                  </a:solidFill>
                  <a:latin typeface="Barlow Light"/>
                </a:rPr>
                <a:t>Strategies for effective Big Data Management include data governance frameworks, data quality management processes, scalable storage and processing infrastructure, advanced analytics tools, and talent development initiatives.</a:t>
              </a:r>
            </a:p>
          </p:txBody>
        </p:sp>
        <p:sp>
          <p:nvSpPr>
            <p:cNvPr name="TextBox 4" id="4"/>
            <p:cNvSpPr txBox="true"/>
            <p:nvPr/>
          </p:nvSpPr>
          <p:spPr>
            <a:xfrm rot="0">
              <a:off x="0" y="0"/>
              <a:ext cx="10556706" cy="1447800"/>
            </a:xfrm>
            <a:prstGeom prst="rect">
              <a:avLst/>
            </a:prstGeom>
          </p:spPr>
          <p:txBody>
            <a:bodyPr anchor="t" rtlCol="false" tIns="0" lIns="0" bIns="0" rIns="0">
              <a:spAutoFit/>
            </a:bodyPr>
            <a:lstStyle/>
            <a:p>
              <a:pPr algn="r">
                <a:lnSpc>
                  <a:spcPts val="4320"/>
                </a:lnSpc>
              </a:pPr>
            </a:p>
            <a:p>
              <a:pPr>
                <a:lnSpc>
                  <a:spcPts val="4320"/>
                </a:lnSpc>
              </a:pPr>
            </a:p>
          </p:txBody>
        </p:sp>
      </p:grpSp>
      <p:sp>
        <p:nvSpPr>
          <p:cNvPr name="AutoShape 5" id="5"/>
          <p:cNvSpPr/>
          <p:nvPr/>
        </p:nvSpPr>
        <p:spPr>
          <a:xfrm rot="0">
            <a:off x="9115425" y="2169795"/>
            <a:ext cx="57150" cy="7334250"/>
          </a:xfrm>
          <a:prstGeom prst="rect">
            <a:avLst/>
          </a:prstGeom>
          <a:solidFill>
            <a:srgbClr val="F8CF2C"/>
          </a:solidFill>
        </p:spPr>
      </p:sp>
      <p:sp>
        <p:nvSpPr>
          <p:cNvPr name="Freeform 6" id="6"/>
          <p:cNvSpPr/>
          <p:nvPr/>
        </p:nvSpPr>
        <p:spPr>
          <a:xfrm flipH="false" flipV="false" rot="0">
            <a:off x="-3711386" y="6575614"/>
            <a:ext cx="7422772" cy="7422772"/>
          </a:xfrm>
          <a:custGeom>
            <a:avLst/>
            <a:gdLst/>
            <a:ahLst/>
            <a:cxnLst/>
            <a:rect r="r" b="b" t="t" l="l"/>
            <a:pathLst>
              <a:path h="7422772" w="7422772">
                <a:moveTo>
                  <a:pt x="0" y="0"/>
                </a:moveTo>
                <a:lnTo>
                  <a:pt x="7422772" y="0"/>
                </a:lnTo>
                <a:lnTo>
                  <a:pt x="7422772" y="7422772"/>
                </a:lnTo>
                <a:lnTo>
                  <a:pt x="0" y="74227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4576614" y="-3711386"/>
            <a:ext cx="7422772" cy="7422772"/>
          </a:xfrm>
          <a:custGeom>
            <a:avLst/>
            <a:gdLst/>
            <a:ahLst/>
            <a:cxnLst/>
            <a:rect r="r" b="b" t="t" l="l"/>
            <a:pathLst>
              <a:path h="7422772" w="7422772">
                <a:moveTo>
                  <a:pt x="0" y="0"/>
                </a:moveTo>
                <a:lnTo>
                  <a:pt x="7422772" y="0"/>
                </a:lnTo>
                <a:lnTo>
                  <a:pt x="7422772" y="7422772"/>
                </a:lnTo>
                <a:lnTo>
                  <a:pt x="0" y="74227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8" id="8"/>
          <p:cNvSpPr txBox="true"/>
          <p:nvPr/>
        </p:nvSpPr>
        <p:spPr>
          <a:xfrm rot="0">
            <a:off x="418169" y="529906"/>
            <a:ext cx="17682705" cy="1054739"/>
          </a:xfrm>
          <a:prstGeom prst="rect">
            <a:avLst/>
          </a:prstGeom>
        </p:spPr>
        <p:txBody>
          <a:bodyPr anchor="t" rtlCol="false" tIns="0" lIns="0" bIns="0" rIns="0">
            <a:spAutoFit/>
          </a:bodyPr>
          <a:lstStyle/>
          <a:p>
            <a:pPr>
              <a:lnSpc>
                <a:spcPts val="8030"/>
              </a:lnSpc>
            </a:pPr>
            <a:r>
              <a:rPr lang="en-US" sz="7300" spc="-73">
                <a:solidFill>
                  <a:srgbClr val="FFFEE6"/>
                </a:solidFill>
                <a:latin typeface="Barlow Light"/>
              </a:rPr>
              <a:t> Strategies for Cloud Database Management</a:t>
            </a:r>
          </a:p>
        </p:txBody>
      </p:sp>
      <p:grpSp>
        <p:nvGrpSpPr>
          <p:cNvPr name="Group 9" id="9"/>
          <p:cNvGrpSpPr/>
          <p:nvPr/>
        </p:nvGrpSpPr>
        <p:grpSpPr>
          <a:xfrm rot="0">
            <a:off x="9401175" y="2350770"/>
            <a:ext cx="8478982" cy="6972300"/>
            <a:chOff x="0" y="0"/>
            <a:chExt cx="11305309" cy="9296401"/>
          </a:xfrm>
        </p:grpSpPr>
        <p:sp>
          <p:nvSpPr>
            <p:cNvPr name="TextBox 10" id="10"/>
            <p:cNvSpPr txBox="true"/>
            <p:nvPr/>
          </p:nvSpPr>
          <p:spPr>
            <a:xfrm rot="0">
              <a:off x="0" y="-57150"/>
              <a:ext cx="11305309" cy="556683"/>
            </a:xfrm>
            <a:prstGeom prst="rect">
              <a:avLst/>
            </a:prstGeom>
          </p:spPr>
          <p:txBody>
            <a:bodyPr anchor="t" rtlCol="false" tIns="0" lIns="0" bIns="0" rIns="0">
              <a:spAutoFit/>
            </a:bodyPr>
            <a:lstStyle/>
            <a:p>
              <a:pPr algn="just">
                <a:lnSpc>
                  <a:spcPts val="3499"/>
                </a:lnSpc>
              </a:pPr>
              <a:r>
                <a:rPr lang="en-US" sz="2499" spc="249">
                  <a:solidFill>
                    <a:srgbClr val="F8CF2C"/>
                  </a:solidFill>
                  <a:latin typeface="Barlow Medium"/>
                </a:rPr>
                <a:t>DATA GOVERNANCE</a:t>
              </a:r>
            </a:p>
          </p:txBody>
        </p:sp>
        <p:sp>
          <p:nvSpPr>
            <p:cNvPr name="TextBox 11" id="11"/>
            <p:cNvSpPr txBox="true"/>
            <p:nvPr/>
          </p:nvSpPr>
          <p:spPr>
            <a:xfrm rot="0">
              <a:off x="0" y="3380317"/>
              <a:ext cx="11305309" cy="556683"/>
            </a:xfrm>
            <a:prstGeom prst="rect">
              <a:avLst/>
            </a:prstGeom>
          </p:spPr>
          <p:txBody>
            <a:bodyPr anchor="t" rtlCol="false" tIns="0" lIns="0" bIns="0" rIns="0">
              <a:spAutoFit/>
            </a:bodyPr>
            <a:lstStyle/>
            <a:p>
              <a:pPr algn="just">
                <a:lnSpc>
                  <a:spcPts val="3499"/>
                </a:lnSpc>
              </a:pPr>
              <a:r>
                <a:rPr lang="en-US" sz="2499" spc="249">
                  <a:solidFill>
                    <a:srgbClr val="F8CF2C"/>
                  </a:solidFill>
                  <a:latin typeface="Barlow Medium"/>
                </a:rPr>
                <a:t>SCALABLE INFRASTRUCTURE AND DATA STORAGE</a:t>
              </a:r>
            </a:p>
          </p:txBody>
        </p:sp>
        <p:sp>
          <p:nvSpPr>
            <p:cNvPr name="TextBox 12" id="12"/>
            <p:cNvSpPr txBox="true"/>
            <p:nvPr/>
          </p:nvSpPr>
          <p:spPr>
            <a:xfrm rot="0">
              <a:off x="0" y="6817784"/>
              <a:ext cx="11305309" cy="556683"/>
            </a:xfrm>
            <a:prstGeom prst="rect">
              <a:avLst/>
            </a:prstGeom>
          </p:spPr>
          <p:txBody>
            <a:bodyPr anchor="t" rtlCol="false" tIns="0" lIns="0" bIns="0" rIns="0">
              <a:spAutoFit/>
            </a:bodyPr>
            <a:lstStyle/>
            <a:p>
              <a:pPr algn="just">
                <a:lnSpc>
                  <a:spcPts val="3499"/>
                </a:lnSpc>
              </a:pPr>
              <a:r>
                <a:rPr lang="en-US" sz="2499" spc="249">
                  <a:solidFill>
                    <a:srgbClr val="F8CF2C"/>
                  </a:solidFill>
                  <a:latin typeface="Barlow Medium"/>
                </a:rPr>
                <a:t>ADVANCED ANALYTICS AND MACHINE LEARNING</a:t>
              </a:r>
            </a:p>
          </p:txBody>
        </p:sp>
        <p:sp>
          <p:nvSpPr>
            <p:cNvPr name="TextBox 13" id="13"/>
            <p:cNvSpPr txBox="true"/>
            <p:nvPr/>
          </p:nvSpPr>
          <p:spPr>
            <a:xfrm rot="0">
              <a:off x="0" y="696383"/>
              <a:ext cx="11305309" cy="1725083"/>
            </a:xfrm>
            <a:prstGeom prst="rect">
              <a:avLst/>
            </a:prstGeom>
          </p:spPr>
          <p:txBody>
            <a:bodyPr anchor="t" rtlCol="false" tIns="0" lIns="0" bIns="0" rIns="0">
              <a:spAutoFit/>
            </a:bodyPr>
            <a:lstStyle/>
            <a:p>
              <a:pPr algn="just">
                <a:lnSpc>
                  <a:spcPts val="3499"/>
                </a:lnSpc>
              </a:pPr>
              <a:r>
                <a:rPr lang="en-US" sz="2499">
                  <a:solidFill>
                    <a:srgbClr val="FFFEE6"/>
                  </a:solidFill>
                  <a:latin typeface="Barlow Light"/>
                </a:rPr>
                <a:t>Ensure data consistency and integrity with robust governance policies. Implement quality processes like cleansing and deduplication for high-quality data.</a:t>
              </a:r>
            </a:p>
          </p:txBody>
        </p:sp>
        <p:sp>
          <p:nvSpPr>
            <p:cNvPr name="TextBox 14" id="14"/>
            <p:cNvSpPr txBox="true"/>
            <p:nvPr/>
          </p:nvSpPr>
          <p:spPr>
            <a:xfrm rot="0">
              <a:off x="0" y="4133850"/>
              <a:ext cx="11305309" cy="1725083"/>
            </a:xfrm>
            <a:prstGeom prst="rect">
              <a:avLst/>
            </a:prstGeom>
          </p:spPr>
          <p:txBody>
            <a:bodyPr anchor="t" rtlCol="false" tIns="0" lIns="0" bIns="0" rIns="0">
              <a:spAutoFit/>
            </a:bodyPr>
            <a:lstStyle/>
            <a:p>
              <a:pPr algn="just">
                <a:lnSpc>
                  <a:spcPts val="3499"/>
                </a:lnSpc>
              </a:pPr>
              <a:r>
                <a:rPr lang="en-US" sz="2499">
                  <a:solidFill>
                    <a:srgbClr val="FFFEE6"/>
                  </a:solidFill>
                  <a:latin typeface="Barlow Light"/>
                </a:rPr>
                <a:t>Deploy scalable solutions for efficient handling of large data volumes. Utilize distributed frameworks like Hadoop for parallel processing.</a:t>
              </a:r>
            </a:p>
          </p:txBody>
        </p:sp>
        <p:sp>
          <p:nvSpPr>
            <p:cNvPr name="TextBox 15" id="15"/>
            <p:cNvSpPr txBox="true"/>
            <p:nvPr/>
          </p:nvSpPr>
          <p:spPr>
            <a:xfrm rot="0">
              <a:off x="0" y="7571317"/>
              <a:ext cx="11305309" cy="1725083"/>
            </a:xfrm>
            <a:prstGeom prst="rect">
              <a:avLst/>
            </a:prstGeom>
          </p:spPr>
          <p:txBody>
            <a:bodyPr anchor="t" rtlCol="false" tIns="0" lIns="0" bIns="0" rIns="0">
              <a:spAutoFit/>
            </a:bodyPr>
            <a:lstStyle/>
            <a:p>
              <a:pPr algn="just">
                <a:lnSpc>
                  <a:spcPts val="3499"/>
                </a:lnSpc>
              </a:pPr>
              <a:r>
                <a:rPr lang="en-US" sz="2499">
                  <a:solidFill>
                    <a:srgbClr val="FFFEE6"/>
                  </a:solidFill>
                  <a:latin typeface="Barlow Light"/>
                </a:rPr>
                <a:t>Utilize machine learning for actionable insights. Employ techniques such as predictive analytics and anomaly detection for informed decision-making.</a:t>
              </a:r>
            </a:p>
          </p:txBody>
        </p:sp>
      </p:grpSp>
      <p:sp>
        <p:nvSpPr>
          <p:cNvPr name="TextBox 16" id="16"/>
          <p:cNvSpPr txBox="true"/>
          <p:nvPr/>
        </p:nvSpPr>
        <p:spPr>
          <a:xfrm rot="0">
            <a:off x="3711386" y="9655062"/>
            <a:ext cx="13004282" cy="462131"/>
          </a:xfrm>
          <a:prstGeom prst="rect">
            <a:avLst/>
          </a:prstGeom>
        </p:spPr>
        <p:txBody>
          <a:bodyPr anchor="t" rtlCol="false" tIns="0" lIns="0" bIns="0" rIns="0">
            <a:spAutoFit/>
          </a:bodyPr>
          <a:lstStyle/>
          <a:p>
            <a:pPr>
              <a:lnSpc>
                <a:spcPts val="3742"/>
              </a:lnSpc>
            </a:pPr>
            <a:r>
              <a:rPr lang="en-US" sz="2673" spc="400">
                <a:solidFill>
                  <a:srgbClr val="FFFEE6"/>
                </a:solidFill>
                <a:latin typeface="Barlow Medium"/>
              </a:rPr>
              <a:t>APOY NG 96</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252827"/>
        </a:solidFill>
      </p:bgPr>
    </p:bg>
    <p:spTree>
      <p:nvGrpSpPr>
        <p:cNvPr id="1" name=""/>
        <p:cNvGrpSpPr/>
        <p:nvPr/>
      </p:nvGrpSpPr>
      <p:grpSpPr>
        <a:xfrm>
          <a:off x="0" y="0"/>
          <a:ext cx="0" cy="0"/>
          <a:chOff x="0" y="0"/>
          <a:chExt cx="0" cy="0"/>
        </a:xfrm>
      </p:grpSpPr>
      <p:grpSp>
        <p:nvGrpSpPr>
          <p:cNvPr name="Group 2" id="2"/>
          <p:cNvGrpSpPr/>
          <p:nvPr/>
        </p:nvGrpSpPr>
        <p:grpSpPr>
          <a:xfrm rot="0">
            <a:off x="1547813" y="3115230"/>
            <a:ext cx="15192374" cy="4056541"/>
            <a:chOff x="0" y="0"/>
            <a:chExt cx="20256499" cy="5408721"/>
          </a:xfrm>
        </p:grpSpPr>
        <p:sp>
          <p:nvSpPr>
            <p:cNvPr name="TextBox 3" id="3"/>
            <p:cNvSpPr txBox="true"/>
            <p:nvPr/>
          </p:nvSpPr>
          <p:spPr>
            <a:xfrm rot="0">
              <a:off x="0" y="228600"/>
              <a:ext cx="20256499" cy="4155138"/>
            </a:xfrm>
            <a:prstGeom prst="rect">
              <a:avLst/>
            </a:prstGeom>
          </p:spPr>
          <p:txBody>
            <a:bodyPr anchor="t" rtlCol="false" tIns="0" lIns="0" bIns="0" rIns="0">
              <a:spAutoFit/>
            </a:bodyPr>
            <a:lstStyle/>
            <a:p>
              <a:pPr algn="ctr">
                <a:lnSpc>
                  <a:spcPts val="11730"/>
                </a:lnSpc>
              </a:pPr>
              <a:r>
                <a:rPr lang="en-US" sz="11848" spc="-236">
                  <a:solidFill>
                    <a:srgbClr val="F8CF2C"/>
                  </a:solidFill>
                  <a:latin typeface="Barlow Light"/>
                </a:rPr>
                <a:t>Big Data Management and Analytics</a:t>
              </a:r>
            </a:p>
          </p:txBody>
        </p:sp>
        <p:sp>
          <p:nvSpPr>
            <p:cNvPr name="TextBox 4" id="4"/>
            <p:cNvSpPr txBox="true"/>
            <p:nvPr/>
          </p:nvSpPr>
          <p:spPr>
            <a:xfrm rot="0">
              <a:off x="0" y="4811596"/>
              <a:ext cx="20256499" cy="597125"/>
            </a:xfrm>
            <a:prstGeom prst="rect">
              <a:avLst/>
            </a:prstGeom>
          </p:spPr>
          <p:txBody>
            <a:bodyPr anchor="t" rtlCol="false" tIns="0" lIns="0" bIns="0" rIns="0">
              <a:spAutoFit/>
            </a:bodyPr>
            <a:lstStyle/>
            <a:p>
              <a:pPr>
                <a:lnSpc>
                  <a:spcPts val="3742"/>
                </a:lnSpc>
              </a:pPr>
            </a:p>
          </p:txBody>
        </p:sp>
      </p:grpSp>
      <p:sp>
        <p:nvSpPr>
          <p:cNvPr name="Freeform 5" id="5"/>
          <p:cNvSpPr/>
          <p:nvPr/>
        </p:nvSpPr>
        <p:spPr>
          <a:xfrm flipH="false" flipV="false" rot="0">
            <a:off x="-2469055" y="-2469055"/>
            <a:ext cx="4938110" cy="4938110"/>
          </a:xfrm>
          <a:custGeom>
            <a:avLst/>
            <a:gdLst/>
            <a:ahLst/>
            <a:cxnLst/>
            <a:rect r="r" b="b" t="t" l="l"/>
            <a:pathLst>
              <a:path h="4938110" w="4938110">
                <a:moveTo>
                  <a:pt x="0" y="0"/>
                </a:moveTo>
                <a:lnTo>
                  <a:pt x="4938110" y="0"/>
                </a:lnTo>
                <a:lnTo>
                  <a:pt x="4938110" y="4938110"/>
                </a:lnTo>
                <a:lnTo>
                  <a:pt x="0" y="49381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4223627" y="6222627"/>
            <a:ext cx="8128747" cy="8128747"/>
          </a:xfrm>
          <a:custGeom>
            <a:avLst/>
            <a:gdLst/>
            <a:ahLst/>
            <a:cxnLst/>
            <a:rect r="r" b="b" t="t" l="l"/>
            <a:pathLst>
              <a:path h="8128747" w="8128747">
                <a:moveTo>
                  <a:pt x="0" y="0"/>
                </a:moveTo>
                <a:lnTo>
                  <a:pt x="8128746" y="0"/>
                </a:lnTo>
                <a:lnTo>
                  <a:pt x="8128746" y="8128746"/>
                </a:lnTo>
                <a:lnTo>
                  <a:pt x="0" y="812874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1028700" y="9201150"/>
            <a:ext cx="13004282" cy="462131"/>
          </a:xfrm>
          <a:prstGeom prst="rect">
            <a:avLst/>
          </a:prstGeom>
        </p:spPr>
        <p:txBody>
          <a:bodyPr anchor="t" rtlCol="false" tIns="0" lIns="0" bIns="0" rIns="0">
            <a:spAutoFit/>
          </a:bodyPr>
          <a:lstStyle/>
          <a:p>
            <a:pPr>
              <a:lnSpc>
                <a:spcPts val="3742"/>
              </a:lnSpc>
            </a:pPr>
            <a:r>
              <a:rPr lang="en-US" sz="2673" spc="400">
                <a:solidFill>
                  <a:srgbClr val="FFFEE6"/>
                </a:solidFill>
                <a:latin typeface="Barlow Medium"/>
              </a:rPr>
              <a:t>APOY NG 96</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252827"/>
        </a:solidFill>
      </p:bgPr>
    </p:bg>
    <p:spTree>
      <p:nvGrpSpPr>
        <p:cNvPr id="1" name=""/>
        <p:cNvGrpSpPr/>
        <p:nvPr/>
      </p:nvGrpSpPr>
      <p:grpSpPr>
        <a:xfrm>
          <a:off x="0" y="0"/>
          <a:ext cx="0" cy="0"/>
          <a:chOff x="0" y="0"/>
          <a:chExt cx="0" cy="0"/>
        </a:xfrm>
      </p:grpSpPr>
      <p:sp>
        <p:nvSpPr>
          <p:cNvPr name="AutoShape 2" id="2"/>
          <p:cNvSpPr/>
          <p:nvPr/>
        </p:nvSpPr>
        <p:spPr>
          <a:xfrm rot="0">
            <a:off x="381000" y="3107309"/>
            <a:ext cx="38100" cy="6438900"/>
          </a:xfrm>
          <a:prstGeom prst="rect">
            <a:avLst/>
          </a:prstGeom>
          <a:solidFill>
            <a:srgbClr val="F8CF2C"/>
          </a:solidFill>
        </p:spPr>
      </p:sp>
      <p:sp>
        <p:nvSpPr>
          <p:cNvPr name="TextBox 3" id="3"/>
          <p:cNvSpPr txBox="true"/>
          <p:nvPr/>
        </p:nvSpPr>
        <p:spPr>
          <a:xfrm rot="0">
            <a:off x="1391100" y="1085850"/>
            <a:ext cx="16288097" cy="1054739"/>
          </a:xfrm>
          <a:prstGeom prst="rect">
            <a:avLst/>
          </a:prstGeom>
        </p:spPr>
        <p:txBody>
          <a:bodyPr anchor="t" rtlCol="false" tIns="0" lIns="0" bIns="0" rIns="0">
            <a:spAutoFit/>
          </a:bodyPr>
          <a:lstStyle/>
          <a:p>
            <a:pPr>
              <a:lnSpc>
                <a:spcPts val="8030"/>
              </a:lnSpc>
            </a:pPr>
            <a:r>
              <a:rPr lang="en-US" sz="7300" spc="-73">
                <a:solidFill>
                  <a:srgbClr val="F8CF2C"/>
                </a:solidFill>
                <a:latin typeface="Barlow Light"/>
              </a:rPr>
              <a:t> Disaster Recovery</a:t>
            </a:r>
          </a:p>
        </p:txBody>
      </p:sp>
      <p:sp>
        <p:nvSpPr>
          <p:cNvPr name="Freeform 4" id="4"/>
          <p:cNvSpPr/>
          <p:nvPr/>
        </p:nvSpPr>
        <p:spPr>
          <a:xfrm flipH="false" flipV="false" rot="0">
            <a:off x="-2524066" y="-2524066"/>
            <a:ext cx="5048132" cy="5048132"/>
          </a:xfrm>
          <a:custGeom>
            <a:avLst/>
            <a:gdLst/>
            <a:ahLst/>
            <a:cxnLst/>
            <a:rect r="r" b="b" t="t" l="l"/>
            <a:pathLst>
              <a:path h="5048132" w="5048132">
                <a:moveTo>
                  <a:pt x="0" y="0"/>
                </a:moveTo>
                <a:lnTo>
                  <a:pt x="5048132" y="0"/>
                </a:lnTo>
                <a:lnTo>
                  <a:pt x="5048132" y="5048132"/>
                </a:lnTo>
                <a:lnTo>
                  <a:pt x="0" y="50481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077667" y="4216506"/>
            <a:ext cx="16601530" cy="1298575"/>
          </a:xfrm>
          <a:prstGeom prst="rect">
            <a:avLst/>
          </a:prstGeom>
        </p:spPr>
        <p:txBody>
          <a:bodyPr anchor="t" rtlCol="false" tIns="0" lIns="0" bIns="0" rIns="0">
            <a:spAutoFit/>
          </a:bodyPr>
          <a:lstStyle/>
          <a:p>
            <a:pPr algn="just">
              <a:lnSpc>
                <a:spcPts val="3500"/>
              </a:lnSpc>
              <a:spcBef>
                <a:spcPct val="0"/>
              </a:spcBef>
            </a:pPr>
            <a:r>
              <a:rPr lang="en-US" sz="2500" spc="250">
                <a:solidFill>
                  <a:srgbClr val="FFFEE6"/>
                </a:solidFill>
                <a:latin typeface="Barlow Medium"/>
              </a:rPr>
              <a:t>BIG DATA MANAGEMENT AND ANALYTICS INVOLVE COLLECTING, STORING, PROCESSING, AND ANALYZING LARGE VOLUMES OF DATA TO DERIVE VALUABLE INSIGHTS FOR INFORMED DECISION-MAKING AND BUSINESS OPTIMIZATION.</a:t>
            </a:r>
          </a:p>
        </p:txBody>
      </p:sp>
      <p:sp>
        <p:nvSpPr>
          <p:cNvPr name="TextBox 6" id="6"/>
          <p:cNvSpPr txBox="true"/>
          <p:nvPr/>
        </p:nvSpPr>
        <p:spPr>
          <a:xfrm rot="0">
            <a:off x="1028700" y="6694803"/>
            <a:ext cx="16650497" cy="1308100"/>
          </a:xfrm>
          <a:prstGeom prst="rect">
            <a:avLst/>
          </a:prstGeom>
        </p:spPr>
        <p:txBody>
          <a:bodyPr anchor="t" rtlCol="false" tIns="0" lIns="0" bIns="0" rIns="0">
            <a:spAutoFit/>
          </a:bodyPr>
          <a:lstStyle/>
          <a:p>
            <a:pPr algn="just">
              <a:lnSpc>
                <a:spcPts val="3499"/>
              </a:lnSpc>
              <a:spcBef>
                <a:spcPct val="0"/>
              </a:spcBef>
            </a:pPr>
            <a:r>
              <a:rPr lang="en-US" sz="2499" spc="249">
                <a:solidFill>
                  <a:srgbClr val="FFFEE6"/>
                </a:solidFill>
                <a:latin typeface="Barlow Medium"/>
              </a:rPr>
              <a:t>BIG DATA MANAGEMENT ENABLES ORGANIZATIONS TO HARNESS THE POTENTIAL OF VAST AMOUNTS OF STRUCTURED AND UNSTRUCTURED DATA TO GAIN COMPETITIVE ADVANTAGES, IMPROVE OPERATIONAL EFFICIENCY, AND DRIVE INNOVATION ACROSS VARIOUS INDUSTRIES.</a:t>
            </a:r>
          </a:p>
        </p:txBody>
      </p:sp>
      <p:sp>
        <p:nvSpPr>
          <p:cNvPr name="TextBox 7" id="7"/>
          <p:cNvSpPr txBox="true"/>
          <p:nvPr/>
        </p:nvSpPr>
        <p:spPr>
          <a:xfrm rot="0">
            <a:off x="15850232" y="9515196"/>
            <a:ext cx="13004282" cy="462131"/>
          </a:xfrm>
          <a:prstGeom prst="rect">
            <a:avLst/>
          </a:prstGeom>
        </p:spPr>
        <p:txBody>
          <a:bodyPr anchor="t" rtlCol="false" tIns="0" lIns="0" bIns="0" rIns="0">
            <a:spAutoFit/>
          </a:bodyPr>
          <a:lstStyle/>
          <a:p>
            <a:pPr>
              <a:lnSpc>
                <a:spcPts val="3742"/>
              </a:lnSpc>
            </a:pPr>
            <a:r>
              <a:rPr lang="en-US" sz="2673" spc="400">
                <a:solidFill>
                  <a:srgbClr val="FFFEE6"/>
                </a:solidFill>
                <a:latin typeface="Barlow Medium"/>
              </a:rPr>
              <a:t>APOY NG 96</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252827"/>
        </a:solidFill>
      </p:bgPr>
    </p:bg>
    <p:spTree>
      <p:nvGrpSpPr>
        <p:cNvPr id="1" name=""/>
        <p:cNvGrpSpPr/>
        <p:nvPr/>
      </p:nvGrpSpPr>
      <p:grpSpPr>
        <a:xfrm>
          <a:off x="0" y="0"/>
          <a:ext cx="0" cy="0"/>
          <a:chOff x="0" y="0"/>
          <a:chExt cx="0" cy="0"/>
        </a:xfrm>
      </p:grpSpPr>
      <p:grpSp>
        <p:nvGrpSpPr>
          <p:cNvPr name="Group 2" id="2"/>
          <p:cNvGrpSpPr/>
          <p:nvPr/>
        </p:nvGrpSpPr>
        <p:grpSpPr>
          <a:xfrm rot="0">
            <a:off x="969295" y="3209925"/>
            <a:ext cx="7917530" cy="3867150"/>
            <a:chOff x="0" y="0"/>
            <a:chExt cx="10556706" cy="5156200"/>
          </a:xfrm>
        </p:grpSpPr>
        <p:sp>
          <p:nvSpPr>
            <p:cNvPr name="TextBox 3" id="3"/>
            <p:cNvSpPr txBox="true"/>
            <p:nvPr/>
          </p:nvSpPr>
          <p:spPr>
            <a:xfrm rot="0">
              <a:off x="0" y="1625600"/>
              <a:ext cx="10556706" cy="3530600"/>
            </a:xfrm>
            <a:prstGeom prst="rect">
              <a:avLst/>
            </a:prstGeom>
          </p:spPr>
          <p:txBody>
            <a:bodyPr anchor="t" rtlCol="false" tIns="0" lIns="0" bIns="0" rIns="0">
              <a:spAutoFit/>
            </a:bodyPr>
            <a:lstStyle/>
            <a:p>
              <a:pPr algn="just">
                <a:lnSpc>
                  <a:spcPts val="4200"/>
                </a:lnSpc>
              </a:pPr>
              <a:r>
                <a:rPr lang="en-US" sz="3000">
                  <a:solidFill>
                    <a:srgbClr val="FFFEE6"/>
                  </a:solidFill>
                  <a:latin typeface="Barlow Light"/>
                </a:rPr>
                <a:t>Challenges in Big Data Management include data quality issues, scalability limitations, data integration complexities, security concerns, and the need for advanced analytics skills and technologies.</a:t>
              </a:r>
            </a:p>
          </p:txBody>
        </p:sp>
        <p:sp>
          <p:nvSpPr>
            <p:cNvPr name="TextBox 4" id="4"/>
            <p:cNvSpPr txBox="true"/>
            <p:nvPr/>
          </p:nvSpPr>
          <p:spPr>
            <a:xfrm rot="0">
              <a:off x="0" y="0"/>
              <a:ext cx="10556706" cy="1447800"/>
            </a:xfrm>
            <a:prstGeom prst="rect">
              <a:avLst/>
            </a:prstGeom>
          </p:spPr>
          <p:txBody>
            <a:bodyPr anchor="t" rtlCol="false" tIns="0" lIns="0" bIns="0" rIns="0">
              <a:spAutoFit/>
            </a:bodyPr>
            <a:lstStyle/>
            <a:p>
              <a:pPr algn="r">
                <a:lnSpc>
                  <a:spcPts val="4320"/>
                </a:lnSpc>
              </a:pPr>
            </a:p>
            <a:p>
              <a:pPr>
                <a:lnSpc>
                  <a:spcPts val="4320"/>
                </a:lnSpc>
              </a:pPr>
            </a:p>
          </p:txBody>
        </p:sp>
      </p:grpSp>
      <p:sp>
        <p:nvSpPr>
          <p:cNvPr name="AutoShape 5" id="5"/>
          <p:cNvSpPr/>
          <p:nvPr/>
        </p:nvSpPr>
        <p:spPr>
          <a:xfrm rot="0">
            <a:off x="9115425" y="2169795"/>
            <a:ext cx="57150" cy="7334250"/>
          </a:xfrm>
          <a:prstGeom prst="rect">
            <a:avLst/>
          </a:prstGeom>
          <a:solidFill>
            <a:srgbClr val="F8CF2C"/>
          </a:solidFill>
        </p:spPr>
      </p:sp>
      <p:sp>
        <p:nvSpPr>
          <p:cNvPr name="Freeform 6" id="6"/>
          <p:cNvSpPr/>
          <p:nvPr/>
        </p:nvSpPr>
        <p:spPr>
          <a:xfrm flipH="false" flipV="false" rot="0">
            <a:off x="-3711386" y="6575614"/>
            <a:ext cx="7422772" cy="7422772"/>
          </a:xfrm>
          <a:custGeom>
            <a:avLst/>
            <a:gdLst/>
            <a:ahLst/>
            <a:cxnLst/>
            <a:rect r="r" b="b" t="t" l="l"/>
            <a:pathLst>
              <a:path h="7422772" w="7422772">
                <a:moveTo>
                  <a:pt x="0" y="0"/>
                </a:moveTo>
                <a:lnTo>
                  <a:pt x="7422772" y="0"/>
                </a:lnTo>
                <a:lnTo>
                  <a:pt x="7422772" y="7422772"/>
                </a:lnTo>
                <a:lnTo>
                  <a:pt x="0" y="74227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4576614" y="-3711386"/>
            <a:ext cx="7422772" cy="7422772"/>
          </a:xfrm>
          <a:custGeom>
            <a:avLst/>
            <a:gdLst/>
            <a:ahLst/>
            <a:cxnLst/>
            <a:rect r="r" b="b" t="t" l="l"/>
            <a:pathLst>
              <a:path h="7422772" w="7422772">
                <a:moveTo>
                  <a:pt x="0" y="0"/>
                </a:moveTo>
                <a:lnTo>
                  <a:pt x="7422772" y="0"/>
                </a:lnTo>
                <a:lnTo>
                  <a:pt x="7422772" y="7422772"/>
                </a:lnTo>
                <a:lnTo>
                  <a:pt x="0" y="74227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8" id="8"/>
          <p:cNvSpPr txBox="true"/>
          <p:nvPr/>
        </p:nvSpPr>
        <p:spPr>
          <a:xfrm rot="0">
            <a:off x="418169" y="529906"/>
            <a:ext cx="16047647" cy="1054739"/>
          </a:xfrm>
          <a:prstGeom prst="rect">
            <a:avLst/>
          </a:prstGeom>
        </p:spPr>
        <p:txBody>
          <a:bodyPr anchor="t" rtlCol="false" tIns="0" lIns="0" bIns="0" rIns="0">
            <a:spAutoFit/>
          </a:bodyPr>
          <a:lstStyle/>
          <a:p>
            <a:pPr>
              <a:lnSpc>
                <a:spcPts val="8030"/>
              </a:lnSpc>
            </a:pPr>
            <a:r>
              <a:rPr lang="en-US" sz="7300" spc="-73">
                <a:solidFill>
                  <a:srgbClr val="FFFEE6"/>
                </a:solidFill>
                <a:latin typeface="Barlow Light"/>
              </a:rPr>
              <a:t> Challenges in Big Data Management</a:t>
            </a:r>
          </a:p>
        </p:txBody>
      </p:sp>
      <p:grpSp>
        <p:nvGrpSpPr>
          <p:cNvPr name="Group 9" id="9"/>
          <p:cNvGrpSpPr/>
          <p:nvPr/>
        </p:nvGrpSpPr>
        <p:grpSpPr>
          <a:xfrm rot="0">
            <a:off x="9401175" y="1912620"/>
            <a:ext cx="8478982" cy="7848600"/>
            <a:chOff x="0" y="0"/>
            <a:chExt cx="11305309" cy="10464801"/>
          </a:xfrm>
        </p:grpSpPr>
        <p:sp>
          <p:nvSpPr>
            <p:cNvPr name="TextBox 10" id="10"/>
            <p:cNvSpPr txBox="true"/>
            <p:nvPr/>
          </p:nvSpPr>
          <p:spPr>
            <a:xfrm rot="0">
              <a:off x="0" y="-57150"/>
              <a:ext cx="11305309" cy="556683"/>
            </a:xfrm>
            <a:prstGeom prst="rect">
              <a:avLst/>
            </a:prstGeom>
          </p:spPr>
          <p:txBody>
            <a:bodyPr anchor="t" rtlCol="false" tIns="0" lIns="0" bIns="0" rIns="0">
              <a:spAutoFit/>
            </a:bodyPr>
            <a:lstStyle/>
            <a:p>
              <a:pPr algn="just">
                <a:lnSpc>
                  <a:spcPts val="3499"/>
                </a:lnSpc>
              </a:pPr>
              <a:r>
                <a:rPr lang="en-US" sz="2499" spc="249">
                  <a:solidFill>
                    <a:srgbClr val="F8CF2C"/>
                  </a:solidFill>
                  <a:latin typeface="Barlow Medium"/>
                </a:rPr>
                <a:t>DATA QUALITY</a:t>
              </a:r>
            </a:p>
          </p:txBody>
        </p:sp>
        <p:sp>
          <p:nvSpPr>
            <p:cNvPr name="TextBox 11" id="11"/>
            <p:cNvSpPr txBox="true"/>
            <p:nvPr/>
          </p:nvSpPr>
          <p:spPr>
            <a:xfrm rot="0">
              <a:off x="0" y="3380317"/>
              <a:ext cx="11305309" cy="556683"/>
            </a:xfrm>
            <a:prstGeom prst="rect">
              <a:avLst/>
            </a:prstGeom>
          </p:spPr>
          <p:txBody>
            <a:bodyPr anchor="t" rtlCol="false" tIns="0" lIns="0" bIns="0" rIns="0">
              <a:spAutoFit/>
            </a:bodyPr>
            <a:lstStyle/>
            <a:p>
              <a:pPr algn="just">
                <a:lnSpc>
                  <a:spcPts val="3499"/>
                </a:lnSpc>
              </a:pPr>
              <a:r>
                <a:rPr lang="en-US" sz="2499" spc="249">
                  <a:solidFill>
                    <a:srgbClr val="F8CF2C"/>
                  </a:solidFill>
                  <a:latin typeface="Barlow Medium"/>
                </a:rPr>
                <a:t>DATA SECURITY AND PRIVACY</a:t>
              </a:r>
            </a:p>
          </p:txBody>
        </p:sp>
        <p:sp>
          <p:nvSpPr>
            <p:cNvPr name="TextBox 12" id="12"/>
            <p:cNvSpPr txBox="true"/>
            <p:nvPr/>
          </p:nvSpPr>
          <p:spPr>
            <a:xfrm rot="0">
              <a:off x="0" y="7401984"/>
              <a:ext cx="11305309" cy="556683"/>
            </a:xfrm>
            <a:prstGeom prst="rect">
              <a:avLst/>
            </a:prstGeom>
          </p:spPr>
          <p:txBody>
            <a:bodyPr anchor="t" rtlCol="false" tIns="0" lIns="0" bIns="0" rIns="0">
              <a:spAutoFit/>
            </a:bodyPr>
            <a:lstStyle/>
            <a:p>
              <a:pPr algn="just">
                <a:lnSpc>
                  <a:spcPts val="3499"/>
                </a:lnSpc>
              </a:pPr>
              <a:r>
                <a:rPr lang="en-US" sz="2499" spc="249">
                  <a:solidFill>
                    <a:srgbClr val="F8CF2C"/>
                  </a:solidFill>
                  <a:latin typeface="Barlow Medium"/>
                </a:rPr>
                <a:t>SKILLS AND TALENT</a:t>
              </a:r>
            </a:p>
          </p:txBody>
        </p:sp>
        <p:sp>
          <p:nvSpPr>
            <p:cNvPr name="TextBox 13" id="13"/>
            <p:cNvSpPr txBox="true"/>
            <p:nvPr/>
          </p:nvSpPr>
          <p:spPr>
            <a:xfrm rot="0">
              <a:off x="0" y="696383"/>
              <a:ext cx="11305309" cy="1725083"/>
            </a:xfrm>
            <a:prstGeom prst="rect">
              <a:avLst/>
            </a:prstGeom>
          </p:spPr>
          <p:txBody>
            <a:bodyPr anchor="t" rtlCol="false" tIns="0" lIns="0" bIns="0" rIns="0">
              <a:spAutoFit/>
            </a:bodyPr>
            <a:lstStyle/>
            <a:p>
              <a:pPr algn="just">
                <a:lnSpc>
                  <a:spcPts val="3499"/>
                </a:lnSpc>
              </a:pPr>
              <a:r>
                <a:rPr lang="en-US" sz="2499">
                  <a:solidFill>
                    <a:srgbClr val="FFFEE6"/>
                  </a:solidFill>
                  <a:latin typeface="Barlow Light"/>
                </a:rPr>
                <a:t>Ensuring the accuracy, completeness, and consistency of data across multiple sources, as poor data quality can lead to unreliable insights and decision-making.</a:t>
              </a:r>
            </a:p>
          </p:txBody>
        </p:sp>
        <p:sp>
          <p:nvSpPr>
            <p:cNvPr name="TextBox 14" id="14"/>
            <p:cNvSpPr txBox="true"/>
            <p:nvPr/>
          </p:nvSpPr>
          <p:spPr>
            <a:xfrm rot="0">
              <a:off x="0" y="4133850"/>
              <a:ext cx="11305309" cy="2309283"/>
            </a:xfrm>
            <a:prstGeom prst="rect">
              <a:avLst/>
            </a:prstGeom>
          </p:spPr>
          <p:txBody>
            <a:bodyPr anchor="t" rtlCol="false" tIns="0" lIns="0" bIns="0" rIns="0">
              <a:spAutoFit/>
            </a:bodyPr>
            <a:lstStyle/>
            <a:p>
              <a:pPr algn="just">
                <a:lnSpc>
                  <a:spcPts val="3499"/>
                </a:lnSpc>
              </a:pPr>
              <a:r>
                <a:rPr lang="en-US" sz="2499">
                  <a:solidFill>
                    <a:srgbClr val="FFFEE6"/>
                  </a:solidFill>
                  <a:latin typeface="Barlow Light"/>
                </a:rPr>
                <a:t>Protecting sensitive data from unauthorized access, breaches, and compliance violations, especially when dealing with personally identifiable information (PII) and regulatory requirements such as GDPR or HIPAA.</a:t>
              </a:r>
            </a:p>
          </p:txBody>
        </p:sp>
        <p:sp>
          <p:nvSpPr>
            <p:cNvPr name="TextBox 15" id="15"/>
            <p:cNvSpPr txBox="true"/>
            <p:nvPr/>
          </p:nvSpPr>
          <p:spPr>
            <a:xfrm rot="0">
              <a:off x="0" y="8155517"/>
              <a:ext cx="11305309" cy="2309283"/>
            </a:xfrm>
            <a:prstGeom prst="rect">
              <a:avLst/>
            </a:prstGeom>
          </p:spPr>
          <p:txBody>
            <a:bodyPr anchor="t" rtlCol="false" tIns="0" lIns="0" bIns="0" rIns="0">
              <a:spAutoFit/>
            </a:bodyPr>
            <a:lstStyle/>
            <a:p>
              <a:pPr algn="just">
                <a:lnSpc>
                  <a:spcPts val="3499"/>
                </a:lnSpc>
              </a:pPr>
              <a:r>
                <a:rPr lang="en-US" sz="2499">
                  <a:solidFill>
                    <a:srgbClr val="FFFEE6"/>
                  </a:solidFill>
                  <a:latin typeface="Barlow Light"/>
                </a:rPr>
                <a:t>Addressing the shortage of skilled professionals with expertise in Big Data technologies, analytics, and data science, as well as the ongoing need for training and upskilling to keep pace with evolving technologies and techniques.</a:t>
              </a:r>
            </a:p>
          </p:txBody>
        </p:sp>
      </p:grpSp>
      <p:sp>
        <p:nvSpPr>
          <p:cNvPr name="TextBox 16" id="16"/>
          <p:cNvSpPr txBox="true"/>
          <p:nvPr/>
        </p:nvSpPr>
        <p:spPr>
          <a:xfrm rot="0">
            <a:off x="3711386" y="9501579"/>
            <a:ext cx="13004282" cy="462131"/>
          </a:xfrm>
          <a:prstGeom prst="rect">
            <a:avLst/>
          </a:prstGeom>
        </p:spPr>
        <p:txBody>
          <a:bodyPr anchor="t" rtlCol="false" tIns="0" lIns="0" bIns="0" rIns="0">
            <a:spAutoFit/>
          </a:bodyPr>
          <a:lstStyle/>
          <a:p>
            <a:pPr>
              <a:lnSpc>
                <a:spcPts val="3742"/>
              </a:lnSpc>
            </a:pPr>
            <a:r>
              <a:rPr lang="en-US" sz="2673" spc="400">
                <a:solidFill>
                  <a:srgbClr val="FFFEE6"/>
                </a:solidFill>
                <a:latin typeface="Barlow Medium"/>
              </a:rPr>
              <a:t>APOY NG 96</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252827"/>
        </a:solidFill>
      </p:bgPr>
    </p:bg>
    <p:spTree>
      <p:nvGrpSpPr>
        <p:cNvPr id="1" name=""/>
        <p:cNvGrpSpPr/>
        <p:nvPr/>
      </p:nvGrpSpPr>
      <p:grpSpPr>
        <a:xfrm>
          <a:off x="0" y="0"/>
          <a:ext cx="0" cy="0"/>
          <a:chOff x="0" y="0"/>
          <a:chExt cx="0" cy="0"/>
        </a:xfrm>
      </p:grpSpPr>
      <p:grpSp>
        <p:nvGrpSpPr>
          <p:cNvPr name="Group 2" id="2"/>
          <p:cNvGrpSpPr/>
          <p:nvPr/>
        </p:nvGrpSpPr>
        <p:grpSpPr>
          <a:xfrm rot="0">
            <a:off x="743569" y="3234945"/>
            <a:ext cx="8478982" cy="5657850"/>
            <a:chOff x="0" y="0"/>
            <a:chExt cx="11305309" cy="7543801"/>
          </a:xfrm>
        </p:grpSpPr>
        <p:sp>
          <p:nvSpPr>
            <p:cNvPr name="TextBox 3" id="3"/>
            <p:cNvSpPr txBox="true"/>
            <p:nvPr/>
          </p:nvSpPr>
          <p:spPr>
            <a:xfrm rot="0">
              <a:off x="0" y="-57150"/>
              <a:ext cx="11305309" cy="556683"/>
            </a:xfrm>
            <a:prstGeom prst="rect">
              <a:avLst/>
            </a:prstGeom>
          </p:spPr>
          <p:txBody>
            <a:bodyPr anchor="t" rtlCol="false" tIns="0" lIns="0" bIns="0" rIns="0">
              <a:spAutoFit/>
            </a:bodyPr>
            <a:lstStyle/>
            <a:p>
              <a:pPr algn="just">
                <a:lnSpc>
                  <a:spcPts val="3499"/>
                </a:lnSpc>
              </a:pPr>
              <a:r>
                <a:rPr lang="en-US" sz="2499" spc="249">
                  <a:solidFill>
                    <a:srgbClr val="F8CF2C"/>
                  </a:solidFill>
                  <a:latin typeface="Barlow Medium"/>
                </a:rPr>
                <a:t>DATA GOVERNANCE FRAMEWORKS</a:t>
              </a:r>
            </a:p>
          </p:txBody>
        </p:sp>
        <p:sp>
          <p:nvSpPr>
            <p:cNvPr name="TextBox 4" id="4"/>
            <p:cNvSpPr txBox="true"/>
            <p:nvPr/>
          </p:nvSpPr>
          <p:spPr>
            <a:xfrm rot="0">
              <a:off x="0" y="2796117"/>
              <a:ext cx="11305309" cy="556683"/>
            </a:xfrm>
            <a:prstGeom prst="rect">
              <a:avLst/>
            </a:prstGeom>
          </p:spPr>
          <p:txBody>
            <a:bodyPr anchor="t" rtlCol="false" tIns="0" lIns="0" bIns="0" rIns="0">
              <a:spAutoFit/>
            </a:bodyPr>
            <a:lstStyle/>
            <a:p>
              <a:pPr algn="just">
                <a:lnSpc>
                  <a:spcPts val="3499"/>
                </a:lnSpc>
              </a:pPr>
              <a:r>
                <a:rPr lang="en-US" sz="2499" spc="249">
                  <a:solidFill>
                    <a:srgbClr val="F8CF2C"/>
                  </a:solidFill>
                  <a:latin typeface="Barlow Medium"/>
                </a:rPr>
                <a:t>DATA QUALITY MANAGEMENT</a:t>
              </a:r>
            </a:p>
          </p:txBody>
        </p:sp>
        <p:sp>
          <p:nvSpPr>
            <p:cNvPr name="TextBox 5" id="5"/>
            <p:cNvSpPr txBox="true"/>
            <p:nvPr/>
          </p:nvSpPr>
          <p:spPr>
            <a:xfrm rot="0">
              <a:off x="0" y="5649384"/>
              <a:ext cx="11305309" cy="556683"/>
            </a:xfrm>
            <a:prstGeom prst="rect">
              <a:avLst/>
            </a:prstGeom>
          </p:spPr>
          <p:txBody>
            <a:bodyPr anchor="t" rtlCol="false" tIns="0" lIns="0" bIns="0" rIns="0">
              <a:spAutoFit/>
            </a:bodyPr>
            <a:lstStyle/>
            <a:p>
              <a:pPr algn="just">
                <a:lnSpc>
                  <a:spcPts val="3499"/>
                </a:lnSpc>
              </a:pPr>
              <a:r>
                <a:rPr lang="en-US" sz="2499" spc="249">
                  <a:solidFill>
                    <a:srgbClr val="F8CF2C"/>
                  </a:solidFill>
                  <a:latin typeface="Barlow Medium"/>
                </a:rPr>
                <a:t>SCALABLE INFRASTRUCTURE</a:t>
              </a:r>
            </a:p>
          </p:txBody>
        </p:sp>
        <p:sp>
          <p:nvSpPr>
            <p:cNvPr name="TextBox 6" id="6"/>
            <p:cNvSpPr txBox="true"/>
            <p:nvPr/>
          </p:nvSpPr>
          <p:spPr>
            <a:xfrm rot="0">
              <a:off x="0" y="696383"/>
              <a:ext cx="11305309" cy="1140883"/>
            </a:xfrm>
            <a:prstGeom prst="rect">
              <a:avLst/>
            </a:prstGeom>
          </p:spPr>
          <p:txBody>
            <a:bodyPr anchor="t" rtlCol="false" tIns="0" lIns="0" bIns="0" rIns="0">
              <a:spAutoFit/>
            </a:bodyPr>
            <a:lstStyle/>
            <a:p>
              <a:pPr algn="just">
                <a:lnSpc>
                  <a:spcPts val="3499"/>
                </a:lnSpc>
              </a:pPr>
              <a:r>
                <a:rPr lang="en-US" sz="2499">
                  <a:solidFill>
                    <a:srgbClr val="FFFEE6"/>
                  </a:solidFill>
                  <a:latin typeface="Barlow Light"/>
                </a:rPr>
                <a:t>Establish frameworks to ensure data consistency, compliance, and integrity throughout its lifecycle.</a:t>
              </a:r>
            </a:p>
          </p:txBody>
        </p:sp>
        <p:sp>
          <p:nvSpPr>
            <p:cNvPr name="TextBox 7" id="7"/>
            <p:cNvSpPr txBox="true"/>
            <p:nvPr/>
          </p:nvSpPr>
          <p:spPr>
            <a:xfrm rot="0">
              <a:off x="0" y="3549650"/>
              <a:ext cx="11305309" cy="1140883"/>
            </a:xfrm>
            <a:prstGeom prst="rect">
              <a:avLst/>
            </a:prstGeom>
          </p:spPr>
          <p:txBody>
            <a:bodyPr anchor="t" rtlCol="false" tIns="0" lIns="0" bIns="0" rIns="0">
              <a:spAutoFit/>
            </a:bodyPr>
            <a:lstStyle/>
            <a:p>
              <a:pPr algn="just">
                <a:lnSpc>
                  <a:spcPts val="3499"/>
                </a:lnSpc>
              </a:pPr>
              <a:r>
                <a:rPr lang="en-US" sz="2499">
                  <a:solidFill>
                    <a:srgbClr val="FFFEE6"/>
                  </a:solidFill>
                  <a:latin typeface="Barlow Light"/>
                </a:rPr>
                <a:t>Implement processes for data cleansing, validation, and enrichment to maintain high-quality data for analysis.</a:t>
              </a:r>
            </a:p>
          </p:txBody>
        </p:sp>
        <p:sp>
          <p:nvSpPr>
            <p:cNvPr name="TextBox 8" id="8"/>
            <p:cNvSpPr txBox="true"/>
            <p:nvPr/>
          </p:nvSpPr>
          <p:spPr>
            <a:xfrm rot="0">
              <a:off x="0" y="6402917"/>
              <a:ext cx="11305309" cy="1140883"/>
            </a:xfrm>
            <a:prstGeom prst="rect">
              <a:avLst/>
            </a:prstGeom>
          </p:spPr>
          <p:txBody>
            <a:bodyPr anchor="t" rtlCol="false" tIns="0" lIns="0" bIns="0" rIns="0">
              <a:spAutoFit/>
            </a:bodyPr>
            <a:lstStyle/>
            <a:p>
              <a:pPr algn="just">
                <a:lnSpc>
                  <a:spcPts val="3499"/>
                </a:lnSpc>
              </a:pPr>
              <a:r>
                <a:rPr lang="en-US" sz="2499">
                  <a:solidFill>
                    <a:srgbClr val="FFFEE6"/>
                  </a:solidFill>
                  <a:latin typeface="Barlow Light"/>
                </a:rPr>
                <a:t>Deploy flexible storage and processing solutions capable of handling large volumes of data efficiently.</a:t>
              </a:r>
            </a:p>
          </p:txBody>
        </p:sp>
      </p:grpSp>
      <p:sp>
        <p:nvSpPr>
          <p:cNvPr name="AutoShape 9" id="9"/>
          <p:cNvSpPr/>
          <p:nvPr/>
        </p:nvSpPr>
        <p:spPr>
          <a:xfrm rot="0">
            <a:off x="381000" y="3107309"/>
            <a:ext cx="38100" cy="6438900"/>
          </a:xfrm>
          <a:prstGeom prst="rect">
            <a:avLst/>
          </a:prstGeom>
          <a:solidFill>
            <a:srgbClr val="F8CF2C"/>
          </a:solidFill>
        </p:spPr>
      </p:sp>
      <p:sp>
        <p:nvSpPr>
          <p:cNvPr name="TextBox 10" id="10"/>
          <p:cNvSpPr txBox="true"/>
          <p:nvPr/>
        </p:nvSpPr>
        <p:spPr>
          <a:xfrm rot="0">
            <a:off x="1658095" y="767459"/>
            <a:ext cx="17153716" cy="1054739"/>
          </a:xfrm>
          <a:prstGeom prst="rect">
            <a:avLst/>
          </a:prstGeom>
        </p:spPr>
        <p:txBody>
          <a:bodyPr anchor="t" rtlCol="false" tIns="0" lIns="0" bIns="0" rIns="0">
            <a:spAutoFit/>
          </a:bodyPr>
          <a:lstStyle/>
          <a:p>
            <a:pPr>
              <a:lnSpc>
                <a:spcPts val="8030"/>
              </a:lnSpc>
            </a:pPr>
            <a:r>
              <a:rPr lang="en-US" sz="7300" spc="-73">
                <a:solidFill>
                  <a:srgbClr val="FFFEE6"/>
                </a:solidFill>
                <a:latin typeface="Barlow Light"/>
              </a:rPr>
              <a:t>Strategies for Big Data Management</a:t>
            </a:r>
          </a:p>
        </p:txBody>
      </p:sp>
      <p:sp>
        <p:nvSpPr>
          <p:cNvPr name="Freeform 11" id="11"/>
          <p:cNvSpPr/>
          <p:nvPr/>
        </p:nvSpPr>
        <p:spPr>
          <a:xfrm flipH="false" flipV="false" rot="0">
            <a:off x="-2524066" y="-2524066"/>
            <a:ext cx="5048132" cy="5048132"/>
          </a:xfrm>
          <a:custGeom>
            <a:avLst/>
            <a:gdLst/>
            <a:ahLst/>
            <a:cxnLst/>
            <a:rect r="r" b="b" t="t" l="l"/>
            <a:pathLst>
              <a:path h="5048132" w="5048132">
                <a:moveTo>
                  <a:pt x="0" y="0"/>
                </a:moveTo>
                <a:lnTo>
                  <a:pt x="5048132" y="0"/>
                </a:lnTo>
                <a:lnTo>
                  <a:pt x="5048132" y="5048132"/>
                </a:lnTo>
                <a:lnTo>
                  <a:pt x="0" y="50481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9546400" y="3107309"/>
            <a:ext cx="8478982" cy="3956050"/>
            <a:chOff x="0" y="0"/>
            <a:chExt cx="11305309" cy="5274734"/>
          </a:xfrm>
        </p:grpSpPr>
        <p:sp>
          <p:nvSpPr>
            <p:cNvPr name="TextBox 13" id="13"/>
            <p:cNvSpPr txBox="true"/>
            <p:nvPr/>
          </p:nvSpPr>
          <p:spPr>
            <a:xfrm rot="0">
              <a:off x="0" y="-57150"/>
              <a:ext cx="11305309" cy="556683"/>
            </a:xfrm>
            <a:prstGeom prst="rect">
              <a:avLst/>
            </a:prstGeom>
          </p:spPr>
          <p:txBody>
            <a:bodyPr anchor="t" rtlCol="false" tIns="0" lIns="0" bIns="0" rIns="0">
              <a:spAutoFit/>
            </a:bodyPr>
            <a:lstStyle/>
            <a:p>
              <a:pPr algn="just">
                <a:lnSpc>
                  <a:spcPts val="3499"/>
                </a:lnSpc>
              </a:pPr>
              <a:r>
                <a:rPr lang="en-US" sz="2499" spc="249">
                  <a:solidFill>
                    <a:srgbClr val="F8CF2C"/>
                  </a:solidFill>
                  <a:latin typeface="Barlow Medium"/>
                </a:rPr>
                <a:t>ADVANCED ANALYTICS TOOLS</a:t>
              </a:r>
            </a:p>
          </p:txBody>
        </p:sp>
        <p:sp>
          <p:nvSpPr>
            <p:cNvPr name="TextBox 14" id="14"/>
            <p:cNvSpPr txBox="true"/>
            <p:nvPr/>
          </p:nvSpPr>
          <p:spPr>
            <a:xfrm rot="0">
              <a:off x="0" y="2796117"/>
              <a:ext cx="11305309" cy="556683"/>
            </a:xfrm>
            <a:prstGeom prst="rect">
              <a:avLst/>
            </a:prstGeom>
          </p:spPr>
          <p:txBody>
            <a:bodyPr anchor="t" rtlCol="false" tIns="0" lIns="0" bIns="0" rIns="0">
              <a:spAutoFit/>
            </a:bodyPr>
            <a:lstStyle/>
            <a:p>
              <a:pPr algn="just">
                <a:lnSpc>
                  <a:spcPts val="3499"/>
                </a:lnSpc>
              </a:pPr>
              <a:r>
                <a:rPr lang="en-US" sz="2499" spc="249">
                  <a:solidFill>
                    <a:srgbClr val="F8CF2C"/>
                  </a:solidFill>
                  <a:latin typeface="Barlow Medium"/>
                </a:rPr>
                <a:t>TALENT DEVELOPMENT INITIATIVES</a:t>
              </a:r>
            </a:p>
          </p:txBody>
        </p:sp>
        <p:sp>
          <p:nvSpPr>
            <p:cNvPr name="TextBox 15" id="15"/>
            <p:cNvSpPr txBox="true"/>
            <p:nvPr/>
          </p:nvSpPr>
          <p:spPr>
            <a:xfrm rot="0">
              <a:off x="0" y="696383"/>
              <a:ext cx="11305309" cy="1140883"/>
            </a:xfrm>
            <a:prstGeom prst="rect">
              <a:avLst/>
            </a:prstGeom>
          </p:spPr>
          <p:txBody>
            <a:bodyPr anchor="t" rtlCol="false" tIns="0" lIns="0" bIns="0" rIns="0">
              <a:spAutoFit/>
            </a:bodyPr>
            <a:lstStyle/>
            <a:p>
              <a:pPr algn="just">
                <a:lnSpc>
                  <a:spcPts val="3499"/>
                </a:lnSpc>
              </a:pPr>
              <a:r>
                <a:rPr lang="en-US" sz="2499">
                  <a:solidFill>
                    <a:srgbClr val="FFFEE6"/>
                  </a:solidFill>
                  <a:latin typeface="Barlow Light"/>
                </a:rPr>
                <a:t>Utilize sophisticated analytics tools and algorithms to extract valuable insights from Big Data.</a:t>
              </a:r>
            </a:p>
          </p:txBody>
        </p:sp>
        <p:sp>
          <p:nvSpPr>
            <p:cNvPr name="TextBox 16" id="16"/>
            <p:cNvSpPr txBox="true"/>
            <p:nvPr/>
          </p:nvSpPr>
          <p:spPr>
            <a:xfrm rot="0">
              <a:off x="0" y="3549650"/>
              <a:ext cx="11305309" cy="1725083"/>
            </a:xfrm>
            <a:prstGeom prst="rect">
              <a:avLst/>
            </a:prstGeom>
          </p:spPr>
          <p:txBody>
            <a:bodyPr anchor="t" rtlCol="false" tIns="0" lIns="0" bIns="0" rIns="0">
              <a:spAutoFit/>
            </a:bodyPr>
            <a:lstStyle/>
            <a:p>
              <a:pPr algn="just">
                <a:lnSpc>
                  <a:spcPts val="3499"/>
                </a:lnSpc>
              </a:pPr>
              <a:r>
                <a:rPr lang="en-US" sz="2499">
                  <a:solidFill>
                    <a:srgbClr val="FFFEE6"/>
                  </a:solidFill>
                  <a:latin typeface="Barlow Light"/>
                </a:rPr>
                <a:t>Invest in training and upskilling programs to develop expertise in Big Data technologies and analytics techniques within your organization.</a:t>
              </a:r>
            </a:p>
          </p:txBody>
        </p:sp>
      </p:grpSp>
      <p:sp>
        <p:nvSpPr>
          <p:cNvPr name="TextBox 17" id="17"/>
          <p:cNvSpPr txBox="true"/>
          <p:nvPr/>
        </p:nvSpPr>
        <p:spPr>
          <a:xfrm rot="0">
            <a:off x="15850232" y="9515196"/>
            <a:ext cx="13004282" cy="462131"/>
          </a:xfrm>
          <a:prstGeom prst="rect">
            <a:avLst/>
          </a:prstGeom>
        </p:spPr>
        <p:txBody>
          <a:bodyPr anchor="t" rtlCol="false" tIns="0" lIns="0" bIns="0" rIns="0">
            <a:spAutoFit/>
          </a:bodyPr>
          <a:lstStyle/>
          <a:p>
            <a:pPr>
              <a:lnSpc>
                <a:spcPts val="3742"/>
              </a:lnSpc>
            </a:pPr>
            <a:r>
              <a:rPr lang="en-US" sz="2673" spc="400">
                <a:solidFill>
                  <a:srgbClr val="FFFEE6"/>
                </a:solidFill>
                <a:latin typeface="Barlow Medium"/>
              </a:rPr>
              <a:t>APOY NG 96</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252827"/>
        </a:solidFill>
      </p:bgPr>
    </p:bg>
    <p:spTree>
      <p:nvGrpSpPr>
        <p:cNvPr id="1" name=""/>
        <p:cNvGrpSpPr/>
        <p:nvPr/>
      </p:nvGrpSpPr>
      <p:grpSpPr>
        <a:xfrm>
          <a:off x="0" y="0"/>
          <a:ext cx="0" cy="0"/>
          <a:chOff x="0" y="0"/>
          <a:chExt cx="0" cy="0"/>
        </a:xfrm>
      </p:grpSpPr>
      <p:sp>
        <p:nvSpPr>
          <p:cNvPr name="AutoShape 2" id="2"/>
          <p:cNvSpPr/>
          <p:nvPr/>
        </p:nvSpPr>
        <p:spPr>
          <a:xfrm rot="0">
            <a:off x="381000" y="3107309"/>
            <a:ext cx="38100" cy="6438900"/>
          </a:xfrm>
          <a:prstGeom prst="rect">
            <a:avLst/>
          </a:prstGeom>
          <a:solidFill>
            <a:srgbClr val="F8CF2C"/>
          </a:solidFill>
        </p:spPr>
      </p:sp>
      <p:sp>
        <p:nvSpPr>
          <p:cNvPr name="TextBox 3" id="3"/>
          <p:cNvSpPr txBox="true"/>
          <p:nvPr/>
        </p:nvSpPr>
        <p:spPr>
          <a:xfrm rot="0">
            <a:off x="1391100" y="1085850"/>
            <a:ext cx="16288097" cy="1054739"/>
          </a:xfrm>
          <a:prstGeom prst="rect">
            <a:avLst/>
          </a:prstGeom>
        </p:spPr>
        <p:txBody>
          <a:bodyPr anchor="t" rtlCol="false" tIns="0" lIns="0" bIns="0" rIns="0">
            <a:spAutoFit/>
          </a:bodyPr>
          <a:lstStyle/>
          <a:p>
            <a:pPr>
              <a:lnSpc>
                <a:spcPts val="8030"/>
              </a:lnSpc>
            </a:pPr>
            <a:r>
              <a:rPr lang="en-US" sz="7300" spc="-73">
                <a:solidFill>
                  <a:srgbClr val="F8CF2C"/>
                </a:solidFill>
                <a:latin typeface="Barlow Light"/>
              </a:rPr>
              <a:t>Advanced Analytics Techniques</a:t>
            </a:r>
          </a:p>
        </p:txBody>
      </p:sp>
      <p:sp>
        <p:nvSpPr>
          <p:cNvPr name="Freeform 4" id="4"/>
          <p:cNvSpPr/>
          <p:nvPr/>
        </p:nvSpPr>
        <p:spPr>
          <a:xfrm flipH="false" flipV="false" rot="0">
            <a:off x="-2524066" y="-2524066"/>
            <a:ext cx="5048132" cy="5048132"/>
          </a:xfrm>
          <a:custGeom>
            <a:avLst/>
            <a:gdLst/>
            <a:ahLst/>
            <a:cxnLst/>
            <a:rect r="r" b="b" t="t" l="l"/>
            <a:pathLst>
              <a:path h="5048132" w="5048132">
                <a:moveTo>
                  <a:pt x="0" y="0"/>
                </a:moveTo>
                <a:lnTo>
                  <a:pt x="5048132" y="0"/>
                </a:lnTo>
                <a:lnTo>
                  <a:pt x="5048132" y="5048132"/>
                </a:lnTo>
                <a:lnTo>
                  <a:pt x="0" y="50481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077667" y="3563800"/>
            <a:ext cx="16601530" cy="1298575"/>
          </a:xfrm>
          <a:prstGeom prst="rect">
            <a:avLst/>
          </a:prstGeom>
        </p:spPr>
        <p:txBody>
          <a:bodyPr anchor="t" rtlCol="false" tIns="0" lIns="0" bIns="0" rIns="0">
            <a:spAutoFit/>
          </a:bodyPr>
          <a:lstStyle/>
          <a:p>
            <a:pPr algn="just">
              <a:lnSpc>
                <a:spcPts val="3500"/>
              </a:lnSpc>
              <a:spcBef>
                <a:spcPct val="0"/>
              </a:spcBef>
            </a:pPr>
            <a:r>
              <a:rPr lang="en-US" sz="2500" spc="250">
                <a:solidFill>
                  <a:srgbClr val="FFFEE6"/>
                </a:solidFill>
                <a:latin typeface="Barlow Medium"/>
              </a:rPr>
              <a:t>ADVANCED ANALYTICS TECHNIQUES ENCOMPASS A VARIETY OF METHODS SUCH AS PREDICTIVE ANALYTICS, MACHINE LEARNING, ARTIFICIAL INTELLIGENCE, AND DATA MINING TO EXTRACT MEANINGFUL INSIGHTS AND PATTERNS FROM COMPLEX DATASETS.</a:t>
            </a:r>
          </a:p>
        </p:txBody>
      </p:sp>
      <p:sp>
        <p:nvSpPr>
          <p:cNvPr name="TextBox 6" id="6"/>
          <p:cNvSpPr txBox="true"/>
          <p:nvPr/>
        </p:nvSpPr>
        <p:spPr>
          <a:xfrm rot="0">
            <a:off x="1028700" y="6269609"/>
            <a:ext cx="16650497" cy="1308100"/>
          </a:xfrm>
          <a:prstGeom prst="rect">
            <a:avLst/>
          </a:prstGeom>
        </p:spPr>
        <p:txBody>
          <a:bodyPr anchor="t" rtlCol="false" tIns="0" lIns="0" bIns="0" rIns="0">
            <a:spAutoFit/>
          </a:bodyPr>
          <a:lstStyle/>
          <a:p>
            <a:pPr algn="just">
              <a:lnSpc>
                <a:spcPts val="3499"/>
              </a:lnSpc>
              <a:spcBef>
                <a:spcPct val="0"/>
              </a:spcBef>
            </a:pPr>
            <a:r>
              <a:rPr lang="en-US" sz="2499" spc="249">
                <a:solidFill>
                  <a:srgbClr val="FFFEE6"/>
                </a:solidFill>
                <a:latin typeface="Barlow Medium"/>
              </a:rPr>
              <a:t>ADVANCED ANALYTICS FINDS APPLICATIONS IN DIVERSE FIELDS INCLUDING MARKETING, FINANCE, HEALTHCARE, CYBERSECURITY, AND MANUFACTURING, ENABLING ORGANIZATIONS TO OPTIMIZE PROCESSES, PERSONALIZE EXPERIENCES, AND MAKE DATA-DRIVEN DECISIONS.</a:t>
            </a:r>
          </a:p>
        </p:txBody>
      </p:sp>
      <p:sp>
        <p:nvSpPr>
          <p:cNvPr name="TextBox 7" id="7"/>
          <p:cNvSpPr txBox="true"/>
          <p:nvPr/>
        </p:nvSpPr>
        <p:spPr>
          <a:xfrm rot="0">
            <a:off x="15850232" y="9515196"/>
            <a:ext cx="13004282" cy="462131"/>
          </a:xfrm>
          <a:prstGeom prst="rect">
            <a:avLst/>
          </a:prstGeom>
        </p:spPr>
        <p:txBody>
          <a:bodyPr anchor="t" rtlCol="false" tIns="0" lIns="0" bIns="0" rIns="0">
            <a:spAutoFit/>
          </a:bodyPr>
          <a:lstStyle/>
          <a:p>
            <a:pPr>
              <a:lnSpc>
                <a:spcPts val="3742"/>
              </a:lnSpc>
            </a:pPr>
            <a:r>
              <a:rPr lang="en-US" sz="2673" spc="400">
                <a:solidFill>
                  <a:srgbClr val="FFFEE6"/>
                </a:solidFill>
                <a:latin typeface="Barlow Medium"/>
              </a:rPr>
              <a:t>APOY NG 96</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252827"/>
        </a:solidFill>
      </p:bgPr>
    </p:bg>
    <p:spTree>
      <p:nvGrpSpPr>
        <p:cNvPr id="1" name=""/>
        <p:cNvGrpSpPr/>
        <p:nvPr/>
      </p:nvGrpSpPr>
      <p:grpSpPr>
        <a:xfrm>
          <a:off x="0" y="0"/>
          <a:ext cx="0" cy="0"/>
          <a:chOff x="0" y="0"/>
          <a:chExt cx="0" cy="0"/>
        </a:xfrm>
      </p:grpSpPr>
      <p:sp>
        <p:nvSpPr>
          <p:cNvPr name="Freeform 2" id="2"/>
          <p:cNvSpPr/>
          <p:nvPr/>
        </p:nvSpPr>
        <p:spPr>
          <a:xfrm flipH="false" flipV="false" rot="0">
            <a:off x="-2469055" y="-2469055"/>
            <a:ext cx="4938110" cy="4938110"/>
          </a:xfrm>
          <a:custGeom>
            <a:avLst/>
            <a:gdLst/>
            <a:ahLst/>
            <a:cxnLst/>
            <a:rect r="r" b="b" t="t" l="l"/>
            <a:pathLst>
              <a:path h="4938110" w="4938110">
                <a:moveTo>
                  <a:pt x="0" y="0"/>
                </a:moveTo>
                <a:lnTo>
                  <a:pt x="4938110" y="0"/>
                </a:lnTo>
                <a:lnTo>
                  <a:pt x="4938110" y="4938110"/>
                </a:lnTo>
                <a:lnTo>
                  <a:pt x="0" y="49381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223627" y="6222627"/>
            <a:ext cx="8128747" cy="8128747"/>
          </a:xfrm>
          <a:custGeom>
            <a:avLst/>
            <a:gdLst/>
            <a:ahLst/>
            <a:cxnLst/>
            <a:rect r="r" b="b" t="t" l="l"/>
            <a:pathLst>
              <a:path h="8128747" w="8128747">
                <a:moveTo>
                  <a:pt x="0" y="0"/>
                </a:moveTo>
                <a:lnTo>
                  <a:pt x="8128746" y="0"/>
                </a:lnTo>
                <a:lnTo>
                  <a:pt x="8128746" y="8128746"/>
                </a:lnTo>
                <a:lnTo>
                  <a:pt x="0" y="812874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5850232" y="9515196"/>
            <a:ext cx="13004282" cy="462131"/>
          </a:xfrm>
          <a:prstGeom prst="rect">
            <a:avLst/>
          </a:prstGeom>
        </p:spPr>
        <p:txBody>
          <a:bodyPr anchor="t" rtlCol="false" tIns="0" lIns="0" bIns="0" rIns="0">
            <a:spAutoFit/>
          </a:bodyPr>
          <a:lstStyle/>
          <a:p>
            <a:pPr>
              <a:lnSpc>
                <a:spcPts val="3742"/>
              </a:lnSpc>
            </a:pPr>
            <a:r>
              <a:rPr lang="en-US" sz="2673" spc="400">
                <a:solidFill>
                  <a:srgbClr val="FFFEE6"/>
                </a:solidFill>
                <a:latin typeface="Barlow Medium"/>
              </a:rPr>
              <a:t>APOY NG 96</a:t>
            </a:r>
          </a:p>
        </p:txBody>
      </p:sp>
      <p:sp>
        <p:nvSpPr>
          <p:cNvPr name="TextBox 5" id="5"/>
          <p:cNvSpPr txBox="true"/>
          <p:nvPr/>
        </p:nvSpPr>
        <p:spPr>
          <a:xfrm rot="0">
            <a:off x="1228378" y="1085850"/>
            <a:ext cx="16288097" cy="1054739"/>
          </a:xfrm>
          <a:prstGeom prst="rect">
            <a:avLst/>
          </a:prstGeom>
        </p:spPr>
        <p:txBody>
          <a:bodyPr anchor="t" rtlCol="false" tIns="0" lIns="0" bIns="0" rIns="0">
            <a:spAutoFit/>
          </a:bodyPr>
          <a:lstStyle/>
          <a:p>
            <a:pPr>
              <a:lnSpc>
                <a:spcPts val="8030"/>
              </a:lnSpc>
            </a:pPr>
            <a:r>
              <a:rPr lang="en-US" sz="7300" spc="-73">
                <a:solidFill>
                  <a:srgbClr val="FFFEE6"/>
                </a:solidFill>
                <a:latin typeface="Barlow Light"/>
              </a:rPr>
              <a:t>TOPICS TO DISCOVER</a:t>
            </a:r>
          </a:p>
        </p:txBody>
      </p:sp>
      <p:grpSp>
        <p:nvGrpSpPr>
          <p:cNvPr name="Group 6" id="6"/>
          <p:cNvGrpSpPr/>
          <p:nvPr/>
        </p:nvGrpSpPr>
        <p:grpSpPr>
          <a:xfrm rot="0">
            <a:off x="1228378" y="2329648"/>
            <a:ext cx="8997645" cy="7785958"/>
            <a:chOff x="0" y="0"/>
            <a:chExt cx="11996860" cy="10381277"/>
          </a:xfrm>
        </p:grpSpPr>
        <p:sp>
          <p:nvSpPr>
            <p:cNvPr name="TextBox 7" id="7"/>
            <p:cNvSpPr txBox="true"/>
            <p:nvPr/>
          </p:nvSpPr>
          <p:spPr>
            <a:xfrm rot="0">
              <a:off x="0" y="-47625"/>
              <a:ext cx="11996860" cy="596171"/>
            </a:xfrm>
            <a:prstGeom prst="rect">
              <a:avLst/>
            </a:prstGeom>
          </p:spPr>
          <p:txBody>
            <a:bodyPr anchor="t" rtlCol="false" tIns="0" lIns="0" bIns="0" rIns="0">
              <a:spAutoFit/>
            </a:bodyPr>
            <a:lstStyle/>
            <a:p>
              <a:pPr algn="just">
                <a:lnSpc>
                  <a:spcPts val="3790"/>
                </a:lnSpc>
              </a:pPr>
              <a:r>
                <a:rPr lang="en-US" sz="2707" spc="270">
                  <a:solidFill>
                    <a:srgbClr val="F8CF2C"/>
                  </a:solidFill>
                  <a:latin typeface="Barlow Medium"/>
                </a:rPr>
                <a:t>HIGH AVAILABILITY AND DISASTER RECOVERY</a:t>
              </a:r>
            </a:p>
          </p:txBody>
        </p:sp>
        <p:sp>
          <p:nvSpPr>
            <p:cNvPr name="TextBox 8" id="8"/>
            <p:cNvSpPr txBox="true"/>
            <p:nvPr/>
          </p:nvSpPr>
          <p:spPr>
            <a:xfrm rot="0">
              <a:off x="0" y="3515554"/>
              <a:ext cx="11996860" cy="596171"/>
            </a:xfrm>
            <a:prstGeom prst="rect">
              <a:avLst/>
            </a:prstGeom>
          </p:spPr>
          <p:txBody>
            <a:bodyPr anchor="t" rtlCol="false" tIns="0" lIns="0" bIns="0" rIns="0">
              <a:spAutoFit/>
            </a:bodyPr>
            <a:lstStyle/>
            <a:p>
              <a:pPr algn="just">
                <a:lnSpc>
                  <a:spcPts val="3790"/>
                </a:lnSpc>
              </a:pPr>
              <a:r>
                <a:rPr lang="en-US" sz="2707" spc="270">
                  <a:solidFill>
                    <a:srgbClr val="F8CF2C"/>
                  </a:solidFill>
                  <a:latin typeface="Barlow Medium"/>
                </a:rPr>
                <a:t>BIG DATA MANAGEMENT AND ANALYTICS</a:t>
              </a:r>
            </a:p>
          </p:txBody>
        </p:sp>
        <p:sp>
          <p:nvSpPr>
            <p:cNvPr name="TextBox 9" id="9"/>
            <p:cNvSpPr txBox="true"/>
            <p:nvPr/>
          </p:nvSpPr>
          <p:spPr>
            <a:xfrm rot="0">
              <a:off x="0" y="7078734"/>
              <a:ext cx="11996860" cy="596171"/>
            </a:xfrm>
            <a:prstGeom prst="rect">
              <a:avLst/>
            </a:prstGeom>
          </p:spPr>
          <p:txBody>
            <a:bodyPr anchor="t" rtlCol="false" tIns="0" lIns="0" bIns="0" rIns="0">
              <a:spAutoFit/>
            </a:bodyPr>
            <a:lstStyle/>
            <a:p>
              <a:pPr algn="just">
                <a:lnSpc>
                  <a:spcPts val="3790"/>
                </a:lnSpc>
              </a:pPr>
              <a:r>
                <a:rPr lang="en-US" sz="2707" spc="270">
                  <a:solidFill>
                    <a:srgbClr val="F8CF2C"/>
                  </a:solidFill>
                  <a:latin typeface="Barlow Medium"/>
                </a:rPr>
                <a:t>CLOUD DATABASE MANAGEMENT</a:t>
              </a:r>
            </a:p>
          </p:txBody>
        </p:sp>
        <p:sp>
          <p:nvSpPr>
            <p:cNvPr name="TextBox 10" id="10"/>
            <p:cNvSpPr txBox="true"/>
            <p:nvPr/>
          </p:nvSpPr>
          <p:spPr>
            <a:xfrm rot="0">
              <a:off x="0" y="738045"/>
              <a:ext cx="11996860" cy="1876639"/>
            </a:xfrm>
            <a:prstGeom prst="rect">
              <a:avLst/>
            </a:prstGeom>
          </p:spPr>
          <p:txBody>
            <a:bodyPr anchor="t" rtlCol="false" tIns="0" lIns="0" bIns="0" rIns="0">
              <a:spAutoFit/>
            </a:bodyPr>
            <a:lstStyle/>
            <a:p>
              <a:pPr algn="just">
                <a:lnSpc>
                  <a:spcPts val="3790"/>
                </a:lnSpc>
              </a:pPr>
              <a:r>
                <a:rPr lang="en-US" sz="2707">
                  <a:solidFill>
                    <a:srgbClr val="FFFEE6"/>
                  </a:solidFill>
                  <a:latin typeface="Barlow Light"/>
                </a:rPr>
                <a:t>Exploring the planning and implementation of measures to recover and restore IT infrastructure and data in the event of disruptive incidents</a:t>
              </a:r>
            </a:p>
          </p:txBody>
        </p:sp>
        <p:sp>
          <p:nvSpPr>
            <p:cNvPr name="TextBox 11" id="11"/>
            <p:cNvSpPr txBox="true"/>
            <p:nvPr/>
          </p:nvSpPr>
          <p:spPr>
            <a:xfrm rot="0">
              <a:off x="0" y="4301224"/>
              <a:ext cx="11996860" cy="1876639"/>
            </a:xfrm>
            <a:prstGeom prst="rect">
              <a:avLst/>
            </a:prstGeom>
          </p:spPr>
          <p:txBody>
            <a:bodyPr anchor="t" rtlCol="false" tIns="0" lIns="0" bIns="0" rIns="0">
              <a:spAutoFit/>
            </a:bodyPr>
            <a:lstStyle/>
            <a:p>
              <a:pPr algn="just">
                <a:lnSpc>
                  <a:spcPts val="3790"/>
                </a:lnSpc>
              </a:pPr>
              <a:r>
                <a:rPr lang="en-US" sz="2707">
                  <a:solidFill>
                    <a:srgbClr val="FFFEE6"/>
                  </a:solidFill>
                  <a:latin typeface="Barlow Light"/>
                </a:rPr>
                <a:t>Learning about techniques and technologies for managing large volumes of structured and unstructured data efficiently.</a:t>
              </a:r>
            </a:p>
          </p:txBody>
        </p:sp>
        <p:sp>
          <p:nvSpPr>
            <p:cNvPr name="TextBox 12" id="12"/>
            <p:cNvSpPr txBox="true"/>
            <p:nvPr/>
          </p:nvSpPr>
          <p:spPr>
            <a:xfrm rot="0">
              <a:off x="0" y="7864404"/>
              <a:ext cx="11996860" cy="2516874"/>
            </a:xfrm>
            <a:prstGeom prst="rect">
              <a:avLst/>
            </a:prstGeom>
          </p:spPr>
          <p:txBody>
            <a:bodyPr anchor="t" rtlCol="false" tIns="0" lIns="0" bIns="0" rIns="0">
              <a:spAutoFit/>
            </a:bodyPr>
            <a:lstStyle/>
            <a:p>
              <a:pPr algn="just">
                <a:lnSpc>
                  <a:spcPts val="3790"/>
                </a:lnSpc>
              </a:pPr>
              <a:r>
                <a:rPr lang="en-US" sz="2707">
                  <a:solidFill>
                    <a:srgbClr val="FFFEE6"/>
                  </a:solidFill>
                  <a:latin typeface="Barlow Light"/>
                </a:rPr>
                <a:t>Learning about the benefits</a:t>
              </a:r>
              <a:r>
                <a:rPr lang="en-US" sz="2707">
                  <a:solidFill>
                    <a:srgbClr val="FFFEE6"/>
                  </a:solidFill>
                  <a:latin typeface="Barlow Light"/>
                </a:rPr>
                <a:t> of storing and managing data in cloud-based databases, including scalability, flexibility, and cost-effectiveness.</a:t>
              </a:r>
            </a:p>
            <a:p>
              <a:pPr algn="just">
                <a:lnSpc>
                  <a:spcPts val="3790"/>
                </a:lnSpc>
              </a:pPr>
            </a:p>
          </p:txBody>
        </p:sp>
      </p:gr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252827"/>
        </a:solidFill>
      </p:bgPr>
    </p:bg>
    <p:spTree>
      <p:nvGrpSpPr>
        <p:cNvPr id="1" name=""/>
        <p:cNvGrpSpPr/>
        <p:nvPr/>
      </p:nvGrpSpPr>
      <p:grpSpPr>
        <a:xfrm>
          <a:off x="0" y="0"/>
          <a:ext cx="0" cy="0"/>
          <a:chOff x="0" y="0"/>
          <a:chExt cx="0" cy="0"/>
        </a:xfrm>
      </p:grpSpPr>
      <p:sp>
        <p:nvSpPr>
          <p:cNvPr name="AutoShape 2" id="2"/>
          <p:cNvSpPr/>
          <p:nvPr/>
        </p:nvSpPr>
        <p:spPr>
          <a:xfrm rot="0">
            <a:off x="8774257" y="3105896"/>
            <a:ext cx="38100" cy="6438900"/>
          </a:xfrm>
          <a:prstGeom prst="rect">
            <a:avLst/>
          </a:prstGeom>
          <a:solidFill>
            <a:srgbClr val="F8CF2C"/>
          </a:solidFill>
        </p:spPr>
      </p:sp>
      <p:sp>
        <p:nvSpPr>
          <p:cNvPr name="TextBox 3" id="3"/>
          <p:cNvSpPr txBox="true"/>
          <p:nvPr/>
        </p:nvSpPr>
        <p:spPr>
          <a:xfrm rot="0">
            <a:off x="2094291" y="450152"/>
            <a:ext cx="14959374" cy="2073914"/>
          </a:xfrm>
          <a:prstGeom prst="rect">
            <a:avLst/>
          </a:prstGeom>
        </p:spPr>
        <p:txBody>
          <a:bodyPr anchor="t" rtlCol="false" tIns="0" lIns="0" bIns="0" rIns="0">
            <a:spAutoFit/>
          </a:bodyPr>
          <a:lstStyle/>
          <a:p>
            <a:pPr>
              <a:lnSpc>
                <a:spcPts val="8030"/>
              </a:lnSpc>
            </a:pPr>
            <a:r>
              <a:rPr lang="en-US" sz="7300" spc="-73">
                <a:solidFill>
                  <a:srgbClr val="FFFEE6"/>
                </a:solidFill>
                <a:latin typeface="Barlow Light"/>
              </a:rPr>
              <a:t>Challenges and Strategies for Advanced Analytics</a:t>
            </a:r>
          </a:p>
        </p:txBody>
      </p:sp>
      <p:sp>
        <p:nvSpPr>
          <p:cNvPr name="Freeform 4" id="4"/>
          <p:cNvSpPr/>
          <p:nvPr/>
        </p:nvSpPr>
        <p:spPr>
          <a:xfrm flipH="false" flipV="false" rot="0">
            <a:off x="-2524066" y="-2524066"/>
            <a:ext cx="5048132" cy="5048132"/>
          </a:xfrm>
          <a:custGeom>
            <a:avLst/>
            <a:gdLst/>
            <a:ahLst/>
            <a:cxnLst/>
            <a:rect r="r" b="b" t="t" l="l"/>
            <a:pathLst>
              <a:path h="5048132" w="5048132">
                <a:moveTo>
                  <a:pt x="0" y="0"/>
                </a:moveTo>
                <a:lnTo>
                  <a:pt x="5048132" y="0"/>
                </a:lnTo>
                <a:lnTo>
                  <a:pt x="5048132" y="5048132"/>
                </a:lnTo>
                <a:lnTo>
                  <a:pt x="0" y="50481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558140" y="3153521"/>
            <a:ext cx="4385839" cy="638175"/>
          </a:xfrm>
          <a:prstGeom prst="rect">
            <a:avLst/>
          </a:prstGeom>
        </p:spPr>
        <p:txBody>
          <a:bodyPr anchor="t" rtlCol="false" tIns="0" lIns="0" bIns="0" rIns="0">
            <a:spAutoFit/>
          </a:bodyPr>
          <a:lstStyle/>
          <a:p>
            <a:pPr>
              <a:lnSpc>
                <a:spcPts val="4950"/>
              </a:lnSpc>
            </a:pPr>
            <a:r>
              <a:rPr lang="en-US" sz="4500" spc="-44">
                <a:solidFill>
                  <a:srgbClr val="F8CF2C"/>
                </a:solidFill>
                <a:latin typeface="Barlow"/>
              </a:rPr>
              <a:t>CHALLENGES</a:t>
            </a:r>
          </a:p>
        </p:txBody>
      </p:sp>
      <p:sp>
        <p:nvSpPr>
          <p:cNvPr name="TextBox 6" id="6"/>
          <p:cNvSpPr txBox="true"/>
          <p:nvPr/>
        </p:nvSpPr>
        <p:spPr>
          <a:xfrm rot="0">
            <a:off x="11641282" y="3153521"/>
            <a:ext cx="4385839" cy="638175"/>
          </a:xfrm>
          <a:prstGeom prst="rect">
            <a:avLst/>
          </a:prstGeom>
        </p:spPr>
        <p:txBody>
          <a:bodyPr anchor="t" rtlCol="false" tIns="0" lIns="0" bIns="0" rIns="0">
            <a:spAutoFit/>
          </a:bodyPr>
          <a:lstStyle/>
          <a:p>
            <a:pPr>
              <a:lnSpc>
                <a:spcPts val="4950"/>
              </a:lnSpc>
            </a:pPr>
            <a:r>
              <a:rPr lang="en-US" sz="4500" spc="-44">
                <a:solidFill>
                  <a:srgbClr val="F8CF2C"/>
                </a:solidFill>
                <a:latin typeface="Barlow"/>
              </a:rPr>
              <a:t>STRATEGIES</a:t>
            </a:r>
          </a:p>
        </p:txBody>
      </p:sp>
      <p:grpSp>
        <p:nvGrpSpPr>
          <p:cNvPr name="Group 7" id="7"/>
          <p:cNvGrpSpPr/>
          <p:nvPr/>
        </p:nvGrpSpPr>
        <p:grpSpPr>
          <a:xfrm rot="0">
            <a:off x="1558140" y="4304832"/>
            <a:ext cx="3858722" cy="3545729"/>
            <a:chOff x="0" y="0"/>
            <a:chExt cx="5144963" cy="4727638"/>
          </a:xfrm>
        </p:grpSpPr>
        <p:sp>
          <p:nvSpPr>
            <p:cNvPr name="TextBox 8" id="8"/>
            <p:cNvSpPr txBox="true"/>
            <p:nvPr/>
          </p:nvSpPr>
          <p:spPr>
            <a:xfrm rot="0">
              <a:off x="0" y="-57150"/>
              <a:ext cx="5144963" cy="622723"/>
            </a:xfrm>
            <a:prstGeom prst="rect">
              <a:avLst/>
            </a:prstGeom>
          </p:spPr>
          <p:txBody>
            <a:bodyPr anchor="t" rtlCol="false" tIns="0" lIns="0" bIns="0" rIns="0">
              <a:spAutoFit/>
            </a:bodyPr>
            <a:lstStyle/>
            <a:p>
              <a:pPr algn="ctr">
                <a:lnSpc>
                  <a:spcPts val="3920"/>
                </a:lnSpc>
                <a:spcBef>
                  <a:spcPct val="0"/>
                </a:spcBef>
              </a:pPr>
              <a:r>
                <a:rPr lang="en-US" sz="2800" spc="280">
                  <a:solidFill>
                    <a:srgbClr val="FFFEE6"/>
                  </a:solidFill>
                  <a:latin typeface="Barlow Medium"/>
                </a:rPr>
                <a:t>DATA SILOS</a:t>
              </a:r>
            </a:p>
          </p:txBody>
        </p:sp>
        <p:sp>
          <p:nvSpPr>
            <p:cNvPr name="TextBox 9" id="9"/>
            <p:cNvSpPr txBox="true"/>
            <p:nvPr/>
          </p:nvSpPr>
          <p:spPr>
            <a:xfrm rot="0">
              <a:off x="0" y="890969"/>
              <a:ext cx="5144963" cy="1283123"/>
            </a:xfrm>
            <a:prstGeom prst="rect">
              <a:avLst/>
            </a:prstGeom>
          </p:spPr>
          <p:txBody>
            <a:bodyPr anchor="t" rtlCol="false" tIns="0" lIns="0" bIns="0" rIns="0">
              <a:spAutoFit/>
            </a:bodyPr>
            <a:lstStyle/>
            <a:p>
              <a:pPr algn="ctr">
                <a:lnSpc>
                  <a:spcPts val="3920"/>
                </a:lnSpc>
                <a:spcBef>
                  <a:spcPct val="0"/>
                </a:spcBef>
              </a:pPr>
              <a:r>
                <a:rPr lang="en-US" sz="2800" spc="280">
                  <a:solidFill>
                    <a:srgbClr val="FFFEE6"/>
                  </a:solidFill>
                  <a:latin typeface="Barlow Medium"/>
                </a:rPr>
                <a:t>LACK OF SKILLED PERSONNEL</a:t>
              </a:r>
            </a:p>
          </p:txBody>
        </p:sp>
        <p:sp>
          <p:nvSpPr>
            <p:cNvPr name="TextBox 10" id="10"/>
            <p:cNvSpPr txBox="true"/>
            <p:nvPr/>
          </p:nvSpPr>
          <p:spPr>
            <a:xfrm rot="0">
              <a:off x="0" y="2497942"/>
              <a:ext cx="5144963" cy="1283123"/>
            </a:xfrm>
            <a:prstGeom prst="rect">
              <a:avLst/>
            </a:prstGeom>
          </p:spPr>
          <p:txBody>
            <a:bodyPr anchor="t" rtlCol="false" tIns="0" lIns="0" bIns="0" rIns="0">
              <a:spAutoFit/>
            </a:bodyPr>
            <a:lstStyle/>
            <a:p>
              <a:pPr algn="ctr">
                <a:lnSpc>
                  <a:spcPts val="3920"/>
                </a:lnSpc>
                <a:spcBef>
                  <a:spcPct val="0"/>
                </a:spcBef>
              </a:pPr>
              <a:r>
                <a:rPr lang="en-US" sz="2800" spc="280">
                  <a:solidFill>
                    <a:srgbClr val="FFFEE6"/>
                  </a:solidFill>
                  <a:latin typeface="Barlow Medium"/>
                </a:rPr>
                <a:t>INTERPRETABILITY OF MODELS</a:t>
              </a:r>
            </a:p>
          </p:txBody>
        </p:sp>
        <p:sp>
          <p:nvSpPr>
            <p:cNvPr name="TextBox 11" id="11"/>
            <p:cNvSpPr txBox="true"/>
            <p:nvPr/>
          </p:nvSpPr>
          <p:spPr>
            <a:xfrm rot="0">
              <a:off x="0" y="4104915"/>
              <a:ext cx="5144963" cy="622723"/>
            </a:xfrm>
            <a:prstGeom prst="rect">
              <a:avLst/>
            </a:prstGeom>
          </p:spPr>
          <p:txBody>
            <a:bodyPr anchor="t" rtlCol="false" tIns="0" lIns="0" bIns="0" rIns="0">
              <a:spAutoFit/>
            </a:bodyPr>
            <a:lstStyle/>
            <a:p>
              <a:pPr algn="ctr">
                <a:lnSpc>
                  <a:spcPts val="3920"/>
                </a:lnSpc>
                <a:spcBef>
                  <a:spcPct val="0"/>
                </a:spcBef>
              </a:pPr>
              <a:r>
                <a:rPr lang="en-US" sz="2800" spc="280">
                  <a:solidFill>
                    <a:srgbClr val="FFFEE6"/>
                  </a:solidFill>
                  <a:latin typeface="Barlow Medium"/>
                </a:rPr>
                <a:t>PRIVACY CONCERNS</a:t>
              </a:r>
            </a:p>
          </p:txBody>
        </p:sp>
      </p:grpSp>
      <p:grpSp>
        <p:nvGrpSpPr>
          <p:cNvPr name="Group 12" id="12"/>
          <p:cNvGrpSpPr/>
          <p:nvPr/>
        </p:nvGrpSpPr>
        <p:grpSpPr>
          <a:xfrm rot="0">
            <a:off x="10629878" y="4164966"/>
            <a:ext cx="5210756" cy="5526929"/>
            <a:chOff x="0" y="0"/>
            <a:chExt cx="6947674" cy="7369238"/>
          </a:xfrm>
        </p:grpSpPr>
        <p:sp>
          <p:nvSpPr>
            <p:cNvPr name="TextBox 13" id="13"/>
            <p:cNvSpPr txBox="true"/>
            <p:nvPr/>
          </p:nvSpPr>
          <p:spPr>
            <a:xfrm rot="0">
              <a:off x="0" y="-57150"/>
              <a:ext cx="6947674" cy="1283123"/>
            </a:xfrm>
            <a:prstGeom prst="rect">
              <a:avLst/>
            </a:prstGeom>
          </p:spPr>
          <p:txBody>
            <a:bodyPr anchor="t" rtlCol="false" tIns="0" lIns="0" bIns="0" rIns="0">
              <a:spAutoFit/>
            </a:bodyPr>
            <a:lstStyle/>
            <a:p>
              <a:pPr algn="ctr">
                <a:lnSpc>
                  <a:spcPts val="3920"/>
                </a:lnSpc>
                <a:spcBef>
                  <a:spcPct val="0"/>
                </a:spcBef>
              </a:pPr>
              <a:r>
                <a:rPr lang="en-US" sz="2800" spc="280">
                  <a:solidFill>
                    <a:srgbClr val="FFFEE6"/>
                  </a:solidFill>
                  <a:latin typeface="Barlow Medium"/>
                </a:rPr>
                <a:t> CROSS-FUNCTIONAL COLLABORATION</a:t>
              </a:r>
            </a:p>
          </p:txBody>
        </p:sp>
        <p:sp>
          <p:nvSpPr>
            <p:cNvPr name="TextBox 14" id="14"/>
            <p:cNvSpPr txBox="true"/>
            <p:nvPr/>
          </p:nvSpPr>
          <p:spPr>
            <a:xfrm rot="0">
              <a:off x="0" y="1551369"/>
              <a:ext cx="6947674" cy="1283123"/>
            </a:xfrm>
            <a:prstGeom prst="rect">
              <a:avLst/>
            </a:prstGeom>
          </p:spPr>
          <p:txBody>
            <a:bodyPr anchor="t" rtlCol="false" tIns="0" lIns="0" bIns="0" rIns="0">
              <a:spAutoFit/>
            </a:bodyPr>
            <a:lstStyle/>
            <a:p>
              <a:pPr algn="ctr">
                <a:lnSpc>
                  <a:spcPts val="3920"/>
                </a:lnSpc>
                <a:spcBef>
                  <a:spcPct val="0"/>
                </a:spcBef>
              </a:pPr>
              <a:r>
                <a:rPr lang="en-US" sz="2800" spc="280">
                  <a:solidFill>
                    <a:srgbClr val="FFFEE6"/>
                  </a:solidFill>
                  <a:latin typeface="Barlow Medium"/>
                </a:rPr>
                <a:t>INVESTMENT IN TALENT DEVELOPMENT</a:t>
              </a:r>
            </a:p>
          </p:txBody>
        </p:sp>
        <p:sp>
          <p:nvSpPr>
            <p:cNvPr name="TextBox 15" id="15"/>
            <p:cNvSpPr txBox="true"/>
            <p:nvPr/>
          </p:nvSpPr>
          <p:spPr>
            <a:xfrm rot="0">
              <a:off x="0" y="3158342"/>
              <a:ext cx="6947674" cy="1943523"/>
            </a:xfrm>
            <a:prstGeom prst="rect">
              <a:avLst/>
            </a:prstGeom>
          </p:spPr>
          <p:txBody>
            <a:bodyPr anchor="t" rtlCol="false" tIns="0" lIns="0" bIns="0" rIns="0">
              <a:spAutoFit/>
            </a:bodyPr>
            <a:lstStyle/>
            <a:p>
              <a:pPr algn="ctr">
                <a:lnSpc>
                  <a:spcPts val="3920"/>
                </a:lnSpc>
                <a:spcBef>
                  <a:spcPct val="0"/>
                </a:spcBef>
              </a:pPr>
              <a:r>
                <a:rPr lang="en-US" sz="2800" spc="280">
                  <a:solidFill>
                    <a:srgbClr val="FFFEE6"/>
                  </a:solidFill>
                  <a:latin typeface="Barlow Medium"/>
                </a:rPr>
                <a:t>ETHICAL GUIDELINES FOR ALGORITHMIC DECISION-MAKING</a:t>
              </a:r>
            </a:p>
          </p:txBody>
        </p:sp>
        <p:sp>
          <p:nvSpPr>
            <p:cNvPr name="TextBox 16" id="16"/>
            <p:cNvSpPr txBox="true"/>
            <p:nvPr/>
          </p:nvSpPr>
          <p:spPr>
            <a:xfrm rot="0">
              <a:off x="0" y="5425715"/>
              <a:ext cx="6947674" cy="1943523"/>
            </a:xfrm>
            <a:prstGeom prst="rect">
              <a:avLst/>
            </a:prstGeom>
          </p:spPr>
          <p:txBody>
            <a:bodyPr anchor="t" rtlCol="false" tIns="0" lIns="0" bIns="0" rIns="0">
              <a:spAutoFit/>
            </a:bodyPr>
            <a:lstStyle/>
            <a:p>
              <a:pPr algn="ctr">
                <a:lnSpc>
                  <a:spcPts val="3920"/>
                </a:lnSpc>
                <a:spcBef>
                  <a:spcPct val="0"/>
                </a:spcBef>
              </a:pPr>
              <a:r>
                <a:rPr lang="en-US" sz="2800" spc="280">
                  <a:solidFill>
                    <a:srgbClr val="FFFEE6"/>
                  </a:solidFill>
                  <a:latin typeface="Barlow Medium"/>
                </a:rPr>
                <a:t>CONTINUOUS EVALUATION AND IMPROVEMENT OF MODELS.</a:t>
              </a:r>
            </a:p>
          </p:txBody>
        </p:sp>
      </p:grpSp>
      <p:grpSp>
        <p:nvGrpSpPr>
          <p:cNvPr name="Group 17" id="17"/>
          <p:cNvGrpSpPr/>
          <p:nvPr/>
        </p:nvGrpSpPr>
        <p:grpSpPr>
          <a:xfrm rot="0">
            <a:off x="4432521" y="6325346"/>
            <a:ext cx="3858722" cy="1844040"/>
            <a:chOff x="0" y="0"/>
            <a:chExt cx="5144963" cy="2458719"/>
          </a:xfrm>
        </p:grpSpPr>
        <p:sp>
          <p:nvSpPr>
            <p:cNvPr name="TextBox 18" id="18"/>
            <p:cNvSpPr txBox="true"/>
            <p:nvPr/>
          </p:nvSpPr>
          <p:spPr>
            <a:xfrm rot="0">
              <a:off x="0" y="-57150"/>
              <a:ext cx="5144963" cy="622723"/>
            </a:xfrm>
            <a:prstGeom prst="rect">
              <a:avLst/>
            </a:prstGeom>
          </p:spPr>
          <p:txBody>
            <a:bodyPr anchor="t" rtlCol="false" tIns="0" lIns="0" bIns="0" rIns="0">
              <a:spAutoFit/>
            </a:bodyPr>
            <a:lstStyle/>
            <a:p>
              <a:pPr algn="ctr">
                <a:lnSpc>
                  <a:spcPts val="3920"/>
                </a:lnSpc>
                <a:spcBef>
                  <a:spcPct val="0"/>
                </a:spcBef>
              </a:pPr>
            </a:p>
          </p:txBody>
        </p:sp>
        <p:sp>
          <p:nvSpPr>
            <p:cNvPr name="TextBox 19" id="19"/>
            <p:cNvSpPr txBox="true"/>
            <p:nvPr/>
          </p:nvSpPr>
          <p:spPr>
            <a:xfrm rot="0">
              <a:off x="0" y="1835996"/>
              <a:ext cx="5144963" cy="622723"/>
            </a:xfrm>
            <a:prstGeom prst="rect">
              <a:avLst/>
            </a:prstGeom>
          </p:spPr>
          <p:txBody>
            <a:bodyPr anchor="t" rtlCol="false" tIns="0" lIns="0" bIns="0" rIns="0">
              <a:spAutoFit/>
            </a:bodyPr>
            <a:lstStyle/>
            <a:p>
              <a:pPr algn="ctr">
                <a:lnSpc>
                  <a:spcPts val="3920"/>
                </a:lnSpc>
                <a:spcBef>
                  <a:spcPct val="0"/>
                </a:spcBef>
              </a:pPr>
            </a:p>
          </p:txBody>
        </p:sp>
      </p:grpSp>
      <p:sp>
        <p:nvSpPr>
          <p:cNvPr name="TextBox 20" id="20"/>
          <p:cNvSpPr txBox="true"/>
          <p:nvPr/>
        </p:nvSpPr>
        <p:spPr>
          <a:xfrm rot="0">
            <a:off x="15850232" y="9515196"/>
            <a:ext cx="13004282" cy="462131"/>
          </a:xfrm>
          <a:prstGeom prst="rect">
            <a:avLst/>
          </a:prstGeom>
        </p:spPr>
        <p:txBody>
          <a:bodyPr anchor="t" rtlCol="false" tIns="0" lIns="0" bIns="0" rIns="0">
            <a:spAutoFit/>
          </a:bodyPr>
          <a:lstStyle/>
          <a:p>
            <a:pPr>
              <a:lnSpc>
                <a:spcPts val="3742"/>
              </a:lnSpc>
            </a:pPr>
            <a:r>
              <a:rPr lang="en-US" sz="2673" spc="400">
                <a:solidFill>
                  <a:srgbClr val="FFFEE6"/>
                </a:solidFill>
                <a:latin typeface="Barlow Medium"/>
              </a:rPr>
              <a:t>APOY NG 96</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252827"/>
        </a:solidFill>
      </p:bgPr>
    </p:bg>
    <p:spTree>
      <p:nvGrpSpPr>
        <p:cNvPr id="1" name=""/>
        <p:cNvGrpSpPr/>
        <p:nvPr/>
      </p:nvGrpSpPr>
      <p:grpSpPr>
        <a:xfrm>
          <a:off x="0" y="0"/>
          <a:ext cx="0" cy="0"/>
          <a:chOff x="0" y="0"/>
          <a:chExt cx="0" cy="0"/>
        </a:xfrm>
      </p:grpSpPr>
      <p:sp>
        <p:nvSpPr>
          <p:cNvPr name="Freeform 2" id="2"/>
          <p:cNvSpPr/>
          <p:nvPr/>
        </p:nvSpPr>
        <p:spPr>
          <a:xfrm flipH="false" flipV="false" rot="8100000">
            <a:off x="-2220140" y="-17148462"/>
            <a:ext cx="22728281" cy="22728281"/>
          </a:xfrm>
          <a:custGeom>
            <a:avLst/>
            <a:gdLst/>
            <a:ahLst/>
            <a:cxnLst/>
            <a:rect r="r" b="b" t="t" l="l"/>
            <a:pathLst>
              <a:path h="22728281" w="22728281">
                <a:moveTo>
                  <a:pt x="0" y="0"/>
                </a:moveTo>
                <a:lnTo>
                  <a:pt x="22728280" y="0"/>
                </a:lnTo>
                <a:lnTo>
                  <a:pt x="22728280" y="22728281"/>
                </a:lnTo>
                <a:lnTo>
                  <a:pt x="0" y="227282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64689" y="3488603"/>
            <a:ext cx="16158622" cy="3702051"/>
          </a:xfrm>
          <a:prstGeom prst="rect">
            <a:avLst/>
          </a:prstGeom>
        </p:spPr>
        <p:txBody>
          <a:bodyPr anchor="t" rtlCol="false" tIns="0" lIns="0" bIns="0" rIns="0">
            <a:spAutoFit/>
          </a:bodyPr>
          <a:lstStyle/>
          <a:p>
            <a:pPr algn="just">
              <a:lnSpc>
                <a:spcPts val="4899"/>
              </a:lnSpc>
              <a:spcBef>
                <a:spcPct val="0"/>
              </a:spcBef>
            </a:pPr>
            <a:r>
              <a:rPr lang="en-US" sz="3499" spc="349">
                <a:solidFill>
                  <a:srgbClr val="FFFEE6"/>
                </a:solidFill>
                <a:latin typeface="Barlow Medium"/>
              </a:rPr>
              <a:t>HIGH AVAILABILITY, DISASTER RECOVERY, CLOUD DATABASE MANAGEMENT, AND BIG DATA MANAGEMENT AND ANALYTICS ARE INTEGRAL COMPONENTS OF MODERN IT INFRASTRUCTURE, ENABLING ORGANIZATIONS TO ENSURE OPERATIONAL RESILIENCE, DATA-DRIVEN DECISION-MAKING, AND COMPETITIVE ADVANTAGE IN TODAY'S DIGITAL LANDSCAPE.</a:t>
            </a:r>
          </a:p>
        </p:txBody>
      </p:sp>
      <p:sp>
        <p:nvSpPr>
          <p:cNvPr name="TextBox 4" id="4"/>
          <p:cNvSpPr txBox="true"/>
          <p:nvPr/>
        </p:nvSpPr>
        <p:spPr>
          <a:xfrm rot="0">
            <a:off x="15850232" y="9515196"/>
            <a:ext cx="13004282" cy="462131"/>
          </a:xfrm>
          <a:prstGeom prst="rect">
            <a:avLst/>
          </a:prstGeom>
        </p:spPr>
        <p:txBody>
          <a:bodyPr anchor="t" rtlCol="false" tIns="0" lIns="0" bIns="0" rIns="0">
            <a:spAutoFit/>
          </a:bodyPr>
          <a:lstStyle/>
          <a:p>
            <a:pPr>
              <a:lnSpc>
                <a:spcPts val="3742"/>
              </a:lnSpc>
            </a:pPr>
            <a:r>
              <a:rPr lang="en-US" sz="2673" spc="400">
                <a:solidFill>
                  <a:srgbClr val="FFFEE6"/>
                </a:solidFill>
                <a:latin typeface="Barlow Medium"/>
              </a:rPr>
              <a:t>APOY NG 96</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252827"/>
        </a:solidFill>
      </p:bgPr>
    </p:bg>
    <p:spTree>
      <p:nvGrpSpPr>
        <p:cNvPr id="1" name=""/>
        <p:cNvGrpSpPr/>
        <p:nvPr/>
      </p:nvGrpSpPr>
      <p:grpSpPr>
        <a:xfrm>
          <a:off x="0" y="0"/>
          <a:ext cx="0" cy="0"/>
          <a:chOff x="0" y="0"/>
          <a:chExt cx="0" cy="0"/>
        </a:xfrm>
      </p:grpSpPr>
      <p:grpSp>
        <p:nvGrpSpPr>
          <p:cNvPr name="Group 2" id="2"/>
          <p:cNvGrpSpPr/>
          <p:nvPr/>
        </p:nvGrpSpPr>
        <p:grpSpPr>
          <a:xfrm rot="0">
            <a:off x="-2627984" y="4546245"/>
            <a:ext cx="28456119" cy="4530214"/>
            <a:chOff x="0" y="0"/>
            <a:chExt cx="37941491" cy="6040285"/>
          </a:xfrm>
        </p:grpSpPr>
        <p:sp>
          <p:nvSpPr>
            <p:cNvPr name="TextBox 3" id="3"/>
            <p:cNvSpPr txBox="true"/>
            <p:nvPr/>
          </p:nvSpPr>
          <p:spPr>
            <a:xfrm rot="0">
              <a:off x="0" y="180975"/>
              <a:ext cx="37941491" cy="3683998"/>
            </a:xfrm>
            <a:prstGeom prst="rect">
              <a:avLst/>
            </a:prstGeom>
          </p:spPr>
          <p:txBody>
            <a:bodyPr anchor="t" rtlCol="false" tIns="0" lIns="0" bIns="0" rIns="0">
              <a:spAutoFit/>
            </a:bodyPr>
            <a:lstStyle/>
            <a:p>
              <a:pPr algn="ctr">
                <a:lnSpc>
                  <a:spcPts val="21032"/>
                </a:lnSpc>
              </a:pPr>
              <a:r>
                <a:rPr lang="en-US" sz="19120" spc="-191">
                  <a:solidFill>
                    <a:srgbClr val="F8CF2C"/>
                  </a:solidFill>
                  <a:latin typeface="Barlow Light"/>
                </a:rPr>
                <a:t>END</a:t>
              </a:r>
            </a:p>
          </p:txBody>
        </p:sp>
        <p:sp>
          <p:nvSpPr>
            <p:cNvPr name="AutoShape 4" id="4"/>
            <p:cNvSpPr/>
            <p:nvPr/>
          </p:nvSpPr>
          <p:spPr>
            <a:xfrm rot="0">
              <a:off x="13405994" y="5888519"/>
              <a:ext cx="11129504" cy="151766"/>
            </a:xfrm>
            <a:prstGeom prst="rect">
              <a:avLst/>
            </a:prstGeom>
            <a:solidFill>
              <a:srgbClr val="F8CF2C"/>
            </a:solidFill>
          </p:spPr>
        </p:sp>
      </p:grpSp>
      <p:sp>
        <p:nvSpPr>
          <p:cNvPr name="Freeform 5" id="5"/>
          <p:cNvSpPr/>
          <p:nvPr/>
        </p:nvSpPr>
        <p:spPr>
          <a:xfrm flipH="false" flipV="false" rot="0">
            <a:off x="17259300" y="9665378"/>
            <a:ext cx="8568834" cy="8568834"/>
          </a:xfrm>
          <a:custGeom>
            <a:avLst/>
            <a:gdLst/>
            <a:ahLst/>
            <a:cxnLst/>
            <a:rect r="r" b="b" t="t" l="l"/>
            <a:pathLst>
              <a:path h="8568834" w="8568834">
                <a:moveTo>
                  <a:pt x="0" y="0"/>
                </a:moveTo>
                <a:lnTo>
                  <a:pt x="8568834" y="0"/>
                </a:lnTo>
                <a:lnTo>
                  <a:pt x="8568834" y="8568835"/>
                </a:lnTo>
                <a:lnTo>
                  <a:pt x="0" y="85688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1739894" y="-10854834"/>
            <a:ext cx="22728281" cy="22728281"/>
          </a:xfrm>
          <a:custGeom>
            <a:avLst/>
            <a:gdLst/>
            <a:ahLst/>
            <a:cxnLst/>
            <a:rect r="r" b="b" t="t" l="l"/>
            <a:pathLst>
              <a:path h="22728281" w="22728281">
                <a:moveTo>
                  <a:pt x="0" y="0"/>
                </a:moveTo>
                <a:lnTo>
                  <a:pt x="22728280" y="0"/>
                </a:lnTo>
                <a:lnTo>
                  <a:pt x="22728280" y="22728280"/>
                </a:lnTo>
                <a:lnTo>
                  <a:pt x="0" y="2272828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15850232" y="9515196"/>
            <a:ext cx="13004282" cy="462131"/>
          </a:xfrm>
          <a:prstGeom prst="rect">
            <a:avLst/>
          </a:prstGeom>
        </p:spPr>
        <p:txBody>
          <a:bodyPr anchor="t" rtlCol="false" tIns="0" lIns="0" bIns="0" rIns="0">
            <a:spAutoFit/>
          </a:bodyPr>
          <a:lstStyle/>
          <a:p>
            <a:pPr>
              <a:lnSpc>
                <a:spcPts val="3742"/>
              </a:lnSpc>
            </a:pPr>
            <a:r>
              <a:rPr lang="en-US" sz="2673" spc="400">
                <a:solidFill>
                  <a:srgbClr val="FFFEE6"/>
                </a:solidFill>
                <a:latin typeface="Barlow Medium"/>
              </a:rPr>
              <a:t>APOY NG 96</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252827"/>
        </a:solidFill>
      </p:bgPr>
    </p:bg>
    <p:spTree>
      <p:nvGrpSpPr>
        <p:cNvPr id="1" name=""/>
        <p:cNvGrpSpPr/>
        <p:nvPr/>
      </p:nvGrpSpPr>
      <p:grpSpPr>
        <a:xfrm>
          <a:off x="0" y="0"/>
          <a:ext cx="0" cy="0"/>
          <a:chOff x="0" y="0"/>
          <a:chExt cx="0" cy="0"/>
        </a:xfrm>
      </p:grpSpPr>
      <p:grpSp>
        <p:nvGrpSpPr>
          <p:cNvPr name="Group 2" id="2"/>
          <p:cNvGrpSpPr/>
          <p:nvPr/>
        </p:nvGrpSpPr>
        <p:grpSpPr>
          <a:xfrm rot="0">
            <a:off x="1547813" y="3115230"/>
            <a:ext cx="15192374" cy="4056541"/>
            <a:chOff x="0" y="0"/>
            <a:chExt cx="20256499" cy="5408721"/>
          </a:xfrm>
        </p:grpSpPr>
        <p:sp>
          <p:nvSpPr>
            <p:cNvPr name="TextBox 3" id="3"/>
            <p:cNvSpPr txBox="true"/>
            <p:nvPr/>
          </p:nvSpPr>
          <p:spPr>
            <a:xfrm rot="0">
              <a:off x="0" y="228600"/>
              <a:ext cx="20256499" cy="4155138"/>
            </a:xfrm>
            <a:prstGeom prst="rect">
              <a:avLst/>
            </a:prstGeom>
          </p:spPr>
          <p:txBody>
            <a:bodyPr anchor="t" rtlCol="false" tIns="0" lIns="0" bIns="0" rIns="0">
              <a:spAutoFit/>
            </a:bodyPr>
            <a:lstStyle/>
            <a:p>
              <a:pPr algn="ctr">
                <a:lnSpc>
                  <a:spcPts val="11730"/>
                </a:lnSpc>
              </a:pPr>
              <a:r>
                <a:rPr lang="en-US" sz="11848" spc="-236">
                  <a:solidFill>
                    <a:srgbClr val="F8CF2C"/>
                  </a:solidFill>
                  <a:latin typeface="Barlow Light"/>
                </a:rPr>
                <a:t>High Availability and Disaster Recovery</a:t>
              </a:r>
            </a:p>
          </p:txBody>
        </p:sp>
        <p:sp>
          <p:nvSpPr>
            <p:cNvPr name="TextBox 4" id="4"/>
            <p:cNvSpPr txBox="true"/>
            <p:nvPr/>
          </p:nvSpPr>
          <p:spPr>
            <a:xfrm rot="0">
              <a:off x="0" y="4811596"/>
              <a:ext cx="20256499" cy="597125"/>
            </a:xfrm>
            <a:prstGeom prst="rect">
              <a:avLst/>
            </a:prstGeom>
          </p:spPr>
          <p:txBody>
            <a:bodyPr anchor="t" rtlCol="false" tIns="0" lIns="0" bIns="0" rIns="0">
              <a:spAutoFit/>
            </a:bodyPr>
            <a:lstStyle/>
            <a:p>
              <a:pPr>
                <a:lnSpc>
                  <a:spcPts val="3742"/>
                </a:lnSpc>
              </a:pPr>
            </a:p>
          </p:txBody>
        </p:sp>
      </p:grpSp>
      <p:sp>
        <p:nvSpPr>
          <p:cNvPr name="Freeform 5" id="5"/>
          <p:cNvSpPr/>
          <p:nvPr/>
        </p:nvSpPr>
        <p:spPr>
          <a:xfrm flipH="false" flipV="false" rot="0">
            <a:off x="-2469055" y="-2469055"/>
            <a:ext cx="4938110" cy="4938110"/>
          </a:xfrm>
          <a:custGeom>
            <a:avLst/>
            <a:gdLst/>
            <a:ahLst/>
            <a:cxnLst/>
            <a:rect r="r" b="b" t="t" l="l"/>
            <a:pathLst>
              <a:path h="4938110" w="4938110">
                <a:moveTo>
                  <a:pt x="0" y="0"/>
                </a:moveTo>
                <a:lnTo>
                  <a:pt x="4938110" y="0"/>
                </a:lnTo>
                <a:lnTo>
                  <a:pt x="4938110" y="4938110"/>
                </a:lnTo>
                <a:lnTo>
                  <a:pt x="0" y="49381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4223627" y="6222627"/>
            <a:ext cx="8128747" cy="8128747"/>
          </a:xfrm>
          <a:custGeom>
            <a:avLst/>
            <a:gdLst/>
            <a:ahLst/>
            <a:cxnLst/>
            <a:rect r="r" b="b" t="t" l="l"/>
            <a:pathLst>
              <a:path h="8128747" w="8128747">
                <a:moveTo>
                  <a:pt x="0" y="0"/>
                </a:moveTo>
                <a:lnTo>
                  <a:pt x="8128746" y="0"/>
                </a:lnTo>
                <a:lnTo>
                  <a:pt x="8128746" y="8128746"/>
                </a:lnTo>
                <a:lnTo>
                  <a:pt x="0" y="812874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15850232" y="9515196"/>
            <a:ext cx="13004282" cy="462131"/>
          </a:xfrm>
          <a:prstGeom prst="rect">
            <a:avLst/>
          </a:prstGeom>
        </p:spPr>
        <p:txBody>
          <a:bodyPr anchor="t" rtlCol="false" tIns="0" lIns="0" bIns="0" rIns="0">
            <a:spAutoFit/>
          </a:bodyPr>
          <a:lstStyle/>
          <a:p>
            <a:pPr>
              <a:lnSpc>
                <a:spcPts val="3742"/>
              </a:lnSpc>
            </a:pPr>
            <a:r>
              <a:rPr lang="en-US" sz="2673" spc="400">
                <a:solidFill>
                  <a:srgbClr val="FFFEE6"/>
                </a:solidFill>
                <a:latin typeface="Barlow Medium"/>
              </a:rPr>
              <a:t>APOY NG 96</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252827"/>
        </a:solidFill>
      </p:bgPr>
    </p:bg>
    <p:spTree>
      <p:nvGrpSpPr>
        <p:cNvPr id="1" name=""/>
        <p:cNvGrpSpPr/>
        <p:nvPr/>
      </p:nvGrpSpPr>
      <p:grpSpPr>
        <a:xfrm>
          <a:off x="0" y="0"/>
          <a:ext cx="0" cy="0"/>
          <a:chOff x="0" y="0"/>
          <a:chExt cx="0" cy="0"/>
        </a:xfrm>
      </p:grpSpPr>
      <p:sp>
        <p:nvSpPr>
          <p:cNvPr name="Freeform 2" id="2"/>
          <p:cNvSpPr/>
          <p:nvPr/>
        </p:nvSpPr>
        <p:spPr>
          <a:xfrm flipH="false" flipV="false" rot="0">
            <a:off x="13870640" y="-5251694"/>
            <a:ext cx="7725333" cy="7725333"/>
          </a:xfrm>
          <a:custGeom>
            <a:avLst/>
            <a:gdLst/>
            <a:ahLst/>
            <a:cxnLst/>
            <a:rect r="r" b="b" t="t" l="l"/>
            <a:pathLst>
              <a:path h="7725333" w="7725333">
                <a:moveTo>
                  <a:pt x="0" y="0"/>
                </a:moveTo>
                <a:lnTo>
                  <a:pt x="7725332" y="0"/>
                </a:lnTo>
                <a:lnTo>
                  <a:pt x="7725332" y="7725333"/>
                </a:lnTo>
                <a:lnTo>
                  <a:pt x="0" y="77253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274450" y="8097638"/>
            <a:ext cx="7725333" cy="7725333"/>
          </a:xfrm>
          <a:custGeom>
            <a:avLst/>
            <a:gdLst/>
            <a:ahLst/>
            <a:cxnLst/>
            <a:rect r="r" b="b" t="t" l="l"/>
            <a:pathLst>
              <a:path h="7725333" w="7725333">
                <a:moveTo>
                  <a:pt x="0" y="0"/>
                </a:moveTo>
                <a:lnTo>
                  <a:pt x="7725333" y="0"/>
                </a:lnTo>
                <a:lnTo>
                  <a:pt x="7725333" y="7725333"/>
                </a:lnTo>
                <a:lnTo>
                  <a:pt x="0" y="77253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028700" y="1095375"/>
            <a:ext cx="8743152" cy="2025016"/>
          </a:xfrm>
          <a:prstGeom prst="rect">
            <a:avLst/>
          </a:prstGeom>
        </p:spPr>
        <p:txBody>
          <a:bodyPr anchor="t" rtlCol="false" tIns="0" lIns="0" bIns="0" rIns="0">
            <a:spAutoFit/>
          </a:bodyPr>
          <a:lstStyle/>
          <a:p>
            <a:pPr>
              <a:lnSpc>
                <a:spcPts val="7920"/>
              </a:lnSpc>
            </a:pPr>
            <a:r>
              <a:rPr lang="en-US" sz="7200" spc="-72">
                <a:solidFill>
                  <a:srgbClr val="F8CF2C"/>
                </a:solidFill>
                <a:latin typeface="Barlow Light"/>
              </a:rPr>
              <a:t>High Availability and Disaster Recovery</a:t>
            </a:r>
          </a:p>
        </p:txBody>
      </p:sp>
      <p:sp>
        <p:nvSpPr>
          <p:cNvPr name="TextBox 5" id="5"/>
          <p:cNvSpPr txBox="true"/>
          <p:nvPr/>
        </p:nvSpPr>
        <p:spPr>
          <a:xfrm rot="0">
            <a:off x="1028700" y="3713140"/>
            <a:ext cx="11363050" cy="3478531"/>
          </a:xfrm>
          <a:prstGeom prst="rect">
            <a:avLst/>
          </a:prstGeom>
        </p:spPr>
        <p:txBody>
          <a:bodyPr anchor="t" rtlCol="false" tIns="0" lIns="0" bIns="0" rIns="0">
            <a:spAutoFit/>
          </a:bodyPr>
          <a:lstStyle/>
          <a:p>
            <a:pPr algn="just">
              <a:lnSpc>
                <a:spcPts val="4619"/>
              </a:lnSpc>
              <a:spcBef>
                <a:spcPct val="0"/>
              </a:spcBef>
            </a:pPr>
            <a:r>
              <a:rPr lang="en-US" sz="3299" spc="329">
                <a:solidFill>
                  <a:srgbClr val="FFFEE6"/>
                </a:solidFill>
                <a:latin typeface="Barlow Medium"/>
              </a:rPr>
              <a:t>HIGH AVAILABILITY (HA) AND DISASTER RECOVERY (DR) ARE ESSENTIAL COMPONENTS OF AN ORGANIZATION'S IT STRATEGY TO ENSURE CONTINUOUS OPERATION OF CRITICAL SYSTEMS AND DATA PROTECTION IN THE FACE OF UNFORESEEN EVENTS.</a:t>
            </a:r>
          </a:p>
        </p:txBody>
      </p:sp>
      <p:sp>
        <p:nvSpPr>
          <p:cNvPr name="TextBox 6" id="6"/>
          <p:cNvSpPr txBox="true"/>
          <p:nvPr/>
        </p:nvSpPr>
        <p:spPr>
          <a:xfrm rot="0">
            <a:off x="15850232" y="9515196"/>
            <a:ext cx="13004282" cy="462131"/>
          </a:xfrm>
          <a:prstGeom prst="rect">
            <a:avLst/>
          </a:prstGeom>
        </p:spPr>
        <p:txBody>
          <a:bodyPr anchor="t" rtlCol="false" tIns="0" lIns="0" bIns="0" rIns="0">
            <a:spAutoFit/>
          </a:bodyPr>
          <a:lstStyle/>
          <a:p>
            <a:pPr>
              <a:lnSpc>
                <a:spcPts val="3742"/>
              </a:lnSpc>
            </a:pPr>
            <a:r>
              <a:rPr lang="en-US" sz="2673" spc="400">
                <a:solidFill>
                  <a:srgbClr val="FFFEE6"/>
                </a:solidFill>
                <a:latin typeface="Barlow Medium"/>
              </a:rPr>
              <a:t>APOY NG 96</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252827"/>
        </a:solidFill>
      </p:bgPr>
    </p:bg>
    <p:spTree>
      <p:nvGrpSpPr>
        <p:cNvPr id="1" name=""/>
        <p:cNvGrpSpPr/>
        <p:nvPr/>
      </p:nvGrpSpPr>
      <p:grpSpPr>
        <a:xfrm>
          <a:off x="0" y="0"/>
          <a:ext cx="0" cy="0"/>
          <a:chOff x="0" y="0"/>
          <a:chExt cx="0" cy="0"/>
        </a:xfrm>
      </p:grpSpPr>
      <p:grpSp>
        <p:nvGrpSpPr>
          <p:cNvPr name="Group 2" id="2"/>
          <p:cNvGrpSpPr/>
          <p:nvPr/>
        </p:nvGrpSpPr>
        <p:grpSpPr>
          <a:xfrm rot="0">
            <a:off x="744187" y="2232660"/>
            <a:ext cx="8478982" cy="7559040"/>
            <a:chOff x="0" y="0"/>
            <a:chExt cx="11305309" cy="10078720"/>
          </a:xfrm>
        </p:grpSpPr>
        <p:sp>
          <p:nvSpPr>
            <p:cNvPr name="TextBox 3" id="3"/>
            <p:cNvSpPr txBox="true"/>
            <p:nvPr/>
          </p:nvSpPr>
          <p:spPr>
            <a:xfrm rot="0">
              <a:off x="0" y="-57150"/>
              <a:ext cx="11305309" cy="622723"/>
            </a:xfrm>
            <a:prstGeom prst="rect">
              <a:avLst/>
            </a:prstGeom>
          </p:spPr>
          <p:txBody>
            <a:bodyPr anchor="t" rtlCol="false" tIns="0" lIns="0" bIns="0" rIns="0">
              <a:spAutoFit/>
            </a:bodyPr>
            <a:lstStyle/>
            <a:p>
              <a:pPr algn="just">
                <a:lnSpc>
                  <a:spcPts val="3920"/>
                </a:lnSpc>
              </a:pPr>
              <a:r>
                <a:rPr lang="en-US" sz="2800" spc="280">
                  <a:solidFill>
                    <a:srgbClr val="F8CF2C"/>
                  </a:solidFill>
                  <a:latin typeface="Barlow Medium"/>
                </a:rPr>
                <a:t>CONTINUOUS OPERATIONS</a:t>
              </a:r>
            </a:p>
          </p:txBody>
        </p:sp>
        <p:sp>
          <p:nvSpPr>
            <p:cNvPr name="TextBox 4" id="4"/>
            <p:cNvSpPr txBox="true"/>
            <p:nvPr/>
          </p:nvSpPr>
          <p:spPr>
            <a:xfrm rot="0">
              <a:off x="0" y="3446357"/>
              <a:ext cx="11305309" cy="622723"/>
            </a:xfrm>
            <a:prstGeom prst="rect">
              <a:avLst/>
            </a:prstGeom>
          </p:spPr>
          <p:txBody>
            <a:bodyPr anchor="t" rtlCol="false" tIns="0" lIns="0" bIns="0" rIns="0">
              <a:spAutoFit/>
            </a:bodyPr>
            <a:lstStyle/>
            <a:p>
              <a:pPr algn="just">
                <a:lnSpc>
                  <a:spcPts val="3920"/>
                </a:lnSpc>
              </a:pPr>
              <a:r>
                <a:rPr lang="en-US" sz="2800" spc="280">
                  <a:solidFill>
                    <a:srgbClr val="F8CF2C"/>
                  </a:solidFill>
                  <a:latin typeface="Barlow Medium"/>
                </a:rPr>
                <a:t>BUSINESS CONTINUITY</a:t>
              </a:r>
            </a:p>
          </p:txBody>
        </p:sp>
        <p:sp>
          <p:nvSpPr>
            <p:cNvPr name="TextBox 5" id="5"/>
            <p:cNvSpPr txBox="true"/>
            <p:nvPr/>
          </p:nvSpPr>
          <p:spPr>
            <a:xfrm rot="0">
              <a:off x="0" y="6949863"/>
              <a:ext cx="11305309" cy="622723"/>
            </a:xfrm>
            <a:prstGeom prst="rect">
              <a:avLst/>
            </a:prstGeom>
          </p:spPr>
          <p:txBody>
            <a:bodyPr anchor="t" rtlCol="false" tIns="0" lIns="0" bIns="0" rIns="0">
              <a:spAutoFit/>
            </a:bodyPr>
            <a:lstStyle/>
            <a:p>
              <a:pPr algn="just">
                <a:lnSpc>
                  <a:spcPts val="3920"/>
                </a:lnSpc>
              </a:pPr>
              <a:r>
                <a:rPr lang="en-US" sz="2800" spc="280">
                  <a:solidFill>
                    <a:srgbClr val="F8CF2C"/>
                  </a:solidFill>
                  <a:latin typeface="Barlow Medium"/>
                </a:rPr>
                <a:t>IMPROVED PRODUCTIVITY</a:t>
              </a:r>
            </a:p>
          </p:txBody>
        </p:sp>
        <p:sp>
          <p:nvSpPr>
            <p:cNvPr name="TextBox 6" id="6"/>
            <p:cNvSpPr txBox="true"/>
            <p:nvPr/>
          </p:nvSpPr>
          <p:spPr>
            <a:xfrm rot="0">
              <a:off x="0" y="762423"/>
              <a:ext cx="11305309" cy="1725083"/>
            </a:xfrm>
            <a:prstGeom prst="rect">
              <a:avLst/>
            </a:prstGeom>
          </p:spPr>
          <p:txBody>
            <a:bodyPr anchor="t" rtlCol="false" tIns="0" lIns="0" bIns="0" rIns="0">
              <a:spAutoFit/>
            </a:bodyPr>
            <a:lstStyle/>
            <a:p>
              <a:pPr algn="just">
                <a:lnSpc>
                  <a:spcPts val="3499"/>
                </a:lnSpc>
              </a:pPr>
              <a:r>
                <a:rPr lang="en-US" sz="2499">
                  <a:solidFill>
                    <a:srgbClr val="FFFEE6"/>
                  </a:solidFill>
                  <a:latin typeface="Barlow Light"/>
                </a:rPr>
                <a:t>High Availability ensures that essential systems, applications, and services are available to users and customers without interruption. </a:t>
              </a:r>
            </a:p>
          </p:txBody>
        </p:sp>
        <p:sp>
          <p:nvSpPr>
            <p:cNvPr name="TextBox 7" id="7"/>
            <p:cNvSpPr txBox="true"/>
            <p:nvPr/>
          </p:nvSpPr>
          <p:spPr>
            <a:xfrm rot="0">
              <a:off x="0" y="4265930"/>
              <a:ext cx="11305309" cy="1725083"/>
            </a:xfrm>
            <a:prstGeom prst="rect">
              <a:avLst/>
            </a:prstGeom>
          </p:spPr>
          <p:txBody>
            <a:bodyPr anchor="t" rtlCol="false" tIns="0" lIns="0" bIns="0" rIns="0">
              <a:spAutoFit/>
            </a:bodyPr>
            <a:lstStyle/>
            <a:p>
              <a:pPr algn="just">
                <a:lnSpc>
                  <a:spcPts val="3499"/>
                </a:lnSpc>
              </a:pPr>
              <a:r>
                <a:rPr lang="en-US" sz="2499">
                  <a:solidFill>
                    <a:srgbClr val="FFFEE6"/>
                  </a:solidFill>
                  <a:latin typeface="Barlow Light"/>
                </a:rPr>
                <a:t>High Availability ensures continuous access to critical systems, reducing downtime during planned maintenance or unforeseen incidents. </a:t>
              </a:r>
            </a:p>
          </p:txBody>
        </p:sp>
        <p:sp>
          <p:nvSpPr>
            <p:cNvPr name="TextBox 8" id="8"/>
            <p:cNvSpPr txBox="true"/>
            <p:nvPr/>
          </p:nvSpPr>
          <p:spPr>
            <a:xfrm rot="0">
              <a:off x="0" y="7769436"/>
              <a:ext cx="11305309" cy="2309283"/>
            </a:xfrm>
            <a:prstGeom prst="rect">
              <a:avLst/>
            </a:prstGeom>
          </p:spPr>
          <p:txBody>
            <a:bodyPr anchor="t" rtlCol="false" tIns="0" lIns="0" bIns="0" rIns="0">
              <a:spAutoFit/>
            </a:bodyPr>
            <a:lstStyle/>
            <a:p>
              <a:pPr algn="just">
                <a:lnSpc>
                  <a:spcPts val="3499"/>
                </a:lnSpc>
              </a:pPr>
              <a:r>
                <a:rPr lang="en-US" sz="2499">
                  <a:solidFill>
                    <a:srgbClr val="FFFEE6"/>
                  </a:solidFill>
                  <a:latin typeface="Barlow Light"/>
                </a:rPr>
                <a:t>Uninterrupted access to systems and services enhances employee productivity by minimizing disruptions to workflows and tasks. Employees can efficiently perform their duties without being hindered by downtime or system failures.</a:t>
              </a:r>
            </a:p>
          </p:txBody>
        </p:sp>
      </p:grpSp>
      <p:sp>
        <p:nvSpPr>
          <p:cNvPr name="AutoShape 9" id="9"/>
          <p:cNvSpPr/>
          <p:nvPr/>
        </p:nvSpPr>
        <p:spPr>
          <a:xfrm rot="0">
            <a:off x="381000" y="3107309"/>
            <a:ext cx="38100" cy="6438900"/>
          </a:xfrm>
          <a:prstGeom prst="rect">
            <a:avLst/>
          </a:prstGeom>
          <a:solidFill>
            <a:srgbClr val="F8CF2C"/>
          </a:solidFill>
        </p:spPr>
      </p:sp>
      <p:sp>
        <p:nvSpPr>
          <p:cNvPr name="TextBox 10" id="10"/>
          <p:cNvSpPr txBox="true"/>
          <p:nvPr/>
        </p:nvSpPr>
        <p:spPr>
          <a:xfrm rot="0">
            <a:off x="1558140" y="911443"/>
            <a:ext cx="16288097" cy="1054739"/>
          </a:xfrm>
          <a:prstGeom prst="rect">
            <a:avLst/>
          </a:prstGeom>
        </p:spPr>
        <p:txBody>
          <a:bodyPr anchor="t" rtlCol="false" tIns="0" lIns="0" bIns="0" rIns="0">
            <a:spAutoFit/>
          </a:bodyPr>
          <a:lstStyle/>
          <a:p>
            <a:pPr>
              <a:lnSpc>
                <a:spcPts val="8030"/>
              </a:lnSpc>
            </a:pPr>
            <a:r>
              <a:rPr lang="en-US" sz="7300" spc="-73">
                <a:solidFill>
                  <a:srgbClr val="FFFEE6"/>
                </a:solidFill>
                <a:latin typeface="Barlow Light"/>
              </a:rPr>
              <a:t>Importance of High Availability</a:t>
            </a:r>
          </a:p>
        </p:txBody>
      </p:sp>
      <p:sp>
        <p:nvSpPr>
          <p:cNvPr name="Freeform 11" id="11"/>
          <p:cNvSpPr/>
          <p:nvPr/>
        </p:nvSpPr>
        <p:spPr>
          <a:xfrm flipH="false" flipV="false" rot="0">
            <a:off x="-2524066" y="-2524066"/>
            <a:ext cx="5048132" cy="5048132"/>
          </a:xfrm>
          <a:custGeom>
            <a:avLst/>
            <a:gdLst/>
            <a:ahLst/>
            <a:cxnLst/>
            <a:rect r="r" b="b" t="t" l="l"/>
            <a:pathLst>
              <a:path h="5048132" w="5048132">
                <a:moveTo>
                  <a:pt x="0" y="0"/>
                </a:moveTo>
                <a:lnTo>
                  <a:pt x="5048132" y="0"/>
                </a:lnTo>
                <a:lnTo>
                  <a:pt x="5048132" y="5048132"/>
                </a:lnTo>
                <a:lnTo>
                  <a:pt x="0" y="50481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9548256" y="2194560"/>
            <a:ext cx="8478982" cy="7997190"/>
            <a:chOff x="0" y="0"/>
            <a:chExt cx="11305309" cy="10662920"/>
          </a:xfrm>
        </p:grpSpPr>
        <p:sp>
          <p:nvSpPr>
            <p:cNvPr name="TextBox 13" id="13"/>
            <p:cNvSpPr txBox="true"/>
            <p:nvPr/>
          </p:nvSpPr>
          <p:spPr>
            <a:xfrm rot="0">
              <a:off x="0" y="-57150"/>
              <a:ext cx="11305309" cy="622723"/>
            </a:xfrm>
            <a:prstGeom prst="rect">
              <a:avLst/>
            </a:prstGeom>
          </p:spPr>
          <p:txBody>
            <a:bodyPr anchor="t" rtlCol="false" tIns="0" lIns="0" bIns="0" rIns="0">
              <a:spAutoFit/>
            </a:bodyPr>
            <a:lstStyle/>
            <a:p>
              <a:pPr algn="just">
                <a:lnSpc>
                  <a:spcPts val="3920"/>
                </a:lnSpc>
              </a:pPr>
              <a:r>
                <a:rPr lang="en-US" sz="2800" spc="280">
                  <a:solidFill>
                    <a:srgbClr val="F8CF2C"/>
                  </a:solidFill>
                  <a:latin typeface="Barlow Medium"/>
                </a:rPr>
                <a:t>CUSTOMER SATISFACTION</a:t>
              </a:r>
            </a:p>
          </p:txBody>
        </p:sp>
        <p:sp>
          <p:nvSpPr>
            <p:cNvPr name="TextBox 14" id="14"/>
            <p:cNvSpPr txBox="true"/>
            <p:nvPr/>
          </p:nvSpPr>
          <p:spPr>
            <a:xfrm rot="0">
              <a:off x="0" y="4030557"/>
              <a:ext cx="11305309" cy="622723"/>
            </a:xfrm>
            <a:prstGeom prst="rect">
              <a:avLst/>
            </a:prstGeom>
          </p:spPr>
          <p:txBody>
            <a:bodyPr anchor="t" rtlCol="false" tIns="0" lIns="0" bIns="0" rIns="0">
              <a:spAutoFit/>
            </a:bodyPr>
            <a:lstStyle/>
            <a:p>
              <a:pPr algn="just">
                <a:lnSpc>
                  <a:spcPts val="3920"/>
                </a:lnSpc>
              </a:pPr>
              <a:r>
                <a:rPr lang="en-US" sz="2800" spc="280">
                  <a:solidFill>
                    <a:srgbClr val="F8CF2C"/>
                  </a:solidFill>
                  <a:latin typeface="Barlow Medium"/>
                </a:rPr>
                <a:t>RISK MITIGATION</a:t>
              </a:r>
            </a:p>
          </p:txBody>
        </p:sp>
        <p:sp>
          <p:nvSpPr>
            <p:cNvPr name="TextBox 15" id="15"/>
            <p:cNvSpPr txBox="true"/>
            <p:nvPr/>
          </p:nvSpPr>
          <p:spPr>
            <a:xfrm rot="0">
              <a:off x="0" y="8118263"/>
              <a:ext cx="11305309" cy="622723"/>
            </a:xfrm>
            <a:prstGeom prst="rect">
              <a:avLst/>
            </a:prstGeom>
          </p:spPr>
          <p:txBody>
            <a:bodyPr anchor="t" rtlCol="false" tIns="0" lIns="0" bIns="0" rIns="0">
              <a:spAutoFit/>
            </a:bodyPr>
            <a:lstStyle/>
            <a:p>
              <a:pPr algn="just">
                <a:lnSpc>
                  <a:spcPts val="3920"/>
                </a:lnSpc>
              </a:pPr>
              <a:r>
                <a:rPr lang="en-US" sz="2800" spc="280">
                  <a:solidFill>
                    <a:srgbClr val="F8CF2C"/>
                  </a:solidFill>
                  <a:latin typeface="Barlow Medium"/>
                </a:rPr>
                <a:t>COMPETITIVE ADVANTAGE</a:t>
              </a:r>
            </a:p>
          </p:txBody>
        </p:sp>
        <p:sp>
          <p:nvSpPr>
            <p:cNvPr name="TextBox 16" id="16"/>
            <p:cNvSpPr txBox="true"/>
            <p:nvPr/>
          </p:nvSpPr>
          <p:spPr>
            <a:xfrm rot="0">
              <a:off x="0" y="762423"/>
              <a:ext cx="11305309" cy="2309283"/>
            </a:xfrm>
            <a:prstGeom prst="rect">
              <a:avLst/>
            </a:prstGeom>
          </p:spPr>
          <p:txBody>
            <a:bodyPr anchor="t" rtlCol="false" tIns="0" lIns="0" bIns="0" rIns="0">
              <a:spAutoFit/>
            </a:bodyPr>
            <a:lstStyle/>
            <a:p>
              <a:pPr algn="just">
                <a:lnSpc>
                  <a:spcPts val="3499"/>
                </a:lnSpc>
              </a:pPr>
              <a:r>
                <a:rPr lang="en-US" sz="2499">
                  <a:solidFill>
                    <a:srgbClr val="FFFEE6"/>
                  </a:solidFill>
                  <a:latin typeface="Barlow Light"/>
                </a:rPr>
                <a:t>High Availability boosts customer satisfaction by providing reliable access to products, services, and support channels. Downtime or service outages can lead to dissatisfaction, loss of trust, and potential customer churn.</a:t>
              </a:r>
            </a:p>
          </p:txBody>
        </p:sp>
        <p:sp>
          <p:nvSpPr>
            <p:cNvPr name="TextBox 17" id="17"/>
            <p:cNvSpPr txBox="true"/>
            <p:nvPr/>
          </p:nvSpPr>
          <p:spPr>
            <a:xfrm rot="0">
              <a:off x="0" y="4850130"/>
              <a:ext cx="11305309" cy="2309283"/>
            </a:xfrm>
            <a:prstGeom prst="rect">
              <a:avLst/>
            </a:prstGeom>
          </p:spPr>
          <p:txBody>
            <a:bodyPr anchor="t" rtlCol="false" tIns="0" lIns="0" bIns="0" rIns="0">
              <a:spAutoFit/>
            </a:bodyPr>
            <a:lstStyle/>
            <a:p>
              <a:pPr algn="just">
                <a:lnSpc>
                  <a:spcPts val="3499"/>
                </a:lnSpc>
              </a:pPr>
              <a:r>
                <a:rPr lang="en-US" sz="2499">
                  <a:solidFill>
                    <a:srgbClr val="FFFEE6"/>
                  </a:solidFill>
                  <a:latin typeface="Barlow Light"/>
                </a:rPr>
                <a:t>High Availability reduces risks from system failures and technical issues by implementing redundancy, failover mechanisms, and proactive monitoring, minimizing disruptions to business operations.</a:t>
              </a:r>
            </a:p>
          </p:txBody>
        </p:sp>
        <p:sp>
          <p:nvSpPr>
            <p:cNvPr name="TextBox 18" id="18"/>
            <p:cNvSpPr txBox="true"/>
            <p:nvPr/>
          </p:nvSpPr>
          <p:spPr>
            <a:xfrm rot="0">
              <a:off x="0" y="8937836"/>
              <a:ext cx="11305309" cy="1725083"/>
            </a:xfrm>
            <a:prstGeom prst="rect">
              <a:avLst/>
            </a:prstGeom>
          </p:spPr>
          <p:txBody>
            <a:bodyPr anchor="t" rtlCol="false" tIns="0" lIns="0" bIns="0" rIns="0">
              <a:spAutoFit/>
            </a:bodyPr>
            <a:lstStyle/>
            <a:p>
              <a:pPr algn="just">
                <a:lnSpc>
                  <a:spcPts val="3499"/>
                </a:lnSpc>
              </a:pPr>
              <a:r>
                <a:rPr lang="en-US" sz="2499">
                  <a:solidFill>
                    <a:srgbClr val="FFFEE6"/>
                  </a:solidFill>
                  <a:latin typeface="Barlow Light"/>
                </a:rPr>
                <a:t>Organizations with robust High Availability capabilities can differentiate themselves from competitors by offering reliable products, services, and support. </a:t>
              </a:r>
            </a:p>
          </p:txBody>
        </p:sp>
      </p:grpSp>
      <p:sp>
        <p:nvSpPr>
          <p:cNvPr name="TextBox 19" id="19"/>
          <p:cNvSpPr txBox="true"/>
          <p:nvPr/>
        </p:nvSpPr>
        <p:spPr>
          <a:xfrm rot="0">
            <a:off x="15617123" y="163562"/>
            <a:ext cx="13004282" cy="462131"/>
          </a:xfrm>
          <a:prstGeom prst="rect">
            <a:avLst/>
          </a:prstGeom>
        </p:spPr>
        <p:txBody>
          <a:bodyPr anchor="t" rtlCol="false" tIns="0" lIns="0" bIns="0" rIns="0">
            <a:spAutoFit/>
          </a:bodyPr>
          <a:lstStyle/>
          <a:p>
            <a:pPr>
              <a:lnSpc>
                <a:spcPts val="3742"/>
              </a:lnSpc>
            </a:pPr>
            <a:r>
              <a:rPr lang="en-US" sz="2673" spc="400">
                <a:solidFill>
                  <a:srgbClr val="FFFEE6"/>
                </a:solidFill>
                <a:latin typeface="Barlow Medium"/>
              </a:rPr>
              <a:t>APOY NG 96</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252827"/>
        </a:solidFill>
      </p:bgPr>
    </p:bg>
    <p:spTree>
      <p:nvGrpSpPr>
        <p:cNvPr id="1" name=""/>
        <p:cNvGrpSpPr/>
        <p:nvPr/>
      </p:nvGrpSpPr>
      <p:grpSpPr>
        <a:xfrm>
          <a:off x="0" y="0"/>
          <a:ext cx="0" cy="0"/>
          <a:chOff x="0" y="0"/>
          <a:chExt cx="0" cy="0"/>
        </a:xfrm>
      </p:grpSpPr>
      <p:sp>
        <p:nvSpPr>
          <p:cNvPr name="AutoShape 2" id="2"/>
          <p:cNvSpPr/>
          <p:nvPr/>
        </p:nvSpPr>
        <p:spPr>
          <a:xfrm rot="0">
            <a:off x="8774257" y="3105896"/>
            <a:ext cx="38100" cy="6438900"/>
          </a:xfrm>
          <a:prstGeom prst="rect">
            <a:avLst/>
          </a:prstGeom>
          <a:solidFill>
            <a:srgbClr val="F8CF2C"/>
          </a:solidFill>
        </p:spPr>
      </p:sp>
      <p:sp>
        <p:nvSpPr>
          <p:cNvPr name="TextBox 3" id="3"/>
          <p:cNvSpPr txBox="true"/>
          <p:nvPr/>
        </p:nvSpPr>
        <p:spPr>
          <a:xfrm rot="0">
            <a:off x="1558140" y="911443"/>
            <a:ext cx="16288097" cy="1054739"/>
          </a:xfrm>
          <a:prstGeom prst="rect">
            <a:avLst/>
          </a:prstGeom>
        </p:spPr>
        <p:txBody>
          <a:bodyPr anchor="t" rtlCol="false" tIns="0" lIns="0" bIns="0" rIns="0">
            <a:spAutoFit/>
          </a:bodyPr>
          <a:lstStyle/>
          <a:p>
            <a:pPr>
              <a:lnSpc>
                <a:spcPts val="8030"/>
              </a:lnSpc>
            </a:pPr>
            <a:r>
              <a:rPr lang="en-US" sz="7300" spc="-73">
                <a:solidFill>
                  <a:srgbClr val="FFFEE6"/>
                </a:solidFill>
                <a:latin typeface="Barlow Light"/>
              </a:rPr>
              <a:t>Challenges and Strategies for HA</a:t>
            </a:r>
          </a:p>
        </p:txBody>
      </p:sp>
      <p:sp>
        <p:nvSpPr>
          <p:cNvPr name="Freeform 4" id="4"/>
          <p:cNvSpPr/>
          <p:nvPr/>
        </p:nvSpPr>
        <p:spPr>
          <a:xfrm flipH="false" flipV="false" rot="0">
            <a:off x="-2524066" y="-2524066"/>
            <a:ext cx="5048132" cy="5048132"/>
          </a:xfrm>
          <a:custGeom>
            <a:avLst/>
            <a:gdLst/>
            <a:ahLst/>
            <a:cxnLst/>
            <a:rect r="r" b="b" t="t" l="l"/>
            <a:pathLst>
              <a:path h="5048132" w="5048132">
                <a:moveTo>
                  <a:pt x="0" y="0"/>
                </a:moveTo>
                <a:lnTo>
                  <a:pt x="5048132" y="0"/>
                </a:lnTo>
                <a:lnTo>
                  <a:pt x="5048132" y="5048132"/>
                </a:lnTo>
                <a:lnTo>
                  <a:pt x="0" y="50481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558140" y="3153521"/>
            <a:ext cx="4385839" cy="638175"/>
          </a:xfrm>
          <a:prstGeom prst="rect">
            <a:avLst/>
          </a:prstGeom>
        </p:spPr>
        <p:txBody>
          <a:bodyPr anchor="t" rtlCol="false" tIns="0" lIns="0" bIns="0" rIns="0">
            <a:spAutoFit/>
          </a:bodyPr>
          <a:lstStyle/>
          <a:p>
            <a:pPr>
              <a:lnSpc>
                <a:spcPts val="4950"/>
              </a:lnSpc>
            </a:pPr>
            <a:r>
              <a:rPr lang="en-US" sz="4500" spc="-44">
                <a:solidFill>
                  <a:srgbClr val="F8CF2C"/>
                </a:solidFill>
                <a:latin typeface="Barlow"/>
              </a:rPr>
              <a:t>CHALLENGES</a:t>
            </a:r>
          </a:p>
        </p:txBody>
      </p:sp>
      <p:sp>
        <p:nvSpPr>
          <p:cNvPr name="TextBox 6" id="6"/>
          <p:cNvSpPr txBox="true"/>
          <p:nvPr/>
        </p:nvSpPr>
        <p:spPr>
          <a:xfrm rot="0">
            <a:off x="11641282" y="3153521"/>
            <a:ext cx="4385839" cy="638175"/>
          </a:xfrm>
          <a:prstGeom prst="rect">
            <a:avLst/>
          </a:prstGeom>
        </p:spPr>
        <p:txBody>
          <a:bodyPr anchor="t" rtlCol="false" tIns="0" lIns="0" bIns="0" rIns="0">
            <a:spAutoFit/>
          </a:bodyPr>
          <a:lstStyle/>
          <a:p>
            <a:pPr>
              <a:lnSpc>
                <a:spcPts val="4950"/>
              </a:lnSpc>
            </a:pPr>
            <a:r>
              <a:rPr lang="en-US" sz="4500" spc="-44">
                <a:solidFill>
                  <a:srgbClr val="F8CF2C"/>
                </a:solidFill>
                <a:latin typeface="Barlow"/>
              </a:rPr>
              <a:t>STRATEGIES</a:t>
            </a:r>
          </a:p>
        </p:txBody>
      </p:sp>
      <p:grpSp>
        <p:nvGrpSpPr>
          <p:cNvPr name="Group 7" id="7"/>
          <p:cNvGrpSpPr/>
          <p:nvPr/>
        </p:nvGrpSpPr>
        <p:grpSpPr>
          <a:xfrm rot="0">
            <a:off x="1558140" y="4304832"/>
            <a:ext cx="3136084" cy="4041029"/>
            <a:chOff x="0" y="0"/>
            <a:chExt cx="4181445" cy="5388038"/>
          </a:xfrm>
        </p:grpSpPr>
        <p:sp>
          <p:nvSpPr>
            <p:cNvPr name="TextBox 8" id="8"/>
            <p:cNvSpPr txBox="true"/>
            <p:nvPr/>
          </p:nvSpPr>
          <p:spPr>
            <a:xfrm rot="0">
              <a:off x="0" y="-57150"/>
              <a:ext cx="4181445" cy="1283123"/>
            </a:xfrm>
            <a:prstGeom prst="rect">
              <a:avLst/>
            </a:prstGeom>
          </p:spPr>
          <p:txBody>
            <a:bodyPr anchor="t" rtlCol="false" tIns="0" lIns="0" bIns="0" rIns="0">
              <a:spAutoFit/>
            </a:bodyPr>
            <a:lstStyle/>
            <a:p>
              <a:pPr algn="ctr">
                <a:lnSpc>
                  <a:spcPts val="3920"/>
                </a:lnSpc>
                <a:spcBef>
                  <a:spcPct val="0"/>
                </a:spcBef>
              </a:pPr>
              <a:r>
                <a:rPr lang="en-US" sz="2800" spc="280">
                  <a:solidFill>
                    <a:srgbClr val="FFFEE6"/>
                  </a:solidFill>
                  <a:latin typeface="Barlow Medium"/>
                </a:rPr>
                <a:t>HARDWARE FAILURES</a:t>
              </a:r>
            </a:p>
          </p:txBody>
        </p:sp>
        <p:sp>
          <p:nvSpPr>
            <p:cNvPr name="TextBox 9" id="9"/>
            <p:cNvSpPr txBox="true"/>
            <p:nvPr/>
          </p:nvSpPr>
          <p:spPr>
            <a:xfrm rot="0">
              <a:off x="0" y="1551369"/>
              <a:ext cx="4181445" cy="1283123"/>
            </a:xfrm>
            <a:prstGeom prst="rect">
              <a:avLst/>
            </a:prstGeom>
          </p:spPr>
          <p:txBody>
            <a:bodyPr anchor="t" rtlCol="false" tIns="0" lIns="0" bIns="0" rIns="0">
              <a:spAutoFit/>
            </a:bodyPr>
            <a:lstStyle/>
            <a:p>
              <a:pPr algn="ctr">
                <a:lnSpc>
                  <a:spcPts val="3920"/>
                </a:lnSpc>
                <a:spcBef>
                  <a:spcPct val="0"/>
                </a:spcBef>
              </a:pPr>
              <a:r>
                <a:rPr lang="en-US" sz="2800" spc="280">
                  <a:solidFill>
                    <a:srgbClr val="FFFEE6"/>
                  </a:solidFill>
                  <a:latin typeface="Barlow Medium"/>
                </a:rPr>
                <a:t>SOFTWARE BUGS</a:t>
              </a:r>
            </a:p>
          </p:txBody>
        </p:sp>
        <p:sp>
          <p:nvSpPr>
            <p:cNvPr name="TextBox 10" id="10"/>
            <p:cNvSpPr txBox="true"/>
            <p:nvPr/>
          </p:nvSpPr>
          <p:spPr>
            <a:xfrm rot="0">
              <a:off x="0" y="3158342"/>
              <a:ext cx="4181445" cy="1283123"/>
            </a:xfrm>
            <a:prstGeom prst="rect">
              <a:avLst/>
            </a:prstGeom>
          </p:spPr>
          <p:txBody>
            <a:bodyPr anchor="t" rtlCol="false" tIns="0" lIns="0" bIns="0" rIns="0">
              <a:spAutoFit/>
            </a:bodyPr>
            <a:lstStyle/>
            <a:p>
              <a:pPr algn="ctr">
                <a:lnSpc>
                  <a:spcPts val="3920"/>
                </a:lnSpc>
                <a:spcBef>
                  <a:spcPct val="0"/>
                </a:spcBef>
              </a:pPr>
              <a:r>
                <a:rPr lang="en-US" sz="2800" spc="280">
                  <a:solidFill>
                    <a:srgbClr val="FFFEE6"/>
                  </a:solidFill>
                  <a:latin typeface="Barlow Medium"/>
                </a:rPr>
                <a:t>NETWORK ISSUES,=</a:t>
              </a:r>
            </a:p>
          </p:txBody>
        </p:sp>
        <p:sp>
          <p:nvSpPr>
            <p:cNvPr name="TextBox 11" id="11"/>
            <p:cNvSpPr txBox="true"/>
            <p:nvPr/>
          </p:nvSpPr>
          <p:spPr>
            <a:xfrm rot="0">
              <a:off x="0" y="4765315"/>
              <a:ext cx="4181445" cy="622723"/>
            </a:xfrm>
            <a:prstGeom prst="rect">
              <a:avLst/>
            </a:prstGeom>
          </p:spPr>
          <p:txBody>
            <a:bodyPr anchor="t" rtlCol="false" tIns="0" lIns="0" bIns="0" rIns="0">
              <a:spAutoFit/>
            </a:bodyPr>
            <a:lstStyle/>
            <a:p>
              <a:pPr algn="ctr">
                <a:lnSpc>
                  <a:spcPts val="3920"/>
                </a:lnSpc>
                <a:spcBef>
                  <a:spcPct val="0"/>
                </a:spcBef>
              </a:pPr>
              <a:r>
                <a:rPr lang="en-US" sz="2800" spc="280">
                  <a:solidFill>
                    <a:srgbClr val="FFFEE6"/>
                  </a:solidFill>
                  <a:latin typeface="Barlow Medium"/>
                </a:rPr>
                <a:t> HUMAN ERRORS</a:t>
              </a:r>
            </a:p>
          </p:txBody>
        </p:sp>
      </p:grpSp>
      <p:grpSp>
        <p:nvGrpSpPr>
          <p:cNvPr name="Group 12" id="12"/>
          <p:cNvGrpSpPr/>
          <p:nvPr/>
        </p:nvGrpSpPr>
        <p:grpSpPr>
          <a:xfrm rot="0">
            <a:off x="11641282" y="4372721"/>
            <a:ext cx="3136084" cy="5031629"/>
            <a:chOff x="0" y="0"/>
            <a:chExt cx="4181445" cy="6708838"/>
          </a:xfrm>
        </p:grpSpPr>
        <p:sp>
          <p:nvSpPr>
            <p:cNvPr name="TextBox 13" id="13"/>
            <p:cNvSpPr txBox="true"/>
            <p:nvPr/>
          </p:nvSpPr>
          <p:spPr>
            <a:xfrm rot="0">
              <a:off x="0" y="-57150"/>
              <a:ext cx="4181445" cy="622723"/>
            </a:xfrm>
            <a:prstGeom prst="rect">
              <a:avLst/>
            </a:prstGeom>
          </p:spPr>
          <p:txBody>
            <a:bodyPr anchor="t" rtlCol="false" tIns="0" lIns="0" bIns="0" rIns="0">
              <a:spAutoFit/>
            </a:bodyPr>
            <a:lstStyle/>
            <a:p>
              <a:pPr algn="ctr">
                <a:lnSpc>
                  <a:spcPts val="3920"/>
                </a:lnSpc>
                <a:spcBef>
                  <a:spcPct val="0"/>
                </a:spcBef>
              </a:pPr>
              <a:r>
                <a:rPr lang="en-US" sz="2800" spc="280">
                  <a:solidFill>
                    <a:srgbClr val="FFFEE6"/>
                  </a:solidFill>
                  <a:latin typeface="Barlow Medium"/>
                </a:rPr>
                <a:t>REDUNDANCY</a:t>
              </a:r>
            </a:p>
          </p:txBody>
        </p:sp>
        <p:sp>
          <p:nvSpPr>
            <p:cNvPr name="TextBox 14" id="14"/>
            <p:cNvSpPr txBox="true"/>
            <p:nvPr/>
          </p:nvSpPr>
          <p:spPr>
            <a:xfrm rot="0">
              <a:off x="0" y="890969"/>
              <a:ext cx="4181445" cy="1283123"/>
            </a:xfrm>
            <a:prstGeom prst="rect">
              <a:avLst/>
            </a:prstGeom>
          </p:spPr>
          <p:txBody>
            <a:bodyPr anchor="t" rtlCol="false" tIns="0" lIns="0" bIns="0" rIns="0">
              <a:spAutoFit/>
            </a:bodyPr>
            <a:lstStyle/>
            <a:p>
              <a:pPr algn="ctr">
                <a:lnSpc>
                  <a:spcPts val="3920"/>
                </a:lnSpc>
                <a:spcBef>
                  <a:spcPct val="0"/>
                </a:spcBef>
              </a:pPr>
              <a:r>
                <a:rPr lang="en-US" sz="2800" spc="280">
                  <a:solidFill>
                    <a:srgbClr val="FFFEE6"/>
                  </a:solidFill>
                  <a:latin typeface="Barlow Medium"/>
                </a:rPr>
                <a:t>FAILOVER MECHANISMS</a:t>
              </a:r>
            </a:p>
          </p:txBody>
        </p:sp>
        <p:sp>
          <p:nvSpPr>
            <p:cNvPr name="TextBox 15" id="15"/>
            <p:cNvSpPr txBox="true"/>
            <p:nvPr/>
          </p:nvSpPr>
          <p:spPr>
            <a:xfrm rot="0">
              <a:off x="0" y="2497942"/>
              <a:ext cx="4181445" cy="1283123"/>
            </a:xfrm>
            <a:prstGeom prst="rect">
              <a:avLst/>
            </a:prstGeom>
          </p:spPr>
          <p:txBody>
            <a:bodyPr anchor="t" rtlCol="false" tIns="0" lIns="0" bIns="0" rIns="0">
              <a:spAutoFit/>
            </a:bodyPr>
            <a:lstStyle/>
            <a:p>
              <a:pPr algn="ctr">
                <a:lnSpc>
                  <a:spcPts val="3920"/>
                </a:lnSpc>
                <a:spcBef>
                  <a:spcPct val="0"/>
                </a:spcBef>
              </a:pPr>
              <a:r>
                <a:rPr lang="en-US" sz="2800" spc="280">
                  <a:solidFill>
                    <a:srgbClr val="FFFEE6"/>
                  </a:solidFill>
                  <a:latin typeface="Barlow Medium"/>
                </a:rPr>
                <a:t>LOAD BALANCING</a:t>
              </a:r>
            </a:p>
          </p:txBody>
        </p:sp>
        <p:sp>
          <p:nvSpPr>
            <p:cNvPr name="TextBox 16" id="16"/>
            <p:cNvSpPr txBox="true"/>
            <p:nvPr/>
          </p:nvSpPr>
          <p:spPr>
            <a:xfrm rot="0">
              <a:off x="0" y="4104915"/>
              <a:ext cx="4181445" cy="2603923"/>
            </a:xfrm>
            <a:prstGeom prst="rect">
              <a:avLst/>
            </a:prstGeom>
          </p:spPr>
          <p:txBody>
            <a:bodyPr anchor="t" rtlCol="false" tIns="0" lIns="0" bIns="0" rIns="0">
              <a:spAutoFit/>
            </a:bodyPr>
            <a:lstStyle/>
            <a:p>
              <a:pPr algn="ctr">
                <a:lnSpc>
                  <a:spcPts val="3920"/>
                </a:lnSpc>
                <a:spcBef>
                  <a:spcPct val="0"/>
                </a:spcBef>
              </a:pPr>
              <a:r>
                <a:rPr lang="en-US" sz="2800" spc="280">
                  <a:solidFill>
                    <a:srgbClr val="FFFEE6"/>
                  </a:solidFill>
                  <a:latin typeface="Barlow Medium"/>
                </a:rPr>
                <a:t>CLUSTERING AND CONTINUOUS MONITORING</a:t>
              </a:r>
            </a:p>
          </p:txBody>
        </p:sp>
      </p:grpSp>
      <p:sp>
        <p:nvSpPr>
          <p:cNvPr name="TextBox 17" id="17"/>
          <p:cNvSpPr txBox="true"/>
          <p:nvPr/>
        </p:nvSpPr>
        <p:spPr>
          <a:xfrm rot="0">
            <a:off x="15850232" y="9515196"/>
            <a:ext cx="13004282" cy="462131"/>
          </a:xfrm>
          <a:prstGeom prst="rect">
            <a:avLst/>
          </a:prstGeom>
        </p:spPr>
        <p:txBody>
          <a:bodyPr anchor="t" rtlCol="false" tIns="0" lIns="0" bIns="0" rIns="0">
            <a:spAutoFit/>
          </a:bodyPr>
          <a:lstStyle/>
          <a:p>
            <a:pPr>
              <a:lnSpc>
                <a:spcPts val="3742"/>
              </a:lnSpc>
            </a:pPr>
            <a:r>
              <a:rPr lang="en-US" sz="2673" spc="400">
                <a:solidFill>
                  <a:srgbClr val="FFFEE6"/>
                </a:solidFill>
                <a:latin typeface="Barlow Medium"/>
              </a:rPr>
              <a:t>APOY NG 96</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252827"/>
        </a:solidFill>
      </p:bgPr>
    </p:bg>
    <p:spTree>
      <p:nvGrpSpPr>
        <p:cNvPr id="1" name=""/>
        <p:cNvGrpSpPr/>
        <p:nvPr/>
      </p:nvGrpSpPr>
      <p:grpSpPr>
        <a:xfrm>
          <a:off x="0" y="0"/>
          <a:ext cx="0" cy="0"/>
          <a:chOff x="0" y="0"/>
          <a:chExt cx="0" cy="0"/>
        </a:xfrm>
      </p:grpSpPr>
      <p:sp>
        <p:nvSpPr>
          <p:cNvPr name="AutoShape 2" id="2"/>
          <p:cNvSpPr/>
          <p:nvPr/>
        </p:nvSpPr>
        <p:spPr>
          <a:xfrm rot="0">
            <a:off x="381000" y="3107309"/>
            <a:ext cx="38100" cy="6438900"/>
          </a:xfrm>
          <a:prstGeom prst="rect">
            <a:avLst/>
          </a:prstGeom>
          <a:solidFill>
            <a:srgbClr val="F8CF2C"/>
          </a:solidFill>
        </p:spPr>
      </p:sp>
      <p:sp>
        <p:nvSpPr>
          <p:cNvPr name="TextBox 3" id="3"/>
          <p:cNvSpPr txBox="true"/>
          <p:nvPr/>
        </p:nvSpPr>
        <p:spPr>
          <a:xfrm rot="0">
            <a:off x="1391100" y="1085850"/>
            <a:ext cx="16288097" cy="1054739"/>
          </a:xfrm>
          <a:prstGeom prst="rect">
            <a:avLst/>
          </a:prstGeom>
        </p:spPr>
        <p:txBody>
          <a:bodyPr anchor="t" rtlCol="false" tIns="0" lIns="0" bIns="0" rIns="0">
            <a:spAutoFit/>
          </a:bodyPr>
          <a:lstStyle/>
          <a:p>
            <a:pPr>
              <a:lnSpc>
                <a:spcPts val="8030"/>
              </a:lnSpc>
            </a:pPr>
            <a:r>
              <a:rPr lang="en-US" sz="7300" spc="-73">
                <a:solidFill>
                  <a:srgbClr val="F8CF2C"/>
                </a:solidFill>
                <a:latin typeface="Barlow Light"/>
              </a:rPr>
              <a:t> Disaster Recovery</a:t>
            </a:r>
          </a:p>
        </p:txBody>
      </p:sp>
      <p:sp>
        <p:nvSpPr>
          <p:cNvPr name="Freeform 4" id="4"/>
          <p:cNvSpPr/>
          <p:nvPr/>
        </p:nvSpPr>
        <p:spPr>
          <a:xfrm flipH="false" flipV="false" rot="0">
            <a:off x="-2524066" y="-2524066"/>
            <a:ext cx="5048132" cy="5048132"/>
          </a:xfrm>
          <a:custGeom>
            <a:avLst/>
            <a:gdLst/>
            <a:ahLst/>
            <a:cxnLst/>
            <a:rect r="r" b="b" t="t" l="l"/>
            <a:pathLst>
              <a:path h="5048132" w="5048132">
                <a:moveTo>
                  <a:pt x="0" y="0"/>
                </a:moveTo>
                <a:lnTo>
                  <a:pt x="5048132" y="0"/>
                </a:lnTo>
                <a:lnTo>
                  <a:pt x="5048132" y="5048132"/>
                </a:lnTo>
                <a:lnTo>
                  <a:pt x="0" y="50481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077667" y="3377312"/>
            <a:ext cx="16601530" cy="1298575"/>
          </a:xfrm>
          <a:prstGeom prst="rect">
            <a:avLst/>
          </a:prstGeom>
        </p:spPr>
        <p:txBody>
          <a:bodyPr anchor="t" rtlCol="false" tIns="0" lIns="0" bIns="0" rIns="0">
            <a:spAutoFit/>
          </a:bodyPr>
          <a:lstStyle/>
          <a:p>
            <a:pPr algn="just">
              <a:lnSpc>
                <a:spcPts val="3500"/>
              </a:lnSpc>
              <a:spcBef>
                <a:spcPct val="0"/>
              </a:spcBef>
            </a:pPr>
            <a:r>
              <a:rPr lang="en-US" sz="2500" spc="250">
                <a:solidFill>
                  <a:srgbClr val="FFFEE6"/>
                </a:solidFill>
                <a:latin typeface="Barlow Medium"/>
              </a:rPr>
              <a:t>DISASTER RECOVERY INVOLVES PLANNING AND IMPLEMENTING MEASURES TO RECOVER AND RESTORE IT INFRASTRUCTURE AND DATA AFTER A DISRUPTIVE EVENT SUCH AS NATURAL DISASTERS, CYBERATTACKS, OR HARDWARE FAILURES.</a:t>
            </a:r>
          </a:p>
        </p:txBody>
      </p:sp>
      <p:sp>
        <p:nvSpPr>
          <p:cNvPr name="TextBox 6" id="6"/>
          <p:cNvSpPr txBox="true"/>
          <p:nvPr/>
        </p:nvSpPr>
        <p:spPr>
          <a:xfrm rot="0">
            <a:off x="1028700" y="5086350"/>
            <a:ext cx="16650497" cy="1308100"/>
          </a:xfrm>
          <a:prstGeom prst="rect">
            <a:avLst/>
          </a:prstGeom>
        </p:spPr>
        <p:txBody>
          <a:bodyPr anchor="t" rtlCol="false" tIns="0" lIns="0" bIns="0" rIns="0">
            <a:spAutoFit/>
          </a:bodyPr>
          <a:lstStyle/>
          <a:p>
            <a:pPr algn="just">
              <a:lnSpc>
                <a:spcPts val="3499"/>
              </a:lnSpc>
              <a:spcBef>
                <a:spcPct val="0"/>
              </a:spcBef>
            </a:pPr>
            <a:r>
              <a:rPr lang="en-US" sz="2499" spc="249">
                <a:solidFill>
                  <a:srgbClr val="FFFEE6"/>
                </a:solidFill>
                <a:latin typeface="Barlow Medium"/>
              </a:rPr>
              <a:t>DISASTER RECOVERY IS CRUCIAL FOR MINIMIZING DATA LOSS, REDUCING DOWNTIME, AND ENSURING BUSINESS CONTINUITY IN THE EVENT OF UNEXPECTED DISASTERS OR DISRUPTIONS, SAFEGUARDING THE ORGANIZATION'S REPUTATION AND OPERATIONS.</a:t>
            </a:r>
          </a:p>
        </p:txBody>
      </p:sp>
      <p:sp>
        <p:nvSpPr>
          <p:cNvPr name="TextBox 7" id="7"/>
          <p:cNvSpPr txBox="true"/>
          <p:nvPr/>
        </p:nvSpPr>
        <p:spPr>
          <a:xfrm rot="0">
            <a:off x="15850232" y="9515196"/>
            <a:ext cx="13004282" cy="462131"/>
          </a:xfrm>
          <a:prstGeom prst="rect">
            <a:avLst/>
          </a:prstGeom>
        </p:spPr>
        <p:txBody>
          <a:bodyPr anchor="t" rtlCol="false" tIns="0" lIns="0" bIns="0" rIns="0">
            <a:spAutoFit/>
          </a:bodyPr>
          <a:lstStyle/>
          <a:p>
            <a:pPr>
              <a:lnSpc>
                <a:spcPts val="3742"/>
              </a:lnSpc>
            </a:pPr>
            <a:r>
              <a:rPr lang="en-US" sz="2673" spc="400">
                <a:solidFill>
                  <a:srgbClr val="FFFEE6"/>
                </a:solidFill>
                <a:latin typeface="Barlow Medium"/>
              </a:rPr>
              <a:t>APOY NG 96</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252827"/>
        </a:solidFill>
      </p:bgPr>
    </p:bg>
    <p:spTree>
      <p:nvGrpSpPr>
        <p:cNvPr id="1" name=""/>
        <p:cNvGrpSpPr/>
        <p:nvPr/>
      </p:nvGrpSpPr>
      <p:grpSpPr>
        <a:xfrm>
          <a:off x="0" y="0"/>
          <a:ext cx="0" cy="0"/>
          <a:chOff x="0" y="0"/>
          <a:chExt cx="0" cy="0"/>
        </a:xfrm>
      </p:grpSpPr>
      <p:sp>
        <p:nvSpPr>
          <p:cNvPr name="AutoShape 2" id="2"/>
          <p:cNvSpPr/>
          <p:nvPr/>
        </p:nvSpPr>
        <p:spPr>
          <a:xfrm rot="0">
            <a:off x="381000" y="3107309"/>
            <a:ext cx="38100" cy="6438900"/>
          </a:xfrm>
          <a:prstGeom prst="rect">
            <a:avLst/>
          </a:prstGeom>
          <a:solidFill>
            <a:srgbClr val="F8CF2C"/>
          </a:solidFill>
        </p:spPr>
      </p:sp>
      <p:sp>
        <p:nvSpPr>
          <p:cNvPr name="TextBox 3" id="3"/>
          <p:cNvSpPr txBox="true"/>
          <p:nvPr/>
        </p:nvSpPr>
        <p:spPr>
          <a:xfrm rot="0">
            <a:off x="1391100" y="1085850"/>
            <a:ext cx="16288097" cy="1054739"/>
          </a:xfrm>
          <a:prstGeom prst="rect">
            <a:avLst/>
          </a:prstGeom>
        </p:spPr>
        <p:txBody>
          <a:bodyPr anchor="t" rtlCol="false" tIns="0" lIns="0" bIns="0" rIns="0">
            <a:spAutoFit/>
          </a:bodyPr>
          <a:lstStyle/>
          <a:p>
            <a:pPr>
              <a:lnSpc>
                <a:spcPts val="8030"/>
              </a:lnSpc>
            </a:pPr>
            <a:r>
              <a:rPr lang="en-US" sz="7300" spc="-73">
                <a:solidFill>
                  <a:srgbClr val="F8CF2C"/>
                </a:solidFill>
                <a:latin typeface="Barlow Light"/>
              </a:rPr>
              <a:t> Disaster Recovery Planning</a:t>
            </a:r>
          </a:p>
        </p:txBody>
      </p:sp>
      <p:sp>
        <p:nvSpPr>
          <p:cNvPr name="Freeform 4" id="4"/>
          <p:cNvSpPr/>
          <p:nvPr/>
        </p:nvSpPr>
        <p:spPr>
          <a:xfrm flipH="false" flipV="false" rot="0">
            <a:off x="-2524066" y="-2524066"/>
            <a:ext cx="5048132" cy="5048132"/>
          </a:xfrm>
          <a:custGeom>
            <a:avLst/>
            <a:gdLst/>
            <a:ahLst/>
            <a:cxnLst/>
            <a:rect r="r" b="b" t="t" l="l"/>
            <a:pathLst>
              <a:path h="5048132" w="5048132">
                <a:moveTo>
                  <a:pt x="0" y="0"/>
                </a:moveTo>
                <a:lnTo>
                  <a:pt x="5048132" y="0"/>
                </a:lnTo>
                <a:lnTo>
                  <a:pt x="5048132" y="5048132"/>
                </a:lnTo>
                <a:lnTo>
                  <a:pt x="0" y="50481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028700" y="3573463"/>
            <a:ext cx="16601530" cy="3073400"/>
          </a:xfrm>
          <a:prstGeom prst="rect">
            <a:avLst/>
          </a:prstGeom>
        </p:spPr>
        <p:txBody>
          <a:bodyPr anchor="t" rtlCol="false" tIns="0" lIns="0" bIns="0" rIns="0">
            <a:spAutoFit/>
          </a:bodyPr>
          <a:lstStyle/>
          <a:p>
            <a:pPr algn="just">
              <a:lnSpc>
                <a:spcPts val="4900"/>
              </a:lnSpc>
              <a:spcBef>
                <a:spcPct val="0"/>
              </a:spcBef>
            </a:pPr>
            <a:r>
              <a:rPr lang="en-US" sz="3500" spc="350">
                <a:solidFill>
                  <a:srgbClr val="FFFEE6"/>
                </a:solidFill>
                <a:latin typeface="Barlow Medium"/>
              </a:rPr>
              <a:t>DISASTER RECOVERY PLANNING INVOLVES IDENTIFYING POTENTIAL RISKS, ESTABLISHING RECOVERY OBJECTIVES, DESIGNING RECOVERY PROCEDURES, AND IMPLEMENTING BACKUP AND RECOVERY SOLUTIONS TO MITIGATE THE IMPACT OF DISASTERS ON BUSINESS OPERATIONS.</a:t>
            </a:r>
          </a:p>
        </p:txBody>
      </p:sp>
      <p:sp>
        <p:nvSpPr>
          <p:cNvPr name="TextBox 6" id="6"/>
          <p:cNvSpPr txBox="true"/>
          <p:nvPr/>
        </p:nvSpPr>
        <p:spPr>
          <a:xfrm rot="0">
            <a:off x="15850232" y="9515196"/>
            <a:ext cx="13004282" cy="462131"/>
          </a:xfrm>
          <a:prstGeom prst="rect">
            <a:avLst/>
          </a:prstGeom>
        </p:spPr>
        <p:txBody>
          <a:bodyPr anchor="t" rtlCol="false" tIns="0" lIns="0" bIns="0" rIns="0">
            <a:spAutoFit/>
          </a:bodyPr>
          <a:lstStyle/>
          <a:p>
            <a:pPr>
              <a:lnSpc>
                <a:spcPts val="3742"/>
              </a:lnSpc>
            </a:pPr>
            <a:r>
              <a:rPr lang="en-US" sz="2673" spc="400">
                <a:solidFill>
                  <a:srgbClr val="FFFEE6"/>
                </a:solidFill>
                <a:latin typeface="Barlow Medium"/>
              </a:rPr>
              <a:t>APOY NG 96</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252827"/>
        </a:solidFill>
      </p:bgPr>
    </p:bg>
    <p:spTree>
      <p:nvGrpSpPr>
        <p:cNvPr id="1" name=""/>
        <p:cNvGrpSpPr/>
        <p:nvPr/>
      </p:nvGrpSpPr>
      <p:grpSpPr>
        <a:xfrm>
          <a:off x="0" y="0"/>
          <a:ext cx="0" cy="0"/>
          <a:chOff x="0" y="0"/>
          <a:chExt cx="0" cy="0"/>
        </a:xfrm>
      </p:grpSpPr>
      <p:grpSp>
        <p:nvGrpSpPr>
          <p:cNvPr name="Group 2" id="2"/>
          <p:cNvGrpSpPr/>
          <p:nvPr/>
        </p:nvGrpSpPr>
        <p:grpSpPr>
          <a:xfrm rot="0">
            <a:off x="969295" y="3209925"/>
            <a:ext cx="7917530" cy="3867150"/>
            <a:chOff x="0" y="0"/>
            <a:chExt cx="10556706" cy="5156200"/>
          </a:xfrm>
        </p:grpSpPr>
        <p:sp>
          <p:nvSpPr>
            <p:cNvPr name="TextBox 3" id="3"/>
            <p:cNvSpPr txBox="true"/>
            <p:nvPr/>
          </p:nvSpPr>
          <p:spPr>
            <a:xfrm rot="0">
              <a:off x="0" y="1625600"/>
              <a:ext cx="10556706" cy="3530600"/>
            </a:xfrm>
            <a:prstGeom prst="rect">
              <a:avLst/>
            </a:prstGeom>
          </p:spPr>
          <p:txBody>
            <a:bodyPr anchor="t" rtlCol="false" tIns="0" lIns="0" bIns="0" rIns="0">
              <a:spAutoFit/>
            </a:bodyPr>
            <a:lstStyle/>
            <a:p>
              <a:pPr algn="just">
                <a:lnSpc>
                  <a:spcPts val="4200"/>
                </a:lnSpc>
              </a:pPr>
              <a:r>
                <a:rPr lang="en-US" sz="3000">
                  <a:solidFill>
                    <a:srgbClr val="FFFEE6"/>
                  </a:solidFill>
                  <a:latin typeface="Barlow Light"/>
                </a:rPr>
                <a:t>Disaster Recovery strategies include data backup, replication, data center redundancy, cloud-based recovery solutions, and testing procedures to validate the effectiveness of the recovery plan.</a:t>
              </a:r>
            </a:p>
          </p:txBody>
        </p:sp>
        <p:sp>
          <p:nvSpPr>
            <p:cNvPr name="TextBox 4" id="4"/>
            <p:cNvSpPr txBox="true"/>
            <p:nvPr/>
          </p:nvSpPr>
          <p:spPr>
            <a:xfrm rot="0">
              <a:off x="0" y="0"/>
              <a:ext cx="10556706" cy="1447800"/>
            </a:xfrm>
            <a:prstGeom prst="rect">
              <a:avLst/>
            </a:prstGeom>
          </p:spPr>
          <p:txBody>
            <a:bodyPr anchor="t" rtlCol="false" tIns="0" lIns="0" bIns="0" rIns="0">
              <a:spAutoFit/>
            </a:bodyPr>
            <a:lstStyle/>
            <a:p>
              <a:pPr algn="r">
                <a:lnSpc>
                  <a:spcPts val="4320"/>
                </a:lnSpc>
              </a:pPr>
            </a:p>
            <a:p>
              <a:pPr>
                <a:lnSpc>
                  <a:spcPts val="4320"/>
                </a:lnSpc>
              </a:pPr>
            </a:p>
          </p:txBody>
        </p:sp>
      </p:grpSp>
      <p:sp>
        <p:nvSpPr>
          <p:cNvPr name="AutoShape 5" id="5"/>
          <p:cNvSpPr/>
          <p:nvPr/>
        </p:nvSpPr>
        <p:spPr>
          <a:xfrm rot="0">
            <a:off x="9115425" y="2169795"/>
            <a:ext cx="57150" cy="7334250"/>
          </a:xfrm>
          <a:prstGeom prst="rect">
            <a:avLst/>
          </a:prstGeom>
          <a:solidFill>
            <a:srgbClr val="F8CF2C"/>
          </a:solidFill>
        </p:spPr>
      </p:sp>
      <p:sp>
        <p:nvSpPr>
          <p:cNvPr name="Freeform 6" id="6"/>
          <p:cNvSpPr/>
          <p:nvPr/>
        </p:nvSpPr>
        <p:spPr>
          <a:xfrm flipH="false" flipV="false" rot="0">
            <a:off x="-3711386" y="6575614"/>
            <a:ext cx="7422772" cy="7422772"/>
          </a:xfrm>
          <a:custGeom>
            <a:avLst/>
            <a:gdLst/>
            <a:ahLst/>
            <a:cxnLst/>
            <a:rect r="r" b="b" t="t" l="l"/>
            <a:pathLst>
              <a:path h="7422772" w="7422772">
                <a:moveTo>
                  <a:pt x="0" y="0"/>
                </a:moveTo>
                <a:lnTo>
                  <a:pt x="7422772" y="0"/>
                </a:lnTo>
                <a:lnTo>
                  <a:pt x="7422772" y="7422772"/>
                </a:lnTo>
                <a:lnTo>
                  <a:pt x="0" y="74227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4576614" y="-3711386"/>
            <a:ext cx="7422772" cy="7422772"/>
          </a:xfrm>
          <a:custGeom>
            <a:avLst/>
            <a:gdLst/>
            <a:ahLst/>
            <a:cxnLst/>
            <a:rect r="r" b="b" t="t" l="l"/>
            <a:pathLst>
              <a:path h="7422772" w="7422772">
                <a:moveTo>
                  <a:pt x="0" y="0"/>
                </a:moveTo>
                <a:lnTo>
                  <a:pt x="7422772" y="0"/>
                </a:lnTo>
                <a:lnTo>
                  <a:pt x="7422772" y="7422772"/>
                </a:lnTo>
                <a:lnTo>
                  <a:pt x="0" y="74227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8" id="8"/>
          <p:cNvSpPr txBox="true"/>
          <p:nvPr/>
        </p:nvSpPr>
        <p:spPr>
          <a:xfrm rot="0">
            <a:off x="971203" y="529906"/>
            <a:ext cx="16288097" cy="1054739"/>
          </a:xfrm>
          <a:prstGeom prst="rect">
            <a:avLst/>
          </a:prstGeom>
        </p:spPr>
        <p:txBody>
          <a:bodyPr anchor="t" rtlCol="false" tIns="0" lIns="0" bIns="0" rIns="0">
            <a:spAutoFit/>
          </a:bodyPr>
          <a:lstStyle/>
          <a:p>
            <a:pPr>
              <a:lnSpc>
                <a:spcPts val="8030"/>
              </a:lnSpc>
            </a:pPr>
            <a:r>
              <a:rPr lang="en-US" sz="7300" spc="-73">
                <a:solidFill>
                  <a:srgbClr val="FFFEE6"/>
                </a:solidFill>
                <a:latin typeface="Barlow Light"/>
              </a:rPr>
              <a:t>Disaster Recovery Strategies</a:t>
            </a:r>
          </a:p>
        </p:txBody>
      </p:sp>
      <p:grpSp>
        <p:nvGrpSpPr>
          <p:cNvPr name="Group 9" id="9"/>
          <p:cNvGrpSpPr/>
          <p:nvPr/>
        </p:nvGrpSpPr>
        <p:grpSpPr>
          <a:xfrm rot="0">
            <a:off x="9401175" y="1813560"/>
            <a:ext cx="8478982" cy="8046720"/>
            <a:chOff x="0" y="0"/>
            <a:chExt cx="11305309" cy="10728960"/>
          </a:xfrm>
        </p:grpSpPr>
        <p:sp>
          <p:nvSpPr>
            <p:cNvPr name="TextBox 10" id="10"/>
            <p:cNvSpPr txBox="true"/>
            <p:nvPr/>
          </p:nvSpPr>
          <p:spPr>
            <a:xfrm rot="0">
              <a:off x="0" y="-57150"/>
              <a:ext cx="11305309" cy="644737"/>
            </a:xfrm>
            <a:prstGeom prst="rect">
              <a:avLst/>
            </a:prstGeom>
          </p:spPr>
          <p:txBody>
            <a:bodyPr anchor="t" rtlCol="false" tIns="0" lIns="0" bIns="0" rIns="0">
              <a:spAutoFit/>
            </a:bodyPr>
            <a:lstStyle/>
            <a:p>
              <a:pPr algn="just">
                <a:lnSpc>
                  <a:spcPts val="4060"/>
                </a:lnSpc>
              </a:pPr>
              <a:r>
                <a:rPr lang="en-US" sz="2900" spc="290">
                  <a:solidFill>
                    <a:srgbClr val="F8CF2C"/>
                  </a:solidFill>
                  <a:latin typeface="Barlow Medium"/>
                </a:rPr>
                <a:t>DATA BACKUP AND RECOVERY</a:t>
              </a:r>
            </a:p>
          </p:txBody>
        </p:sp>
        <p:sp>
          <p:nvSpPr>
            <p:cNvPr name="TextBox 11" id="11"/>
            <p:cNvSpPr txBox="true"/>
            <p:nvPr/>
          </p:nvSpPr>
          <p:spPr>
            <a:xfrm rot="0">
              <a:off x="0" y="4052570"/>
              <a:ext cx="11305309" cy="644737"/>
            </a:xfrm>
            <a:prstGeom prst="rect">
              <a:avLst/>
            </a:prstGeom>
          </p:spPr>
          <p:txBody>
            <a:bodyPr anchor="t" rtlCol="false" tIns="0" lIns="0" bIns="0" rIns="0">
              <a:spAutoFit/>
            </a:bodyPr>
            <a:lstStyle/>
            <a:p>
              <a:pPr algn="just">
                <a:lnSpc>
                  <a:spcPts val="4060"/>
                </a:lnSpc>
              </a:pPr>
              <a:r>
                <a:rPr lang="en-US" sz="2900" spc="290">
                  <a:solidFill>
                    <a:srgbClr val="F8CF2C"/>
                  </a:solidFill>
                  <a:latin typeface="Barlow Medium"/>
                </a:rPr>
                <a:t>DATA REPLICATION</a:t>
              </a:r>
            </a:p>
          </p:txBody>
        </p:sp>
        <p:sp>
          <p:nvSpPr>
            <p:cNvPr name="TextBox 12" id="12"/>
            <p:cNvSpPr txBox="true"/>
            <p:nvPr/>
          </p:nvSpPr>
          <p:spPr>
            <a:xfrm rot="0">
              <a:off x="0" y="7578090"/>
              <a:ext cx="11305309" cy="644737"/>
            </a:xfrm>
            <a:prstGeom prst="rect">
              <a:avLst/>
            </a:prstGeom>
          </p:spPr>
          <p:txBody>
            <a:bodyPr anchor="t" rtlCol="false" tIns="0" lIns="0" bIns="0" rIns="0">
              <a:spAutoFit/>
            </a:bodyPr>
            <a:lstStyle/>
            <a:p>
              <a:pPr algn="just">
                <a:lnSpc>
                  <a:spcPts val="4060"/>
                </a:lnSpc>
              </a:pPr>
              <a:r>
                <a:rPr lang="en-US" sz="2900" spc="290">
                  <a:solidFill>
                    <a:srgbClr val="F8CF2C"/>
                  </a:solidFill>
                  <a:latin typeface="Barlow Medium"/>
                </a:rPr>
                <a:t>REDUNDANT INFRASTRUCTURE</a:t>
              </a:r>
            </a:p>
          </p:txBody>
        </p:sp>
        <p:sp>
          <p:nvSpPr>
            <p:cNvPr name="TextBox 13" id="13"/>
            <p:cNvSpPr txBox="true"/>
            <p:nvPr/>
          </p:nvSpPr>
          <p:spPr>
            <a:xfrm rot="0">
              <a:off x="0" y="784437"/>
              <a:ext cx="11305309" cy="2309283"/>
            </a:xfrm>
            <a:prstGeom prst="rect">
              <a:avLst/>
            </a:prstGeom>
          </p:spPr>
          <p:txBody>
            <a:bodyPr anchor="t" rtlCol="false" tIns="0" lIns="0" bIns="0" rIns="0">
              <a:spAutoFit/>
            </a:bodyPr>
            <a:lstStyle/>
            <a:p>
              <a:pPr algn="just">
                <a:lnSpc>
                  <a:spcPts val="3499"/>
                </a:lnSpc>
              </a:pPr>
              <a:r>
                <a:rPr lang="en-US" sz="2499">
                  <a:solidFill>
                    <a:srgbClr val="FFFEE6"/>
                  </a:solidFill>
                  <a:latin typeface="Barlow Light"/>
                </a:rPr>
                <a:t>Regularly backing up critical data and systems to secondary storage locations or cloud-based platforms. In the event of a disaster, this data can be restored to minimize loss and downtime.</a:t>
              </a:r>
            </a:p>
          </p:txBody>
        </p:sp>
        <p:sp>
          <p:nvSpPr>
            <p:cNvPr name="TextBox 14" id="14"/>
            <p:cNvSpPr txBox="true"/>
            <p:nvPr/>
          </p:nvSpPr>
          <p:spPr>
            <a:xfrm rot="0">
              <a:off x="0" y="4894157"/>
              <a:ext cx="11305309" cy="1725083"/>
            </a:xfrm>
            <a:prstGeom prst="rect">
              <a:avLst/>
            </a:prstGeom>
          </p:spPr>
          <p:txBody>
            <a:bodyPr anchor="t" rtlCol="false" tIns="0" lIns="0" bIns="0" rIns="0">
              <a:spAutoFit/>
            </a:bodyPr>
            <a:lstStyle/>
            <a:p>
              <a:pPr algn="just">
                <a:lnSpc>
                  <a:spcPts val="3499"/>
                </a:lnSpc>
              </a:pPr>
              <a:r>
                <a:rPr lang="en-US" sz="2499">
                  <a:solidFill>
                    <a:srgbClr val="FFFEE6"/>
                  </a:solidFill>
                  <a:latin typeface="Barlow Light"/>
                </a:rPr>
                <a:t>Creating copies of data and storing them in multiple locations, often geographically dispersed. This ensures redundancy and facilitates rapid recovery in case of data loss or corruption.</a:t>
              </a:r>
            </a:p>
          </p:txBody>
        </p:sp>
        <p:sp>
          <p:nvSpPr>
            <p:cNvPr name="TextBox 15" id="15"/>
            <p:cNvSpPr txBox="true"/>
            <p:nvPr/>
          </p:nvSpPr>
          <p:spPr>
            <a:xfrm rot="0">
              <a:off x="0" y="8419677"/>
              <a:ext cx="11305309" cy="2309283"/>
            </a:xfrm>
            <a:prstGeom prst="rect">
              <a:avLst/>
            </a:prstGeom>
          </p:spPr>
          <p:txBody>
            <a:bodyPr anchor="t" rtlCol="false" tIns="0" lIns="0" bIns="0" rIns="0">
              <a:spAutoFit/>
            </a:bodyPr>
            <a:lstStyle/>
            <a:p>
              <a:pPr algn="just">
                <a:lnSpc>
                  <a:spcPts val="3499"/>
                </a:lnSpc>
              </a:pPr>
              <a:r>
                <a:rPr lang="en-US" sz="2499">
                  <a:solidFill>
                    <a:srgbClr val="FFFEE6"/>
                  </a:solidFill>
                  <a:latin typeface="Barlow Light"/>
                </a:rPr>
                <a:t> Implementing redundant hardware, such as servers, storage devices, and networking equipment, to ensure continuity of operations even if primary systems fail. Redundant infrastructure can include hot, warm, or cold standby systems</a:t>
              </a:r>
            </a:p>
          </p:txBody>
        </p:sp>
      </p:grpSp>
      <p:sp>
        <p:nvSpPr>
          <p:cNvPr name="TextBox 16" id="16"/>
          <p:cNvSpPr txBox="true"/>
          <p:nvPr/>
        </p:nvSpPr>
        <p:spPr>
          <a:xfrm rot="0">
            <a:off x="3711386" y="9600639"/>
            <a:ext cx="13004282" cy="462131"/>
          </a:xfrm>
          <a:prstGeom prst="rect">
            <a:avLst/>
          </a:prstGeom>
        </p:spPr>
        <p:txBody>
          <a:bodyPr anchor="t" rtlCol="false" tIns="0" lIns="0" bIns="0" rIns="0">
            <a:spAutoFit/>
          </a:bodyPr>
          <a:lstStyle/>
          <a:p>
            <a:pPr>
              <a:lnSpc>
                <a:spcPts val="3742"/>
              </a:lnSpc>
            </a:pPr>
            <a:r>
              <a:rPr lang="en-US" sz="2673" spc="400">
                <a:solidFill>
                  <a:srgbClr val="FFFEE6"/>
                </a:solidFill>
                <a:latin typeface="Barlow Medium"/>
              </a:rPr>
              <a:t>APOY NG 96</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DAGDf3h9pn8</dc:identifier>
  <dcterms:modified xsi:type="dcterms:W3CDTF">2011-08-01T06:04:30Z</dcterms:modified>
  <cp:revision>1</cp:revision>
  <dc:title>Choi_Marvin Jacob_302A_QUIZ/ASSIGNMENT  FOR FINALS_ENDAMA</dc:title>
</cp:coreProperties>
</file>