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7"/>
  </p:notesMasterIdLst>
  <p:sldIdLst>
    <p:sldId id="344" r:id="rId2"/>
    <p:sldId id="351" r:id="rId3"/>
    <p:sldId id="422" r:id="rId4"/>
    <p:sldId id="477" r:id="rId5"/>
    <p:sldId id="562" r:id="rId6"/>
    <p:sldId id="561" r:id="rId7"/>
    <p:sldId id="479" r:id="rId8"/>
    <p:sldId id="497" r:id="rId9"/>
    <p:sldId id="481" r:id="rId10"/>
    <p:sldId id="482" r:id="rId11"/>
    <p:sldId id="483" r:id="rId12"/>
    <p:sldId id="484" r:id="rId13"/>
    <p:sldId id="485" r:id="rId14"/>
    <p:sldId id="492" r:id="rId15"/>
    <p:sldId id="498" r:id="rId16"/>
    <p:sldId id="499" r:id="rId17"/>
    <p:sldId id="563" r:id="rId18"/>
    <p:sldId id="502" r:id="rId19"/>
    <p:sldId id="503" r:id="rId20"/>
    <p:sldId id="504" r:id="rId21"/>
    <p:sldId id="505" r:id="rId22"/>
    <p:sldId id="506" r:id="rId23"/>
    <p:sldId id="507" r:id="rId24"/>
    <p:sldId id="508" r:id="rId25"/>
    <p:sldId id="509" r:id="rId26"/>
    <p:sldId id="514" r:id="rId27"/>
    <p:sldId id="515" r:id="rId28"/>
    <p:sldId id="522" r:id="rId29"/>
    <p:sldId id="523" r:id="rId30"/>
    <p:sldId id="525" r:id="rId31"/>
    <p:sldId id="526" r:id="rId32"/>
    <p:sldId id="529" r:id="rId33"/>
    <p:sldId id="530" r:id="rId34"/>
    <p:sldId id="531" r:id="rId35"/>
    <p:sldId id="532" r:id="rId36"/>
    <p:sldId id="533" r:id="rId37"/>
    <p:sldId id="534" r:id="rId38"/>
    <p:sldId id="535" r:id="rId39"/>
    <p:sldId id="536" r:id="rId40"/>
    <p:sldId id="564" r:id="rId41"/>
    <p:sldId id="538" r:id="rId42"/>
    <p:sldId id="547" r:id="rId43"/>
    <p:sldId id="565" r:id="rId44"/>
    <p:sldId id="548" r:id="rId45"/>
    <p:sldId id="549" r:id="rId46"/>
    <p:sldId id="550" r:id="rId47"/>
    <p:sldId id="551" r:id="rId48"/>
    <p:sldId id="553" r:id="rId49"/>
    <p:sldId id="554" r:id="rId50"/>
    <p:sldId id="566" r:id="rId51"/>
    <p:sldId id="555" r:id="rId52"/>
    <p:sldId id="556" r:id="rId53"/>
    <p:sldId id="557" r:id="rId54"/>
    <p:sldId id="558" r:id="rId55"/>
    <p:sldId id="559" r:id="rId56"/>
  </p:sldIdLst>
  <p:sldSz cx="12192000" cy="6858000"/>
  <p:notesSz cx="6858000" cy="9144000"/>
  <p:embeddedFontLst>
    <p:embeddedFont>
      <p:font typeface="Anton" panose="020B0604020202020204" charset="0"/>
      <p:regular r:id="rId58"/>
    </p:embeddedFont>
    <p:embeddedFont>
      <p:font typeface="Calibri" panose="020F050202020403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3" roundtripDataSignature="AMtx7mjyOIizGpzbHwQ+SDGR5A0M6Zj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7A2E05-1007-48A7-BB7E-700FB03CAAC8}">
  <a:tblStyle styleId="{3E7A2E05-1007-48A7-BB7E-700FB03CAAC8}"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478d15325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7" name="Google Shape;67;g1478d15325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7130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6458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121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2336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382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1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923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7143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0226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9235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107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478d15325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7" name="Google Shape;67;g1478d15325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7247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6369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811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7496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1845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1047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35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6509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5227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7262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3551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2393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0159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8532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3909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1597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54982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7053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8791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0249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6612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987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0274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37289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1658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1233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9065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51571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6375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53315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9461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64237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841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54244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75824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309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36239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55753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47127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4982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296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388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001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9" name="Google Shape;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545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9"/>
        <p:cNvGrpSpPr/>
        <p:nvPr/>
      </p:nvGrpSpPr>
      <p:grpSpPr>
        <a:xfrm>
          <a:off x="0" y="0"/>
          <a:ext cx="0" cy="0"/>
          <a:chOff x="0" y="0"/>
          <a:chExt cx="0" cy="0"/>
        </a:xfrm>
      </p:grpSpPr>
      <p:sp>
        <p:nvSpPr>
          <p:cNvPr id="60" name="Google Shape;60;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1478d153254_0_0"/>
          <p:cNvSpPr/>
          <p:nvPr/>
        </p:nvSpPr>
        <p:spPr>
          <a:xfrm flipH="1">
            <a:off x="10697700" y="0"/>
            <a:ext cx="149430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70" name="Google Shape;70;g1478d153254_0_0"/>
          <p:cNvGrpSpPr/>
          <p:nvPr/>
        </p:nvGrpSpPr>
        <p:grpSpPr>
          <a:xfrm>
            <a:off x="0" y="2095322"/>
            <a:ext cx="355241" cy="673500"/>
            <a:chOff x="0" y="823811"/>
            <a:chExt cx="355241" cy="673500"/>
          </a:xfrm>
        </p:grpSpPr>
        <p:sp>
          <p:nvSpPr>
            <p:cNvPr id="71" name="Google Shape;71;g1478d153254_0_0"/>
            <p:cNvSpPr/>
            <p:nvPr/>
          </p:nvSpPr>
          <p:spPr>
            <a:xfrm>
              <a:off x="0" y="823811"/>
              <a:ext cx="87300" cy="673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72" name="Google Shape;72;g1478d153254_0_0"/>
            <p:cNvSpPr/>
            <p:nvPr/>
          </p:nvSpPr>
          <p:spPr>
            <a:xfrm>
              <a:off x="159341" y="823811"/>
              <a:ext cx="195900" cy="673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73" name="Google Shape;73;g1478d153254_0_0"/>
          <p:cNvSpPr txBox="1"/>
          <p:nvPr/>
        </p:nvSpPr>
        <p:spPr>
          <a:xfrm>
            <a:off x="0" y="6577542"/>
            <a:ext cx="4069725" cy="28045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74" name="Google Shape;74;g1478d153254_0_0"/>
          <p:cNvSpPr txBox="1">
            <a:spLocks noGrp="1"/>
          </p:cNvSpPr>
          <p:nvPr>
            <p:ph type="ftr" idx="11"/>
          </p:nvPr>
        </p:nvSpPr>
        <p:spPr>
          <a:xfrm>
            <a:off x="8319911" y="0"/>
            <a:ext cx="3872088" cy="316089"/>
          </a:xfrm>
          <a:prstGeom prst="rect">
            <a:avLst/>
          </a:prstGeom>
          <a:solidFill>
            <a:srgbClr val="00206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1200"/>
              <a:buFont typeface="Calibri"/>
              <a:buNone/>
            </a:pPr>
            <a:r>
              <a:rPr lang="en-US" b="1" dirty="0">
                <a:solidFill>
                  <a:schemeClr val="lt1"/>
                </a:solidFill>
              </a:rPr>
              <a:t>PHILIPPINE HISTORY</a:t>
            </a:r>
            <a:endParaRPr b="1" dirty="0">
              <a:solidFill>
                <a:schemeClr val="lt1"/>
              </a:solidFill>
            </a:endParaRPr>
          </a:p>
        </p:txBody>
      </p:sp>
      <p:pic>
        <p:nvPicPr>
          <p:cNvPr id="75" name="Google Shape;75;g1478d153254_0_0"/>
          <p:cNvPicPr preferRelativeResize="0"/>
          <p:nvPr/>
        </p:nvPicPr>
        <p:blipFill rotWithShape="1">
          <a:blip r:embed="rId3">
            <a:alphaModFix amt="20000"/>
          </a:blip>
          <a:srcRect r="26073" b="46870"/>
          <a:stretch/>
        </p:blipFill>
        <p:spPr>
          <a:xfrm>
            <a:off x="3822700" y="1273174"/>
            <a:ext cx="8369299" cy="5584826"/>
          </a:xfrm>
          <a:prstGeom prst="rect">
            <a:avLst/>
          </a:prstGeom>
          <a:noFill/>
          <a:ln>
            <a:noFill/>
          </a:ln>
        </p:spPr>
      </p:pic>
      <p:sp>
        <p:nvSpPr>
          <p:cNvPr id="10" name="Google Shape;76;g1478d153254_0_0">
            <a:extLst>
              <a:ext uri="{FF2B5EF4-FFF2-40B4-BE49-F238E27FC236}">
                <a16:creationId xmlns:a16="http://schemas.microsoft.com/office/drawing/2014/main" id="{B0D00F6A-D430-4A7F-97EB-F06E6C31513C}"/>
              </a:ext>
            </a:extLst>
          </p:cNvPr>
          <p:cNvSpPr/>
          <p:nvPr/>
        </p:nvSpPr>
        <p:spPr>
          <a:xfrm>
            <a:off x="43650" y="2095322"/>
            <a:ext cx="11283880" cy="3356788"/>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6600"/>
              <a:buFont typeface="Arial"/>
              <a:buNone/>
            </a:pPr>
            <a:r>
              <a:rPr lang="en-PH" sz="8000" dirty="0">
                <a:latin typeface="Anton"/>
                <a:ea typeface="Arial"/>
                <a:cs typeface="Arial"/>
                <a:sym typeface="Anton"/>
              </a:rPr>
              <a:t>PHILIPPINE HISTORY</a:t>
            </a:r>
            <a:endParaRPr sz="80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0000"/>
                </a:solidFill>
                <a:latin typeface="Arial"/>
                <a:ea typeface="Arial"/>
                <a:cs typeface="Arial"/>
                <a:sym typeface="Arial"/>
              </a:rPr>
              <a:t>BACHELOR OF SCIENCE IN INFORMATION TECHNOLOGY</a:t>
            </a:r>
            <a:endParaRPr sz="28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Arial"/>
                <a:ea typeface="Arial"/>
                <a:cs typeface="Arial"/>
                <a:sym typeface="Arial"/>
              </a:rPr>
              <a:t>SYSTEMS PLUS COMPUTER COLLEGE- CALOOCAN CAMPUS </a:t>
            </a:r>
            <a:endParaRPr sz="2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1036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16787" y="1471253"/>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642578"/>
            <a:ext cx="9779914" cy="3539430"/>
          </a:xfrm>
          <a:prstGeom prst="rect">
            <a:avLst/>
          </a:prstGeom>
          <a:noFill/>
        </p:spPr>
        <p:txBody>
          <a:bodyPr wrap="square" rtlCol="0">
            <a:spAutoFit/>
          </a:bodyPr>
          <a:lstStyle/>
          <a:p>
            <a:pPr algn="ctr"/>
            <a:endParaRPr lang="en-US" sz="2800" b="1"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At the age of 18, he was able to prove that the Filipinos were comparable with the Spaniards in mental ability by winning the grand prize in a literary contest with his entry, A la Juventud Filipina or To the Filipino Youth. It was in this poem, where Rizal called the Philippines mi patria or my fatherland.</a:t>
            </a:r>
          </a:p>
        </p:txBody>
      </p:sp>
    </p:spTree>
    <p:extLst>
      <p:ext uri="{BB962C8B-B14F-4D97-AF65-F5344CB8AC3E}">
        <p14:creationId xmlns:p14="http://schemas.microsoft.com/office/powerpoint/2010/main" val="160063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179513"/>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566834" y="1316038"/>
            <a:ext cx="9651365"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His allegorical play entitled El </a:t>
            </a:r>
            <a:r>
              <a:rPr lang="en-US" sz="2800" dirty="0" err="1"/>
              <a:t>Consejo</a:t>
            </a:r>
            <a:r>
              <a:rPr lang="en-US" sz="2800" dirty="0"/>
              <a:t> delos Dioses was chosen as the best entry in the competition of 1880. The jury, however, upon discovering that the author was a Filipino, decided to grant the grand prize to a Spaniard.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Two of his famous literary works written when he was already 26 years old were the </a:t>
            </a:r>
            <a:r>
              <a:rPr lang="en-US" sz="2800" dirty="0" err="1"/>
              <a:t>Noli</a:t>
            </a:r>
            <a:r>
              <a:rPr lang="en-US" sz="2800" dirty="0"/>
              <a:t> Me Tangere and the El </a:t>
            </a:r>
            <a:r>
              <a:rPr lang="en-US" sz="2800" dirty="0" err="1"/>
              <a:t>Filibusterismo</a:t>
            </a:r>
            <a:r>
              <a:rPr lang="en-US" sz="2800" dirty="0"/>
              <a:t>.</a:t>
            </a:r>
          </a:p>
        </p:txBody>
      </p:sp>
    </p:spTree>
    <p:extLst>
      <p:ext uri="{BB962C8B-B14F-4D97-AF65-F5344CB8AC3E}">
        <p14:creationId xmlns:p14="http://schemas.microsoft.com/office/powerpoint/2010/main" val="255581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365125"/>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599746"/>
            <a:ext cx="9508490" cy="3108543"/>
          </a:xfrm>
          <a:prstGeom prst="rect">
            <a:avLst/>
          </a:prstGeom>
          <a:noFill/>
        </p:spPr>
        <p:txBody>
          <a:bodyPr wrap="square" rtlCol="0">
            <a:spAutoFit/>
          </a:bodyPr>
          <a:lstStyle/>
          <a:p>
            <a:pPr algn="ctr"/>
            <a:endParaRPr lang="en-US" sz="2800" b="1" dirty="0"/>
          </a:p>
          <a:p>
            <a:pPr marL="457200" indent="-457200">
              <a:buFont typeface="Arial" panose="020B0604020202020204" pitchFamily="34" charset="0"/>
              <a:buChar char="•"/>
            </a:pPr>
            <a:r>
              <a:rPr lang="en-US" sz="2800" dirty="0"/>
              <a:t>The </a:t>
            </a:r>
            <a:r>
              <a:rPr lang="en-US" sz="2800" dirty="0" err="1"/>
              <a:t>Noli</a:t>
            </a:r>
            <a:r>
              <a:rPr lang="en-US" sz="2800" dirty="0"/>
              <a:t> Me Tangere was considered the Charter of Filipino nationalism.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It calls on the Filipinos to regain their self-confidence, appreciate their self-worth, assert themselves as co-equal of the Spaniards.</a:t>
            </a:r>
          </a:p>
        </p:txBody>
      </p:sp>
    </p:spTree>
    <p:extLst>
      <p:ext uri="{BB962C8B-B14F-4D97-AF65-F5344CB8AC3E}">
        <p14:creationId xmlns:p14="http://schemas.microsoft.com/office/powerpoint/2010/main" val="109192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28303" y="499734"/>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595613" y="797510"/>
            <a:ext cx="9565504"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In contrast with the </a:t>
            </a:r>
            <a:r>
              <a:rPr lang="en-US" sz="2800" dirty="0" err="1"/>
              <a:t>Noli</a:t>
            </a:r>
            <a:r>
              <a:rPr lang="en-US" sz="2800" dirty="0"/>
              <a:t>, El </a:t>
            </a:r>
            <a:r>
              <a:rPr lang="en-US" sz="2800" dirty="0" err="1"/>
              <a:t>Filibusterismo</a:t>
            </a:r>
            <a:r>
              <a:rPr lang="en-US" sz="2800" dirty="0"/>
              <a:t> was Rizal's anatomy of a revolution that failed.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His message in the Fili is very clear: that the present system of government under corrupt officials, dominated by the friars can lead to the downfall of Spain.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Rizal through this novel warned the Spanish authorities that since the Filipinos had desired assimilation for a long time, Spain had to grant it. If not, then the people may eventually prefer to die rather than endure the miseries any longer.</a:t>
            </a:r>
          </a:p>
        </p:txBody>
      </p:sp>
    </p:spTree>
    <p:extLst>
      <p:ext uri="{BB962C8B-B14F-4D97-AF65-F5344CB8AC3E}">
        <p14:creationId xmlns:p14="http://schemas.microsoft.com/office/powerpoint/2010/main" val="73304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64257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22700" y="1411901"/>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642578"/>
            <a:ext cx="9217354" cy="2677656"/>
          </a:xfrm>
          <a:prstGeom prst="rect">
            <a:avLst/>
          </a:prstGeom>
          <a:noFill/>
        </p:spPr>
        <p:txBody>
          <a:bodyPr wrap="square" rtlCol="0">
            <a:spAutoFit/>
          </a:bodyPr>
          <a:lstStyle/>
          <a:p>
            <a:pPr algn="ctr"/>
            <a:endParaRPr lang="en-US" sz="2800" b="1" dirty="0"/>
          </a:p>
          <a:p>
            <a:pPr marL="457200" indent="-457200">
              <a:buFont typeface="Arial" panose="020B0604020202020204" pitchFamily="34" charset="0"/>
              <a:buChar char="•"/>
            </a:pPr>
            <a:r>
              <a:rPr lang="en-US" sz="2800" dirty="0"/>
              <a:t>Because Rizal became an exponent, the friars did everything to have him tried on charges of treason and sedition, condemned and consequently sentenced to die on December 30, 1896, at Bagumbayan.</a:t>
            </a:r>
          </a:p>
        </p:txBody>
      </p:sp>
    </p:spTree>
    <p:extLst>
      <p:ext uri="{BB962C8B-B14F-4D97-AF65-F5344CB8AC3E}">
        <p14:creationId xmlns:p14="http://schemas.microsoft.com/office/powerpoint/2010/main" val="268947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555874"/>
            <a:ext cx="9217354" cy="4832092"/>
          </a:xfrm>
          <a:prstGeom prst="rect">
            <a:avLst/>
          </a:prstGeom>
          <a:noFill/>
        </p:spPr>
        <p:txBody>
          <a:bodyPr wrap="square" rtlCol="0">
            <a:spAutoFit/>
          </a:bodyPr>
          <a:lstStyle/>
          <a:p>
            <a:pPr algn="ctr"/>
            <a:r>
              <a:rPr lang="pt-BR" sz="2800" b="1" dirty="0"/>
              <a:t>GRACIANO LOPEZ JAENA: THE ORATOR</a:t>
            </a:r>
          </a:p>
          <a:p>
            <a:pPr algn="ctr"/>
            <a:endParaRPr lang="pt-BR" sz="2800" b="1" dirty="0"/>
          </a:p>
          <a:p>
            <a:pPr marL="457200" indent="-457200">
              <a:buFont typeface="Arial" panose="020B0604020202020204" pitchFamily="34" charset="0"/>
              <a:buChar char="•"/>
            </a:pPr>
            <a:r>
              <a:rPr lang="en-US" sz="2800" dirty="0"/>
              <a:t>Graciano was born on December 18, 1856, in </a:t>
            </a:r>
            <a:r>
              <a:rPr lang="en-US" sz="2800" dirty="0" err="1"/>
              <a:t>Jaro</a:t>
            </a:r>
            <a:r>
              <a:rPr lang="en-US" sz="2800" dirty="0"/>
              <a:t>, Iloilo. He studied at the Seminary of </a:t>
            </a:r>
            <a:r>
              <a:rPr lang="en-US" sz="2800" dirty="0" err="1"/>
              <a:t>Jaro</a:t>
            </a:r>
            <a:r>
              <a:rPr lang="en-US" sz="2800" dirty="0"/>
              <a:t> in preparation for priesthood. Although grounded in religious teachings, he still demonstrated the ability to resist arbitrary authority and control.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As a keen observer, he became aware of the disgraceful conditions of the country and the sad situation of the Filipino people. </a:t>
            </a:r>
          </a:p>
        </p:txBody>
      </p:sp>
    </p:spTree>
    <p:extLst>
      <p:ext uri="{BB962C8B-B14F-4D97-AF65-F5344CB8AC3E}">
        <p14:creationId xmlns:p14="http://schemas.microsoft.com/office/powerpoint/2010/main" val="342135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1407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979308"/>
            <a:ext cx="9217354" cy="4401205"/>
          </a:xfrm>
          <a:prstGeom prst="rect">
            <a:avLst/>
          </a:prstGeom>
          <a:noFill/>
        </p:spPr>
        <p:txBody>
          <a:bodyPr wrap="square" rtlCol="0">
            <a:spAutoFit/>
          </a:bodyPr>
          <a:lstStyle/>
          <a:p>
            <a:pPr algn="ctr"/>
            <a:endParaRPr lang="en-US" sz="2800" b="1" dirty="0"/>
          </a:p>
          <a:p>
            <a:pPr marL="457200" indent="-457200">
              <a:buFont typeface="Arial" panose="020B0604020202020204" pitchFamily="34" charset="0"/>
              <a:buChar char="•"/>
            </a:pPr>
            <a:r>
              <a:rPr lang="en-US" sz="2800" dirty="0"/>
              <a:t>Owing to his extraordinary talent for writing, he was able to write his criticism of the friars in his tale entitled Fray </a:t>
            </a:r>
            <a:r>
              <a:rPr lang="en-US" sz="2800" dirty="0" err="1"/>
              <a:t>Botod</a:t>
            </a:r>
            <a:r>
              <a:rPr lang="en-US" sz="2800" dirty="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 this piece of literature, he pictured an immoral and ignorant, big-bellied friar named </a:t>
            </a:r>
            <a:r>
              <a:rPr lang="en-US" sz="2800" dirty="0" err="1"/>
              <a:t>Botod</a:t>
            </a:r>
            <a:r>
              <a:rPr lang="en-US" sz="2800" dirty="0"/>
              <a:t> who enriched himself by exploiting the masses. The friars, therefore, became the object of ridicule and contempt by the people.</a:t>
            </a:r>
          </a:p>
        </p:txBody>
      </p:sp>
    </p:spTree>
    <p:extLst>
      <p:ext uri="{BB962C8B-B14F-4D97-AF65-F5344CB8AC3E}">
        <p14:creationId xmlns:p14="http://schemas.microsoft.com/office/powerpoint/2010/main" val="381806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7059" y="97930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642578"/>
            <a:ext cx="9217354" cy="4401205"/>
          </a:xfrm>
          <a:prstGeom prst="rect">
            <a:avLst/>
          </a:prstGeom>
          <a:noFill/>
        </p:spPr>
        <p:txBody>
          <a:bodyPr wrap="square" rtlCol="0">
            <a:spAutoFit/>
          </a:bodyPr>
          <a:lstStyle/>
          <a:p>
            <a:pPr algn="ctr"/>
            <a:endParaRPr lang="en-US" sz="2800" b="1" dirty="0"/>
          </a:p>
          <a:p>
            <a:pPr marL="457200" indent="-457200">
              <a:buFont typeface="Arial" panose="020B0604020202020204" pitchFamily="34" charset="0"/>
              <a:buChar char="•"/>
            </a:pPr>
            <a:r>
              <a:rPr lang="en-US" sz="2800" dirty="0"/>
              <a:t>Graciano, therefore, got the ire of the friars, who were about to have him arrested. Thus, he secretly left the Philippines in order to escape persecution and enrolled in medicine at the University of Valencia in Spain.</a:t>
            </a:r>
          </a:p>
          <a:p>
            <a:pPr algn="ctr"/>
            <a:endParaRPr lang="en-US" sz="2800" b="1" dirty="0"/>
          </a:p>
          <a:p>
            <a:pPr marL="457200" indent="-457200">
              <a:buFont typeface="Arial" panose="020B0604020202020204" pitchFamily="34" charset="0"/>
              <a:buChar char="•"/>
            </a:pPr>
            <a:r>
              <a:rPr lang="en-US" sz="2800" dirty="0"/>
              <a:t>He died of tuberculosis on January 20, 1896 in Barcelona, Spain.</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75091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555874"/>
            <a:ext cx="9217354" cy="5262979"/>
          </a:xfrm>
          <a:prstGeom prst="rect">
            <a:avLst/>
          </a:prstGeom>
          <a:noFill/>
        </p:spPr>
        <p:txBody>
          <a:bodyPr wrap="square" rtlCol="0">
            <a:spAutoFit/>
          </a:bodyPr>
          <a:lstStyle/>
          <a:p>
            <a:pPr algn="ctr"/>
            <a:r>
              <a:rPr lang="pt-BR" sz="2800" b="1" dirty="0"/>
              <a:t>MARCELO H. DEL PILAR: THE JOURNALIST</a:t>
            </a:r>
          </a:p>
          <a:p>
            <a:endParaRPr lang="en-US" sz="2800" dirty="0"/>
          </a:p>
          <a:p>
            <a:pPr marL="457200" indent="-457200">
              <a:buFont typeface="Arial" panose="020B0604020202020204" pitchFamily="34" charset="0"/>
              <a:buChar char="•"/>
            </a:pPr>
            <a:r>
              <a:rPr lang="en-US" sz="2800" dirty="0"/>
              <a:t>Marcelo del Pilar was born in </a:t>
            </a:r>
            <a:r>
              <a:rPr lang="en-US" sz="2800" dirty="0" err="1"/>
              <a:t>Bulakan</a:t>
            </a:r>
            <a:r>
              <a:rPr lang="en-US" sz="2800" dirty="0"/>
              <a:t> on August 30, 1850.</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was a co-equal of Rizal in intellectual capacity considering that he was lawyer, journalist and a political analyst.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had his pre-college education at the Colegio de San Jose. He obtained his law degree at the University of Santo Tomas in 1880.</a:t>
            </a:r>
          </a:p>
        </p:txBody>
      </p:sp>
    </p:spTree>
    <p:extLst>
      <p:ext uri="{BB962C8B-B14F-4D97-AF65-F5344CB8AC3E}">
        <p14:creationId xmlns:p14="http://schemas.microsoft.com/office/powerpoint/2010/main" val="204810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1208088"/>
            <a:ext cx="9217354"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Aware of the abuses of the Spaniards in his own locality, Del Pilar campaigned against the misdeeds and excesses of the Spanish friars and the civil officials.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founded the </a:t>
            </a:r>
            <a:r>
              <a:rPr lang="en-US" sz="2800" dirty="0" err="1"/>
              <a:t>Diariong</a:t>
            </a:r>
            <a:r>
              <a:rPr lang="en-US" sz="2800" dirty="0"/>
              <a:t> Tagalog, where he published articles attacking the Spanish authorities and the friars and exposed all injustices committed by the colonial government. </a:t>
            </a:r>
          </a:p>
        </p:txBody>
      </p:sp>
    </p:spTree>
    <p:extLst>
      <p:ext uri="{BB962C8B-B14F-4D97-AF65-F5344CB8AC3E}">
        <p14:creationId xmlns:p14="http://schemas.microsoft.com/office/powerpoint/2010/main" val="143552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1478d153254_0_0"/>
          <p:cNvSpPr/>
          <p:nvPr/>
        </p:nvSpPr>
        <p:spPr>
          <a:xfrm flipH="1">
            <a:off x="10697700" y="0"/>
            <a:ext cx="149430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70" name="Google Shape;70;g1478d153254_0_0"/>
          <p:cNvGrpSpPr/>
          <p:nvPr/>
        </p:nvGrpSpPr>
        <p:grpSpPr>
          <a:xfrm>
            <a:off x="0" y="2095322"/>
            <a:ext cx="355241" cy="673500"/>
            <a:chOff x="0" y="823811"/>
            <a:chExt cx="355241" cy="673500"/>
          </a:xfrm>
        </p:grpSpPr>
        <p:sp>
          <p:nvSpPr>
            <p:cNvPr id="71" name="Google Shape;71;g1478d153254_0_0"/>
            <p:cNvSpPr/>
            <p:nvPr/>
          </p:nvSpPr>
          <p:spPr>
            <a:xfrm>
              <a:off x="0" y="823811"/>
              <a:ext cx="87300" cy="673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72" name="Google Shape;72;g1478d153254_0_0"/>
            <p:cNvSpPr/>
            <p:nvPr/>
          </p:nvSpPr>
          <p:spPr>
            <a:xfrm>
              <a:off x="159341" y="823811"/>
              <a:ext cx="195900" cy="67350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73" name="Google Shape;73;g1478d153254_0_0"/>
          <p:cNvSpPr txBox="1"/>
          <p:nvPr/>
        </p:nvSpPr>
        <p:spPr>
          <a:xfrm>
            <a:off x="0" y="6577542"/>
            <a:ext cx="4069725" cy="28045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74" name="Google Shape;74;g1478d153254_0_0"/>
          <p:cNvSpPr txBox="1">
            <a:spLocks noGrp="1"/>
          </p:cNvSpPr>
          <p:nvPr>
            <p:ph type="ftr" idx="11"/>
          </p:nvPr>
        </p:nvSpPr>
        <p:spPr>
          <a:xfrm>
            <a:off x="8319911" y="0"/>
            <a:ext cx="3872088" cy="316089"/>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75" name="Google Shape;75;g1478d153254_0_0"/>
          <p:cNvPicPr preferRelativeResize="0"/>
          <p:nvPr/>
        </p:nvPicPr>
        <p:blipFill rotWithShape="1">
          <a:blip r:embed="rId3">
            <a:alphaModFix amt="20000"/>
          </a:blip>
          <a:srcRect r="26073" b="46870"/>
          <a:stretch/>
        </p:blipFill>
        <p:spPr>
          <a:xfrm>
            <a:off x="3822701" y="1273174"/>
            <a:ext cx="8369299" cy="5584826"/>
          </a:xfrm>
          <a:prstGeom prst="rect">
            <a:avLst/>
          </a:prstGeom>
          <a:noFill/>
          <a:ln>
            <a:noFill/>
          </a:ln>
        </p:spPr>
      </p:pic>
      <p:sp>
        <p:nvSpPr>
          <p:cNvPr id="10" name="Google Shape;76;g1478d153254_0_0">
            <a:extLst>
              <a:ext uri="{FF2B5EF4-FFF2-40B4-BE49-F238E27FC236}">
                <a16:creationId xmlns:a16="http://schemas.microsoft.com/office/drawing/2014/main" id="{B0D00F6A-D430-4A7F-97EB-F06E6C31513C}"/>
              </a:ext>
            </a:extLst>
          </p:cNvPr>
          <p:cNvSpPr/>
          <p:nvPr/>
        </p:nvSpPr>
        <p:spPr>
          <a:xfrm>
            <a:off x="427282" y="2095322"/>
            <a:ext cx="10276767" cy="3010836"/>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45700" rIns="91425" bIns="45700" anchor="t" anchorCtr="0">
            <a:noAutofit/>
          </a:bodyPr>
          <a:lstStyle/>
          <a:p>
            <a:pPr lvl="0" algn="ctr">
              <a:buSzPts val="6600"/>
            </a:pPr>
            <a:r>
              <a:rPr lang="en-US" sz="6600" dirty="0">
                <a:solidFill>
                  <a:srgbClr val="000000"/>
                </a:solidFill>
                <a:latin typeface="Anton"/>
                <a:ea typeface="Arial"/>
                <a:cs typeface="Arial"/>
                <a:sym typeface="Anton"/>
              </a:rPr>
              <a:t>THE PROPAGANDA MOVEMENT AND THE KATIPUNAN</a:t>
            </a:r>
            <a:endParaRPr lang="en-US" sz="66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9715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1208088"/>
            <a:ext cx="9217354"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He went to Europe to escape persecution and to join the Filipino expatriates in their campaign for reforms. Unfortunately, however, Del Pilar died on July 4, 1896 because of tuberculosis. </a:t>
            </a:r>
          </a:p>
        </p:txBody>
      </p:sp>
    </p:spTree>
    <p:extLst>
      <p:ext uri="{BB962C8B-B14F-4D97-AF65-F5344CB8AC3E}">
        <p14:creationId xmlns:p14="http://schemas.microsoft.com/office/powerpoint/2010/main" val="109385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923955"/>
            <a:ext cx="9217354" cy="3970318"/>
          </a:xfrm>
          <a:prstGeom prst="rect">
            <a:avLst/>
          </a:prstGeom>
          <a:noFill/>
        </p:spPr>
        <p:txBody>
          <a:bodyPr wrap="square" rtlCol="0">
            <a:spAutoFit/>
          </a:bodyPr>
          <a:lstStyle/>
          <a:p>
            <a:pPr algn="ctr"/>
            <a:r>
              <a:rPr lang="pt-BR" sz="2800" b="1" dirty="0"/>
              <a:t>THE LA SOLIDARIDAD</a:t>
            </a:r>
          </a:p>
          <a:p>
            <a:endParaRPr lang="en-US" sz="2800" dirty="0"/>
          </a:p>
          <a:p>
            <a:pPr marL="457200" indent="-457200">
              <a:buFont typeface="Arial" panose="020B0604020202020204" pitchFamily="34" charset="0"/>
              <a:buChar char="•"/>
            </a:pPr>
            <a:r>
              <a:rPr lang="en-US" sz="2800" dirty="0"/>
              <a:t>La </a:t>
            </a:r>
            <a:r>
              <a:rPr lang="en-US" sz="2800" dirty="0" err="1"/>
              <a:t>Solidaridad</a:t>
            </a:r>
            <a:r>
              <a:rPr lang="en-US" sz="2800" dirty="0"/>
              <a:t> was actually the organization established by Filipino expatriates in Barcelona.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This society founded on December 31, 1888, came to be known as the </a:t>
            </a:r>
            <a:r>
              <a:rPr lang="en-US" sz="2800" dirty="0" err="1"/>
              <a:t>Associacion</a:t>
            </a:r>
            <a:r>
              <a:rPr lang="en-US" sz="2800" dirty="0"/>
              <a:t> La </a:t>
            </a:r>
            <a:r>
              <a:rPr lang="en-US" sz="2800" dirty="0" err="1"/>
              <a:t>Solidaridad</a:t>
            </a:r>
            <a:r>
              <a:rPr lang="en-US" sz="2800" dirty="0"/>
              <a:t>, which pledged to work for reforms from the Spanish government. </a:t>
            </a:r>
          </a:p>
        </p:txBody>
      </p:sp>
    </p:spTree>
    <p:extLst>
      <p:ext uri="{BB962C8B-B14F-4D97-AF65-F5344CB8AC3E}">
        <p14:creationId xmlns:p14="http://schemas.microsoft.com/office/powerpoint/2010/main" val="80322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555874"/>
            <a:ext cx="9217354" cy="3970318"/>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r>
              <a:rPr lang="en-US" sz="2800" dirty="0"/>
              <a:t>The officers of </a:t>
            </a:r>
            <a:r>
              <a:rPr lang="en-US" sz="2800" dirty="0" err="1"/>
              <a:t>Associacion</a:t>
            </a:r>
            <a:r>
              <a:rPr lang="en-US" sz="2800" dirty="0"/>
              <a:t> La </a:t>
            </a:r>
            <a:r>
              <a:rPr lang="en-US" sz="2800" dirty="0" err="1"/>
              <a:t>Solidaridad</a:t>
            </a:r>
            <a:r>
              <a:rPr lang="en-US" sz="2800" dirty="0"/>
              <a:t> were the following:</a:t>
            </a:r>
          </a:p>
          <a:p>
            <a:endParaRPr lang="en-US" sz="2800" dirty="0"/>
          </a:p>
          <a:p>
            <a:pPr marL="457200" indent="-457200">
              <a:buFont typeface="Arial" panose="020B0604020202020204" pitchFamily="34" charset="0"/>
              <a:buChar char="•"/>
            </a:pPr>
            <a:r>
              <a:rPr lang="en-US" sz="2800" dirty="0"/>
              <a:t>President           - </a:t>
            </a:r>
            <a:r>
              <a:rPr lang="en-US" sz="2800" dirty="0" err="1"/>
              <a:t>Galiciano</a:t>
            </a:r>
            <a:r>
              <a:rPr lang="en-US" sz="2800" dirty="0"/>
              <a:t> </a:t>
            </a:r>
            <a:r>
              <a:rPr lang="en-US" sz="2800" dirty="0" err="1"/>
              <a:t>Apacible</a:t>
            </a:r>
            <a:endParaRPr lang="en-US" sz="2800" dirty="0"/>
          </a:p>
          <a:p>
            <a:pPr marL="457200" indent="-457200">
              <a:buFont typeface="Arial" panose="020B0604020202020204" pitchFamily="34" charset="0"/>
              <a:buChar char="•"/>
            </a:pPr>
            <a:r>
              <a:rPr lang="en-US" sz="2800" dirty="0"/>
              <a:t>Vice-President   - Graciano Lopez-</a:t>
            </a:r>
            <a:r>
              <a:rPr lang="en-US" sz="2800" dirty="0" err="1"/>
              <a:t>Jaena</a:t>
            </a:r>
            <a:endParaRPr lang="en-US" sz="2800" dirty="0"/>
          </a:p>
          <a:p>
            <a:pPr marL="457200" indent="-457200">
              <a:buFont typeface="Arial" panose="020B0604020202020204" pitchFamily="34" charset="0"/>
              <a:buChar char="•"/>
            </a:pPr>
            <a:r>
              <a:rPr lang="en-US" sz="2800" dirty="0"/>
              <a:t>Secretary           - Manuel Sta. Maria</a:t>
            </a:r>
          </a:p>
          <a:p>
            <a:pPr marL="457200" indent="-457200">
              <a:buFont typeface="Arial" panose="020B0604020202020204" pitchFamily="34" charset="0"/>
              <a:buChar char="•"/>
            </a:pPr>
            <a:r>
              <a:rPr lang="en-US" sz="2800" dirty="0"/>
              <a:t>Treasurer           - Mariano Ponce</a:t>
            </a:r>
          </a:p>
          <a:p>
            <a:pPr marL="457200" indent="-457200">
              <a:buFont typeface="Arial" panose="020B0604020202020204" pitchFamily="34" charset="0"/>
              <a:buChar char="•"/>
            </a:pPr>
            <a:r>
              <a:rPr lang="en-US" sz="2800" dirty="0"/>
              <a:t>Accountant        - Jose Ma. Panganiban</a:t>
            </a:r>
          </a:p>
        </p:txBody>
      </p:sp>
    </p:spTree>
    <p:extLst>
      <p:ext uri="{BB962C8B-B14F-4D97-AF65-F5344CB8AC3E}">
        <p14:creationId xmlns:p14="http://schemas.microsoft.com/office/powerpoint/2010/main" val="3247023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1544818"/>
            <a:ext cx="9217354"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Although Rizal was not an officer of the </a:t>
            </a:r>
            <a:r>
              <a:rPr lang="en-US" sz="2800" dirty="0" err="1"/>
              <a:t>Associacion</a:t>
            </a:r>
            <a:r>
              <a:rPr lang="en-US" sz="2800" dirty="0"/>
              <a:t> La </a:t>
            </a:r>
            <a:r>
              <a:rPr lang="en-US" sz="2800" dirty="0" err="1"/>
              <a:t>Solidaridad</a:t>
            </a:r>
            <a:r>
              <a:rPr lang="en-US" sz="2800" dirty="0"/>
              <a:t>, he was unanimously chosen as its honorary president. This implies that at this point in time, Rizal was already the recognized leader of the Filipino colony in Barcelona.</a:t>
            </a:r>
          </a:p>
          <a:p>
            <a:endParaRPr lang="en-US" sz="2800" dirty="0"/>
          </a:p>
        </p:txBody>
      </p:sp>
    </p:spTree>
    <p:extLst>
      <p:ext uri="{BB962C8B-B14F-4D97-AF65-F5344CB8AC3E}">
        <p14:creationId xmlns:p14="http://schemas.microsoft.com/office/powerpoint/2010/main" val="1623047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1003422" y="1208088"/>
            <a:ext cx="8778189" cy="3970318"/>
          </a:xfrm>
          <a:prstGeom prst="rect">
            <a:avLst/>
          </a:prstGeom>
          <a:noFill/>
        </p:spPr>
        <p:txBody>
          <a:bodyPr wrap="square" rtlCol="0">
            <a:spAutoFit/>
          </a:bodyPr>
          <a:lstStyle/>
          <a:p>
            <a:r>
              <a:rPr lang="en-US" sz="2800" dirty="0"/>
              <a:t>The aims of </a:t>
            </a:r>
            <a:r>
              <a:rPr lang="en-US" sz="2800" dirty="0" err="1"/>
              <a:t>Associacion</a:t>
            </a:r>
            <a:r>
              <a:rPr lang="en-US" sz="2800" dirty="0"/>
              <a:t> La </a:t>
            </a:r>
            <a:r>
              <a:rPr lang="en-US" sz="2800" dirty="0" err="1"/>
              <a:t>Solidaridad</a:t>
            </a:r>
            <a:r>
              <a:rPr lang="en-US" sz="2800" dirty="0"/>
              <a:t> were the following:</a:t>
            </a:r>
          </a:p>
          <a:p>
            <a:endParaRPr lang="en-US" sz="2800" dirty="0"/>
          </a:p>
          <a:p>
            <a:pPr marL="457200" indent="-457200">
              <a:buFont typeface="Arial" panose="020B0604020202020204" pitchFamily="34" charset="0"/>
              <a:buChar char="•"/>
            </a:pPr>
            <a:r>
              <a:rPr lang="en-US" sz="2800" dirty="0"/>
              <a:t>To work peacefully for political and social reforms;</a:t>
            </a:r>
          </a:p>
          <a:p>
            <a:pPr marL="457200" indent="-457200">
              <a:buFont typeface="Arial" panose="020B0604020202020204" pitchFamily="34" charset="0"/>
              <a:buChar char="•"/>
            </a:pPr>
            <a:r>
              <a:rPr lang="en-US" sz="2800" dirty="0"/>
              <a:t>To portray the disgraceful conditions of the Philippines.</a:t>
            </a:r>
          </a:p>
          <a:p>
            <a:pPr marL="457200" indent="-457200">
              <a:buFont typeface="Arial" panose="020B0604020202020204" pitchFamily="34" charset="0"/>
              <a:buChar char="•"/>
            </a:pPr>
            <a:r>
              <a:rPr lang="en-US" sz="2800" dirty="0"/>
              <a:t>To advocate liberal ideas and progress; and</a:t>
            </a:r>
          </a:p>
          <a:p>
            <a:pPr marL="457200" indent="-457200">
              <a:buFont typeface="Arial" panose="020B0604020202020204" pitchFamily="34" charset="0"/>
              <a:buChar char="•"/>
            </a:pPr>
            <a:r>
              <a:rPr lang="en-US" sz="2800" dirty="0"/>
              <a:t>To champion the legitimate aspirations of the Filipino people to life, democracy, and happiness.</a:t>
            </a:r>
          </a:p>
        </p:txBody>
      </p:sp>
    </p:spTree>
    <p:extLst>
      <p:ext uri="{BB962C8B-B14F-4D97-AF65-F5344CB8AC3E}">
        <p14:creationId xmlns:p14="http://schemas.microsoft.com/office/powerpoint/2010/main" val="4241153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64223" y="1316038"/>
            <a:ext cx="900842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 To prevent the Spaniards from discovering the true identity of the contributors to the organization, Filipino reformists used pseudonyms.</a:t>
            </a:r>
          </a:p>
          <a:p>
            <a:endParaRPr lang="en-US" sz="2800" dirty="0"/>
          </a:p>
          <a:p>
            <a:pPr marL="457200" indent="-457200">
              <a:buFont typeface="Arial" panose="020B0604020202020204" pitchFamily="34" charset="0"/>
              <a:buChar char="•"/>
            </a:pPr>
            <a:r>
              <a:rPr lang="en-US" sz="2800" dirty="0"/>
              <a:t>Marcelo del Pilar           - </a:t>
            </a:r>
            <a:r>
              <a:rPr lang="en-US" sz="2800" dirty="0" err="1"/>
              <a:t>Plaridel</a:t>
            </a:r>
            <a:endParaRPr lang="en-US" sz="2800" dirty="0"/>
          </a:p>
          <a:p>
            <a:pPr marL="457200" indent="-457200">
              <a:buFont typeface="Arial" panose="020B0604020202020204" pitchFamily="34" charset="0"/>
              <a:buChar char="•"/>
            </a:pPr>
            <a:r>
              <a:rPr lang="en-US" sz="2800" dirty="0"/>
              <a:t>Jose Rizal                     - Laon </a:t>
            </a:r>
            <a:r>
              <a:rPr lang="en-US" sz="2800" dirty="0" err="1"/>
              <a:t>Laan</a:t>
            </a:r>
            <a:r>
              <a:rPr lang="en-US" sz="2800" dirty="0"/>
              <a:t>/</a:t>
            </a:r>
            <a:r>
              <a:rPr lang="en-US" sz="2800" dirty="0" err="1"/>
              <a:t>Dimasalang</a:t>
            </a:r>
            <a:endParaRPr lang="en-US" sz="2800" dirty="0"/>
          </a:p>
          <a:p>
            <a:pPr marL="457200" indent="-457200">
              <a:buFont typeface="Arial" panose="020B0604020202020204" pitchFamily="34" charset="0"/>
              <a:buChar char="•"/>
            </a:pPr>
            <a:r>
              <a:rPr lang="en-US" sz="2800" dirty="0"/>
              <a:t>Mariano Ponce             - </a:t>
            </a:r>
            <a:r>
              <a:rPr lang="en-US" sz="2800" dirty="0" err="1"/>
              <a:t>Kalipulako</a:t>
            </a:r>
            <a:r>
              <a:rPr lang="en-US" sz="2800" dirty="0"/>
              <a:t> or </a:t>
            </a:r>
            <a:r>
              <a:rPr lang="en-US" sz="2800" dirty="0" err="1"/>
              <a:t>Tigbalang</a:t>
            </a:r>
            <a:endParaRPr lang="en-US" sz="2800" dirty="0"/>
          </a:p>
          <a:p>
            <a:pPr marL="457200" indent="-457200">
              <a:buFont typeface="Arial" panose="020B0604020202020204" pitchFamily="34" charset="0"/>
              <a:buChar char="•"/>
            </a:pPr>
            <a:r>
              <a:rPr lang="en-US" sz="2800" dirty="0"/>
              <a:t>Antonio Luna                - </a:t>
            </a:r>
            <a:r>
              <a:rPr lang="en-US" sz="2800" dirty="0" err="1"/>
              <a:t>Taga-Ilog</a:t>
            </a:r>
            <a:endParaRPr lang="en-US" sz="2800" dirty="0"/>
          </a:p>
          <a:p>
            <a:pPr marL="457200" indent="-457200">
              <a:buFont typeface="Arial" panose="020B0604020202020204" pitchFamily="34" charset="0"/>
              <a:buChar char="•"/>
            </a:pPr>
            <a:r>
              <a:rPr lang="en-US" sz="2800" dirty="0"/>
              <a:t>Jose Ma. Panganiban  - </a:t>
            </a:r>
            <a:r>
              <a:rPr lang="en-US" sz="2800" dirty="0" err="1"/>
              <a:t>Jomapa</a:t>
            </a:r>
            <a:endParaRPr lang="en-US" sz="2800" dirty="0"/>
          </a:p>
        </p:txBody>
      </p:sp>
    </p:spTree>
    <p:extLst>
      <p:ext uri="{BB962C8B-B14F-4D97-AF65-F5344CB8AC3E}">
        <p14:creationId xmlns:p14="http://schemas.microsoft.com/office/powerpoint/2010/main" val="2070555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59307" y="365125"/>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555874"/>
            <a:ext cx="9217354" cy="4832092"/>
          </a:xfrm>
          <a:prstGeom prst="rect">
            <a:avLst/>
          </a:prstGeom>
          <a:noFill/>
        </p:spPr>
        <p:txBody>
          <a:bodyPr wrap="square" rtlCol="0">
            <a:spAutoFit/>
          </a:bodyPr>
          <a:lstStyle/>
          <a:p>
            <a:pPr algn="ctr"/>
            <a:r>
              <a:rPr lang="en-US" sz="2800" b="1" dirty="0"/>
              <a:t>ASOCIACION HISPANO-FILIPINO</a:t>
            </a:r>
          </a:p>
          <a:p>
            <a:pPr marL="457200" indent="-457200">
              <a:buFont typeface="Arial" panose="020B0604020202020204" pitchFamily="34" charset="0"/>
              <a:buChar char="•"/>
            </a:pPr>
            <a:r>
              <a:rPr lang="en-US" sz="2800" dirty="0"/>
              <a:t>To secure reforms for the Philippines, Filipino propagandists and their Spanish allies established the </a:t>
            </a:r>
            <a:r>
              <a:rPr lang="en-US" sz="2800" dirty="0" err="1"/>
              <a:t>Asociacion</a:t>
            </a:r>
            <a:r>
              <a:rPr lang="en-US" sz="2800" dirty="0"/>
              <a:t> Hispano-Filipino or the Hispano-Filipino Association in Madrid on January 12, 1889. </a:t>
            </a:r>
          </a:p>
          <a:p>
            <a:pPr marL="457200" indent="-457200">
              <a:buFont typeface="Arial" panose="020B0604020202020204" pitchFamily="34" charset="0"/>
              <a:buChar char="•"/>
            </a:pPr>
            <a:endParaRPr lang="en-US" sz="2800" b="1" dirty="0"/>
          </a:p>
          <a:p>
            <a:r>
              <a:rPr lang="en-US" sz="2800" b="1" dirty="0"/>
              <a:t>The officers of this association were the following:</a:t>
            </a:r>
          </a:p>
          <a:p>
            <a:endParaRPr lang="en-US" sz="2800" dirty="0"/>
          </a:p>
          <a:p>
            <a:pPr marL="457200" indent="-457200">
              <a:buFont typeface="Arial" panose="020B0604020202020204" pitchFamily="34" charset="0"/>
              <a:buChar char="•"/>
            </a:pPr>
            <a:r>
              <a:rPr lang="en-US" sz="2800" dirty="0"/>
              <a:t>President               - Don Miguel </a:t>
            </a:r>
            <a:r>
              <a:rPr lang="en-US" sz="2800" dirty="0" err="1"/>
              <a:t>Morayta</a:t>
            </a:r>
            <a:endParaRPr lang="en-US" sz="2800" dirty="0"/>
          </a:p>
          <a:p>
            <a:pPr marL="457200" indent="-457200">
              <a:buFont typeface="Arial" panose="020B0604020202020204" pitchFamily="34" charset="0"/>
              <a:buChar char="•"/>
            </a:pPr>
            <a:r>
              <a:rPr lang="en-US" sz="2800" dirty="0"/>
              <a:t>Vice-President       - Gen. Felipe De la Corte</a:t>
            </a:r>
          </a:p>
          <a:p>
            <a:pPr marL="457200" indent="-457200">
              <a:buFont typeface="Arial" panose="020B0604020202020204" pitchFamily="34" charset="0"/>
              <a:buChar char="•"/>
            </a:pPr>
            <a:r>
              <a:rPr lang="en-US" sz="2800" dirty="0"/>
              <a:t>Secretary               - </a:t>
            </a:r>
            <a:r>
              <a:rPr lang="en-US" sz="2800" dirty="0" err="1"/>
              <a:t>Dominador</a:t>
            </a:r>
            <a:r>
              <a:rPr lang="en-US" sz="2800" dirty="0"/>
              <a:t> Gomez</a:t>
            </a:r>
          </a:p>
        </p:txBody>
      </p:sp>
    </p:spTree>
    <p:extLst>
      <p:ext uri="{BB962C8B-B14F-4D97-AF65-F5344CB8AC3E}">
        <p14:creationId xmlns:p14="http://schemas.microsoft.com/office/powerpoint/2010/main" val="632221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36476" y="1316038"/>
            <a:ext cx="9491724"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association was composed of Filipino expatriates and prominent scholars in Spain.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work of the association was divided into sections, with Marcelo del Pilar taking charge of the political section, Mariano Ponce for the literary section, and Tomas </a:t>
            </a:r>
            <a:r>
              <a:rPr lang="en-US" sz="2800" dirty="0" err="1"/>
              <a:t>Arejola</a:t>
            </a:r>
            <a:r>
              <a:rPr lang="en-US" sz="2800" dirty="0"/>
              <a:t> for the recreation section.</a:t>
            </a:r>
          </a:p>
        </p:txBody>
      </p:sp>
    </p:spTree>
    <p:extLst>
      <p:ext uri="{BB962C8B-B14F-4D97-AF65-F5344CB8AC3E}">
        <p14:creationId xmlns:p14="http://schemas.microsoft.com/office/powerpoint/2010/main" val="3170820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28303" y="555874"/>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555874"/>
            <a:ext cx="9217354" cy="4401205"/>
          </a:xfrm>
          <a:prstGeom prst="rect">
            <a:avLst/>
          </a:prstGeom>
          <a:noFill/>
        </p:spPr>
        <p:txBody>
          <a:bodyPr wrap="square" rtlCol="0">
            <a:spAutoFit/>
          </a:bodyPr>
          <a:lstStyle/>
          <a:p>
            <a:pPr algn="ctr"/>
            <a:r>
              <a:rPr lang="en-US" sz="2800" b="1" dirty="0"/>
              <a:t>THE LA LIGA FILIPINA</a:t>
            </a:r>
          </a:p>
          <a:p>
            <a:pPr algn="ctr"/>
            <a:endParaRPr lang="en-US" sz="2800" b="1" dirty="0"/>
          </a:p>
          <a:p>
            <a:pPr marL="457200" indent="-457200">
              <a:buFont typeface="Arial" panose="020B0604020202020204" pitchFamily="34" charset="0"/>
              <a:buChar char="•"/>
            </a:pPr>
            <a:r>
              <a:rPr lang="en-US" sz="2800" dirty="0"/>
              <a:t>While in Hong Kong, Rizal laid down the basis of the La Liga Filipina or the Philippine League, which he planned to establish in the Philippines upon his return. He, then, drafted the constitution of the league, with the assistance of Jose Ma. Basa.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 The motto of this league was </a:t>
            </a:r>
            <a:r>
              <a:rPr lang="en-US" sz="2800" dirty="0" err="1"/>
              <a:t>Unus</a:t>
            </a:r>
            <a:r>
              <a:rPr lang="en-US" sz="2800" dirty="0"/>
              <a:t> Instar Omnium or one is equal to all. </a:t>
            </a:r>
          </a:p>
        </p:txBody>
      </p:sp>
    </p:spTree>
    <p:extLst>
      <p:ext uri="{BB962C8B-B14F-4D97-AF65-F5344CB8AC3E}">
        <p14:creationId xmlns:p14="http://schemas.microsoft.com/office/powerpoint/2010/main" val="1863242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28303" y="644346"/>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36476" y="582067"/>
            <a:ext cx="9779914" cy="5693866"/>
          </a:xfrm>
          <a:prstGeom prst="rect">
            <a:avLst/>
          </a:prstGeom>
          <a:noFill/>
        </p:spPr>
        <p:txBody>
          <a:bodyPr wrap="square" rtlCol="0">
            <a:spAutoFit/>
          </a:bodyPr>
          <a:lstStyle/>
          <a:p>
            <a:r>
              <a:rPr lang="en-US" sz="2800" dirty="0"/>
              <a:t>Based on its constitution, the La Liga sought to achieve the following aims and objectives:</a:t>
            </a:r>
          </a:p>
          <a:p>
            <a:endParaRPr lang="en-US" sz="2800" dirty="0"/>
          </a:p>
          <a:p>
            <a:pPr marL="457200" indent="-457200">
              <a:buFont typeface="Arial" panose="020B0604020202020204" pitchFamily="34" charset="0"/>
              <a:buChar char="•"/>
            </a:pPr>
            <a:r>
              <a:rPr lang="en-US" sz="2800" dirty="0"/>
              <a:t>The unification of the whole archipelago into a vigorous, compact body;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Mutual protection in every want and necessity;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Defense against all forms of violence and injustice;</a:t>
            </a:r>
            <a:br>
              <a:rPr lang="en-US" sz="2800" dirty="0"/>
            </a:br>
            <a:endParaRPr lang="en-US" sz="2800" dirty="0"/>
          </a:p>
          <a:p>
            <a:pPr marL="457200" indent="-457200">
              <a:buFont typeface="Arial" panose="020B0604020202020204" pitchFamily="34" charset="0"/>
              <a:buChar char="•"/>
            </a:pPr>
            <a:r>
              <a:rPr lang="en-US" sz="2800" dirty="0"/>
              <a:t>Stimulation of instruction, agriculture, and commerce; and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undertaking of study and application of reforms.</a:t>
            </a:r>
          </a:p>
        </p:txBody>
      </p:sp>
    </p:spTree>
    <p:extLst>
      <p:ext uri="{BB962C8B-B14F-4D97-AF65-F5344CB8AC3E}">
        <p14:creationId xmlns:p14="http://schemas.microsoft.com/office/powerpoint/2010/main" val="130103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928251"/>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999907"/>
            <a:ext cx="9217354" cy="3108543"/>
          </a:xfrm>
          <a:prstGeom prst="rect">
            <a:avLst/>
          </a:prstGeom>
          <a:noFill/>
        </p:spPr>
        <p:txBody>
          <a:bodyPr wrap="square" rtlCol="0">
            <a:spAutoFit/>
          </a:bodyPr>
          <a:lstStyle/>
          <a:p>
            <a:pPr algn="ctr"/>
            <a:r>
              <a:rPr lang="en-US" sz="2800" b="1" dirty="0"/>
              <a:t>THE PROPAGANDA MOVEMENT AND ITS OBJECTIVES</a:t>
            </a:r>
          </a:p>
          <a:p>
            <a:pPr algn="ctr"/>
            <a:endParaRPr lang="en-US" sz="2800" dirty="0"/>
          </a:p>
          <a:p>
            <a:pPr marL="457200" indent="-457200">
              <a:buFont typeface="Arial" panose="020B0604020202020204" pitchFamily="34" charset="0"/>
              <a:buChar char="•"/>
            </a:pPr>
            <a:r>
              <a:rPr lang="en-US" sz="2800" dirty="0"/>
              <a:t>The Propaganda Movement which began in 1872. It was a peaceful campaign for reforms geared towards changing the political and social order in the country under Spanish rule. </a:t>
            </a:r>
          </a:p>
        </p:txBody>
      </p:sp>
    </p:spTree>
    <p:extLst>
      <p:ext uri="{BB962C8B-B14F-4D97-AF65-F5344CB8AC3E}">
        <p14:creationId xmlns:p14="http://schemas.microsoft.com/office/powerpoint/2010/main" val="2991518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813049"/>
            <a:ext cx="9779914"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in the La Liga, however, depended on passing certain tests. Once accepted, the member should pay a monthly due of ten centavos.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Aside from this financial obligation, he would be duty-bound to give preferential treatment to members of the organization in all his actions.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While he had these obligations to his fellow members, he was expected to recruit a member, contribute a piece of work or an observation to the Liga.</a:t>
            </a:r>
          </a:p>
        </p:txBody>
      </p:sp>
    </p:spTree>
    <p:extLst>
      <p:ext uri="{BB962C8B-B14F-4D97-AF65-F5344CB8AC3E}">
        <p14:creationId xmlns:p14="http://schemas.microsoft.com/office/powerpoint/2010/main" val="2393809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1316038"/>
            <a:ext cx="9779914"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however, entitled one to the following privileges: </a:t>
            </a:r>
            <a:r>
              <a:rPr lang="en-US" sz="2800" b="1" dirty="0"/>
              <a:t>financial</a:t>
            </a:r>
            <a:r>
              <a:rPr lang="en-US" sz="2800" dirty="0"/>
              <a:t> and </a:t>
            </a:r>
            <a:r>
              <a:rPr lang="en-US" sz="2800" b="1" dirty="0"/>
              <a:t>moral assistance </a:t>
            </a:r>
            <a:r>
              <a:rPr lang="en-US" sz="2800" dirty="0"/>
              <a:t>from the organization, an assurance that fellow members would support him in his business or profession as long as he did the same to others.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Full support from the La Liga in case of trouble or injustice</a:t>
            </a:r>
          </a:p>
        </p:txBody>
      </p:sp>
    </p:spTree>
    <p:extLst>
      <p:ext uri="{BB962C8B-B14F-4D97-AF65-F5344CB8AC3E}">
        <p14:creationId xmlns:p14="http://schemas.microsoft.com/office/powerpoint/2010/main" val="1293333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36476" y="813049"/>
            <a:ext cx="9779914"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On </a:t>
            </a:r>
            <a:r>
              <a:rPr lang="en-US" sz="2800" b="1" dirty="0"/>
              <a:t>July 3, 1892</a:t>
            </a:r>
            <a:r>
              <a:rPr lang="en-US" sz="2800" dirty="0"/>
              <a:t>, Rizal founded the La Liga Filipina on Calle </a:t>
            </a:r>
            <a:r>
              <a:rPr lang="en-US" sz="2800" dirty="0" err="1"/>
              <a:t>Ilaya</a:t>
            </a:r>
            <a:r>
              <a:rPr lang="en-US" sz="2800" dirty="0"/>
              <a:t>, </a:t>
            </a:r>
            <a:r>
              <a:rPr lang="en-US" sz="2800" dirty="0" err="1"/>
              <a:t>Tondo</a:t>
            </a:r>
            <a:r>
              <a:rPr lang="en-US" sz="2800" dirty="0"/>
              <a:t>, in the home of </a:t>
            </a:r>
            <a:r>
              <a:rPr lang="en-US" sz="2800" dirty="0" err="1"/>
              <a:t>Doroteo</a:t>
            </a:r>
            <a:r>
              <a:rPr lang="en-US" sz="2800" dirty="0"/>
              <a:t> </a:t>
            </a:r>
            <a:r>
              <a:rPr lang="en-US" sz="2800" dirty="0" err="1"/>
              <a:t>Ongjuco</a:t>
            </a:r>
            <a:r>
              <a:rPr lang="en-US" sz="2800" dirty="0"/>
              <a:t>. </a:t>
            </a:r>
          </a:p>
          <a:p>
            <a:endParaRPr lang="en-US" sz="2800" dirty="0"/>
          </a:p>
          <a:p>
            <a:r>
              <a:rPr lang="en-US" sz="2800" b="1" dirty="0"/>
              <a:t>The elected officers of the La Liga were the following:</a:t>
            </a:r>
          </a:p>
          <a:p>
            <a:endParaRPr lang="en-US" sz="2800" b="1" dirty="0"/>
          </a:p>
          <a:p>
            <a:pPr marL="457200" indent="-457200">
              <a:buFont typeface="Arial" panose="020B0604020202020204" pitchFamily="34" charset="0"/>
              <a:buChar char="•"/>
            </a:pPr>
            <a:r>
              <a:rPr lang="en-US" sz="2800" dirty="0"/>
              <a:t>President     - Ambrosio Salvador</a:t>
            </a:r>
          </a:p>
          <a:p>
            <a:pPr marL="457200" indent="-457200">
              <a:buFont typeface="Arial" panose="020B0604020202020204" pitchFamily="34" charset="0"/>
              <a:buChar char="•"/>
            </a:pPr>
            <a:r>
              <a:rPr lang="en-US" sz="2800" dirty="0"/>
              <a:t>Fiscal           - Agustin de la Rosa</a:t>
            </a:r>
          </a:p>
          <a:p>
            <a:pPr marL="457200" indent="-457200">
              <a:buFont typeface="Arial" panose="020B0604020202020204" pitchFamily="34" charset="0"/>
              <a:buChar char="•"/>
            </a:pPr>
            <a:r>
              <a:rPr lang="en-US" sz="2800" dirty="0"/>
              <a:t>Treasurer     - Bonifacio Arevalo</a:t>
            </a:r>
          </a:p>
          <a:p>
            <a:pPr marL="457200" indent="-457200">
              <a:buFont typeface="Arial" panose="020B0604020202020204" pitchFamily="34" charset="0"/>
              <a:buChar char="•"/>
            </a:pPr>
            <a:r>
              <a:rPr lang="en-US" sz="2800" dirty="0"/>
              <a:t>Secretary     - </a:t>
            </a:r>
            <a:r>
              <a:rPr lang="en-US" sz="2800" dirty="0" err="1"/>
              <a:t>Deodato</a:t>
            </a:r>
            <a:r>
              <a:rPr lang="en-US" sz="2800" dirty="0"/>
              <a:t> Arellano</a:t>
            </a:r>
          </a:p>
        </p:txBody>
      </p:sp>
    </p:spTree>
    <p:extLst>
      <p:ext uri="{BB962C8B-B14F-4D97-AF65-F5344CB8AC3E}">
        <p14:creationId xmlns:p14="http://schemas.microsoft.com/office/powerpoint/2010/main" val="3512518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93" y="5095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36476" y="550683"/>
            <a:ext cx="9779914"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Three days after the founding of La Liga, Rizal was arrested by order of Governor-General </a:t>
            </a:r>
            <a:r>
              <a:rPr lang="en-US" sz="2800" dirty="0" err="1"/>
              <a:t>Despujol</a:t>
            </a:r>
            <a:r>
              <a:rPr lang="en-US" sz="2800" dirty="0"/>
              <a:t> and deported to </a:t>
            </a:r>
            <a:r>
              <a:rPr lang="en-US" sz="2800" dirty="0" err="1"/>
              <a:t>Dapitan</a:t>
            </a:r>
            <a:r>
              <a:rPr lang="en-US" sz="2800" dirty="0"/>
              <a:t> on </a:t>
            </a:r>
            <a:r>
              <a:rPr lang="en-US" sz="2800" b="1" dirty="0"/>
              <a:t>July 15, 1892</a:t>
            </a:r>
            <a:r>
              <a:rPr lang="en-US" sz="2800" dirty="0"/>
              <a:t>, and he remained in exiled in that place before the outbreak of the Revolution of 1896.</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With his deportation to </a:t>
            </a:r>
            <a:r>
              <a:rPr lang="en-US" sz="2800" dirty="0" err="1"/>
              <a:t>Dapitan</a:t>
            </a:r>
            <a:r>
              <a:rPr lang="en-US" sz="2800" dirty="0"/>
              <a:t> the La Liga Filipina died its natural death and subsequently split into two branches. The </a:t>
            </a:r>
            <a:r>
              <a:rPr lang="en-US" sz="2800" b="1" dirty="0"/>
              <a:t>rightist wing</a:t>
            </a:r>
            <a:r>
              <a:rPr lang="en-US" sz="2800" dirty="0"/>
              <a:t> came to be called </a:t>
            </a:r>
            <a:r>
              <a:rPr lang="en-US" sz="2800" b="1" dirty="0" err="1"/>
              <a:t>Cuerpos</a:t>
            </a:r>
            <a:r>
              <a:rPr lang="en-US" sz="2800" b="1" dirty="0"/>
              <a:t> de </a:t>
            </a:r>
            <a:r>
              <a:rPr lang="en-US" sz="2800" b="1" dirty="0" err="1"/>
              <a:t>Compromisarios</a:t>
            </a:r>
            <a:r>
              <a:rPr lang="en-US" sz="2800" dirty="0"/>
              <a:t>, while the </a:t>
            </a:r>
            <a:r>
              <a:rPr lang="en-US" sz="2800" b="1" dirty="0"/>
              <a:t>leftist wing</a:t>
            </a:r>
            <a:r>
              <a:rPr lang="en-US" sz="2800" dirty="0"/>
              <a:t> came to be known as the Katipunan.</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329045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555874"/>
            <a:ext cx="9217354" cy="4832092"/>
          </a:xfrm>
          <a:prstGeom prst="rect">
            <a:avLst/>
          </a:prstGeom>
          <a:noFill/>
        </p:spPr>
        <p:txBody>
          <a:bodyPr wrap="square" rtlCol="0">
            <a:spAutoFit/>
          </a:bodyPr>
          <a:lstStyle/>
          <a:p>
            <a:pPr algn="ctr"/>
            <a:r>
              <a:rPr lang="en-US" sz="2800" b="1" dirty="0"/>
              <a:t>THE FAILURE OF THE PROPAGANDA MOVEMENT</a:t>
            </a:r>
          </a:p>
          <a:p>
            <a:pPr algn="ctr"/>
            <a:endParaRPr lang="en-US" sz="2800" b="1" dirty="0"/>
          </a:p>
          <a:p>
            <a:pPr marL="457200" indent="-457200">
              <a:buFont typeface="Arial" panose="020B0604020202020204" pitchFamily="34" charset="0"/>
              <a:buChar char="•"/>
            </a:pPr>
            <a:r>
              <a:rPr lang="en-US" sz="2800" dirty="0"/>
              <a:t>The reformists did not succeed in accomplishing the platforms of the Propaganda Movement.</a:t>
            </a:r>
          </a:p>
          <a:p>
            <a:pPr marL="457200" indent="-457200">
              <a:buFont typeface="Arial" panose="020B0604020202020204" pitchFamily="34" charset="0"/>
              <a:buChar char="•"/>
            </a:pPr>
            <a:endParaRPr lang="en-US" sz="2800" dirty="0"/>
          </a:p>
          <a:p>
            <a:r>
              <a:rPr lang="en-US" sz="2800" b="1" dirty="0"/>
              <a:t>This can be attributed to the following reasons:</a:t>
            </a:r>
          </a:p>
          <a:p>
            <a:endParaRPr lang="en-US" sz="2800" dirty="0"/>
          </a:p>
          <a:p>
            <a:pPr marL="514350" indent="-514350">
              <a:buFont typeface="+mj-lt"/>
              <a:buAutoNum type="arabicParenR"/>
            </a:pPr>
            <a:r>
              <a:rPr lang="en-US" sz="2800" dirty="0"/>
              <a:t>Spain was very much preoccupied with her own internal problems and did not have time to consider the colonial problems aired by the propagandists through the La </a:t>
            </a:r>
            <a:r>
              <a:rPr lang="en-US" sz="2800" dirty="0" err="1"/>
              <a:t>Solidaridad</a:t>
            </a:r>
            <a:r>
              <a:rPr lang="en-US" sz="2800" dirty="0"/>
              <a:t>.</a:t>
            </a:r>
          </a:p>
        </p:txBody>
      </p:sp>
    </p:spTree>
    <p:extLst>
      <p:ext uri="{BB962C8B-B14F-4D97-AF65-F5344CB8AC3E}">
        <p14:creationId xmlns:p14="http://schemas.microsoft.com/office/powerpoint/2010/main" val="2228814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999907"/>
            <a:ext cx="9217354" cy="3970318"/>
          </a:xfrm>
          <a:prstGeom prst="rect">
            <a:avLst/>
          </a:prstGeom>
          <a:noFill/>
        </p:spPr>
        <p:txBody>
          <a:bodyPr wrap="square" rtlCol="0">
            <a:spAutoFit/>
          </a:bodyPr>
          <a:lstStyle/>
          <a:p>
            <a:r>
              <a:rPr lang="en-US" sz="2800" dirty="0"/>
              <a:t>2) The friars countered all attacks of the reformists through their newspaper in the Philippines entitled La </a:t>
            </a:r>
            <a:r>
              <a:rPr lang="en-US" sz="2800" dirty="0" err="1"/>
              <a:t>Politica</a:t>
            </a:r>
            <a:r>
              <a:rPr lang="en-US" sz="2800" dirty="0"/>
              <a:t> de </a:t>
            </a:r>
            <a:r>
              <a:rPr lang="en-US" sz="2800" dirty="0" err="1"/>
              <a:t>Espana</a:t>
            </a:r>
            <a:r>
              <a:rPr lang="en-US" sz="2800" dirty="0"/>
              <a:t> </a:t>
            </a:r>
            <a:r>
              <a:rPr lang="en-US" sz="2800" dirty="0" err="1"/>
              <a:t>en</a:t>
            </a:r>
            <a:r>
              <a:rPr lang="en-US" sz="2800" dirty="0"/>
              <a:t> Filipinas.</a:t>
            </a:r>
          </a:p>
          <a:p>
            <a:endParaRPr lang="en-US" sz="2800" dirty="0"/>
          </a:p>
          <a:p>
            <a:r>
              <a:rPr lang="en-US" sz="2800" dirty="0"/>
              <a:t>3) Petty quarrels among the reformists made them disunited</a:t>
            </a:r>
          </a:p>
          <a:p>
            <a:endParaRPr lang="en-US" sz="2800" dirty="0"/>
          </a:p>
          <a:p>
            <a:r>
              <a:rPr lang="en-US" sz="2800" dirty="0"/>
              <a:t>4) Lack of finances to support the propaganda activities in Europe led to the failure of the movement.</a:t>
            </a:r>
          </a:p>
        </p:txBody>
      </p:sp>
    </p:spTree>
    <p:extLst>
      <p:ext uri="{BB962C8B-B14F-4D97-AF65-F5344CB8AC3E}">
        <p14:creationId xmlns:p14="http://schemas.microsoft.com/office/powerpoint/2010/main" val="3020300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555874"/>
            <a:ext cx="9217354" cy="4832092"/>
          </a:xfrm>
          <a:prstGeom prst="rect">
            <a:avLst/>
          </a:prstGeom>
          <a:noFill/>
        </p:spPr>
        <p:txBody>
          <a:bodyPr wrap="square" rtlCol="0">
            <a:spAutoFit/>
          </a:bodyPr>
          <a:lstStyle/>
          <a:p>
            <a:pPr algn="ctr"/>
            <a:r>
              <a:rPr lang="en-US" sz="2800" b="1" dirty="0"/>
              <a:t>BONIFACIO AND THE KATIPUNAN</a:t>
            </a:r>
          </a:p>
          <a:p>
            <a:pPr algn="ctr"/>
            <a:endParaRPr lang="en-US" sz="2800" b="1" dirty="0"/>
          </a:p>
          <a:p>
            <a:pPr marL="457200" indent="-457200">
              <a:buFont typeface="Arial" panose="020B0604020202020204" pitchFamily="34" charset="0"/>
              <a:buChar char="•"/>
            </a:pPr>
            <a:r>
              <a:rPr lang="en-US" sz="2800" dirty="0"/>
              <a:t>When Dr. Jose Rizal was arrested and deported to </a:t>
            </a:r>
            <a:r>
              <a:rPr lang="en-US" sz="2800" dirty="0" err="1"/>
              <a:t>Dapitan</a:t>
            </a:r>
            <a:r>
              <a:rPr lang="en-US" sz="2800" dirty="0"/>
              <a:t>, it was already very clear that the Propaganda Movement had failed.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Bonifacio, a member of La Liga Filipina, realized the uselessness of peaceful struggle. He no longer dreamed of mere reforms for the country and became more interested in liberating the people from Spanish cruelty.</a:t>
            </a:r>
          </a:p>
        </p:txBody>
      </p:sp>
    </p:spTree>
    <p:extLst>
      <p:ext uri="{BB962C8B-B14F-4D97-AF65-F5344CB8AC3E}">
        <p14:creationId xmlns:p14="http://schemas.microsoft.com/office/powerpoint/2010/main" val="2897495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917756" y="1316038"/>
            <a:ext cx="9217354"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He founded the Katipunan securing the independence and freedom of the country by force of arms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official name of this society was </a:t>
            </a:r>
            <a:r>
              <a:rPr lang="en-US" sz="2800" dirty="0" err="1"/>
              <a:t>Kataastaasan</a:t>
            </a:r>
            <a:r>
              <a:rPr lang="en-US" sz="2800" dirty="0"/>
              <a:t>, </a:t>
            </a:r>
            <a:r>
              <a:rPr lang="en-US" sz="2800" dirty="0" err="1"/>
              <a:t>Kagalanggalangan</a:t>
            </a:r>
            <a:r>
              <a:rPr lang="en-US" sz="2800" dirty="0"/>
              <a:t> Katipunan ng </a:t>
            </a:r>
            <a:r>
              <a:rPr lang="en-US" sz="2800" dirty="0" err="1"/>
              <a:t>mga</a:t>
            </a:r>
            <a:r>
              <a:rPr lang="en-US" sz="2800" dirty="0"/>
              <a:t> </a:t>
            </a:r>
            <a:r>
              <a:rPr lang="en-US" sz="2800" dirty="0" err="1"/>
              <a:t>Anak</a:t>
            </a:r>
            <a:r>
              <a:rPr lang="en-US" sz="2800" dirty="0"/>
              <a:t> ng Bayan.</a:t>
            </a:r>
          </a:p>
        </p:txBody>
      </p:sp>
    </p:spTree>
    <p:extLst>
      <p:ext uri="{BB962C8B-B14F-4D97-AF65-F5344CB8AC3E}">
        <p14:creationId xmlns:p14="http://schemas.microsoft.com/office/powerpoint/2010/main" val="809334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1316038"/>
            <a:ext cx="9217354" cy="3970318"/>
          </a:xfrm>
          <a:prstGeom prst="rect">
            <a:avLst/>
          </a:prstGeom>
          <a:noFill/>
        </p:spPr>
        <p:txBody>
          <a:bodyPr wrap="square" rtlCol="0">
            <a:spAutoFit/>
          </a:bodyPr>
          <a:lstStyle/>
          <a:p>
            <a:pPr algn="ctr"/>
            <a:r>
              <a:rPr lang="en-US" sz="2800" b="1" dirty="0"/>
              <a:t>ANDRES BONIFACIO</a:t>
            </a:r>
          </a:p>
          <a:p>
            <a:pPr marL="457200" indent="-457200">
              <a:buFont typeface="Arial" panose="020B0604020202020204" pitchFamily="34" charset="0"/>
              <a:buChar char="•"/>
            </a:pPr>
            <a:r>
              <a:rPr lang="en-US" sz="2800" dirty="0"/>
              <a:t>Andres Bonifacio was born on November 30, 1863, to Santiago Bonifacio and Catalina de Castro.</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Orphaned at an early age, the siblings made canes and paper fans to meet their necessities.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At a young age, he married a certain Monica. The marriage did not last long as she died of leprosy. </a:t>
            </a:r>
          </a:p>
        </p:txBody>
      </p:sp>
    </p:spTree>
    <p:extLst>
      <p:ext uri="{BB962C8B-B14F-4D97-AF65-F5344CB8AC3E}">
        <p14:creationId xmlns:p14="http://schemas.microsoft.com/office/powerpoint/2010/main" val="92993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1140757"/>
            <a:ext cx="9217354"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In 1892, he met Gregoria de Jesus of </a:t>
            </a:r>
            <a:r>
              <a:rPr lang="en-US" sz="2800" dirty="0" err="1"/>
              <a:t>Kalookan</a:t>
            </a:r>
            <a:r>
              <a:rPr lang="en-US" sz="2800" dirty="0"/>
              <a:t>, who became his second wife.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Andres and Gregoria were married twice. Members of the Katipunan attended this ceremony.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That evening Gregoria de Jesus became a member of the women's chapter of the Katipunan; she was conferred the title, </a:t>
            </a:r>
            <a:r>
              <a:rPr lang="en-US" sz="2800" dirty="0" err="1"/>
              <a:t>Lakambini</a:t>
            </a:r>
            <a:r>
              <a:rPr lang="en-US" sz="2800" dirty="0"/>
              <a:t> ng Katipunan.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60636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365125"/>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365125"/>
            <a:ext cx="9217354" cy="5693866"/>
          </a:xfrm>
          <a:prstGeom prst="rect">
            <a:avLst/>
          </a:prstGeom>
          <a:noFill/>
        </p:spPr>
        <p:txBody>
          <a:bodyPr wrap="square" rtlCol="0">
            <a:spAutoFit/>
          </a:bodyPr>
          <a:lstStyle/>
          <a:p>
            <a:r>
              <a:rPr lang="en-US" sz="2800" dirty="0"/>
              <a:t>Among the reforms sought by the reformists who came from the ranks of Filipino </a:t>
            </a:r>
            <a:r>
              <a:rPr lang="en-US" sz="2800" dirty="0" err="1"/>
              <a:t>ilustrados</a:t>
            </a:r>
            <a:r>
              <a:rPr lang="en-US" sz="2800" dirty="0"/>
              <a:t> were the following:</a:t>
            </a:r>
          </a:p>
          <a:p>
            <a:endParaRPr lang="en-US" sz="2800" dirty="0"/>
          </a:p>
          <a:p>
            <a:pPr marL="457200" indent="-457200">
              <a:buFont typeface="Arial" panose="020B0604020202020204" pitchFamily="34" charset="0"/>
              <a:buChar char="•"/>
            </a:pPr>
            <a:r>
              <a:rPr lang="en-US" sz="2800" dirty="0"/>
              <a:t>Equality of Filipinos and Spaniards before the law;</a:t>
            </a:r>
          </a:p>
          <a:p>
            <a:pPr marL="457200" indent="-457200">
              <a:buFont typeface="Arial" panose="020B0604020202020204" pitchFamily="34" charset="0"/>
              <a:buChar char="•"/>
            </a:pPr>
            <a:r>
              <a:rPr lang="en-US" sz="2800" dirty="0"/>
              <a:t>Assimilation of the Philippines as a regular province of Spain;</a:t>
            </a:r>
          </a:p>
          <a:p>
            <a:pPr marL="457200" indent="-457200">
              <a:buFont typeface="Arial" panose="020B0604020202020204" pitchFamily="34" charset="0"/>
              <a:buChar char="•"/>
            </a:pPr>
            <a:r>
              <a:rPr lang="en-US" sz="2800" dirty="0"/>
              <a:t>Restoration of Philippine representation in the Spanish Cortes;</a:t>
            </a:r>
          </a:p>
          <a:p>
            <a:pPr marL="457200" indent="-457200">
              <a:buFont typeface="Arial" panose="020B0604020202020204" pitchFamily="34" charset="0"/>
              <a:buChar char="•"/>
            </a:pPr>
            <a:r>
              <a:rPr lang="en-US" sz="2800" dirty="0" err="1"/>
              <a:t>Filipinization</a:t>
            </a:r>
            <a:r>
              <a:rPr lang="en-US" sz="2800" dirty="0"/>
              <a:t> or secularization of Philippine parishes; and</a:t>
            </a:r>
          </a:p>
          <a:p>
            <a:pPr marL="457200" indent="-457200">
              <a:buFont typeface="Arial" panose="020B0604020202020204" pitchFamily="34" charset="0"/>
              <a:buChar char="•"/>
            </a:pPr>
            <a:r>
              <a:rPr lang="en-US" sz="2800" dirty="0"/>
              <a:t>Individual liberties for the Filipino people, such as freedom of speech, freedom of the press, and freedom of redress of grievances.</a:t>
            </a:r>
          </a:p>
        </p:txBody>
      </p:sp>
    </p:spTree>
    <p:extLst>
      <p:ext uri="{BB962C8B-B14F-4D97-AF65-F5344CB8AC3E}">
        <p14:creationId xmlns:p14="http://schemas.microsoft.com/office/powerpoint/2010/main" val="1332742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1140757"/>
            <a:ext cx="9217354" cy="4401205"/>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Although he never finished high school, Andres Bonifacio was a very intelligent and smart man. He knew Spanish and spoke a little English. He read foreign novels, as well as books about revolution, politics, law, and religion. </a:t>
            </a:r>
          </a:p>
          <a:p>
            <a:endParaRPr lang="en-US" sz="2800" dirty="0"/>
          </a:p>
          <a:p>
            <a:pPr marL="457200" indent="-457200">
              <a:buFont typeface="Arial" panose="020B0604020202020204" pitchFamily="34" charset="0"/>
              <a:buChar char="•"/>
            </a:pPr>
            <a:r>
              <a:rPr lang="en-US" sz="2800" dirty="0"/>
              <a:t>These books opened his mind to the idea of effecting change through radical or violent means.</a:t>
            </a:r>
          </a:p>
          <a:p>
            <a:endParaRPr lang="en-US" sz="2800" dirty="0"/>
          </a:p>
        </p:txBody>
      </p:sp>
    </p:spTree>
    <p:extLst>
      <p:ext uri="{BB962C8B-B14F-4D97-AF65-F5344CB8AC3E}">
        <p14:creationId xmlns:p14="http://schemas.microsoft.com/office/powerpoint/2010/main" val="318081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1316038"/>
            <a:ext cx="9217354" cy="2677656"/>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From his continued reading of various books, he realized that common people had rights and that freedom was a valuable thing to have. Inspired by these new ideas, Andres began to dream that a better life was possible for his countrymen.</a:t>
            </a:r>
          </a:p>
        </p:txBody>
      </p:sp>
    </p:spTree>
    <p:extLst>
      <p:ext uri="{BB962C8B-B14F-4D97-AF65-F5344CB8AC3E}">
        <p14:creationId xmlns:p14="http://schemas.microsoft.com/office/powerpoint/2010/main" val="3736002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219449" y="1012954"/>
            <a:ext cx="6888356" cy="4832092"/>
          </a:xfrm>
          <a:prstGeom prst="rect">
            <a:avLst/>
          </a:prstGeom>
          <a:noFill/>
        </p:spPr>
        <p:txBody>
          <a:bodyPr wrap="square" rtlCol="0">
            <a:spAutoFit/>
          </a:bodyPr>
          <a:lstStyle/>
          <a:p>
            <a:pPr algn="ctr"/>
            <a:r>
              <a:rPr lang="en-US" sz="2800" b="1" dirty="0"/>
              <a:t>RECRUITMENT AND MEMBERSHIP</a:t>
            </a:r>
          </a:p>
          <a:p>
            <a:pPr marL="457200" indent="-457200">
              <a:buFont typeface="Arial" panose="020B0604020202020204" pitchFamily="34" charset="0"/>
              <a:buChar char="•"/>
            </a:pPr>
            <a:r>
              <a:rPr lang="en-US" sz="2800" dirty="0"/>
              <a:t>To keep the Katipunan from being discovered by the Spaniards, new members were enlisted through the triangle method.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Through this scheme, a recruiter would ask two members to join but the recruits themselves would not know each other.</a:t>
            </a:r>
          </a:p>
          <a:p>
            <a:pPr marL="457200" indent="-457200">
              <a:buFont typeface="Arial" panose="020B0604020202020204" pitchFamily="34" charset="0"/>
              <a:buChar char="•"/>
            </a:pPr>
            <a:endParaRPr lang="en-US" sz="2800" dirty="0"/>
          </a:p>
        </p:txBody>
      </p:sp>
      <p:pic>
        <p:nvPicPr>
          <p:cNvPr id="2052" name="Picture 4" descr="File:Triangle Method Wikipedia, 55% OFF">
            <a:extLst>
              <a:ext uri="{FF2B5EF4-FFF2-40B4-BE49-F238E27FC236}">
                <a16:creationId xmlns:a16="http://schemas.microsoft.com/office/drawing/2014/main" id="{BBC3DA0E-B56A-4678-9F47-8AE2777F1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706" y="885825"/>
            <a:ext cx="3880030" cy="533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43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871205" y="1437022"/>
            <a:ext cx="8771222"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Since the triangle method was quite slow in expanding the membership of the organization, this system was given up.</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 All </a:t>
            </a:r>
            <a:r>
              <a:rPr lang="en-US" sz="2800" dirty="0" err="1"/>
              <a:t>Katipuneros</a:t>
            </a:r>
            <a:r>
              <a:rPr lang="en-US" sz="2800" dirty="0"/>
              <a:t> could now recruit as many members as they could after October 1892,</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75771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582067"/>
            <a:ext cx="9217354"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There were a number of tests that an applicant for membership in the Katipunan had to overcome to prove his sincerity and courage.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Wearing a black robe, the new recruit was led blindfolded into a darkly lit room and required to answer the following questions:</a:t>
            </a:r>
          </a:p>
          <a:p>
            <a:endParaRPr lang="en-US" sz="2800" dirty="0"/>
          </a:p>
          <a:p>
            <a:pPr marL="514350" indent="-514350">
              <a:buFont typeface="+mj-lt"/>
              <a:buAutoNum type="alphaLcParenR"/>
            </a:pPr>
            <a:r>
              <a:rPr lang="en-US" sz="2800" dirty="0"/>
              <a:t>"In what condition did the Spaniards find the Filipino people when they came?"</a:t>
            </a:r>
          </a:p>
          <a:p>
            <a:pPr marL="514350" indent="-514350">
              <a:buFont typeface="+mj-lt"/>
              <a:buAutoNum type="alphaLcParenR"/>
            </a:pPr>
            <a:r>
              <a:rPr lang="en-US" sz="2800" dirty="0"/>
              <a:t>"In what condition do they find themselves now?"; and</a:t>
            </a:r>
          </a:p>
          <a:p>
            <a:pPr marL="514350" indent="-514350">
              <a:buFont typeface="+mj-lt"/>
              <a:buAutoNum type="alphaLcParenR"/>
            </a:pPr>
            <a:r>
              <a:rPr lang="en-US" sz="2800" dirty="0"/>
              <a:t>What hope do the Filipino people have for the future?"</a:t>
            </a:r>
          </a:p>
        </p:txBody>
      </p:sp>
    </p:spTree>
    <p:extLst>
      <p:ext uri="{BB962C8B-B14F-4D97-AF65-F5344CB8AC3E}">
        <p14:creationId xmlns:p14="http://schemas.microsoft.com/office/powerpoint/2010/main" val="1466910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917756" y="1316038"/>
            <a:ext cx="9217354"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This was followed by other tests for the would-be-</a:t>
            </a:r>
            <a:r>
              <a:rPr lang="en-US" sz="2800" dirty="0" err="1"/>
              <a:t>Katipunero</a:t>
            </a:r>
            <a:r>
              <a:rPr lang="en-US" sz="2800" dirty="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final test was the </a:t>
            </a:r>
            <a:r>
              <a:rPr lang="en-US" sz="2800" dirty="0" err="1"/>
              <a:t>sandugo</a:t>
            </a:r>
            <a:r>
              <a:rPr lang="en-US" sz="2800" dirty="0"/>
              <a:t> or blood compact. The recruit was asked to make a small cut on his left forearm with a sharp knife.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then signed the Katipunan oath in his own blood. Afterwards, the new member chose a symbolic name for himself.</a:t>
            </a:r>
          </a:p>
        </p:txBody>
      </p:sp>
    </p:spTree>
    <p:extLst>
      <p:ext uri="{BB962C8B-B14F-4D97-AF65-F5344CB8AC3E}">
        <p14:creationId xmlns:p14="http://schemas.microsoft.com/office/powerpoint/2010/main" val="3605627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1012954"/>
            <a:ext cx="9217354"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Over the next four years, the founders of the Katipunan succeeded in recruiting new members to the society.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By the time it was discovered, the estimated strength of the Katipunan was from 100,000 to 400,000 members.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Aside from Manila, the Katipunan also established sizeable chapters in Batangas, Laguna, Cavite, Bulacan, Pampanga, Tarlac and Nueva Ecija.</a:t>
            </a:r>
          </a:p>
        </p:txBody>
      </p:sp>
    </p:spTree>
    <p:extLst>
      <p:ext uri="{BB962C8B-B14F-4D97-AF65-F5344CB8AC3E}">
        <p14:creationId xmlns:p14="http://schemas.microsoft.com/office/powerpoint/2010/main" val="3605947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525711"/>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862441"/>
            <a:ext cx="9217354" cy="4893647"/>
          </a:xfrm>
          <a:prstGeom prst="rect">
            <a:avLst/>
          </a:prstGeom>
          <a:noFill/>
        </p:spPr>
        <p:txBody>
          <a:bodyPr wrap="square" rtlCol="0">
            <a:spAutoFit/>
          </a:bodyPr>
          <a:lstStyle/>
          <a:p>
            <a:pPr marL="457200" indent="-457200">
              <a:buFont typeface="Arial" panose="020B0604020202020204" pitchFamily="34" charset="0"/>
              <a:buChar char="•"/>
            </a:pPr>
            <a:r>
              <a:rPr lang="en-US" sz="2400" dirty="0"/>
              <a:t>There were also women who became members of the Katipunan. They were limited to the wives, daughters, or close relatives of the </a:t>
            </a:r>
            <a:r>
              <a:rPr lang="en-US" sz="2400" dirty="0" err="1"/>
              <a:t>Katipuneros</a:t>
            </a:r>
            <a:r>
              <a:rPr lang="en-US" sz="2400" dirty="0"/>
              <a: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The women's chapter of the Katipunan was formed in July 1893. Only about thirty females were known to have joined this secret society</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During Katipunan meetings, they carried revolvers or daggers.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They usually served as lookouts in the outer </a:t>
            </a:r>
            <a:r>
              <a:rPr lang="en-US" sz="2400" dirty="0" err="1"/>
              <a:t>sala</a:t>
            </a:r>
            <a:r>
              <a:rPr lang="en-US" sz="2400" dirty="0"/>
              <a:t> while the men held their secret meetings in the backroom.</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847302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15788" y="864740"/>
            <a:ext cx="5695399" cy="4832092"/>
          </a:xfrm>
          <a:prstGeom prst="rect">
            <a:avLst/>
          </a:prstGeom>
          <a:noFill/>
        </p:spPr>
        <p:txBody>
          <a:bodyPr wrap="square" rtlCol="0">
            <a:spAutoFit/>
          </a:bodyPr>
          <a:lstStyle/>
          <a:p>
            <a:r>
              <a:rPr lang="en-US" sz="2800" b="1" dirty="0"/>
              <a:t>There were three grades of membership in the Katipunan.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first grade was called </a:t>
            </a:r>
            <a:r>
              <a:rPr lang="en-US" sz="2800" b="1" dirty="0" err="1"/>
              <a:t>Katipon</a:t>
            </a:r>
            <a:r>
              <a:rPr lang="en-US" sz="2800" dirty="0"/>
              <a:t>.</a:t>
            </a:r>
          </a:p>
          <a:p>
            <a:pPr marL="457200" indent="-457200">
              <a:buFont typeface="Arial" panose="020B0604020202020204" pitchFamily="34" charset="0"/>
              <a:buChar char="•"/>
            </a:pPr>
            <a:r>
              <a:rPr lang="en-US" sz="2800" dirty="0"/>
              <a:t>The </a:t>
            </a:r>
            <a:r>
              <a:rPr lang="en-US" sz="2800" dirty="0" err="1"/>
              <a:t>katipon</a:t>
            </a:r>
            <a:r>
              <a:rPr lang="en-US" sz="2800" dirty="0"/>
              <a:t> wore a black hood with a triangle formed by white ribbons and letters during Katipunan meetings.</a:t>
            </a:r>
          </a:p>
          <a:p>
            <a:pPr marL="457200" indent="-457200">
              <a:buFont typeface="Arial" panose="020B0604020202020204" pitchFamily="34" charset="0"/>
              <a:buChar char="•"/>
            </a:pPr>
            <a:r>
              <a:rPr lang="en-US" sz="2800" dirty="0"/>
              <a:t>His password was </a:t>
            </a:r>
            <a:r>
              <a:rPr lang="en-US" sz="2800" dirty="0" err="1"/>
              <a:t>Anak</a:t>
            </a:r>
            <a:r>
              <a:rPr lang="en-US" sz="2800" dirty="0"/>
              <a:t> ng Bayan or Son of the People.</a:t>
            </a:r>
          </a:p>
        </p:txBody>
      </p:sp>
      <p:pic>
        <p:nvPicPr>
          <p:cNvPr id="3076" name="Picture 4" descr="Aucune description de photo disponible.">
            <a:extLst>
              <a:ext uri="{FF2B5EF4-FFF2-40B4-BE49-F238E27FC236}">
                <a16:creationId xmlns:a16="http://schemas.microsoft.com/office/drawing/2014/main" id="{E4B16E72-6829-47F6-8256-B83519F1AC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11" t="17615" r="4307" b="23125"/>
          <a:stretch/>
        </p:blipFill>
        <p:spPr bwMode="auto">
          <a:xfrm>
            <a:off x="6411187" y="671513"/>
            <a:ext cx="5428484" cy="598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467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64257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427174" y="1012954"/>
            <a:ext cx="5914696"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second grade was called </a:t>
            </a:r>
            <a:r>
              <a:rPr lang="en-US" sz="2800" b="1" dirty="0" err="1"/>
              <a:t>Kawal</a:t>
            </a:r>
            <a:r>
              <a:rPr lang="en-US" sz="2800" b="1" dirty="0"/>
              <a:t>.</a:t>
            </a:r>
            <a:r>
              <a:rPr lang="en-US" sz="2800" dirty="0"/>
              <a:t> </a:t>
            </a:r>
          </a:p>
          <a:p>
            <a:pPr marL="457200" indent="-457200">
              <a:buFont typeface="Arial" panose="020B0604020202020204" pitchFamily="34" charset="0"/>
              <a:buChar char="•"/>
            </a:pPr>
            <a:r>
              <a:rPr lang="en-US" sz="2800" dirty="0"/>
              <a:t>He wore a green hood and triangle consisting of white lines.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Around his neck was a green ribbon with a medal on which the Malayan letter K was inscribed.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His password was GOMBURZA.</a:t>
            </a:r>
          </a:p>
          <a:p>
            <a:endParaRPr lang="en-US" sz="2800" dirty="0"/>
          </a:p>
        </p:txBody>
      </p:sp>
      <p:pic>
        <p:nvPicPr>
          <p:cNvPr id="4098" name="Picture 2" descr="Aucune description de photo disponible.">
            <a:extLst>
              <a:ext uri="{FF2B5EF4-FFF2-40B4-BE49-F238E27FC236}">
                <a16:creationId xmlns:a16="http://schemas.microsoft.com/office/drawing/2014/main" id="{D631FC0D-EA13-47C5-B1A5-B7354245170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00" t="17083" r="9254" b="21250"/>
          <a:stretch/>
        </p:blipFill>
        <p:spPr bwMode="auto">
          <a:xfrm>
            <a:off x="6341870" y="642578"/>
            <a:ext cx="5501927" cy="585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12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97930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917756" y="1038585"/>
            <a:ext cx="9217354" cy="3539430"/>
          </a:xfrm>
          <a:prstGeom prst="rect">
            <a:avLst/>
          </a:prstGeom>
          <a:noFill/>
        </p:spPr>
        <p:txBody>
          <a:bodyPr wrap="square" rtlCol="0">
            <a:spAutoFit/>
          </a:bodyPr>
          <a:lstStyle/>
          <a:p>
            <a:pPr algn="ctr"/>
            <a:r>
              <a:rPr lang="en-US" sz="2800" b="1" dirty="0"/>
              <a:t>THE FILIPINO PROPAGANDISTS</a:t>
            </a:r>
          </a:p>
          <a:p>
            <a:pPr algn="ctr"/>
            <a:endParaRPr lang="en-US" sz="2800" b="1" dirty="0"/>
          </a:p>
          <a:p>
            <a:pPr marL="457200" indent="-457200">
              <a:buFont typeface="Arial" panose="020B0604020202020204" pitchFamily="34" charset="0"/>
              <a:buChar char="•"/>
            </a:pPr>
            <a:r>
              <a:rPr lang="en-US" sz="2800" dirty="0"/>
              <a:t>Most of the propagandists came from middle class and wealthy families who were sent abroad to obtain European education.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They are idealistic and principled men whose concern was on seeing changes in the Philippines.</a:t>
            </a:r>
          </a:p>
        </p:txBody>
      </p:sp>
    </p:spTree>
    <p:extLst>
      <p:ext uri="{BB962C8B-B14F-4D97-AF65-F5344CB8AC3E}">
        <p14:creationId xmlns:p14="http://schemas.microsoft.com/office/powerpoint/2010/main" val="369861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036637"/>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427174" y="1036637"/>
            <a:ext cx="4845435"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highest grade of membership in the Katipunan was called </a:t>
            </a:r>
            <a:r>
              <a:rPr lang="en-US" sz="2800" b="1" dirty="0" err="1"/>
              <a:t>Bayani</a:t>
            </a:r>
            <a:r>
              <a:rPr lang="en-US" sz="2800" dirty="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wore a red mask and a sash with green borders during Katipunan assemblies.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His password was RIZAL.</a:t>
            </a:r>
          </a:p>
          <a:p>
            <a:pPr marL="457200" indent="-457200">
              <a:buFont typeface="Arial" panose="020B0604020202020204" pitchFamily="34" charset="0"/>
              <a:buChar char="•"/>
            </a:pPr>
            <a:endParaRPr lang="en-US" sz="2800" dirty="0"/>
          </a:p>
        </p:txBody>
      </p:sp>
      <p:pic>
        <p:nvPicPr>
          <p:cNvPr id="5122" name="Picture 2" descr="Aucune description de photo disponible.">
            <a:extLst>
              <a:ext uri="{FF2B5EF4-FFF2-40B4-BE49-F238E27FC236}">
                <a16:creationId xmlns:a16="http://schemas.microsoft.com/office/drawing/2014/main" id="{F3A6052E-49C6-4D98-A24B-E623F3D9E1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36" t="16667" r="4098" b="27916"/>
          <a:stretch/>
        </p:blipFill>
        <p:spPr bwMode="auto">
          <a:xfrm>
            <a:off x="5699783" y="644526"/>
            <a:ext cx="6065043" cy="584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565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92550" y="1308100"/>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917246" y="1148695"/>
            <a:ext cx="9217354" cy="4401205"/>
          </a:xfrm>
          <a:prstGeom prst="rect">
            <a:avLst/>
          </a:prstGeom>
          <a:noFill/>
        </p:spPr>
        <p:txBody>
          <a:bodyPr wrap="square" rtlCol="0">
            <a:spAutoFit/>
          </a:bodyPr>
          <a:lstStyle/>
          <a:p>
            <a:pPr algn="ctr"/>
            <a:r>
              <a:rPr lang="en-US" sz="2800" b="1" dirty="0"/>
              <a:t>EMILIO JACINTO AND THE KATIPUNAN</a:t>
            </a:r>
          </a:p>
          <a:p>
            <a:pPr algn="ctr"/>
            <a:endParaRPr lang="en-US" sz="2800" b="1" dirty="0"/>
          </a:p>
          <a:p>
            <a:pPr marL="457200" indent="-457200">
              <a:buFont typeface="Arial" panose="020B0604020202020204" pitchFamily="34" charset="0"/>
              <a:buChar char="•"/>
            </a:pPr>
            <a:r>
              <a:rPr lang="en-US" sz="2800" dirty="0"/>
              <a:t>While Andres Bonifacio was called the Father of the Philippine Revolution, </a:t>
            </a:r>
            <a:r>
              <a:rPr lang="en-US" sz="2800" b="1" dirty="0"/>
              <a:t>Emilio Jacinto was called the Brains of the Katipunan.</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He attended San Juan de </a:t>
            </a:r>
            <a:r>
              <a:rPr lang="en-US" sz="2800" dirty="0" err="1"/>
              <a:t>Letran</a:t>
            </a:r>
            <a:r>
              <a:rPr lang="en-US" sz="2800" dirty="0"/>
              <a:t> College, and later transferred to the University of Santo Tomas to study law.</a:t>
            </a:r>
          </a:p>
          <a:p>
            <a:pPr marL="457200" indent="-457200">
              <a:buFont typeface="Arial" panose="020B0604020202020204" pitchFamily="34" charset="0"/>
              <a:buChar char="•"/>
            </a:pPr>
            <a:endParaRPr lang="en-US" sz="2800" b="1" dirty="0"/>
          </a:p>
        </p:txBody>
      </p:sp>
    </p:spTree>
    <p:extLst>
      <p:ext uri="{BB962C8B-B14F-4D97-AF65-F5344CB8AC3E}">
        <p14:creationId xmlns:p14="http://schemas.microsoft.com/office/powerpoint/2010/main" val="3861853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824859" y="1208088"/>
            <a:ext cx="9403148"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He did not, however, finish his college education and, at the age of 20, joined the Katipunan. He became the advisor on fiscal matters and secretary to Andres Bonifacio.</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Jacinto also wrote for the Katipunan newspaper called Kalayaan. He wrote in the newspaper under the pen name </a:t>
            </a:r>
            <a:r>
              <a:rPr lang="en-US" sz="2800" dirty="0" err="1"/>
              <a:t>Dimasilaw</a:t>
            </a:r>
            <a:r>
              <a:rPr lang="en-US" sz="2800" dirty="0"/>
              <a:t>, and used the alias </a:t>
            </a:r>
            <a:r>
              <a:rPr lang="en-US" sz="2800" dirty="0" err="1"/>
              <a:t>Pingkian</a:t>
            </a:r>
            <a:r>
              <a:rPr lang="en-US" sz="2800" dirty="0"/>
              <a:t> in the Katipunan.</a:t>
            </a:r>
          </a:p>
        </p:txBody>
      </p:sp>
    </p:spTree>
    <p:extLst>
      <p:ext uri="{BB962C8B-B14F-4D97-AF65-F5344CB8AC3E}">
        <p14:creationId xmlns:p14="http://schemas.microsoft.com/office/powerpoint/2010/main" val="4160014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1032056" y="1434664"/>
            <a:ext cx="9217354"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After Bonifacio's death, Jacinto continued fighting the Spaniards, though he never joined the forces of General Emilio Aguinaldo.</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contracted malaria and died on April 16, 1899, in </a:t>
            </a:r>
            <a:r>
              <a:rPr lang="en-US" sz="2800" dirty="0" err="1"/>
              <a:t>Majayjay</a:t>
            </a:r>
            <a:r>
              <a:rPr lang="en-US" sz="2800" dirty="0"/>
              <a:t>, Laguna, at the age of 23. His remains were later transferred to the Manila North Cemetery.</a:t>
            </a:r>
          </a:p>
        </p:txBody>
      </p:sp>
    </p:spTree>
    <p:extLst>
      <p:ext uri="{BB962C8B-B14F-4D97-AF65-F5344CB8AC3E}">
        <p14:creationId xmlns:p14="http://schemas.microsoft.com/office/powerpoint/2010/main" val="1878979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779462"/>
            <a:ext cx="9217354" cy="5262979"/>
          </a:xfrm>
          <a:prstGeom prst="rect">
            <a:avLst/>
          </a:prstGeom>
          <a:noFill/>
        </p:spPr>
        <p:txBody>
          <a:bodyPr wrap="square" rtlCol="0">
            <a:spAutoFit/>
          </a:bodyPr>
          <a:lstStyle/>
          <a:p>
            <a:pPr algn="ctr"/>
            <a:r>
              <a:rPr lang="en-US" sz="2800" b="1" dirty="0"/>
              <a:t>THE DISCOVERY OF THE KATIPUNAN</a:t>
            </a:r>
          </a:p>
          <a:p>
            <a:pPr algn="ctr"/>
            <a:endParaRPr lang="en-US" sz="2800" b="1" dirty="0"/>
          </a:p>
          <a:p>
            <a:pPr marL="457200" indent="-457200">
              <a:buFont typeface="Arial" panose="020B0604020202020204" pitchFamily="34" charset="0"/>
              <a:buChar char="•"/>
            </a:pPr>
            <a:r>
              <a:rPr lang="en-US" sz="2800" dirty="0"/>
              <a:t>Teodoro </a:t>
            </a:r>
            <a:r>
              <a:rPr lang="en-US" sz="2800" dirty="0" err="1"/>
              <a:t>Patiño</a:t>
            </a:r>
            <a:r>
              <a:rPr lang="en-US" sz="2800" dirty="0"/>
              <a:t>, a worker at the </a:t>
            </a:r>
            <a:r>
              <a:rPr lang="en-US" sz="2800" dirty="0" err="1"/>
              <a:t>Diario</a:t>
            </a:r>
            <a:r>
              <a:rPr lang="en-US" sz="2800" dirty="0"/>
              <a:t> de Manila printing press, revealed the existence of the society to his sister, Honoraria, in early August of 1896.</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She was so upset by what she learned, Honoraria, relayed the information to Teresa de Jesus, the Mother Superior of the orphanage in Mandaluyong.</a:t>
            </a:r>
          </a:p>
          <a:p>
            <a:r>
              <a:rPr lang="en-US" sz="2800" dirty="0"/>
              <a:t> </a:t>
            </a:r>
          </a:p>
          <a:p>
            <a:pPr marL="457200" indent="-457200">
              <a:buFont typeface="Arial" panose="020B0604020202020204" pitchFamily="34" charset="0"/>
              <a:buChar char="•"/>
            </a:pPr>
            <a:r>
              <a:rPr lang="en-US" sz="2800" dirty="0"/>
              <a:t>Teresa suggested that they seek the advice of Father Mariano Gil, the parish priest of </a:t>
            </a:r>
            <a:r>
              <a:rPr lang="en-US" sz="2800" dirty="0" err="1"/>
              <a:t>Tondo</a:t>
            </a:r>
            <a:r>
              <a:rPr lang="en-US" sz="2800" dirty="0"/>
              <a:t>.</a:t>
            </a:r>
          </a:p>
        </p:txBody>
      </p:sp>
    </p:spTree>
    <p:extLst>
      <p:ext uri="{BB962C8B-B14F-4D97-AF65-F5344CB8AC3E}">
        <p14:creationId xmlns:p14="http://schemas.microsoft.com/office/powerpoint/2010/main" val="3892195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783840" y="736600"/>
            <a:ext cx="9217354"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After </a:t>
            </a:r>
            <a:r>
              <a:rPr lang="en-US" sz="2800" dirty="0" err="1"/>
              <a:t>Patiños</a:t>
            </a:r>
            <a:r>
              <a:rPr lang="en-US" sz="2800" dirty="0"/>
              <a:t> alleged confession to Fr. Mariano Gil, the Spanish Civil Guards raided the premises of </a:t>
            </a:r>
            <a:r>
              <a:rPr lang="en-US" sz="2800" dirty="0" err="1"/>
              <a:t>Diario</a:t>
            </a:r>
            <a:r>
              <a:rPr lang="en-US" sz="2800" dirty="0"/>
              <a:t> de Manila on August 18, 1896, and arrested De la Cruz, who was found in possession of a dagger used in Katipunan initiation rites and a list of Katipunan members.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Consequently, the printing press was closed and hundreds of </a:t>
            </a:r>
            <a:r>
              <a:rPr lang="en-US" sz="2800"/>
              <a:t>suspected KKK </a:t>
            </a:r>
            <a:r>
              <a:rPr lang="en-US" sz="2800" dirty="0"/>
              <a:t>members were arrested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err="1"/>
              <a:t>Patiño's</a:t>
            </a:r>
            <a:r>
              <a:rPr lang="en-US" sz="2800" dirty="0"/>
              <a:t> alleged betrayal has become the standard version of how the revolution broke out in 1896. </a:t>
            </a:r>
          </a:p>
        </p:txBody>
      </p:sp>
    </p:spTree>
    <p:extLst>
      <p:ext uri="{BB962C8B-B14F-4D97-AF65-F5344CB8AC3E}">
        <p14:creationId xmlns:p14="http://schemas.microsoft.com/office/powerpoint/2010/main" val="413315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365125"/>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499734"/>
            <a:ext cx="9217354" cy="5693866"/>
          </a:xfrm>
          <a:prstGeom prst="rect">
            <a:avLst/>
          </a:prstGeom>
          <a:noFill/>
        </p:spPr>
        <p:txBody>
          <a:bodyPr wrap="square" rtlCol="0">
            <a:spAutoFit/>
          </a:bodyPr>
          <a:lstStyle/>
          <a:p>
            <a:pPr algn="ctr"/>
            <a:r>
              <a:rPr lang="en-US" sz="2800" b="1" dirty="0"/>
              <a:t>THE FILIPINO PROPAGANDISTS</a:t>
            </a:r>
          </a:p>
          <a:p>
            <a:pPr marL="457200" indent="-457200">
              <a:buFont typeface="Arial" panose="020B0604020202020204" pitchFamily="34" charset="0"/>
              <a:buChar char="•"/>
            </a:pPr>
            <a:r>
              <a:rPr lang="en-US" sz="2400" dirty="0"/>
              <a:t>Notable among these propagandists were the following:</a:t>
            </a:r>
          </a:p>
          <a:p>
            <a:endParaRPr lang="en-US" sz="2400" dirty="0"/>
          </a:p>
          <a:p>
            <a:pPr marL="514350" indent="-514350">
              <a:buFont typeface="+mj-lt"/>
              <a:buAutoNum type="alphaLcParenR"/>
            </a:pPr>
            <a:r>
              <a:rPr lang="en-US" sz="2400" dirty="0"/>
              <a:t>Jose Rizal</a:t>
            </a:r>
          </a:p>
          <a:p>
            <a:pPr marL="514350" indent="-514350">
              <a:buFont typeface="+mj-lt"/>
              <a:buAutoNum type="alphaLcParenR"/>
            </a:pPr>
            <a:r>
              <a:rPr lang="en-US" sz="2400" dirty="0"/>
              <a:t>Graciano Lopez-</a:t>
            </a:r>
            <a:r>
              <a:rPr lang="en-US" sz="2400" dirty="0" err="1"/>
              <a:t>Jaena</a:t>
            </a:r>
            <a:endParaRPr lang="en-US" sz="2400" dirty="0"/>
          </a:p>
          <a:p>
            <a:pPr marL="514350" indent="-514350">
              <a:buFont typeface="+mj-lt"/>
              <a:buAutoNum type="alphaLcParenR"/>
            </a:pPr>
            <a:r>
              <a:rPr lang="en-US" sz="2400" dirty="0"/>
              <a:t>Marcelo H. del Pilar</a:t>
            </a:r>
          </a:p>
          <a:p>
            <a:pPr marL="514350" indent="-514350">
              <a:buFont typeface="+mj-lt"/>
              <a:buAutoNum type="alphaLcParenR"/>
            </a:pPr>
            <a:r>
              <a:rPr lang="en-US" sz="2400" dirty="0"/>
              <a:t>Antonio Luna</a:t>
            </a:r>
          </a:p>
          <a:p>
            <a:pPr marL="514350" indent="-514350">
              <a:buFont typeface="+mj-lt"/>
              <a:buAutoNum type="alphaLcParenR"/>
            </a:pPr>
            <a:r>
              <a:rPr lang="en-US" sz="2400" dirty="0"/>
              <a:t>Juan Luna</a:t>
            </a:r>
          </a:p>
          <a:p>
            <a:pPr marL="514350" indent="-514350">
              <a:buFont typeface="+mj-lt"/>
              <a:buAutoNum type="alphaLcParenR"/>
            </a:pPr>
            <a:r>
              <a:rPr lang="en-US" sz="2400" dirty="0"/>
              <a:t>Mariano Ponce</a:t>
            </a:r>
          </a:p>
          <a:p>
            <a:pPr marL="514350" indent="-514350">
              <a:buFont typeface="+mj-lt"/>
              <a:buAutoNum type="alphaLcParenR"/>
            </a:pPr>
            <a:r>
              <a:rPr lang="en-US" sz="2400" dirty="0"/>
              <a:t>Pedro Paterno</a:t>
            </a:r>
          </a:p>
          <a:p>
            <a:pPr marL="514350" indent="-514350">
              <a:buFont typeface="+mj-lt"/>
              <a:buAutoNum type="alphaLcParenR"/>
            </a:pPr>
            <a:r>
              <a:rPr lang="en-US" sz="2400" dirty="0"/>
              <a:t>Pedro Serrano </a:t>
            </a:r>
            <a:r>
              <a:rPr lang="en-US" sz="2400" dirty="0" err="1"/>
              <a:t>Laktaw</a:t>
            </a:r>
            <a:endParaRPr lang="en-US" sz="2400" dirty="0"/>
          </a:p>
          <a:p>
            <a:pPr marL="514350" indent="-514350">
              <a:buFont typeface="+mj-lt"/>
              <a:buAutoNum type="alphaLcParenR"/>
            </a:pPr>
            <a:r>
              <a:rPr lang="en-US" sz="2400" dirty="0"/>
              <a:t>Jose Ma. Panganiban</a:t>
            </a:r>
          </a:p>
          <a:p>
            <a:pPr marL="514350" indent="-514350">
              <a:buFont typeface="+mj-lt"/>
              <a:buAutoNum type="alphaLcParenR"/>
            </a:pPr>
            <a:r>
              <a:rPr lang="en-US" sz="2400" dirty="0"/>
              <a:t>Jose </a:t>
            </a:r>
            <a:r>
              <a:rPr lang="en-US" sz="2400" dirty="0" err="1"/>
              <a:t>Alejandrino</a:t>
            </a:r>
            <a:endParaRPr lang="en-US" sz="2400" dirty="0"/>
          </a:p>
          <a:p>
            <a:pPr marL="514350" indent="-514350">
              <a:buFont typeface="+mj-lt"/>
              <a:buAutoNum type="alphaLcParenR"/>
            </a:pPr>
            <a:r>
              <a:rPr lang="en-US" sz="2400" dirty="0" err="1"/>
              <a:t>Isabelo</a:t>
            </a:r>
            <a:r>
              <a:rPr lang="en-US" sz="2400" dirty="0"/>
              <a:t> delos Reyes, and</a:t>
            </a:r>
          </a:p>
          <a:p>
            <a:pPr marL="514350" indent="-514350">
              <a:buFont typeface="+mj-lt"/>
              <a:buAutoNum type="alphaLcParenR"/>
            </a:pPr>
            <a:r>
              <a:rPr lang="en-US" sz="2400" dirty="0" err="1"/>
              <a:t>Dominador</a:t>
            </a:r>
            <a:r>
              <a:rPr lang="en-US" sz="2400" dirty="0"/>
              <a:t> Gomez.</a:t>
            </a:r>
          </a:p>
        </p:txBody>
      </p:sp>
    </p:spTree>
    <p:extLst>
      <p:ext uri="{BB962C8B-B14F-4D97-AF65-F5344CB8AC3E}">
        <p14:creationId xmlns:p14="http://schemas.microsoft.com/office/powerpoint/2010/main" val="411737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15680" y="1340479"/>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22700" y="1340479"/>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909916" y="999796"/>
            <a:ext cx="8662709" cy="1815882"/>
          </a:xfrm>
          <a:prstGeom prst="rect">
            <a:avLst/>
          </a:prstGeom>
          <a:noFill/>
        </p:spPr>
        <p:txBody>
          <a:bodyPr wrap="square" rtlCol="0">
            <a:spAutoFit/>
          </a:bodyPr>
          <a:lstStyle/>
          <a:p>
            <a:pPr algn="ctr"/>
            <a:endParaRPr lang="en-US" sz="2800" b="1" dirty="0"/>
          </a:p>
          <a:p>
            <a:pPr marL="457200" indent="-457200">
              <a:buFont typeface="Arial" panose="020B0604020202020204" pitchFamily="34" charset="0"/>
              <a:buChar char="•"/>
            </a:pPr>
            <a:r>
              <a:rPr lang="en-US" sz="2800" dirty="0"/>
              <a:t>Nonetheless, three among them came to be called the Triumvirate of the Propaganda Movement (Rizal, Lopez-</a:t>
            </a:r>
            <a:r>
              <a:rPr lang="en-US" sz="2800" dirty="0" err="1"/>
              <a:t>Jaena</a:t>
            </a:r>
            <a:r>
              <a:rPr lang="en-US" sz="2800" dirty="0"/>
              <a:t>, and Del Pilar.)</a:t>
            </a:r>
          </a:p>
        </p:txBody>
      </p:sp>
    </p:spTree>
    <p:extLst>
      <p:ext uri="{BB962C8B-B14F-4D97-AF65-F5344CB8AC3E}">
        <p14:creationId xmlns:p14="http://schemas.microsoft.com/office/powerpoint/2010/main" val="405690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365125"/>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649923" y="499734"/>
            <a:ext cx="9217354" cy="954107"/>
          </a:xfrm>
          <a:prstGeom prst="rect">
            <a:avLst/>
          </a:prstGeom>
          <a:noFill/>
        </p:spPr>
        <p:txBody>
          <a:bodyPr wrap="square" rtlCol="0">
            <a:spAutoFit/>
          </a:bodyPr>
          <a:lstStyle/>
          <a:p>
            <a:pPr algn="ctr"/>
            <a:r>
              <a:rPr lang="en-US" sz="2800" b="1" dirty="0"/>
              <a:t>THE FILIPINO PROPAGANDISTS</a:t>
            </a:r>
          </a:p>
          <a:p>
            <a:pPr algn="ctr"/>
            <a:endParaRPr lang="en-US" sz="2800" b="1" dirty="0"/>
          </a:p>
        </p:txBody>
      </p:sp>
      <p:pic>
        <p:nvPicPr>
          <p:cNvPr id="1026" name="Picture 2" descr="This famous photograph of Filipino propagandists in Spain … | Flickr">
            <a:extLst>
              <a:ext uri="{FF2B5EF4-FFF2-40B4-BE49-F238E27FC236}">
                <a16:creationId xmlns:a16="http://schemas.microsoft.com/office/drawing/2014/main" id="{35FE2518-FC4A-4AB3-B083-A15E85DC1D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7869921" y="1038585"/>
            <a:ext cx="4114800" cy="51993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paganda Movement - Wikipedia">
            <a:extLst>
              <a:ext uri="{FF2B5EF4-FFF2-40B4-BE49-F238E27FC236}">
                <a16:creationId xmlns:a16="http://schemas.microsoft.com/office/drawing/2014/main" id="{386BAD05-C021-4EDC-87A5-6532DB4CFD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159" y="1038585"/>
            <a:ext cx="6679565" cy="5199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p:nvPr/>
        </p:nvSpPr>
        <p:spPr>
          <a:xfrm flipH="1">
            <a:off x="10697670" y="0"/>
            <a:ext cx="1494330" cy="6858000"/>
          </a:xfrm>
          <a:prstGeom prst="rect">
            <a:avLst/>
          </a:prstGeom>
          <a:solidFill>
            <a:srgbClr val="1F386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nvGrpSpPr>
          <p:cNvPr id="82" name="Google Shape;82;p6"/>
          <p:cNvGrpSpPr/>
          <p:nvPr/>
        </p:nvGrpSpPr>
        <p:grpSpPr>
          <a:xfrm>
            <a:off x="0" y="1208088"/>
            <a:ext cx="355196" cy="673460"/>
            <a:chOff x="0" y="823811"/>
            <a:chExt cx="355196" cy="673460"/>
          </a:xfrm>
        </p:grpSpPr>
        <p:sp>
          <p:nvSpPr>
            <p:cNvPr id="83" name="Google Shape;83;p6"/>
            <p:cNvSpPr/>
            <p:nvPr/>
          </p:nvSpPr>
          <p:spPr>
            <a:xfrm>
              <a:off x="0" y="823811"/>
              <a:ext cx="87363"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sp>
          <p:nvSpPr>
            <p:cNvPr id="84" name="Google Shape;84;p6"/>
            <p:cNvSpPr/>
            <p:nvPr/>
          </p:nvSpPr>
          <p:spPr>
            <a:xfrm>
              <a:off x="159341" y="823811"/>
              <a:ext cx="195855" cy="673460"/>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lt1"/>
                </a:solidFill>
                <a:latin typeface="Calibri"/>
                <a:ea typeface="Calibri"/>
                <a:cs typeface="Calibri"/>
                <a:sym typeface="Calibri"/>
              </a:endParaRPr>
            </a:p>
          </p:txBody>
        </p:sp>
      </p:grpSp>
      <p:sp>
        <p:nvSpPr>
          <p:cNvPr id="85" name="Google Shape;85;p6"/>
          <p:cNvSpPr txBox="1"/>
          <p:nvPr/>
        </p:nvSpPr>
        <p:spPr>
          <a:xfrm>
            <a:off x="-28303" y="6492875"/>
            <a:ext cx="4114800"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r>
              <a:rPr lang="en-US" sz="1200" b="1" i="0" u="none" strike="noStrike" cap="none" dirty="0">
                <a:solidFill>
                  <a:schemeClr val="lt1"/>
                </a:solidFill>
                <a:latin typeface="Calibri"/>
                <a:ea typeface="Calibri"/>
                <a:cs typeface="Calibri"/>
                <a:sym typeface="Calibri"/>
              </a:rPr>
              <a:t>SYSTEMS PLUS COMPUTER COLLEGE - CALOOCAN</a:t>
            </a:r>
            <a:endParaRPr sz="1200" b="1" i="0" u="none" strike="noStrike" cap="none" dirty="0">
              <a:solidFill>
                <a:schemeClr val="lt1"/>
              </a:solidFill>
              <a:latin typeface="Calibri"/>
              <a:ea typeface="Calibri"/>
              <a:cs typeface="Calibri"/>
              <a:sym typeface="Calibri"/>
            </a:endParaRPr>
          </a:p>
        </p:txBody>
      </p:sp>
      <p:sp>
        <p:nvSpPr>
          <p:cNvPr id="86" name="Google Shape;86;p6"/>
          <p:cNvSpPr txBox="1">
            <a:spLocks noGrp="1"/>
          </p:cNvSpPr>
          <p:nvPr>
            <p:ph type="ftr" idx="11"/>
          </p:nvPr>
        </p:nvSpPr>
        <p:spPr>
          <a:xfrm>
            <a:off x="8077200" y="0"/>
            <a:ext cx="4114800" cy="365125"/>
          </a:xfrm>
          <a:prstGeom prst="rect">
            <a:avLst/>
          </a:prstGeom>
          <a:solidFill>
            <a:srgbClr val="002060"/>
          </a:solidFill>
          <a:ln>
            <a:noFill/>
          </a:ln>
        </p:spPr>
        <p:txBody>
          <a:bodyPr spcFirstLastPara="1" wrap="square" lIns="91425" tIns="45700" rIns="91425" bIns="45700" anchor="ctr" anchorCtr="0">
            <a:noAutofit/>
          </a:bodyPr>
          <a:lstStyle/>
          <a:p>
            <a:pPr lvl="0">
              <a:buClr>
                <a:schemeClr val="lt1"/>
              </a:buClr>
              <a:buSzPts val="1200"/>
            </a:pPr>
            <a:r>
              <a:rPr lang="en-US" b="1" dirty="0">
                <a:solidFill>
                  <a:schemeClr val="lt1"/>
                </a:solidFill>
              </a:rPr>
              <a:t>PHILIPPINE HISTORY</a:t>
            </a:r>
          </a:p>
        </p:txBody>
      </p:sp>
      <p:pic>
        <p:nvPicPr>
          <p:cNvPr id="87" name="Google Shape;87;p6"/>
          <p:cNvPicPr preferRelativeResize="0"/>
          <p:nvPr/>
        </p:nvPicPr>
        <p:blipFill rotWithShape="1">
          <a:blip r:embed="rId3">
            <a:alphaModFix amt="20000"/>
          </a:blip>
          <a:srcRect r="26073" b="46870"/>
          <a:stretch/>
        </p:blipFill>
        <p:spPr>
          <a:xfrm>
            <a:off x="3831321" y="1316038"/>
            <a:ext cx="8369300" cy="5584825"/>
          </a:xfrm>
          <a:prstGeom prst="rect">
            <a:avLst/>
          </a:prstGeom>
          <a:noFill/>
          <a:ln>
            <a:noFill/>
          </a:ln>
        </p:spPr>
      </p:pic>
      <p:sp>
        <p:nvSpPr>
          <p:cNvPr id="2" name="TextBox 1">
            <a:extLst>
              <a:ext uri="{FF2B5EF4-FFF2-40B4-BE49-F238E27FC236}">
                <a16:creationId xmlns:a16="http://schemas.microsoft.com/office/drawing/2014/main" id="{A8BFDD94-2A91-4E03-9AC1-230781F3191A}"/>
              </a:ext>
            </a:extLst>
          </p:cNvPr>
          <p:cNvSpPr txBox="1"/>
          <p:nvPr/>
        </p:nvSpPr>
        <p:spPr>
          <a:xfrm>
            <a:off x="1072754" y="647782"/>
            <a:ext cx="8736965" cy="5262979"/>
          </a:xfrm>
          <a:prstGeom prst="rect">
            <a:avLst/>
          </a:prstGeom>
          <a:noFill/>
        </p:spPr>
        <p:txBody>
          <a:bodyPr wrap="square" rtlCol="0">
            <a:spAutoFit/>
          </a:bodyPr>
          <a:lstStyle/>
          <a:p>
            <a:pPr algn="ctr"/>
            <a:r>
              <a:rPr lang="pt-BR" sz="2800" b="1" dirty="0"/>
              <a:t>JOSE RIZAL: THE NOVELIST</a:t>
            </a:r>
          </a:p>
          <a:p>
            <a:pPr algn="ctr"/>
            <a:endParaRPr lang="pt-BR" sz="2800" b="1" dirty="0"/>
          </a:p>
          <a:p>
            <a:pPr marL="457200" indent="-457200">
              <a:buFont typeface="Arial" panose="020B0604020202020204" pitchFamily="34" charset="0"/>
              <a:buChar char="•"/>
            </a:pPr>
            <a:r>
              <a:rPr lang="en-US" sz="2800" dirty="0"/>
              <a:t>Jose Rizal was the most highly educated among the Filipino propagandists.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obtained his secondary education at Ateneo.</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It was in this school where he learn the values of fairness, justice and reason which, in effect, led him to focus his lifetime work toward the quest for justice, equality and dignity.</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434481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3418</TotalTime>
  <Words>3419</Words>
  <Application>Microsoft Office PowerPoint</Application>
  <PresentationFormat>Widescreen</PresentationFormat>
  <Paragraphs>374</Paragraphs>
  <Slides>55</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Calibri</vt:lpstr>
      <vt:lpstr>Arial</vt:lpstr>
      <vt:lpstr>Anton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Angelica Perioles</dc:creator>
  <cp:lastModifiedBy>Acer</cp:lastModifiedBy>
  <cp:revision>217</cp:revision>
  <dcterms:created xsi:type="dcterms:W3CDTF">2020-07-04T05:51:00Z</dcterms:created>
  <dcterms:modified xsi:type="dcterms:W3CDTF">2024-04-02T02:29:11Z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3703F7DC03A042BEA45EFDE4F080636B</vt:lpwstr>
  </property>
</Properties>
</file>