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5" r:id="rId4"/>
    <p:sldId id="276" r:id="rId5"/>
    <p:sldId id="277" r:id="rId6"/>
    <p:sldId id="278" r:id="rId7"/>
    <p:sldId id="279" r:id="rId8"/>
    <p:sldId id="258" r:id="rId9"/>
    <p:sldId id="268" r:id="rId10"/>
    <p:sldId id="259" r:id="rId11"/>
    <p:sldId id="280" r:id="rId12"/>
    <p:sldId id="273" r:id="rId13"/>
    <p:sldId id="274" r:id="rId14"/>
    <p:sldId id="270" r:id="rId15"/>
    <p:sldId id="271" r:id="rId16"/>
    <p:sldId id="272" r:id="rId1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000" b="0" i="0">
                <a:solidFill>
                  <a:schemeClr val="bg1"/>
                </a:solidFill>
                <a:latin typeface="Verdana"/>
                <a:cs typeface="Verdan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200" b="0" i="0">
                <a:solidFill>
                  <a:srgbClr val="E1EDFF"/>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200" b="0" i="0">
                <a:solidFill>
                  <a:srgbClr val="E1EDFF"/>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5143500"/>
          </a:xfrm>
          <a:prstGeom prst="rect">
            <a:avLst/>
          </a:prstGeom>
        </p:spPr>
      </p:pic>
      <p:sp>
        <p:nvSpPr>
          <p:cNvPr id="2" name="Holder 2"/>
          <p:cNvSpPr>
            <a:spLocks noGrp="1"/>
          </p:cNvSpPr>
          <p:nvPr>
            <p:ph type="title"/>
          </p:nvPr>
        </p:nvSpPr>
        <p:spPr>
          <a:xfrm>
            <a:off x="791972" y="520953"/>
            <a:ext cx="5803265" cy="482600"/>
          </a:xfrm>
          <a:prstGeom prst="rect">
            <a:avLst/>
          </a:prstGeom>
        </p:spPr>
        <p:txBody>
          <a:bodyPr wrap="square" lIns="0" tIns="0" rIns="0" bIns="0">
            <a:spAutoFit/>
          </a:bodyPr>
          <a:lstStyle>
            <a:lvl1pPr>
              <a:defRPr sz="3000" b="0" i="0">
                <a:solidFill>
                  <a:schemeClr val="bg1"/>
                </a:solidFill>
                <a:latin typeface="Verdana"/>
                <a:cs typeface="Verdana"/>
              </a:defRPr>
            </a:lvl1pPr>
          </a:lstStyle>
          <a:p>
            <a:endParaRPr/>
          </a:p>
        </p:txBody>
      </p:sp>
      <p:sp>
        <p:nvSpPr>
          <p:cNvPr id="3" name="Holder 3"/>
          <p:cNvSpPr>
            <a:spLocks noGrp="1"/>
          </p:cNvSpPr>
          <p:nvPr>
            <p:ph type="body" idx="1"/>
          </p:nvPr>
        </p:nvSpPr>
        <p:spPr>
          <a:xfrm>
            <a:off x="944372" y="1110488"/>
            <a:ext cx="7149465" cy="3495040"/>
          </a:xfrm>
          <a:prstGeom prst="rect">
            <a:avLst/>
          </a:prstGeom>
        </p:spPr>
        <p:txBody>
          <a:bodyPr wrap="square" lIns="0" tIns="0" rIns="0" bIns="0">
            <a:spAutoFit/>
          </a:bodyPr>
          <a:lstStyle>
            <a:lvl1pPr>
              <a:defRPr sz="1200" b="0" i="0">
                <a:solidFill>
                  <a:srgbClr val="E1EDFF"/>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1972" y="1085848"/>
            <a:ext cx="3376295" cy="2782813"/>
          </a:xfrm>
          <a:prstGeom prst="rect">
            <a:avLst/>
          </a:prstGeom>
        </p:spPr>
        <p:txBody>
          <a:bodyPr vert="horz" wrap="square" lIns="0" tIns="12700" rIns="0" bIns="0" rtlCol="0">
            <a:spAutoFit/>
          </a:bodyPr>
          <a:lstStyle/>
          <a:p>
            <a:pPr marL="12700" marR="5080">
              <a:lnSpc>
                <a:spcPct val="100000"/>
              </a:lnSpc>
              <a:spcBef>
                <a:spcPts val="100"/>
              </a:spcBef>
            </a:pPr>
            <a:r>
              <a:rPr lang="en-PH" sz="3600" spc="-10" dirty="0"/>
              <a:t>HIGH AVAILABILTY AND DISASTER RECOVERY</a:t>
            </a:r>
            <a:endParaRPr sz="3600" dirty="0"/>
          </a:p>
        </p:txBody>
      </p:sp>
      <p:sp>
        <p:nvSpPr>
          <p:cNvPr id="3" name="object 3"/>
          <p:cNvSpPr txBox="1"/>
          <p:nvPr/>
        </p:nvSpPr>
        <p:spPr>
          <a:xfrm>
            <a:off x="791972" y="4324603"/>
            <a:ext cx="1725295" cy="482600"/>
          </a:xfrm>
          <a:prstGeom prst="rect">
            <a:avLst/>
          </a:prstGeom>
        </p:spPr>
        <p:txBody>
          <a:bodyPr vert="horz" wrap="square" lIns="0" tIns="12700" rIns="0" bIns="0" rtlCol="0">
            <a:spAutoFit/>
          </a:bodyPr>
          <a:lstStyle/>
          <a:p>
            <a:pPr marL="12700">
              <a:lnSpc>
                <a:spcPct val="100000"/>
              </a:lnSpc>
              <a:spcBef>
                <a:spcPts val="100"/>
              </a:spcBef>
            </a:pPr>
            <a:r>
              <a:rPr sz="1500" b="1" dirty="0">
                <a:solidFill>
                  <a:srgbClr val="FFFFFF"/>
                </a:solidFill>
                <a:latin typeface="Calibri"/>
                <a:cs typeface="Calibri"/>
              </a:rPr>
              <a:t>Presented</a:t>
            </a:r>
            <a:r>
              <a:rPr sz="1500" b="1" spc="-75" dirty="0">
                <a:solidFill>
                  <a:srgbClr val="FFFFFF"/>
                </a:solidFill>
                <a:latin typeface="Calibri"/>
                <a:cs typeface="Calibri"/>
              </a:rPr>
              <a:t> </a:t>
            </a:r>
            <a:r>
              <a:rPr sz="1500" b="1" spc="-25" dirty="0">
                <a:solidFill>
                  <a:srgbClr val="FFFFFF"/>
                </a:solidFill>
                <a:latin typeface="Calibri"/>
                <a:cs typeface="Calibri"/>
              </a:rPr>
              <a:t>by:</a:t>
            </a:r>
            <a:endParaRPr sz="1500">
              <a:latin typeface="Calibri"/>
              <a:cs typeface="Calibri"/>
            </a:endParaRPr>
          </a:p>
          <a:p>
            <a:pPr marL="12700">
              <a:lnSpc>
                <a:spcPct val="100000"/>
              </a:lnSpc>
            </a:pPr>
            <a:r>
              <a:rPr sz="1500" dirty="0">
                <a:solidFill>
                  <a:srgbClr val="FFFFFF"/>
                </a:solidFill>
                <a:latin typeface="Calibri"/>
                <a:cs typeface="Calibri"/>
              </a:rPr>
              <a:t>Rodel</a:t>
            </a:r>
            <a:r>
              <a:rPr sz="1500" spc="-15" dirty="0">
                <a:solidFill>
                  <a:srgbClr val="FFFFFF"/>
                </a:solidFill>
                <a:latin typeface="Calibri"/>
                <a:cs typeface="Calibri"/>
              </a:rPr>
              <a:t> </a:t>
            </a:r>
            <a:r>
              <a:rPr sz="1500" dirty="0">
                <a:solidFill>
                  <a:srgbClr val="FFFFFF"/>
                </a:solidFill>
                <a:latin typeface="Calibri"/>
                <a:cs typeface="Calibri"/>
              </a:rPr>
              <a:t>Florenz</a:t>
            </a:r>
            <a:r>
              <a:rPr sz="1500" spc="-20" dirty="0">
                <a:solidFill>
                  <a:srgbClr val="FFFFFF"/>
                </a:solidFill>
                <a:latin typeface="Calibri"/>
                <a:cs typeface="Calibri"/>
              </a:rPr>
              <a:t> </a:t>
            </a:r>
            <a:r>
              <a:rPr sz="1500" spc="-10" dirty="0">
                <a:solidFill>
                  <a:srgbClr val="FFFFFF"/>
                </a:solidFill>
                <a:latin typeface="Calibri"/>
                <a:cs typeface="Calibri"/>
              </a:rPr>
              <a:t>Siongco</a:t>
            </a:r>
            <a:endParaRPr sz="1500">
              <a:latin typeface="Calibri"/>
              <a:cs typeface="Calibri"/>
            </a:endParaRPr>
          </a:p>
        </p:txBody>
      </p:sp>
      <p:pic>
        <p:nvPicPr>
          <p:cNvPr id="4" name="object 4"/>
          <p:cNvPicPr/>
          <p:nvPr/>
        </p:nvPicPr>
        <p:blipFill>
          <a:blip r:embed="rId2" cstate="print"/>
          <a:stretch>
            <a:fillRect/>
          </a:stretch>
        </p:blipFill>
        <p:spPr>
          <a:xfrm>
            <a:off x="3774947" y="185928"/>
            <a:ext cx="4831080" cy="45826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1290" y="243047"/>
            <a:ext cx="8047228" cy="936154"/>
          </a:xfrm>
          <a:prstGeom prst="rect">
            <a:avLst/>
          </a:prstGeom>
        </p:spPr>
        <p:txBody>
          <a:bodyPr vert="horz" wrap="square" lIns="0" tIns="12700" rIns="0" bIns="0" rtlCol="0">
            <a:spAutoFit/>
          </a:bodyPr>
          <a:lstStyle/>
          <a:p>
            <a:pPr marL="12700">
              <a:lnSpc>
                <a:spcPct val="100000"/>
              </a:lnSpc>
              <a:spcBef>
                <a:spcPts val="100"/>
              </a:spcBef>
            </a:pPr>
            <a:r>
              <a:rPr lang="en-PH" spc="-10" dirty="0"/>
              <a:t>What are the benefits of big data management?</a:t>
            </a:r>
            <a:endParaRPr spc="-10" dirty="0"/>
          </a:p>
        </p:txBody>
      </p:sp>
      <p:sp>
        <p:nvSpPr>
          <p:cNvPr id="3" name="object 3"/>
          <p:cNvSpPr txBox="1"/>
          <p:nvPr/>
        </p:nvSpPr>
        <p:spPr>
          <a:xfrm>
            <a:off x="702325" y="1694990"/>
            <a:ext cx="7733463" cy="2254463"/>
          </a:xfrm>
          <a:prstGeom prst="rect">
            <a:avLst/>
          </a:prstGeom>
        </p:spPr>
        <p:txBody>
          <a:bodyPr vert="horz" wrap="square" lIns="0" tIns="12700" rIns="0" bIns="0" rtlCol="0">
            <a:spAutoFit/>
          </a:bodyPr>
          <a:lstStyle/>
          <a:p>
            <a:pPr marL="469900" marR="5080" indent="-305435" algn="just">
              <a:lnSpc>
                <a:spcPct val="100000"/>
              </a:lnSpc>
              <a:spcBef>
                <a:spcPts val="100"/>
              </a:spcBef>
              <a:buClr>
                <a:srgbClr val="FFFFFF"/>
              </a:buClr>
              <a:buFont typeface="Arial"/>
              <a:buChar char="•"/>
              <a:tabLst>
                <a:tab pos="469900" algn="l"/>
              </a:tabLst>
            </a:pPr>
            <a:r>
              <a:rPr lang="en-PH" sz="1600" b="1" dirty="0">
                <a:solidFill>
                  <a:schemeClr val="bg1"/>
                </a:solidFill>
                <a:latin typeface="Verdana"/>
                <a:cs typeface="Verdana"/>
              </a:rPr>
              <a:t>Competitive Advantages</a:t>
            </a:r>
            <a:r>
              <a:rPr lang="en-PH" sz="1600" dirty="0">
                <a:solidFill>
                  <a:schemeClr val="bg1"/>
                </a:solidFill>
                <a:latin typeface="Verdana"/>
                <a:cs typeface="Verdana"/>
              </a:rPr>
              <a:t> - With quality data and correct management practices, organizations can have advanced analytics capabilities that give them an advantage over their competitors that don't have the same standards for big data management.</a:t>
            </a:r>
          </a:p>
          <a:p>
            <a:pPr marL="469900" marR="5080" indent="-305435" algn="just">
              <a:lnSpc>
                <a:spcPct val="100000"/>
              </a:lnSpc>
              <a:spcBef>
                <a:spcPts val="100"/>
              </a:spcBef>
              <a:buClr>
                <a:srgbClr val="FFFFFF"/>
              </a:buClr>
              <a:buFont typeface="Arial"/>
              <a:buChar char="•"/>
              <a:tabLst>
                <a:tab pos="469900" algn="l"/>
              </a:tabLst>
            </a:pPr>
            <a:endParaRPr lang="en-PH" sz="1600" dirty="0">
              <a:solidFill>
                <a:schemeClr val="bg1"/>
              </a:solidFill>
              <a:latin typeface="Verdana"/>
              <a:cs typeface="Verdana"/>
            </a:endParaRPr>
          </a:p>
          <a:p>
            <a:pPr marL="469900" marR="5080" indent="-305435" algn="just">
              <a:lnSpc>
                <a:spcPct val="100000"/>
              </a:lnSpc>
              <a:spcBef>
                <a:spcPts val="100"/>
              </a:spcBef>
              <a:buClr>
                <a:srgbClr val="FFFFFF"/>
              </a:buClr>
              <a:buFont typeface="Arial"/>
              <a:buChar char="•"/>
              <a:tabLst>
                <a:tab pos="469900" algn="l"/>
              </a:tabLst>
            </a:pPr>
            <a:r>
              <a:rPr lang="en-PH" sz="1600" b="1" dirty="0">
                <a:solidFill>
                  <a:schemeClr val="bg1"/>
                </a:solidFill>
                <a:latin typeface="Verdana"/>
                <a:cs typeface="Verdana"/>
              </a:rPr>
              <a:t>Improved Accuracy</a:t>
            </a:r>
            <a:r>
              <a:rPr lang="en-PH" sz="1600" dirty="0">
                <a:solidFill>
                  <a:schemeClr val="bg1"/>
                </a:solidFill>
                <a:latin typeface="Verdana"/>
                <a:cs typeface="Verdana"/>
              </a:rPr>
              <a:t> - Putting in place a framework for managing large amounts of data guarantees that the information is well-organized, error-free, and cleaned. More accurate data analytics outcomes are achieved with well-organized and trustworthy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325" y="377518"/>
            <a:ext cx="8047228" cy="936154"/>
          </a:xfrm>
          <a:prstGeom prst="rect">
            <a:avLst/>
          </a:prstGeom>
        </p:spPr>
        <p:txBody>
          <a:bodyPr vert="horz" wrap="square" lIns="0" tIns="12700" rIns="0" bIns="0" rtlCol="0">
            <a:spAutoFit/>
          </a:bodyPr>
          <a:lstStyle/>
          <a:p>
            <a:pPr marL="12700">
              <a:lnSpc>
                <a:spcPct val="100000"/>
              </a:lnSpc>
              <a:spcBef>
                <a:spcPts val="100"/>
              </a:spcBef>
            </a:pPr>
            <a:r>
              <a:rPr lang="en-PH" spc="-10" dirty="0"/>
              <a:t>What are the benefits of big data management?</a:t>
            </a:r>
            <a:endParaRPr spc="-10" dirty="0"/>
          </a:p>
        </p:txBody>
      </p:sp>
      <p:sp>
        <p:nvSpPr>
          <p:cNvPr id="3" name="object 3"/>
          <p:cNvSpPr txBox="1"/>
          <p:nvPr/>
        </p:nvSpPr>
        <p:spPr>
          <a:xfrm>
            <a:off x="702325" y="1820497"/>
            <a:ext cx="7733463" cy="1762021"/>
          </a:xfrm>
          <a:prstGeom prst="rect">
            <a:avLst/>
          </a:prstGeom>
        </p:spPr>
        <p:txBody>
          <a:bodyPr vert="horz" wrap="square" lIns="0" tIns="12700" rIns="0" bIns="0" rtlCol="0">
            <a:spAutoFit/>
          </a:bodyPr>
          <a:lstStyle/>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b="1" dirty="0">
                <a:solidFill>
                  <a:schemeClr val="bg1"/>
                </a:solidFill>
                <a:latin typeface="Verdana"/>
                <a:cs typeface="Verdana"/>
              </a:rPr>
              <a:t>Cost Savings</a:t>
            </a:r>
            <a:r>
              <a:rPr lang="en-PH" sz="1600" dirty="0">
                <a:solidFill>
                  <a:schemeClr val="bg1"/>
                </a:solidFill>
                <a:latin typeface="Verdana"/>
                <a:cs typeface="Verdana"/>
              </a:rPr>
              <a:t> - Effective big data management boosts productivity while cutting costs for businesses by optimizing resource allocation and minimizing latency and downtime.</a:t>
            </a:r>
          </a:p>
          <a:p>
            <a:pPr marL="469900" marR="5080" indent="-305435" algn="just">
              <a:lnSpc>
                <a:spcPct val="100000"/>
              </a:lnSpc>
              <a:spcBef>
                <a:spcPts val="100"/>
              </a:spcBef>
              <a:buClr>
                <a:srgbClr val="FFFFFF"/>
              </a:buClr>
              <a:buFont typeface="Arial"/>
              <a:buChar char="•"/>
              <a:tabLst>
                <a:tab pos="469900" algn="l"/>
              </a:tabLst>
            </a:pPr>
            <a:endParaRPr lang="en-PH" sz="1600" dirty="0">
              <a:solidFill>
                <a:schemeClr val="bg1"/>
              </a:solidFill>
              <a:latin typeface="Verdana"/>
              <a:cs typeface="Verdana"/>
            </a:endParaRPr>
          </a:p>
          <a:p>
            <a:pPr marL="469900" marR="5080" indent="-305435" algn="just">
              <a:lnSpc>
                <a:spcPct val="100000"/>
              </a:lnSpc>
              <a:spcBef>
                <a:spcPts val="100"/>
              </a:spcBef>
              <a:buClr>
                <a:srgbClr val="FFFFFF"/>
              </a:buClr>
              <a:buFont typeface="Arial"/>
              <a:buChar char="•"/>
              <a:tabLst>
                <a:tab pos="469900" algn="l"/>
              </a:tabLst>
            </a:pPr>
            <a:r>
              <a:rPr lang="en-PH" sz="1600" b="1" dirty="0">
                <a:solidFill>
                  <a:schemeClr val="bg1"/>
                </a:solidFill>
                <a:latin typeface="Verdana"/>
                <a:cs typeface="Verdana"/>
              </a:rPr>
              <a:t>Personalized Marketing</a:t>
            </a:r>
            <a:r>
              <a:rPr lang="en-PH" sz="1600" dirty="0">
                <a:solidFill>
                  <a:schemeClr val="bg1"/>
                </a:solidFill>
                <a:latin typeface="Verdana"/>
                <a:cs typeface="Verdana"/>
              </a:rPr>
              <a:t> - Organizations are able to offer more individualized customer service and marketing strategies when they use high-quality data to obtain insights about their customers.</a:t>
            </a:r>
            <a:endParaRPr sz="1600" dirty="0">
              <a:solidFill>
                <a:schemeClr val="bg1"/>
              </a:solidFill>
              <a:latin typeface="Verdana"/>
              <a:cs typeface="Verdana"/>
            </a:endParaRPr>
          </a:p>
        </p:txBody>
      </p:sp>
    </p:spTree>
    <p:extLst>
      <p:ext uri="{BB962C8B-B14F-4D97-AF65-F5344CB8AC3E}">
        <p14:creationId xmlns:p14="http://schemas.microsoft.com/office/powerpoint/2010/main" val="137946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755" y="329641"/>
            <a:ext cx="4748809" cy="873957"/>
          </a:xfrm>
          <a:prstGeom prst="rect">
            <a:avLst/>
          </a:prstGeom>
        </p:spPr>
        <p:txBody>
          <a:bodyPr vert="horz" wrap="square" lIns="0" tIns="12065" rIns="0" bIns="0" rtlCol="0">
            <a:spAutoFit/>
          </a:bodyPr>
          <a:lstStyle/>
          <a:p>
            <a:pPr marL="12700" marR="5080">
              <a:lnSpc>
                <a:spcPct val="100000"/>
              </a:lnSpc>
              <a:spcBef>
                <a:spcPts val="95"/>
              </a:spcBef>
            </a:pPr>
            <a:r>
              <a:rPr lang="en-PH" sz="2800" spc="-10" dirty="0"/>
              <a:t>CLOUD DATABASE MANAGEMENT</a:t>
            </a:r>
            <a:endParaRPr sz="2800" dirty="0"/>
          </a:p>
        </p:txBody>
      </p:sp>
      <p:pic>
        <p:nvPicPr>
          <p:cNvPr id="3" name="object 3"/>
          <p:cNvPicPr/>
          <p:nvPr/>
        </p:nvPicPr>
        <p:blipFill>
          <a:blip r:embed="rId2" cstate="print"/>
          <a:stretch>
            <a:fillRect/>
          </a:stretch>
        </p:blipFill>
        <p:spPr>
          <a:xfrm>
            <a:off x="4572000" y="414527"/>
            <a:ext cx="4546092" cy="3874008"/>
          </a:xfrm>
          <a:prstGeom prst="rect">
            <a:avLst/>
          </a:prstGeom>
        </p:spPr>
      </p:pic>
      <p:sp>
        <p:nvSpPr>
          <p:cNvPr id="4" name="object 4"/>
          <p:cNvSpPr txBox="1"/>
          <p:nvPr/>
        </p:nvSpPr>
        <p:spPr>
          <a:xfrm>
            <a:off x="441755" y="1806510"/>
            <a:ext cx="4228856" cy="2167260"/>
          </a:xfrm>
          <a:prstGeom prst="rect">
            <a:avLst/>
          </a:prstGeom>
        </p:spPr>
        <p:txBody>
          <a:bodyPr vert="horz" wrap="square" lIns="0" tIns="12700" rIns="0" bIns="0" rtlCol="0">
            <a:spAutoFit/>
          </a:bodyPr>
          <a:lstStyle/>
          <a:p>
            <a:pPr marL="184785" marR="5080" indent="-172720" algn="just">
              <a:lnSpc>
                <a:spcPct val="100000"/>
              </a:lnSpc>
              <a:spcBef>
                <a:spcPts val="100"/>
              </a:spcBef>
              <a:buClr>
                <a:srgbClr val="000000"/>
              </a:buClr>
              <a:buFont typeface="Arial"/>
              <a:buChar char="•"/>
              <a:tabLst>
                <a:tab pos="184785" algn="l"/>
              </a:tabLst>
            </a:pPr>
            <a:r>
              <a:rPr lang="en-PH" sz="1400" dirty="0">
                <a:solidFill>
                  <a:schemeClr val="bg1"/>
                </a:solidFill>
                <a:latin typeface="Verdana"/>
                <a:cs typeface="Verdana"/>
              </a:rPr>
              <a:t>A cloud database is one that is designed to manage, organize, and store data inside of an organization. It can operate in a public or private cloud environment. It is a cloud computing platform that is used to build and access a database service. It has all the advantages of cloud computing together with many of the uses of a traditional database. To implement the database, users install software on a cloud infrastructure.</a:t>
            </a:r>
            <a:endParaRPr sz="1400" dirty="0">
              <a:latin typeface="Verdana"/>
              <a:cs typeface="Verdana"/>
            </a:endParaRPr>
          </a:p>
        </p:txBody>
      </p:sp>
    </p:spTree>
    <p:extLst>
      <p:ext uri="{BB962C8B-B14F-4D97-AF65-F5344CB8AC3E}">
        <p14:creationId xmlns:p14="http://schemas.microsoft.com/office/powerpoint/2010/main" val="63315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755" y="329641"/>
            <a:ext cx="4748809" cy="873957"/>
          </a:xfrm>
          <a:prstGeom prst="rect">
            <a:avLst/>
          </a:prstGeom>
        </p:spPr>
        <p:txBody>
          <a:bodyPr vert="horz" wrap="square" lIns="0" tIns="12065" rIns="0" bIns="0" rtlCol="0">
            <a:spAutoFit/>
          </a:bodyPr>
          <a:lstStyle/>
          <a:p>
            <a:pPr marL="12700" marR="5080">
              <a:lnSpc>
                <a:spcPct val="100000"/>
              </a:lnSpc>
              <a:spcBef>
                <a:spcPts val="95"/>
              </a:spcBef>
            </a:pPr>
            <a:r>
              <a:rPr lang="en-PH" sz="2800" spc="-10" dirty="0"/>
              <a:t>CLOUD DATABASE MANAGEMENT</a:t>
            </a:r>
            <a:endParaRPr sz="2800" dirty="0"/>
          </a:p>
        </p:txBody>
      </p:sp>
      <p:pic>
        <p:nvPicPr>
          <p:cNvPr id="3" name="object 3"/>
          <p:cNvPicPr/>
          <p:nvPr/>
        </p:nvPicPr>
        <p:blipFill>
          <a:blip r:embed="rId2" cstate="print"/>
          <a:stretch>
            <a:fillRect/>
          </a:stretch>
        </p:blipFill>
        <p:spPr>
          <a:xfrm>
            <a:off x="4572000" y="414527"/>
            <a:ext cx="4546092" cy="3874008"/>
          </a:xfrm>
          <a:prstGeom prst="rect">
            <a:avLst/>
          </a:prstGeom>
        </p:spPr>
      </p:pic>
      <p:sp>
        <p:nvSpPr>
          <p:cNvPr id="4" name="object 4"/>
          <p:cNvSpPr txBox="1"/>
          <p:nvPr/>
        </p:nvSpPr>
        <p:spPr>
          <a:xfrm>
            <a:off x="343144" y="1985602"/>
            <a:ext cx="4228856" cy="1520929"/>
          </a:xfrm>
          <a:prstGeom prst="rect">
            <a:avLst/>
          </a:prstGeom>
        </p:spPr>
        <p:txBody>
          <a:bodyPr vert="horz" wrap="square" lIns="0" tIns="12700" rIns="0" bIns="0" rtlCol="0">
            <a:spAutoFit/>
          </a:bodyPr>
          <a:lstStyle/>
          <a:p>
            <a:pPr marL="184785" marR="5080" indent="-172720" algn="just">
              <a:lnSpc>
                <a:spcPct val="100000"/>
              </a:lnSpc>
              <a:spcBef>
                <a:spcPts val="100"/>
              </a:spcBef>
              <a:buClr>
                <a:srgbClr val="000000"/>
              </a:buClr>
              <a:buFont typeface="Arial"/>
              <a:buChar char="•"/>
              <a:tabLst>
                <a:tab pos="184785" algn="l"/>
              </a:tabLst>
            </a:pPr>
            <a:r>
              <a:rPr lang="en-PH" sz="1400" dirty="0">
                <a:solidFill>
                  <a:schemeClr val="bg1"/>
                </a:solidFill>
                <a:latin typeface="Verdana"/>
                <a:cs typeface="Verdana"/>
              </a:rPr>
              <a:t>Cloud databases utilize the hybrid cloud idea to gather, transport, replicate, and push all of an organization's data to the edge. To send database requests anywhere in the world, users no longer need to install the reliant middleware. They have the ability to link apps straight to their database.</a:t>
            </a:r>
            <a:endParaRPr sz="1400" dirty="0">
              <a:latin typeface="Verdana"/>
              <a:cs typeface="Verdana"/>
            </a:endParaRPr>
          </a:p>
        </p:txBody>
      </p:sp>
    </p:spTree>
    <p:extLst>
      <p:ext uri="{BB962C8B-B14F-4D97-AF65-F5344CB8AC3E}">
        <p14:creationId xmlns:p14="http://schemas.microsoft.com/office/powerpoint/2010/main" val="380804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8419" y="234082"/>
            <a:ext cx="8047228" cy="936154"/>
          </a:xfrm>
          <a:prstGeom prst="rect">
            <a:avLst/>
          </a:prstGeom>
        </p:spPr>
        <p:txBody>
          <a:bodyPr vert="horz" wrap="square" lIns="0" tIns="12700" rIns="0" bIns="0" rtlCol="0">
            <a:spAutoFit/>
          </a:bodyPr>
          <a:lstStyle/>
          <a:p>
            <a:pPr marL="12700">
              <a:lnSpc>
                <a:spcPct val="100000"/>
              </a:lnSpc>
              <a:spcBef>
                <a:spcPts val="100"/>
              </a:spcBef>
            </a:pPr>
            <a:r>
              <a:rPr lang="en-PH" spc="-10" dirty="0"/>
              <a:t>Why do we need to use cloud database management?</a:t>
            </a:r>
            <a:endParaRPr spc="-10" dirty="0"/>
          </a:p>
        </p:txBody>
      </p:sp>
      <p:sp>
        <p:nvSpPr>
          <p:cNvPr id="3" name="object 3"/>
          <p:cNvSpPr txBox="1"/>
          <p:nvPr/>
        </p:nvSpPr>
        <p:spPr>
          <a:xfrm>
            <a:off x="505102" y="1490503"/>
            <a:ext cx="7948616" cy="3044423"/>
          </a:xfrm>
          <a:prstGeom prst="rect">
            <a:avLst/>
          </a:prstGeom>
        </p:spPr>
        <p:txBody>
          <a:bodyPr vert="horz" wrap="square" lIns="0" tIns="12700" rIns="0" bIns="0" rtlCol="0">
            <a:spAutoFit/>
          </a:bodyPr>
          <a:lstStyle/>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b="1" dirty="0">
                <a:solidFill>
                  <a:schemeClr val="bg1"/>
                </a:solidFill>
                <a:latin typeface="Verdana"/>
                <a:cs typeface="Verdana"/>
              </a:rPr>
              <a:t>Control</a:t>
            </a:r>
            <a:r>
              <a:rPr lang="en-PH" sz="1600" dirty="0">
                <a:solidFill>
                  <a:schemeClr val="bg1"/>
                </a:solidFill>
                <a:latin typeface="Verdana"/>
                <a:cs typeface="Verdana"/>
              </a:rPr>
              <a:t> </a:t>
            </a:r>
            <a:r>
              <a:rPr lang="en-PH" sz="1600" b="1" dirty="0">
                <a:solidFill>
                  <a:schemeClr val="bg1"/>
                </a:solidFill>
                <a:latin typeface="Verdana"/>
                <a:cs typeface="Verdana"/>
              </a:rPr>
              <a:t>Options</a:t>
            </a:r>
            <a:r>
              <a:rPr lang="en-PH" sz="1600" dirty="0">
                <a:solidFill>
                  <a:schemeClr val="bg1"/>
                </a:solidFill>
                <a:latin typeface="Verdana"/>
                <a:cs typeface="Verdana"/>
              </a:rPr>
              <a:t> - Users can opt for a virtual machine image managed like a traditional database or a provider’s </a:t>
            </a:r>
            <a:r>
              <a:rPr lang="en-PH" sz="1600" dirty="0" err="1">
                <a:solidFill>
                  <a:schemeClr val="bg1"/>
                </a:solidFill>
                <a:latin typeface="Verdana"/>
                <a:cs typeface="Verdana"/>
              </a:rPr>
              <a:t>DBaaS</a:t>
            </a:r>
            <a:r>
              <a:rPr lang="en-PH" sz="1600" dirty="0">
                <a:solidFill>
                  <a:schemeClr val="bg1"/>
                </a:solidFill>
                <a:latin typeface="Verdana"/>
                <a:cs typeface="Verdana"/>
              </a:rPr>
              <a:t>.</a:t>
            </a:r>
          </a:p>
          <a:p>
            <a:pPr marL="450215" marR="5080" indent="-285750" algn="just">
              <a:lnSpc>
                <a:spcPct val="100000"/>
              </a:lnSpc>
              <a:spcBef>
                <a:spcPts val="100"/>
              </a:spcBef>
              <a:buClr>
                <a:srgbClr val="FFFFFF"/>
              </a:buClr>
              <a:buFont typeface="Arial" panose="020B0604020202020204" pitchFamily="34" charset="0"/>
              <a:buChar char="•"/>
              <a:tabLst>
                <a:tab pos="469900" algn="l"/>
              </a:tabLst>
            </a:pPr>
            <a:endParaRPr lang="en-PH" sz="1600" dirty="0">
              <a:solidFill>
                <a:schemeClr val="bg1"/>
              </a:solidFill>
              <a:latin typeface="Verdana"/>
              <a:cs typeface="Verdana"/>
            </a:endParaRPr>
          </a:p>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b="1" dirty="0">
                <a:solidFill>
                  <a:schemeClr val="bg1"/>
                </a:solidFill>
                <a:latin typeface="Verdana"/>
                <a:cs typeface="Verdana"/>
              </a:rPr>
              <a:t>Database</a:t>
            </a:r>
            <a:r>
              <a:rPr lang="en-PH" sz="1600" dirty="0">
                <a:solidFill>
                  <a:schemeClr val="bg1"/>
                </a:solidFill>
                <a:latin typeface="Verdana"/>
                <a:cs typeface="Verdana"/>
              </a:rPr>
              <a:t> </a:t>
            </a:r>
            <a:r>
              <a:rPr lang="en-PH" sz="1600" b="1" dirty="0">
                <a:solidFill>
                  <a:schemeClr val="bg1"/>
                </a:solidFill>
                <a:latin typeface="Verdana"/>
                <a:cs typeface="Verdana"/>
              </a:rPr>
              <a:t>Technology</a:t>
            </a:r>
            <a:r>
              <a:rPr lang="en-PH" sz="1600" dirty="0">
                <a:solidFill>
                  <a:schemeClr val="bg1"/>
                </a:solidFill>
                <a:latin typeface="Verdana"/>
                <a:cs typeface="Verdana"/>
              </a:rPr>
              <a:t> - SQL databases are difficult to scale but common. NoSQL databases scale more easily but do not work with some applications.</a:t>
            </a:r>
          </a:p>
          <a:p>
            <a:pPr marL="450215" marR="5080" indent="-285750" algn="just">
              <a:lnSpc>
                <a:spcPct val="100000"/>
              </a:lnSpc>
              <a:spcBef>
                <a:spcPts val="100"/>
              </a:spcBef>
              <a:buClr>
                <a:srgbClr val="FFFFFF"/>
              </a:buClr>
              <a:buFont typeface="Arial" panose="020B0604020202020204" pitchFamily="34" charset="0"/>
              <a:buChar char="•"/>
              <a:tabLst>
                <a:tab pos="469900" algn="l"/>
              </a:tabLst>
            </a:pPr>
            <a:endParaRPr lang="en-PH" sz="1600" dirty="0">
              <a:solidFill>
                <a:schemeClr val="bg1"/>
              </a:solidFill>
              <a:latin typeface="Verdana"/>
              <a:cs typeface="Verdana"/>
            </a:endParaRPr>
          </a:p>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b="1" dirty="0">
                <a:solidFill>
                  <a:schemeClr val="bg1"/>
                </a:solidFill>
                <a:latin typeface="Verdana"/>
                <a:cs typeface="Verdana"/>
              </a:rPr>
              <a:t>Security</a:t>
            </a:r>
            <a:r>
              <a:rPr lang="en-PH" sz="1600" dirty="0">
                <a:solidFill>
                  <a:schemeClr val="bg1"/>
                </a:solidFill>
                <a:latin typeface="Verdana"/>
                <a:cs typeface="Verdana"/>
              </a:rPr>
              <a:t> - Most cloud database providers encrypt data and provide other security measures.</a:t>
            </a:r>
          </a:p>
          <a:p>
            <a:pPr marL="450215" marR="5080" indent="-285750" algn="just">
              <a:lnSpc>
                <a:spcPct val="100000"/>
              </a:lnSpc>
              <a:spcBef>
                <a:spcPts val="100"/>
              </a:spcBef>
              <a:buClr>
                <a:srgbClr val="FFFFFF"/>
              </a:buClr>
              <a:buFont typeface="Arial" panose="020B0604020202020204" pitchFamily="34" charset="0"/>
              <a:buChar char="•"/>
              <a:tabLst>
                <a:tab pos="469900" algn="l"/>
              </a:tabLst>
            </a:pPr>
            <a:endParaRPr lang="en-PH" sz="1600" dirty="0">
              <a:solidFill>
                <a:schemeClr val="bg1"/>
              </a:solidFill>
              <a:latin typeface="Verdana"/>
              <a:cs typeface="Verdana"/>
            </a:endParaRPr>
          </a:p>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b="1" dirty="0">
                <a:solidFill>
                  <a:schemeClr val="bg1"/>
                </a:solidFill>
                <a:latin typeface="Verdana"/>
                <a:cs typeface="Verdana"/>
              </a:rPr>
              <a:t>Maintenance</a:t>
            </a:r>
            <a:r>
              <a:rPr lang="en-PH" sz="1600" dirty="0">
                <a:solidFill>
                  <a:schemeClr val="bg1"/>
                </a:solidFill>
                <a:latin typeface="Verdana"/>
                <a:cs typeface="Verdana"/>
              </a:rPr>
              <a:t> - When using a virtual machine image, IT staffers should understand how to maintain the underlying infrastructure.</a:t>
            </a:r>
            <a:endParaRPr sz="1600" dirty="0">
              <a:solidFill>
                <a:schemeClr val="bg1"/>
              </a:solidFill>
              <a:latin typeface="Verdana"/>
              <a:cs typeface="Verdana"/>
            </a:endParaRPr>
          </a:p>
        </p:txBody>
      </p:sp>
    </p:spTree>
    <p:extLst>
      <p:ext uri="{BB962C8B-B14F-4D97-AF65-F5344CB8AC3E}">
        <p14:creationId xmlns:p14="http://schemas.microsoft.com/office/powerpoint/2010/main" val="235679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1972" y="520953"/>
            <a:ext cx="8047228" cy="936154"/>
          </a:xfrm>
          <a:prstGeom prst="rect">
            <a:avLst/>
          </a:prstGeom>
        </p:spPr>
        <p:txBody>
          <a:bodyPr vert="horz" wrap="square" lIns="0" tIns="12700" rIns="0" bIns="0" rtlCol="0">
            <a:spAutoFit/>
          </a:bodyPr>
          <a:lstStyle/>
          <a:p>
            <a:pPr marL="12700">
              <a:lnSpc>
                <a:spcPct val="100000"/>
              </a:lnSpc>
              <a:spcBef>
                <a:spcPts val="100"/>
              </a:spcBef>
            </a:pPr>
            <a:r>
              <a:rPr lang="en-PH" spc="-10" dirty="0"/>
              <a:t>What are the benefits of cloud database management?</a:t>
            </a:r>
            <a:endParaRPr spc="-10" dirty="0"/>
          </a:p>
        </p:txBody>
      </p:sp>
      <p:sp>
        <p:nvSpPr>
          <p:cNvPr id="3" name="object 3"/>
          <p:cNvSpPr txBox="1"/>
          <p:nvPr/>
        </p:nvSpPr>
        <p:spPr>
          <a:xfrm>
            <a:off x="597692" y="1855067"/>
            <a:ext cx="7948616" cy="2526333"/>
          </a:xfrm>
          <a:prstGeom prst="rect">
            <a:avLst/>
          </a:prstGeom>
        </p:spPr>
        <p:txBody>
          <a:bodyPr vert="horz" wrap="square" lIns="0" tIns="12700" rIns="0" bIns="0" rtlCol="0">
            <a:spAutoFit/>
          </a:bodyPr>
          <a:lstStyle/>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b="1" dirty="0">
                <a:solidFill>
                  <a:schemeClr val="bg1"/>
                </a:solidFill>
                <a:latin typeface="Verdana"/>
                <a:cs typeface="Verdana"/>
              </a:rPr>
              <a:t>Disaster</a:t>
            </a:r>
            <a:r>
              <a:rPr lang="en-PH" sz="1600" dirty="0">
                <a:solidFill>
                  <a:schemeClr val="bg1"/>
                </a:solidFill>
                <a:latin typeface="Verdana"/>
                <a:cs typeface="Verdana"/>
              </a:rPr>
              <a:t> </a:t>
            </a:r>
            <a:r>
              <a:rPr lang="en-PH" sz="1600" b="1" dirty="0">
                <a:solidFill>
                  <a:schemeClr val="bg1"/>
                </a:solidFill>
                <a:latin typeface="Verdana"/>
                <a:cs typeface="Verdana"/>
              </a:rPr>
              <a:t>Recovery</a:t>
            </a:r>
            <a:r>
              <a:rPr lang="en-PH" sz="1600" dirty="0">
                <a:solidFill>
                  <a:schemeClr val="bg1"/>
                </a:solidFill>
                <a:latin typeface="Verdana"/>
                <a:cs typeface="Verdana"/>
              </a:rPr>
              <a:t> - Data is protected by backups stored on remote servers in the event of a natural disaster, equipment malfunction, or power outage.</a:t>
            </a:r>
          </a:p>
          <a:p>
            <a:pPr marL="450215" marR="5080" indent="-285750" algn="just">
              <a:lnSpc>
                <a:spcPct val="100000"/>
              </a:lnSpc>
              <a:spcBef>
                <a:spcPts val="100"/>
              </a:spcBef>
              <a:buClr>
                <a:srgbClr val="FFFFFF"/>
              </a:buClr>
              <a:buFont typeface="Arial" panose="020B0604020202020204" pitchFamily="34" charset="0"/>
              <a:buChar char="•"/>
              <a:tabLst>
                <a:tab pos="469900" algn="l"/>
              </a:tabLst>
            </a:pPr>
            <a:endParaRPr lang="en-PH" sz="1600" dirty="0">
              <a:solidFill>
                <a:schemeClr val="bg1"/>
              </a:solidFill>
              <a:latin typeface="Verdana"/>
              <a:cs typeface="Verdana"/>
            </a:endParaRPr>
          </a:p>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b="1" dirty="0">
                <a:solidFill>
                  <a:schemeClr val="bg1"/>
                </a:solidFill>
                <a:latin typeface="Verdana"/>
                <a:cs typeface="Verdana"/>
              </a:rPr>
              <a:t>Ease</a:t>
            </a:r>
            <a:r>
              <a:rPr lang="en-PH" sz="1600" dirty="0">
                <a:solidFill>
                  <a:schemeClr val="bg1"/>
                </a:solidFill>
                <a:latin typeface="Verdana"/>
                <a:cs typeface="Verdana"/>
              </a:rPr>
              <a:t> </a:t>
            </a:r>
            <a:r>
              <a:rPr lang="en-PH" sz="1600" b="1" dirty="0">
                <a:solidFill>
                  <a:schemeClr val="bg1"/>
                </a:solidFill>
                <a:latin typeface="Verdana"/>
                <a:cs typeface="Verdana"/>
              </a:rPr>
              <a:t>of</a:t>
            </a:r>
            <a:r>
              <a:rPr lang="en-PH" sz="1600" dirty="0">
                <a:solidFill>
                  <a:schemeClr val="bg1"/>
                </a:solidFill>
                <a:latin typeface="Verdana"/>
                <a:cs typeface="Verdana"/>
              </a:rPr>
              <a:t> </a:t>
            </a:r>
            <a:r>
              <a:rPr lang="en-PH" sz="1600" b="1" dirty="0">
                <a:solidFill>
                  <a:schemeClr val="bg1"/>
                </a:solidFill>
                <a:latin typeface="Verdana"/>
                <a:cs typeface="Verdana"/>
              </a:rPr>
              <a:t>Access</a:t>
            </a:r>
            <a:r>
              <a:rPr lang="en-PH" sz="1600" dirty="0">
                <a:solidFill>
                  <a:schemeClr val="bg1"/>
                </a:solidFill>
                <a:latin typeface="Verdana"/>
                <a:cs typeface="Verdana"/>
              </a:rPr>
              <a:t> - Using an API or web interface provided by a vendor, users can access cloud databases from any location.</a:t>
            </a:r>
          </a:p>
          <a:p>
            <a:pPr marL="450215" marR="5080" indent="-285750" algn="just">
              <a:lnSpc>
                <a:spcPct val="100000"/>
              </a:lnSpc>
              <a:spcBef>
                <a:spcPts val="100"/>
              </a:spcBef>
              <a:buClr>
                <a:srgbClr val="FFFFFF"/>
              </a:buClr>
              <a:buFont typeface="Arial" panose="020B0604020202020204" pitchFamily="34" charset="0"/>
              <a:buChar char="•"/>
              <a:tabLst>
                <a:tab pos="469900" algn="l"/>
              </a:tabLst>
            </a:pPr>
            <a:endParaRPr lang="en-PH" sz="1600" dirty="0">
              <a:solidFill>
                <a:schemeClr val="bg1"/>
              </a:solidFill>
              <a:latin typeface="Verdana"/>
              <a:cs typeface="Verdana"/>
            </a:endParaRPr>
          </a:p>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b="1" dirty="0">
                <a:solidFill>
                  <a:schemeClr val="bg1"/>
                </a:solidFill>
                <a:latin typeface="Verdana"/>
                <a:cs typeface="Verdana"/>
              </a:rPr>
              <a:t>Scalability</a:t>
            </a:r>
            <a:r>
              <a:rPr lang="en-PH" sz="1600" dirty="0">
                <a:solidFill>
                  <a:schemeClr val="bg1"/>
                </a:solidFill>
                <a:latin typeface="Verdana"/>
                <a:cs typeface="Verdana"/>
              </a:rPr>
              <a:t> - To adapt to changing needs, cloud databases can increase their storage capacity at runtime. Businesses only pay for the services they receive.</a:t>
            </a:r>
            <a:endParaRPr sz="1600" dirty="0">
              <a:solidFill>
                <a:schemeClr val="bg1"/>
              </a:solidFill>
              <a:latin typeface="Verdana"/>
              <a:cs typeface="Verdana"/>
            </a:endParaRPr>
          </a:p>
        </p:txBody>
      </p:sp>
    </p:spTree>
    <p:extLst>
      <p:ext uri="{BB962C8B-B14F-4D97-AF65-F5344CB8AC3E}">
        <p14:creationId xmlns:p14="http://schemas.microsoft.com/office/powerpoint/2010/main" val="4041783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057" y="353612"/>
            <a:ext cx="8047228" cy="936154"/>
          </a:xfrm>
          <a:prstGeom prst="rect">
            <a:avLst/>
          </a:prstGeom>
        </p:spPr>
        <p:txBody>
          <a:bodyPr vert="horz" wrap="square" lIns="0" tIns="12700" rIns="0" bIns="0" rtlCol="0">
            <a:spAutoFit/>
          </a:bodyPr>
          <a:lstStyle/>
          <a:p>
            <a:pPr marL="12700">
              <a:lnSpc>
                <a:spcPct val="100000"/>
              </a:lnSpc>
              <a:spcBef>
                <a:spcPts val="100"/>
              </a:spcBef>
            </a:pPr>
            <a:r>
              <a:rPr lang="en-PH" spc="-10" dirty="0"/>
              <a:t>What are the features of cloud database management?</a:t>
            </a:r>
            <a:endParaRPr spc="-10" dirty="0"/>
          </a:p>
        </p:txBody>
      </p:sp>
      <p:sp>
        <p:nvSpPr>
          <p:cNvPr id="3" name="object 3"/>
          <p:cNvSpPr txBox="1"/>
          <p:nvPr/>
        </p:nvSpPr>
        <p:spPr>
          <a:xfrm>
            <a:off x="632057" y="1533045"/>
            <a:ext cx="7948616" cy="3316292"/>
          </a:xfrm>
          <a:prstGeom prst="rect">
            <a:avLst/>
          </a:prstGeom>
        </p:spPr>
        <p:txBody>
          <a:bodyPr vert="horz" wrap="square" lIns="0" tIns="12700" rIns="0" bIns="0" rtlCol="0">
            <a:spAutoFit/>
          </a:bodyPr>
          <a:lstStyle/>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dirty="0">
                <a:solidFill>
                  <a:schemeClr val="bg1"/>
                </a:solidFill>
                <a:latin typeface="Verdana"/>
                <a:cs typeface="Verdana"/>
              </a:rPr>
              <a:t>A database service built and accessed through a cloud platform.</a:t>
            </a:r>
          </a:p>
          <a:p>
            <a:pPr marL="450215" marR="5080" indent="-285750" algn="just">
              <a:lnSpc>
                <a:spcPct val="100000"/>
              </a:lnSpc>
              <a:spcBef>
                <a:spcPts val="100"/>
              </a:spcBef>
              <a:buClr>
                <a:srgbClr val="FFFFFF"/>
              </a:buClr>
              <a:buFont typeface="Arial" panose="020B0604020202020204" pitchFamily="34" charset="0"/>
              <a:buChar char="•"/>
              <a:tabLst>
                <a:tab pos="469900" algn="l"/>
              </a:tabLst>
            </a:pPr>
            <a:endParaRPr lang="en-PH" sz="1600" dirty="0">
              <a:solidFill>
                <a:schemeClr val="bg1"/>
              </a:solidFill>
              <a:latin typeface="Verdana"/>
              <a:cs typeface="Verdana"/>
            </a:endParaRPr>
          </a:p>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dirty="0">
                <a:solidFill>
                  <a:schemeClr val="bg1"/>
                </a:solidFill>
                <a:latin typeface="Verdana"/>
                <a:cs typeface="Verdana"/>
              </a:rPr>
              <a:t>Enables enterprise users to host databases without buying dedicated hardware.</a:t>
            </a:r>
          </a:p>
          <a:p>
            <a:pPr marL="450215" marR="5080" indent="-285750" algn="just">
              <a:lnSpc>
                <a:spcPct val="100000"/>
              </a:lnSpc>
              <a:spcBef>
                <a:spcPts val="100"/>
              </a:spcBef>
              <a:buClr>
                <a:srgbClr val="FFFFFF"/>
              </a:buClr>
              <a:buFont typeface="Arial" panose="020B0604020202020204" pitchFamily="34" charset="0"/>
              <a:buChar char="•"/>
              <a:tabLst>
                <a:tab pos="469900" algn="l"/>
              </a:tabLst>
            </a:pPr>
            <a:endParaRPr lang="en-PH" sz="1600" dirty="0">
              <a:solidFill>
                <a:schemeClr val="bg1"/>
              </a:solidFill>
              <a:latin typeface="Verdana"/>
              <a:cs typeface="Verdana"/>
            </a:endParaRPr>
          </a:p>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dirty="0">
                <a:solidFill>
                  <a:schemeClr val="bg1"/>
                </a:solidFill>
                <a:latin typeface="Verdana"/>
                <a:cs typeface="Verdana"/>
              </a:rPr>
              <a:t>Can be managed by the user or offered as a service and managed by a provider.</a:t>
            </a:r>
          </a:p>
          <a:p>
            <a:pPr marL="450215" marR="5080" indent="-285750" algn="just">
              <a:lnSpc>
                <a:spcPct val="100000"/>
              </a:lnSpc>
              <a:spcBef>
                <a:spcPts val="100"/>
              </a:spcBef>
              <a:buClr>
                <a:srgbClr val="FFFFFF"/>
              </a:buClr>
              <a:buFont typeface="Arial" panose="020B0604020202020204" pitchFamily="34" charset="0"/>
              <a:buChar char="•"/>
              <a:tabLst>
                <a:tab pos="469900" algn="l"/>
              </a:tabLst>
            </a:pPr>
            <a:endParaRPr lang="en-PH" sz="1600" dirty="0">
              <a:solidFill>
                <a:schemeClr val="bg1"/>
              </a:solidFill>
              <a:latin typeface="Verdana"/>
              <a:cs typeface="Verdana"/>
            </a:endParaRPr>
          </a:p>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dirty="0">
                <a:solidFill>
                  <a:schemeClr val="bg1"/>
                </a:solidFill>
                <a:latin typeface="Verdana"/>
                <a:cs typeface="Verdana"/>
              </a:rPr>
              <a:t>Can support relational databases (including MySQL and PostgreSQL) and NoSQL databases (including MongoDB and Apache </a:t>
            </a:r>
            <a:r>
              <a:rPr lang="en-PH" sz="1600" dirty="0" err="1">
                <a:solidFill>
                  <a:schemeClr val="bg1"/>
                </a:solidFill>
                <a:latin typeface="Verdana"/>
                <a:cs typeface="Verdana"/>
              </a:rPr>
              <a:t>CouchDB</a:t>
            </a:r>
            <a:r>
              <a:rPr lang="en-PH" sz="1600" dirty="0">
                <a:solidFill>
                  <a:schemeClr val="bg1"/>
                </a:solidFill>
                <a:latin typeface="Verdana"/>
                <a:cs typeface="Verdana"/>
              </a:rPr>
              <a:t>).</a:t>
            </a:r>
          </a:p>
          <a:p>
            <a:pPr marL="450215" marR="5080" indent="-285750" algn="just">
              <a:lnSpc>
                <a:spcPct val="100000"/>
              </a:lnSpc>
              <a:spcBef>
                <a:spcPts val="100"/>
              </a:spcBef>
              <a:buClr>
                <a:srgbClr val="FFFFFF"/>
              </a:buClr>
              <a:buFont typeface="Arial" panose="020B0604020202020204" pitchFamily="34" charset="0"/>
              <a:buChar char="•"/>
              <a:tabLst>
                <a:tab pos="469900" algn="l"/>
              </a:tabLst>
            </a:pPr>
            <a:endParaRPr lang="en-PH" sz="1600" dirty="0">
              <a:solidFill>
                <a:schemeClr val="bg1"/>
              </a:solidFill>
              <a:latin typeface="Verdana"/>
              <a:cs typeface="Verdana"/>
            </a:endParaRPr>
          </a:p>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dirty="0">
                <a:solidFill>
                  <a:schemeClr val="bg1"/>
                </a:solidFill>
                <a:latin typeface="Verdana"/>
                <a:cs typeface="Verdana"/>
              </a:rPr>
              <a:t>Accessed through a web interface or vendor-provided application programming interface (API)</a:t>
            </a:r>
            <a:endParaRPr sz="1600" dirty="0">
              <a:solidFill>
                <a:schemeClr val="bg1"/>
              </a:solidFill>
              <a:latin typeface="Verdana"/>
              <a:cs typeface="Verdana"/>
            </a:endParaRPr>
          </a:p>
        </p:txBody>
      </p:sp>
    </p:spTree>
    <p:extLst>
      <p:ext uri="{BB962C8B-B14F-4D97-AF65-F5344CB8AC3E}">
        <p14:creationId xmlns:p14="http://schemas.microsoft.com/office/powerpoint/2010/main" val="304382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70376" y="1309116"/>
            <a:ext cx="619125" cy="620395"/>
          </a:xfrm>
          <a:custGeom>
            <a:avLst/>
            <a:gdLst/>
            <a:ahLst/>
            <a:cxnLst/>
            <a:rect l="l" t="t" r="r" b="b"/>
            <a:pathLst>
              <a:path w="619125" h="620394">
                <a:moveTo>
                  <a:pt x="0" y="310134"/>
                </a:moveTo>
                <a:lnTo>
                  <a:pt x="3355" y="264295"/>
                </a:lnTo>
                <a:lnTo>
                  <a:pt x="13102" y="220548"/>
                </a:lnTo>
                <a:lnTo>
                  <a:pt x="28761" y="179371"/>
                </a:lnTo>
                <a:lnTo>
                  <a:pt x="49853" y="141244"/>
                </a:lnTo>
                <a:lnTo>
                  <a:pt x="75899" y="106646"/>
                </a:lnTo>
                <a:lnTo>
                  <a:pt x="106420" y="76056"/>
                </a:lnTo>
                <a:lnTo>
                  <a:pt x="140936" y="49954"/>
                </a:lnTo>
                <a:lnTo>
                  <a:pt x="178968" y="28818"/>
                </a:lnTo>
                <a:lnTo>
                  <a:pt x="220038" y="13127"/>
                </a:lnTo>
                <a:lnTo>
                  <a:pt x="263665" y="3361"/>
                </a:lnTo>
                <a:lnTo>
                  <a:pt x="309372" y="0"/>
                </a:lnTo>
                <a:lnTo>
                  <a:pt x="355078" y="3361"/>
                </a:lnTo>
                <a:lnTo>
                  <a:pt x="398705" y="13127"/>
                </a:lnTo>
                <a:lnTo>
                  <a:pt x="439775" y="28818"/>
                </a:lnTo>
                <a:lnTo>
                  <a:pt x="477807" y="49954"/>
                </a:lnTo>
                <a:lnTo>
                  <a:pt x="512323" y="76056"/>
                </a:lnTo>
                <a:lnTo>
                  <a:pt x="542844" y="106646"/>
                </a:lnTo>
                <a:lnTo>
                  <a:pt x="568890" y="141244"/>
                </a:lnTo>
                <a:lnTo>
                  <a:pt x="589982" y="179371"/>
                </a:lnTo>
                <a:lnTo>
                  <a:pt x="605641" y="220548"/>
                </a:lnTo>
                <a:lnTo>
                  <a:pt x="615388" y="264295"/>
                </a:lnTo>
                <a:lnTo>
                  <a:pt x="618744" y="310134"/>
                </a:lnTo>
                <a:lnTo>
                  <a:pt x="615388" y="355972"/>
                </a:lnTo>
                <a:lnTo>
                  <a:pt x="605641" y="399719"/>
                </a:lnTo>
                <a:lnTo>
                  <a:pt x="589982" y="440896"/>
                </a:lnTo>
                <a:lnTo>
                  <a:pt x="568890" y="479023"/>
                </a:lnTo>
                <a:lnTo>
                  <a:pt x="542844" y="513621"/>
                </a:lnTo>
                <a:lnTo>
                  <a:pt x="512323" y="544211"/>
                </a:lnTo>
                <a:lnTo>
                  <a:pt x="477807" y="570313"/>
                </a:lnTo>
                <a:lnTo>
                  <a:pt x="439775" y="591449"/>
                </a:lnTo>
                <a:lnTo>
                  <a:pt x="398705" y="607140"/>
                </a:lnTo>
                <a:lnTo>
                  <a:pt x="355078" y="616906"/>
                </a:lnTo>
                <a:lnTo>
                  <a:pt x="309372" y="620268"/>
                </a:lnTo>
                <a:lnTo>
                  <a:pt x="263665" y="616906"/>
                </a:lnTo>
                <a:lnTo>
                  <a:pt x="220038" y="607140"/>
                </a:lnTo>
                <a:lnTo>
                  <a:pt x="178968" y="591449"/>
                </a:lnTo>
                <a:lnTo>
                  <a:pt x="140936" y="570313"/>
                </a:lnTo>
                <a:lnTo>
                  <a:pt x="106420" y="544211"/>
                </a:lnTo>
                <a:lnTo>
                  <a:pt x="75899" y="513621"/>
                </a:lnTo>
                <a:lnTo>
                  <a:pt x="49853" y="479023"/>
                </a:lnTo>
                <a:lnTo>
                  <a:pt x="28761" y="440896"/>
                </a:lnTo>
                <a:lnTo>
                  <a:pt x="13102" y="399719"/>
                </a:lnTo>
                <a:lnTo>
                  <a:pt x="3355" y="355972"/>
                </a:lnTo>
                <a:lnTo>
                  <a:pt x="0" y="310134"/>
                </a:lnTo>
                <a:close/>
              </a:path>
            </a:pathLst>
          </a:custGeom>
          <a:ln w="9525">
            <a:solidFill>
              <a:srgbClr val="FFFFFF"/>
            </a:solidFill>
          </a:ln>
        </p:spPr>
        <p:txBody>
          <a:bodyPr wrap="square" lIns="0" tIns="0" rIns="0" bIns="0" rtlCol="0"/>
          <a:lstStyle/>
          <a:p>
            <a:endParaRPr/>
          </a:p>
        </p:txBody>
      </p:sp>
      <p:sp>
        <p:nvSpPr>
          <p:cNvPr id="3" name="object 3"/>
          <p:cNvSpPr/>
          <p:nvPr/>
        </p:nvSpPr>
        <p:spPr>
          <a:xfrm>
            <a:off x="3770376" y="2456688"/>
            <a:ext cx="619125" cy="619125"/>
          </a:xfrm>
          <a:custGeom>
            <a:avLst/>
            <a:gdLst/>
            <a:ahLst/>
            <a:cxnLst/>
            <a:rect l="l" t="t" r="r" b="b"/>
            <a:pathLst>
              <a:path w="619125" h="619125">
                <a:moveTo>
                  <a:pt x="0" y="309372"/>
                </a:moveTo>
                <a:lnTo>
                  <a:pt x="3355" y="263665"/>
                </a:lnTo>
                <a:lnTo>
                  <a:pt x="13102" y="220038"/>
                </a:lnTo>
                <a:lnTo>
                  <a:pt x="28761" y="178968"/>
                </a:lnTo>
                <a:lnTo>
                  <a:pt x="49853" y="140936"/>
                </a:lnTo>
                <a:lnTo>
                  <a:pt x="75899" y="106420"/>
                </a:lnTo>
                <a:lnTo>
                  <a:pt x="106420" y="75899"/>
                </a:lnTo>
                <a:lnTo>
                  <a:pt x="140936" y="49853"/>
                </a:lnTo>
                <a:lnTo>
                  <a:pt x="178968" y="28761"/>
                </a:lnTo>
                <a:lnTo>
                  <a:pt x="220038" y="13102"/>
                </a:lnTo>
                <a:lnTo>
                  <a:pt x="263665" y="3355"/>
                </a:lnTo>
                <a:lnTo>
                  <a:pt x="309372" y="0"/>
                </a:lnTo>
                <a:lnTo>
                  <a:pt x="355078" y="3355"/>
                </a:lnTo>
                <a:lnTo>
                  <a:pt x="398705" y="13102"/>
                </a:lnTo>
                <a:lnTo>
                  <a:pt x="439775" y="28761"/>
                </a:lnTo>
                <a:lnTo>
                  <a:pt x="477807" y="49853"/>
                </a:lnTo>
                <a:lnTo>
                  <a:pt x="512323" y="75899"/>
                </a:lnTo>
                <a:lnTo>
                  <a:pt x="542844" y="106420"/>
                </a:lnTo>
                <a:lnTo>
                  <a:pt x="568890" y="140936"/>
                </a:lnTo>
                <a:lnTo>
                  <a:pt x="589982" y="178968"/>
                </a:lnTo>
                <a:lnTo>
                  <a:pt x="605641" y="220038"/>
                </a:lnTo>
                <a:lnTo>
                  <a:pt x="615388" y="263665"/>
                </a:lnTo>
                <a:lnTo>
                  <a:pt x="618744" y="309372"/>
                </a:lnTo>
                <a:lnTo>
                  <a:pt x="615388" y="355078"/>
                </a:lnTo>
                <a:lnTo>
                  <a:pt x="605641" y="398705"/>
                </a:lnTo>
                <a:lnTo>
                  <a:pt x="589982" y="439775"/>
                </a:lnTo>
                <a:lnTo>
                  <a:pt x="568890" y="477807"/>
                </a:lnTo>
                <a:lnTo>
                  <a:pt x="542844" y="512323"/>
                </a:lnTo>
                <a:lnTo>
                  <a:pt x="512323" y="542844"/>
                </a:lnTo>
                <a:lnTo>
                  <a:pt x="477807" y="568890"/>
                </a:lnTo>
                <a:lnTo>
                  <a:pt x="439775" y="589982"/>
                </a:lnTo>
                <a:lnTo>
                  <a:pt x="398705" y="605641"/>
                </a:lnTo>
                <a:lnTo>
                  <a:pt x="355078" y="615388"/>
                </a:lnTo>
                <a:lnTo>
                  <a:pt x="309372" y="618744"/>
                </a:lnTo>
                <a:lnTo>
                  <a:pt x="263665" y="615388"/>
                </a:lnTo>
                <a:lnTo>
                  <a:pt x="220038" y="605641"/>
                </a:lnTo>
                <a:lnTo>
                  <a:pt x="178968" y="589982"/>
                </a:lnTo>
                <a:lnTo>
                  <a:pt x="140936" y="568890"/>
                </a:lnTo>
                <a:lnTo>
                  <a:pt x="106420" y="542844"/>
                </a:lnTo>
                <a:lnTo>
                  <a:pt x="75899" y="512323"/>
                </a:lnTo>
                <a:lnTo>
                  <a:pt x="49853" y="477807"/>
                </a:lnTo>
                <a:lnTo>
                  <a:pt x="28761" y="439775"/>
                </a:lnTo>
                <a:lnTo>
                  <a:pt x="13102" y="398705"/>
                </a:lnTo>
                <a:lnTo>
                  <a:pt x="3355" y="355078"/>
                </a:lnTo>
                <a:lnTo>
                  <a:pt x="0" y="309372"/>
                </a:lnTo>
                <a:close/>
              </a:path>
            </a:pathLst>
          </a:custGeom>
          <a:ln w="9525">
            <a:solidFill>
              <a:srgbClr val="FFFFFF"/>
            </a:solidFill>
          </a:ln>
        </p:spPr>
        <p:txBody>
          <a:bodyPr wrap="square" lIns="0" tIns="0" rIns="0" bIns="0" rtlCol="0"/>
          <a:lstStyle/>
          <a:p>
            <a:endParaRPr/>
          </a:p>
        </p:txBody>
      </p:sp>
      <p:sp>
        <p:nvSpPr>
          <p:cNvPr id="4" name="object 4"/>
          <p:cNvSpPr/>
          <p:nvPr/>
        </p:nvSpPr>
        <p:spPr>
          <a:xfrm>
            <a:off x="3770376" y="3593591"/>
            <a:ext cx="619125" cy="619125"/>
          </a:xfrm>
          <a:custGeom>
            <a:avLst/>
            <a:gdLst/>
            <a:ahLst/>
            <a:cxnLst/>
            <a:rect l="l" t="t" r="r" b="b"/>
            <a:pathLst>
              <a:path w="619125" h="619125">
                <a:moveTo>
                  <a:pt x="0" y="309372"/>
                </a:moveTo>
                <a:lnTo>
                  <a:pt x="3355" y="263665"/>
                </a:lnTo>
                <a:lnTo>
                  <a:pt x="13102" y="220038"/>
                </a:lnTo>
                <a:lnTo>
                  <a:pt x="28761" y="178968"/>
                </a:lnTo>
                <a:lnTo>
                  <a:pt x="49853" y="140936"/>
                </a:lnTo>
                <a:lnTo>
                  <a:pt x="75899" y="106420"/>
                </a:lnTo>
                <a:lnTo>
                  <a:pt x="106420" y="75899"/>
                </a:lnTo>
                <a:lnTo>
                  <a:pt x="140936" y="49853"/>
                </a:lnTo>
                <a:lnTo>
                  <a:pt x="178968" y="28761"/>
                </a:lnTo>
                <a:lnTo>
                  <a:pt x="220038" y="13102"/>
                </a:lnTo>
                <a:lnTo>
                  <a:pt x="263665" y="3355"/>
                </a:lnTo>
                <a:lnTo>
                  <a:pt x="309372" y="0"/>
                </a:lnTo>
                <a:lnTo>
                  <a:pt x="355078" y="3355"/>
                </a:lnTo>
                <a:lnTo>
                  <a:pt x="398705" y="13102"/>
                </a:lnTo>
                <a:lnTo>
                  <a:pt x="439775" y="28761"/>
                </a:lnTo>
                <a:lnTo>
                  <a:pt x="477807" y="49853"/>
                </a:lnTo>
                <a:lnTo>
                  <a:pt x="512323" y="75899"/>
                </a:lnTo>
                <a:lnTo>
                  <a:pt x="542844" y="106420"/>
                </a:lnTo>
                <a:lnTo>
                  <a:pt x="568890" y="140936"/>
                </a:lnTo>
                <a:lnTo>
                  <a:pt x="589982" y="178968"/>
                </a:lnTo>
                <a:lnTo>
                  <a:pt x="605641" y="220038"/>
                </a:lnTo>
                <a:lnTo>
                  <a:pt x="615388" y="263665"/>
                </a:lnTo>
                <a:lnTo>
                  <a:pt x="618744" y="309372"/>
                </a:lnTo>
                <a:lnTo>
                  <a:pt x="615388" y="355089"/>
                </a:lnTo>
                <a:lnTo>
                  <a:pt x="605641" y="398724"/>
                </a:lnTo>
                <a:lnTo>
                  <a:pt x="589982" y="439797"/>
                </a:lnTo>
                <a:lnTo>
                  <a:pt x="568890" y="477830"/>
                </a:lnTo>
                <a:lnTo>
                  <a:pt x="542844" y="512344"/>
                </a:lnTo>
                <a:lnTo>
                  <a:pt x="512323" y="542861"/>
                </a:lnTo>
                <a:lnTo>
                  <a:pt x="477807" y="568903"/>
                </a:lnTo>
                <a:lnTo>
                  <a:pt x="439775" y="589990"/>
                </a:lnTo>
                <a:lnTo>
                  <a:pt x="398705" y="605645"/>
                </a:lnTo>
                <a:lnTo>
                  <a:pt x="355078" y="615389"/>
                </a:lnTo>
                <a:lnTo>
                  <a:pt x="309372" y="618744"/>
                </a:lnTo>
                <a:lnTo>
                  <a:pt x="263665" y="615389"/>
                </a:lnTo>
                <a:lnTo>
                  <a:pt x="220038" y="605645"/>
                </a:lnTo>
                <a:lnTo>
                  <a:pt x="178968" y="589990"/>
                </a:lnTo>
                <a:lnTo>
                  <a:pt x="140936" y="568903"/>
                </a:lnTo>
                <a:lnTo>
                  <a:pt x="106420" y="542861"/>
                </a:lnTo>
                <a:lnTo>
                  <a:pt x="75899" y="512344"/>
                </a:lnTo>
                <a:lnTo>
                  <a:pt x="49853" y="477830"/>
                </a:lnTo>
                <a:lnTo>
                  <a:pt x="28761" y="439797"/>
                </a:lnTo>
                <a:lnTo>
                  <a:pt x="13102" y="398724"/>
                </a:lnTo>
                <a:lnTo>
                  <a:pt x="3355" y="355089"/>
                </a:lnTo>
                <a:lnTo>
                  <a:pt x="0" y="309372"/>
                </a:lnTo>
                <a:close/>
              </a:path>
            </a:pathLst>
          </a:custGeom>
          <a:ln w="9525">
            <a:solidFill>
              <a:srgbClr val="FFFFFF"/>
            </a:solidFill>
          </a:ln>
        </p:spPr>
        <p:txBody>
          <a:bodyPr wrap="square" lIns="0" tIns="0" rIns="0" bIns="0" rtlCol="0"/>
          <a:lstStyle/>
          <a:p>
            <a:endParaRPr/>
          </a:p>
        </p:txBody>
      </p:sp>
      <p:sp>
        <p:nvSpPr>
          <p:cNvPr id="5" name="object 5"/>
          <p:cNvSpPr/>
          <p:nvPr/>
        </p:nvSpPr>
        <p:spPr>
          <a:xfrm>
            <a:off x="781812" y="3593591"/>
            <a:ext cx="619125" cy="619125"/>
          </a:xfrm>
          <a:custGeom>
            <a:avLst/>
            <a:gdLst/>
            <a:ahLst/>
            <a:cxnLst/>
            <a:rect l="l" t="t" r="r" b="b"/>
            <a:pathLst>
              <a:path w="619125" h="619125">
                <a:moveTo>
                  <a:pt x="0" y="309372"/>
                </a:moveTo>
                <a:lnTo>
                  <a:pt x="3354" y="263665"/>
                </a:lnTo>
                <a:lnTo>
                  <a:pt x="13098" y="220038"/>
                </a:lnTo>
                <a:lnTo>
                  <a:pt x="28753" y="178968"/>
                </a:lnTo>
                <a:lnTo>
                  <a:pt x="49840" y="140936"/>
                </a:lnTo>
                <a:lnTo>
                  <a:pt x="75882" y="106420"/>
                </a:lnTo>
                <a:lnTo>
                  <a:pt x="106399" y="75899"/>
                </a:lnTo>
                <a:lnTo>
                  <a:pt x="140913" y="49853"/>
                </a:lnTo>
                <a:lnTo>
                  <a:pt x="178946" y="28761"/>
                </a:lnTo>
                <a:lnTo>
                  <a:pt x="220019" y="13102"/>
                </a:lnTo>
                <a:lnTo>
                  <a:pt x="263654" y="3355"/>
                </a:lnTo>
                <a:lnTo>
                  <a:pt x="309372" y="0"/>
                </a:lnTo>
                <a:lnTo>
                  <a:pt x="355089" y="3355"/>
                </a:lnTo>
                <a:lnTo>
                  <a:pt x="398724" y="13102"/>
                </a:lnTo>
                <a:lnTo>
                  <a:pt x="439797" y="28761"/>
                </a:lnTo>
                <a:lnTo>
                  <a:pt x="477830" y="49853"/>
                </a:lnTo>
                <a:lnTo>
                  <a:pt x="512344" y="75899"/>
                </a:lnTo>
                <a:lnTo>
                  <a:pt x="542861" y="106420"/>
                </a:lnTo>
                <a:lnTo>
                  <a:pt x="568903" y="140936"/>
                </a:lnTo>
                <a:lnTo>
                  <a:pt x="589990" y="178968"/>
                </a:lnTo>
                <a:lnTo>
                  <a:pt x="605645" y="220038"/>
                </a:lnTo>
                <a:lnTo>
                  <a:pt x="615389" y="263665"/>
                </a:lnTo>
                <a:lnTo>
                  <a:pt x="618744" y="309372"/>
                </a:lnTo>
                <a:lnTo>
                  <a:pt x="615389" y="355089"/>
                </a:lnTo>
                <a:lnTo>
                  <a:pt x="605645" y="398724"/>
                </a:lnTo>
                <a:lnTo>
                  <a:pt x="589990" y="439797"/>
                </a:lnTo>
                <a:lnTo>
                  <a:pt x="568903" y="477830"/>
                </a:lnTo>
                <a:lnTo>
                  <a:pt x="542861" y="512344"/>
                </a:lnTo>
                <a:lnTo>
                  <a:pt x="512344" y="542861"/>
                </a:lnTo>
                <a:lnTo>
                  <a:pt x="477830" y="568903"/>
                </a:lnTo>
                <a:lnTo>
                  <a:pt x="439797" y="589990"/>
                </a:lnTo>
                <a:lnTo>
                  <a:pt x="398724" y="605645"/>
                </a:lnTo>
                <a:lnTo>
                  <a:pt x="355089" y="615389"/>
                </a:lnTo>
                <a:lnTo>
                  <a:pt x="309372" y="618744"/>
                </a:lnTo>
                <a:lnTo>
                  <a:pt x="263654" y="615389"/>
                </a:lnTo>
                <a:lnTo>
                  <a:pt x="220019" y="605645"/>
                </a:lnTo>
                <a:lnTo>
                  <a:pt x="178946" y="589990"/>
                </a:lnTo>
                <a:lnTo>
                  <a:pt x="140913" y="568903"/>
                </a:lnTo>
                <a:lnTo>
                  <a:pt x="106399" y="542861"/>
                </a:lnTo>
                <a:lnTo>
                  <a:pt x="75882" y="512344"/>
                </a:lnTo>
                <a:lnTo>
                  <a:pt x="49840" y="477830"/>
                </a:lnTo>
                <a:lnTo>
                  <a:pt x="28753" y="439797"/>
                </a:lnTo>
                <a:lnTo>
                  <a:pt x="13098" y="398724"/>
                </a:lnTo>
                <a:lnTo>
                  <a:pt x="3354" y="355089"/>
                </a:lnTo>
                <a:lnTo>
                  <a:pt x="0" y="309372"/>
                </a:lnTo>
                <a:close/>
              </a:path>
            </a:pathLst>
          </a:custGeom>
          <a:ln w="9525">
            <a:solidFill>
              <a:srgbClr val="FFFFFF"/>
            </a:solidFill>
          </a:ln>
        </p:spPr>
        <p:txBody>
          <a:bodyPr wrap="square" lIns="0" tIns="0" rIns="0" bIns="0" rtlCol="0"/>
          <a:lstStyle/>
          <a:p>
            <a:endParaRPr/>
          </a:p>
        </p:txBody>
      </p:sp>
      <p:sp>
        <p:nvSpPr>
          <p:cNvPr id="6" name="object 6"/>
          <p:cNvSpPr/>
          <p:nvPr/>
        </p:nvSpPr>
        <p:spPr>
          <a:xfrm>
            <a:off x="781812" y="2456688"/>
            <a:ext cx="619125" cy="619125"/>
          </a:xfrm>
          <a:custGeom>
            <a:avLst/>
            <a:gdLst/>
            <a:ahLst/>
            <a:cxnLst/>
            <a:rect l="l" t="t" r="r" b="b"/>
            <a:pathLst>
              <a:path w="619125" h="619125">
                <a:moveTo>
                  <a:pt x="0" y="309372"/>
                </a:moveTo>
                <a:lnTo>
                  <a:pt x="3354" y="263665"/>
                </a:lnTo>
                <a:lnTo>
                  <a:pt x="13098" y="220038"/>
                </a:lnTo>
                <a:lnTo>
                  <a:pt x="28753" y="178968"/>
                </a:lnTo>
                <a:lnTo>
                  <a:pt x="49840" y="140936"/>
                </a:lnTo>
                <a:lnTo>
                  <a:pt x="75882" y="106420"/>
                </a:lnTo>
                <a:lnTo>
                  <a:pt x="106399" y="75899"/>
                </a:lnTo>
                <a:lnTo>
                  <a:pt x="140913" y="49853"/>
                </a:lnTo>
                <a:lnTo>
                  <a:pt x="178946" y="28761"/>
                </a:lnTo>
                <a:lnTo>
                  <a:pt x="220019" y="13102"/>
                </a:lnTo>
                <a:lnTo>
                  <a:pt x="263654" y="3355"/>
                </a:lnTo>
                <a:lnTo>
                  <a:pt x="309372" y="0"/>
                </a:lnTo>
                <a:lnTo>
                  <a:pt x="355089" y="3355"/>
                </a:lnTo>
                <a:lnTo>
                  <a:pt x="398724" y="13102"/>
                </a:lnTo>
                <a:lnTo>
                  <a:pt x="439797" y="28761"/>
                </a:lnTo>
                <a:lnTo>
                  <a:pt x="477830" y="49853"/>
                </a:lnTo>
                <a:lnTo>
                  <a:pt x="512344" y="75899"/>
                </a:lnTo>
                <a:lnTo>
                  <a:pt x="542861" y="106420"/>
                </a:lnTo>
                <a:lnTo>
                  <a:pt x="568903" y="140936"/>
                </a:lnTo>
                <a:lnTo>
                  <a:pt x="589990" y="178968"/>
                </a:lnTo>
                <a:lnTo>
                  <a:pt x="605645" y="220038"/>
                </a:lnTo>
                <a:lnTo>
                  <a:pt x="615389" y="263665"/>
                </a:lnTo>
                <a:lnTo>
                  <a:pt x="618744" y="309372"/>
                </a:lnTo>
                <a:lnTo>
                  <a:pt x="615389" y="355078"/>
                </a:lnTo>
                <a:lnTo>
                  <a:pt x="605645" y="398705"/>
                </a:lnTo>
                <a:lnTo>
                  <a:pt x="589990" y="439775"/>
                </a:lnTo>
                <a:lnTo>
                  <a:pt x="568903" y="477807"/>
                </a:lnTo>
                <a:lnTo>
                  <a:pt x="542861" y="512323"/>
                </a:lnTo>
                <a:lnTo>
                  <a:pt x="512344" y="542844"/>
                </a:lnTo>
                <a:lnTo>
                  <a:pt x="477830" y="568890"/>
                </a:lnTo>
                <a:lnTo>
                  <a:pt x="439797" y="589982"/>
                </a:lnTo>
                <a:lnTo>
                  <a:pt x="398724" y="605641"/>
                </a:lnTo>
                <a:lnTo>
                  <a:pt x="355089" y="615388"/>
                </a:lnTo>
                <a:lnTo>
                  <a:pt x="309372" y="618744"/>
                </a:lnTo>
                <a:lnTo>
                  <a:pt x="263654" y="615388"/>
                </a:lnTo>
                <a:lnTo>
                  <a:pt x="220019" y="605641"/>
                </a:lnTo>
                <a:lnTo>
                  <a:pt x="178946" y="589982"/>
                </a:lnTo>
                <a:lnTo>
                  <a:pt x="140913" y="568890"/>
                </a:lnTo>
                <a:lnTo>
                  <a:pt x="106399" y="542844"/>
                </a:lnTo>
                <a:lnTo>
                  <a:pt x="75882" y="512323"/>
                </a:lnTo>
                <a:lnTo>
                  <a:pt x="49840" y="477807"/>
                </a:lnTo>
                <a:lnTo>
                  <a:pt x="28753" y="439775"/>
                </a:lnTo>
                <a:lnTo>
                  <a:pt x="13098" y="398705"/>
                </a:lnTo>
                <a:lnTo>
                  <a:pt x="3354" y="355078"/>
                </a:lnTo>
                <a:lnTo>
                  <a:pt x="0" y="309372"/>
                </a:lnTo>
                <a:close/>
              </a:path>
            </a:pathLst>
          </a:custGeom>
          <a:ln w="9525">
            <a:solidFill>
              <a:srgbClr val="FFFFFF"/>
            </a:solidFill>
          </a:ln>
        </p:spPr>
        <p:txBody>
          <a:bodyPr wrap="square" lIns="0" tIns="0" rIns="0" bIns="0" rtlCol="0"/>
          <a:lstStyle/>
          <a:p>
            <a:endParaRPr/>
          </a:p>
        </p:txBody>
      </p:sp>
      <p:sp>
        <p:nvSpPr>
          <p:cNvPr id="7" name="object 7"/>
          <p:cNvSpPr/>
          <p:nvPr/>
        </p:nvSpPr>
        <p:spPr>
          <a:xfrm>
            <a:off x="781812" y="1309116"/>
            <a:ext cx="619125" cy="620395"/>
          </a:xfrm>
          <a:custGeom>
            <a:avLst/>
            <a:gdLst/>
            <a:ahLst/>
            <a:cxnLst/>
            <a:rect l="l" t="t" r="r" b="b"/>
            <a:pathLst>
              <a:path w="619125" h="620394">
                <a:moveTo>
                  <a:pt x="0" y="310134"/>
                </a:moveTo>
                <a:lnTo>
                  <a:pt x="3354" y="264295"/>
                </a:lnTo>
                <a:lnTo>
                  <a:pt x="13098" y="220548"/>
                </a:lnTo>
                <a:lnTo>
                  <a:pt x="28753" y="179371"/>
                </a:lnTo>
                <a:lnTo>
                  <a:pt x="49840" y="141244"/>
                </a:lnTo>
                <a:lnTo>
                  <a:pt x="75882" y="106646"/>
                </a:lnTo>
                <a:lnTo>
                  <a:pt x="106399" y="76056"/>
                </a:lnTo>
                <a:lnTo>
                  <a:pt x="140913" y="49954"/>
                </a:lnTo>
                <a:lnTo>
                  <a:pt x="178946" y="28818"/>
                </a:lnTo>
                <a:lnTo>
                  <a:pt x="220019" y="13127"/>
                </a:lnTo>
                <a:lnTo>
                  <a:pt x="263654" y="3361"/>
                </a:lnTo>
                <a:lnTo>
                  <a:pt x="309372" y="0"/>
                </a:lnTo>
                <a:lnTo>
                  <a:pt x="355089" y="3361"/>
                </a:lnTo>
                <a:lnTo>
                  <a:pt x="398724" y="13127"/>
                </a:lnTo>
                <a:lnTo>
                  <a:pt x="439797" y="28818"/>
                </a:lnTo>
                <a:lnTo>
                  <a:pt x="477830" y="49954"/>
                </a:lnTo>
                <a:lnTo>
                  <a:pt x="512344" y="76056"/>
                </a:lnTo>
                <a:lnTo>
                  <a:pt x="542861" y="106646"/>
                </a:lnTo>
                <a:lnTo>
                  <a:pt x="568903" y="141244"/>
                </a:lnTo>
                <a:lnTo>
                  <a:pt x="589990" y="179371"/>
                </a:lnTo>
                <a:lnTo>
                  <a:pt x="605645" y="220548"/>
                </a:lnTo>
                <a:lnTo>
                  <a:pt x="615389" y="264295"/>
                </a:lnTo>
                <a:lnTo>
                  <a:pt x="618744" y="310134"/>
                </a:lnTo>
                <a:lnTo>
                  <a:pt x="615389" y="355972"/>
                </a:lnTo>
                <a:lnTo>
                  <a:pt x="605645" y="399719"/>
                </a:lnTo>
                <a:lnTo>
                  <a:pt x="589990" y="440896"/>
                </a:lnTo>
                <a:lnTo>
                  <a:pt x="568903" y="479023"/>
                </a:lnTo>
                <a:lnTo>
                  <a:pt x="542861" y="513621"/>
                </a:lnTo>
                <a:lnTo>
                  <a:pt x="512344" y="544211"/>
                </a:lnTo>
                <a:lnTo>
                  <a:pt x="477830" y="570313"/>
                </a:lnTo>
                <a:lnTo>
                  <a:pt x="439797" y="591449"/>
                </a:lnTo>
                <a:lnTo>
                  <a:pt x="398724" y="607140"/>
                </a:lnTo>
                <a:lnTo>
                  <a:pt x="355089" y="616906"/>
                </a:lnTo>
                <a:lnTo>
                  <a:pt x="309372" y="620268"/>
                </a:lnTo>
                <a:lnTo>
                  <a:pt x="263654" y="616906"/>
                </a:lnTo>
                <a:lnTo>
                  <a:pt x="220019" y="607140"/>
                </a:lnTo>
                <a:lnTo>
                  <a:pt x="178946" y="591449"/>
                </a:lnTo>
                <a:lnTo>
                  <a:pt x="140913" y="570313"/>
                </a:lnTo>
                <a:lnTo>
                  <a:pt x="106399" y="544211"/>
                </a:lnTo>
                <a:lnTo>
                  <a:pt x="75882" y="513621"/>
                </a:lnTo>
                <a:lnTo>
                  <a:pt x="49840" y="479023"/>
                </a:lnTo>
                <a:lnTo>
                  <a:pt x="28753" y="440896"/>
                </a:lnTo>
                <a:lnTo>
                  <a:pt x="13098" y="399719"/>
                </a:lnTo>
                <a:lnTo>
                  <a:pt x="3354" y="355972"/>
                </a:lnTo>
                <a:lnTo>
                  <a:pt x="0" y="310134"/>
                </a:lnTo>
                <a:close/>
              </a:path>
            </a:pathLst>
          </a:custGeom>
          <a:ln w="9525">
            <a:solidFill>
              <a:srgbClr val="FFFFFF"/>
            </a:solidFill>
          </a:ln>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3100" dirty="0">
                <a:latin typeface="Calibri"/>
                <a:cs typeface="Calibri"/>
              </a:rPr>
              <a:t>Table</a:t>
            </a:r>
            <a:r>
              <a:rPr sz="3100" spc="-50" dirty="0">
                <a:latin typeface="Calibri"/>
                <a:cs typeface="Calibri"/>
              </a:rPr>
              <a:t> </a:t>
            </a:r>
            <a:r>
              <a:rPr sz="3100" dirty="0">
                <a:latin typeface="Calibri"/>
                <a:cs typeface="Calibri"/>
              </a:rPr>
              <a:t>of</a:t>
            </a:r>
            <a:r>
              <a:rPr sz="3100" spc="-45" dirty="0">
                <a:latin typeface="Calibri"/>
                <a:cs typeface="Calibri"/>
              </a:rPr>
              <a:t> </a:t>
            </a:r>
            <a:r>
              <a:rPr sz="3100" spc="-10" dirty="0">
                <a:latin typeface="Calibri"/>
                <a:cs typeface="Calibri"/>
              </a:rPr>
              <a:t>contents</a:t>
            </a:r>
            <a:endParaRPr sz="3100">
              <a:latin typeface="Calibri"/>
              <a:cs typeface="Calibri"/>
            </a:endParaRPr>
          </a:p>
        </p:txBody>
      </p:sp>
      <p:sp>
        <p:nvSpPr>
          <p:cNvPr id="9" name="object 9"/>
          <p:cNvSpPr txBox="1"/>
          <p:nvPr/>
        </p:nvSpPr>
        <p:spPr>
          <a:xfrm>
            <a:off x="876706" y="1411935"/>
            <a:ext cx="333375" cy="391795"/>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FFFF"/>
                </a:solidFill>
                <a:latin typeface="Calibri"/>
                <a:cs typeface="Calibri"/>
              </a:rPr>
              <a:t>01</a:t>
            </a:r>
            <a:endParaRPr sz="2400">
              <a:latin typeface="Calibri"/>
              <a:cs typeface="Calibri"/>
            </a:endParaRPr>
          </a:p>
        </p:txBody>
      </p:sp>
      <p:sp>
        <p:nvSpPr>
          <p:cNvPr id="10" name="object 10"/>
          <p:cNvSpPr txBox="1"/>
          <p:nvPr/>
        </p:nvSpPr>
        <p:spPr>
          <a:xfrm>
            <a:off x="791972" y="2001139"/>
            <a:ext cx="1792605" cy="299720"/>
          </a:xfrm>
          <a:prstGeom prst="rect">
            <a:avLst/>
          </a:prstGeom>
        </p:spPr>
        <p:txBody>
          <a:bodyPr vert="horz" wrap="square" lIns="0" tIns="12700" rIns="0" bIns="0" rtlCol="0">
            <a:spAutoFit/>
          </a:bodyPr>
          <a:lstStyle/>
          <a:p>
            <a:pPr marL="12700">
              <a:lnSpc>
                <a:spcPct val="100000"/>
              </a:lnSpc>
              <a:spcBef>
                <a:spcPts val="100"/>
              </a:spcBef>
            </a:pPr>
            <a:r>
              <a:rPr lang="en-PH" sz="1800" dirty="0">
                <a:solidFill>
                  <a:srgbClr val="FFFFFF"/>
                </a:solidFill>
                <a:latin typeface="Calibri"/>
                <a:cs typeface="Calibri"/>
              </a:rPr>
              <a:t>High Availability</a:t>
            </a:r>
            <a:endParaRPr sz="1800" dirty="0">
              <a:latin typeface="Calibri"/>
              <a:cs typeface="Calibri"/>
            </a:endParaRPr>
          </a:p>
        </p:txBody>
      </p:sp>
      <p:sp>
        <p:nvSpPr>
          <p:cNvPr id="11" name="object 11"/>
          <p:cNvSpPr txBox="1"/>
          <p:nvPr/>
        </p:nvSpPr>
        <p:spPr>
          <a:xfrm>
            <a:off x="876706" y="2550414"/>
            <a:ext cx="333375"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FFFF"/>
                </a:solidFill>
                <a:latin typeface="Calibri"/>
                <a:cs typeface="Calibri"/>
              </a:rPr>
              <a:t>02</a:t>
            </a:r>
            <a:endParaRPr sz="2400">
              <a:latin typeface="Calibri"/>
              <a:cs typeface="Calibri"/>
            </a:endParaRPr>
          </a:p>
        </p:txBody>
      </p:sp>
      <p:sp>
        <p:nvSpPr>
          <p:cNvPr id="12" name="object 12"/>
          <p:cNvSpPr txBox="1"/>
          <p:nvPr/>
        </p:nvSpPr>
        <p:spPr>
          <a:xfrm>
            <a:off x="791972" y="3139185"/>
            <a:ext cx="2686334" cy="289823"/>
          </a:xfrm>
          <a:prstGeom prst="rect">
            <a:avLst/>
          </a:prstGeom>
        </p:spPr>
        <p:txBody>
          <a:bodyPr vert="horz" wrap="square" lIns="0" tIns="12700" rIns="0" bIns="0" rtlCol="0">
            <a:spAutoFit/>
          </a:bodyPr>
          <a:lstStyle/>
          <a:p>
            <a:pPr marL="12700">
              <a:lnSpc>
                <a:spcPct val="100000"/>
              </a:lnSpc>
              <a:spcBef>
                <a:spcPts val="100"/>
              </a:spcBef>
            </a:pPr>
            <a:r>
              <a:rPr lang="en-PH" sz="1800" spc="-10" dirty="0">
                <a:solidFill>
                  <a:srgbClr val="FFFFFF"/>
                </a:solidFill>
                <a:latin typeface="Calibri"/>
                <a:cs typeface="Calibri"/>
              </a:rPr>
              <a:t>Purpose of High Availability</a:t>
            </a:r>
            <a:endParaRPr sz="1800" dirty="0">
              <a:latin typeface="Calibri"/>
              <a:cs typeface="Calibri"/>
            </a:endParaRPr>
          </a:p>
        </p:txBody>
      </p:sp>
      <p:sp>
        <p:nvSpPr>
          <p:cNvPr id="13" name="object 13"/>
          <p:cNvSpPr txBox="1"/>
          <p:nvPr/>
        </p:nvSpPr>
        <p:spPr>
          <a:xfrm>
            <a:off x="876706" y="3687876"/>
            <a:ext cx="333375" cy="391795"/>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FFFF"/>
                </a:solidFill>
                <a:latin typeface="Calibri"/>
                <a:cs typeface="Calibri"/>
              </a:rPr>
              <a:t>03</a:t>
            </a:r>
            <a:endParaRPr sz="2400">
              <a:latin typeface="Calibri"/>
              <a:cs typeface="Calibri"/>
            </a:endParaRPr>
          </a:p>
        </p:txBody>
      </p:sp>
      <p:sp>
        <p:nvSpPr>
          <p:cNvPr id="14" name="object 14"/>
          <p:cNvSpPr txBox="1"/>
          <p:nvPr/>
        </p:nvSpPr>
        <p:spPr>
          <a:xfrm>
            <a:off x="791972" y="4277055"/>
            <a:ext cx="2542899" cy="566822"/>
          </a:xfrm>
          <a:prstGeom prst="rect">
            <a:avLst/>
          </a:prstGeom>
        </p:spPr>
        <p:txBody>
          <a:bodyPr vert="horz" wrap="square" lIns="0" tIns="12700" rIns="0" bIns="0" rtlCol="0">
            <a:spAutoFit/>
          </a:bodyPr>
          <a:lstStyle/>
          <a:p>
            <a:pPr marL="12700">
              <a:lnSpc>
                <a:spcPct val="100000"/>
              </a:lnSpc>
              <a:spcBef>
                <a:spcPts val="100"/>
              </a:spcBef>
            </a:pPr>
            <a:r>
              <a:rPr lang="en-PH" sz="1800" spc="-10" dirty="0">
                <a:solidFill>
                  <a:srgbClr val="FFFFFF"/>
                </a:solidFill>
                <a:latin typeface="Calibri"/>
                <a:cs typeface="Calibri"/>
              </a:rPr>
              <a:t>Ways to Achieve High </a:t>
            </a:r>
            <a:r>
              <a:rPr lang="en-PH" spc="-10" dirty="0">
                <a:solidFill>
                  <a:srgbClr val="FFFFFF"/>
                </a:solidFill>
                <a:latin typeface="Calibri"/>
                <a:cs typeface="Calibri"/>
              </a:rPr>
              <a:t>A</a:t>
            </a:r>
            <a:r>
              <a:rPr lang="en-PH" sz="1800" spc="-10" dirty="0">
                <a:solidFill>
                  <a:srgbClr val="FFFFFF"/>
                </a:solidFill>
                <a:latin typeface="Calibri"/>
                <a:cs typeface="Calibri"/>
              </a:rPr>
              <a:t>vailability</a:t>
            </a:r>
            <a:endParaRPr sz="1800" dirty="0">
              <a:latin typeface="Calibri"/>
              <a:cs typeface="Calibri"/>
            </a:endParaRPr>
          </a:p>
        </p:txBody>
      </p:sp>
      <p:sp>
        <p:nvSpPr>
          <p:cNvPr id="15" name="object 15"/>
          <p:cNvSpPr txBox="1"/>
          <p:nvPr/>
        </p:nvSpPr>
        <p:spPr>
          <a:xfrm>
            <a:off x="3866515" y="1411935"/>
            <a:ext cx="333375" cy="391795"/>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FFFF"/>
                </a:solidFill>
                <a:latin typeface="Calibri"/>
                <a:cs typeface="Calibri"/>
              </a:rPr>
              <a:t>04</a:t>
            </a:r>
            <a:endParaRPr sz="2400">
              <a:latin typeface="Calibri"/>
              <a:cs typeface="Calibri"/>
            </a:endParaRPr>
          </a:p>
        </p:txBody>
      </p:sp>
      <p:sp>
        <p:nvSpPr>
          <p:cNvPr id="16" name="object 16"/>
          <p:cNvSpPr txBox="1"/>
          <p:nvPr/>
        </p:nvSpPr>
        <p:spPr>
          <a:xfrm>
            <a:off x="3782059" y="2001139"/>
            <a:ext cx="3455447" cy="289823"/>
          </a:xfrm>
          <a:prstGeom prst="rect">
            <a:avLst/>
          </a:prstGeom>
        </p:spPr>
        <p:txBody>
          <a:bodyPr vert="horz" wrap="square" lIns="0" tIns="12700" rIns="0" bIns="0" rtlCol="0">
            <a:spAutoFit/>
          </a:bodyPr>
          <a:lstStyle/>
          <a:p>
            <a:pPr marL="12700">
              <a:lnSpc>
                <a:spcPct val="100000"/>
              </a:lnSpc>
              <a:spcBef>
                <a:spcPts val="100"/>
              </a:spcBef>
            </a:pPr>
            <a:r>
              <a:rPr lang="en-PH" sz="1800" dirty="0">
                <a:solidFill>
                  <a:srgbClr val="FFFFFF"/>
                </a:solidFill>
                <a:latin typeface="Calibri"/>
                <a:cs typeface="Calibri"/>
              </a:rPr>
              <a:t>Big Data Management and Analytics</a:t>
            </a:r>
            <a:endParaRPr sz="1800" dirty="0">
              <a:latin typeface="Calibri"/>
              <a:cs typeface="Calibri"/>
            </a:endParaRPr>
          </a:p>
        </p:txBody>
      </p:sp>
      <p:sp>
        <p:nvSpPr>
          <p:cNvPr id="17" name="object 17"/>
          <p:cNvSpPr txBox="1"/>
          <p:nvPr/>
        </p:nvSpPr>
        <p:spPr>
          <a:xfrm>
            <a:off x="3866515" y="2550414"/>
            <a:ext cx="333375"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FFFF"/>
                </a:solidFill>
                <a:latin typeface="Calibri"/>
                <a:cs typeface="Calibri"/>
              </a:rPr>
              <a:t>05</a:t>
            </a:r>
            <a:endParaRPr sz="2400">
              <a:latin typeface="Calibri"/>
              <a:cs typeface="Calibri"/>
            </a:endParaRPr>
          </a:p>
        </p:txBody>
      </p:sp>
      <p:sp>
        <p:nvSpPr>
          <p:cNvPr id="18" name="object 18"/>
          <p:cNvSpPr txBox="1"/>
          <p:nvPr/>
        </p:nvSpPr>
        <p:spPr>
          <a:xfrm>
            <a:off x="3782059" y="3139184"/>
            <a:ext cx="3288106" cy="289823"/>
          </a:xfrm>
          <a:prstGeom prst="rect">
            <a:avLst/>
          </a:prstGeom>
        </p:spPr>
        <p:txBody>
          <a:bodyPr vert="horz" wrap="square" lIns="0" tIns="12700" rIns="0" bIns="0" rtlCol="0">
            <a:spAutoFit/>
          </a:bodyPr>
          <a:lstStyle/>
          <a:p>
            <a:pPr marL="12700">
              <a:lnSpc>
                <a:spcPct val="100000"/>
              </a:lnSpc>
              <a:spcBef>
                <a:spcPts val="100"/>
              </a:spcBef>
            </a:pPr>
            <a:r>
              <a:rPr lang="en-PH" sz="1800" spc="-10" dirty="0">
                <a:solidFill>
                  <a:srgbClr val="FFFFFF"/>
                </a:solidFill>
                <a:latin typeface="Calibri"/>
                <a:cs typeface="Calibri"/>
              </a:rPr>
              <a:t>Benefits of Big Data Management</a:t>
            </a:r>
            <a:endParaRPr sz="1800" dirty="0">
              <a:latin typeface="Calibri"/>
              <a:cs typeface="Calibri"/>
            </a:endParaRPr>
          </a:p>
        </p:txBody>
      </p:sp>
      <p:sp>
        <p:nvSpPr>
          <p:cNvPr id="19" name="object 19"/>
          <p:cNvSpPr txBox="1"/>
          <p:nvPr/>
        </p:nvSpPr>
        <p:spPr>
          <a:xfrm>
            <a:off x="3866515" y="3687876"/>
            <a:ext cx="333375" cy="391795"/>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FFFF"/>
                </a:solidFill>
                <a:latin typeface="Calibri"/>
                <a:cs typeface="Calibri"/>
              </a:rPr>
              <a:t>06</a:t>
            </a:r>
            <a:endParaRPr sz="2400">
              <a:latin typeface="Calibri"/>
              <a:cs typeface="Calibri"/>
            </a:endParaRPr>
          </a:p>
        </p:txBody>
      </p:sp>
      <p:sp>
        <p:nvSpPr>
          <p:cNvPr id="20" name="object 20"/>
          <p:cNvSpPr txBox="1"/>
          <p:nvPr/>
        </p:nvSpPr>
        <p:spPr>
          <a:xfrm>
            <a:off x="3782059" y="4277055"/>
            <a:ext cx="2053589" cy="566822"/>
          </a:xfrm>
          <a:prstGeom prst="rect">
            <a:avLst/>
          </a:prstGeom>
        </p:spPr>
        <p:txBody>
          <a:bodyPr vert="horz" wrap="square" lIns="0" tIns="12700" rIns="0" bIns="0" rtlCol="0">
            <a:spAutoFit/>
          </a:bodyPr>
          <a:lstStyle/>
          <a:p>
            <a:pPr marL="12700">
              <a:lnSpc>
                <a:spcPct val="100000"/>
              </a:lnSpc>
              <a:spcBef>
                <a:spcPts val="100"/>
              </a:spcBef>
            </a:pPr>
            <a:r>
              <a:rPr lang="en-PH" sz="1800" spc="-10" dirty="0">
                <a:solidFill>
                  <a:srgbClr val="FFFFFF"/>
                </a:solidFill>
                <a:latin typeface="Calibri"/>
                <a:cs typeface="Calibri"/>
              </a:rPr>
              <a:t>Cloud Database Management</a:t>
            </a:r>
            <a:endParaRPr sz="1800" dirty="0">
              <a:latin typeface="Calibri"/>
              <a:cs typeface="Calibri"/>
            </a:endParaRPr>
          </a:p>
        </p:txBody>
      </p:sp>
      <p:sp>
        <p:nvSpPr>
          <p:cNvPr id="21" name="object 21"/>
          <p:cNvSpPr/>
          <p:nvPr/>
        </p:nvSpPr>
        <p:spPr>
          <a:xfrm>
            <a:off x="7496556" y="1318260"/>
            <a:ext cx="619125" cy="619125"/>
          </a:xfrm>
          <a:custGeom>
            <a:avLst/>
            <a:gdLst/>
            <a:ahLst/>
            <a:cxnLst/>
            <a:rect l="l" t="t" r="r" b="b"/>
            <a:pathLst>
              <a:path w="619125" h="619125">
                <a:moveTo>
                  <a:pt x="0" y="309372"/>
                </a:moveTo>
                <a:lnTo>
                  <a:pt x="3355" y="263665"/>
                </a:lnTo>
                <a:lnTo>
                  <a:pt x="13102" y="220038"/>
                </a:lnTo>
                <a:lnTo>
                  <a:pt x="28761" y="178968"/>
                </a:lnTo>
                <a:lnTo>
                  <a:pt x="49853" y="140936"/>
                </a:lnTo>
                <a:lnTo>
                  <a:pt x="75899" y="106420"/>
                </a:lnTo>
                <a:lnTo>
                  <a:pt x="106420" y="75899"/>
                </a:lnTo>
                <a:lnTo>
                  <a:pt x="140936" y="49853"/>
                </a:lnTo>
                <a:lnTo>
                  <a:pt x="178968" y="28761"/>
                </a:lnTo>
                <a:lnTo>
                  <a:pt x="220038" y="13102"/>
                </a:lnTo>
                <a:lnTo>
                  <a:pt x="263665" y="3355"/>
                </a:lnTo>
                <a:lnTo>
                  <a:pt x="309372" y="0"/>
                </a:lnTo>
                <a:lnTo>
                  <a:pt x="355078" y="3355"/>
                </a:lnTo>
                <a:lnTo>
                  <a:pt x="398705" y="13102"/>
                </a:lnTo>
                <a:lnTo>
                  <a:pt x="439775" y="28761"/>
                </a:lnTo>
                <a:lnTo>
                  <a:pt x="477807" y="49853"/>
                </a:lnTo>
                <a:lnTo>
                  <a:pt x="512323" y="75899"/>
                </a:lnTo>
                <a:lnTo>
                  <a:pt x="542844" y="106420"/>
                </a:lnTo>
                <a:lnTo>
                  <a:pt x="568890" y="140936"/>
                </a:lnTo>
                <a:lnTo>
                  <a:pt x="589982" y="178968"/>
                </a:lnTo>
                <a:lnTo>
                  <a:pt x="605641" y="220038"/>
                </a:lnTo>
                <a:lnTo>
                  <a:pt x="615388" y="263665"/>
                </a:lnTo>
                <a:lnTo>
                  <a:pt x="618744" y="309372"/>
                </a:lnTo>
                <a:lnTo>
                  <a:pt x="615388" y="355078"/>
                </a:lnTo>
                <a:lnTo>
                  <a:pt x="605641" y="398705"/>
                </a:lnTo>
                <a:lnTo>
                  <a:pt x="589982" y="439775"/>
                </a:lnTo>
                <a:lnTo>
                  <a:pt x="568890" y="477807"/>
                </a:lnTo>
                <a:lnTo>
                  <a:pt x="542844" y="512323"/>
                </a:lnTo>
                <a:lnTo>
                  <a:pt x="512323" y="542844"/>
                </a:lnTo>
                <a:lnTo>
                  <a:pt x="477807" y="568890"/>
                </a:lnTo>
                <a:lnTo>
                  <a:pt x="439775" y="589982"/>
                </a:lnTo>
                <a:lnTo>
                  <a:pt x="398705" y="605641"/>
                </a:lnTo>
                <a:lnTo>
                  <a:pt x="355078" y="615388"/>
                </a:lnTo>
                <a:lnTo>
                  <a:pt x="309372" y="618744"/>
                </a:lnTo>
                <a:lnTo>
                  <a:pt x="263665" y="615388"/>
                </a:lnTo>
                <a:lnTo>
                  <a:pt x="220038" y="605641"/>
                </a:lnTo>
                <a:lnTo>
                  <a:pt x="178968" y="589982"/>
                </a:lnTo>
                <a:lnTo>
                  <a:pt x="140936" y="568890"/>
                </a:lnTo>
                <a:lnTo>
                  <a:pt x="106420" y="542844"/>
                </a:lnTo>
                <a:lnTo>
                  <a:pt x="75899" y="512323"/>
                </a:lnTo>
                <a:lnTo>
                  <a:pt x="49853" y="477807"/>
                </a:lnTo>
                <a:lnTo>
                  <a:pt x="28761" y="439775"/>
                </a:lnTo>
                <a:lnTo>
                  <a:pt x="13102" y="398705"/>
                </a:lnTo>
                <a:lnTo>
                  <a:pt x="3355" y="355078"/>
                </a:lnTo>
                <a:lnTo>
                  <a:pt x="0" y="309372"/>
                </a:lnTo>
                <a:close/>
              </a:path>
            </a:pathLst>
          </a:custGeom>
          <a:ln w="9525">
            <a:solidFill>
              <a:srgbClr val="FFFFFF"/>
            </a:solidFill>
          </a:ln>
        </p:spPr>
        <p:txBody>
          <a:bodyPr wrap="square" lIns="0" tIns="0" rIns="0" bIns="0" rtlCol="0"/>
          <a:lstStyle/>
          <a:p>
            <a:endParaRPr/>
          </a:p>
        </p:txBody>
      </p:sp>
      <p:sp>
        <p:nvSpPr>
          <p:cNvPr id="22" name="object 22"/>
          <p:cNvSpPr txBox="1"/>
          <p:nvPr/>
        </p:nvSpPr>
        <p:spPr>
          <a:xfrm>
            <a:off x="7592314" y="1412240"/>
            <a:ext cx="333375"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FFFF"/>
                </a:solidFill>
                <a:latin typeface="Calibri"/>
                <a:cs typeface="Calibri"/>
              </a:rPr>
              <a:t>07</a:t>
            </a:r>
            <a:endParaRPr sz="2400" dirty="0">
              <a:latin typeface="Calibri"/>
              <a:cs typeface="Calibri"/>
            </a:endParaRPr>
          </a:p>
        </p:txBody>
      </p:sp>
      <p:sp>
        <p:nvSpPr>
          <p:cNvPr id="23" name="object 23"/>
          <p:cNvSpPr txBox="1"/>
          <p:nvPr/>
        </p:nvSpPr>
        <p:spPr>
          <a:xfrm>
            <a:off x="7507985" y="2001139"/>
            <a:ext cx="1039494" cy="351378"/>
          </a:xfrm>
          <a:prstGeom prst="rect">
            <a:avLst/>
          </a:prstGeom>
        </p:spPr>
        <p:txBody>
          <a:bodyPr vert="horz" wrap="square" lIns="0" tIns="12700" rIns="0" bIns="0" rtlCol="0">
            <a:spAutoFit/>
          </a:bodyPr>
          <a:lstStyle/>
          <a:p>
            <a:pPr marL="12700">
              <a:lnSpc>
                <a:spcPct val="100000"/>
              </a:lnSpc>
              <a:spcBef>
                <a:spcPts val="100"/>
              </a:spcBef>
            </a:pPr>
            <a:r>
              <a:rPr lang="en-PH" sz="1100" spc="-10" dirty="0">
                <a:solidFill>
                  <a:srgbClr val="FFFFFF"/>
                </a:solidFill>
                <a:latin typeface="Calibri"/>
                <a:cs typeface="Calibri"/>
              </a:rPr>
              <a:t>Need of Cloud Management</a:t>
            </a:r>
            <a:endParaRPr sz="1100" dirty="0">
              <a:latin typeface="Calibri"/>
              <a:cs typeface="Calibri"/>
            </a:endParaRPr>
          </a:p>
        </p:txBody>
      </p:sp>
      <p:sp>
        <p:nvSpPr>
          <p:cNvPr id="25" name="object 21">
            <a:extLst>
              <a:ext uri="{FF2B5EF4-FFF2-40B4-BE49-F238E27FC236}">
                <a16:creationId xmlns:a16="http://schemas.microsoft.com/office/drawing/2014/main" id="{54358AAD-2402-BB77-0522-FBBFE8F3ED25}"/>
              </a:ext>
            </a:extLst>
          </p:cNvPr>
          <p:cNvSpPr/>
          <p:nvPr/>
        </p:nvSpPr>
        <p:spPr>
          <a:xfrm>
            <a:off x="7507985" y="2456688"/>
            <a:ext cx="619125" cy="619125"/>
          </a:xfrm>
          <a:custGeom>
            <a:avLst/>
            <a:gdLst/>
            <a:ahLst/>
            <a:cxnLst/>
            <a:rect l="l" t="t" r="r" b="b"/>
            <a:pathLst>
              <a:path w="619125" h="619125">
                <a:moveTo>
                  <a:pt x="0" y="309372"/>
                </a:moveTo>
                <a:lnTo>
                  <a:pt x="3355" y="263665"/>
                </a:lnTo>
                <a:lnTo>
                  <a:pt x="13102" y="220038"/>
                </a:lnTo>
                <a:lnTo>
                  <a:pt x="28761" y="178968"/>
                </a:lnTo>
                <a:lnTo>
                  <a:pt x="49853" y="140936"/>
                </a:lnTo>
                <a:lnTo>
                  <a:pt x="75899" y="106420"/>
                </a:lnTo>
                <a:lnTo>
                  <a:pt x="106420" y="75899"/>
                </a:lnTo>
                <a:lnTo>
                  <a:pt x="140936" y="49853"/>
                </a:lnTo>
                <a:lnTo>
                  <a:pt x="178968" y="28761"/>
                </a:lnTo>
                <a:lnTo>
                  <a:pt x="220038" y="13102"/>
                </a:lnTo>
                <a:lnTo>
                  <a:pt x="263665" y="3355"/>
                </a:lnTo>
                <a:lnTo>
                  <a:pt x="309372" y="0"/>
                </a:lnTo>
                <a:lnTo>
                  <a:pt x="355078" y="3355"/>
                </a:lnTo>
                <a:lnTo>
                  <a:pt x="398705" y="13102"/>
                </a:lnTo>
                <a:lnTo>
                  <a:pt x="439775" y="28761"/>
                </a:lnTo>
                <a:lnTo>
                  <a:pt x="477807" y="49853"/>
                </a:lnTo>
                <a:lnTo>
                  <a:pt x="512323" y="75899"/>
                </a:lnTo>
                <a:lnTo>
                  <a:pt x="542844" y="106420"/>
                </a:lnTo>
                <a:lnTo>
                  <a:pt x="568890" y="140936"/>
                </a:lnTo>
                <a:lnTo>
                  <a:pt x="589982" y="178968"/>
                </a:lnTo>
                <a:lnTo>
                  <a:pt x="605641" y="220038"/>
                </a:lnTo>
                <a:lnTo>
                  <a:pt x="615388" y="263665"/>
                </a:lnTo>
                <a:lnTo>
                  <a:pt x="618744" y="309372"/>
                </a:lnTo>
                <a:lnTo>
                  <a:pt x="615388" y="355078"/>
                </a:lnTo>
                <a:lnTo>
                  <a:pt x="605641" y="398705"/>
                </a:lnTo>
                <a:lnTo>
                  <a:pt x="589982" y="439775"/>
                </a:lnTo>
                <a:lnTo>
                  <a:pt x="568890" y="477807"/>
                </a:lnTo>
                <a:lnTo>
                  <a:pt x="542844" y="512323"/>
                </a:lnTo>
                <a:lnTo>
                  <a:pt x="512323" y="542844"/>
                </a:lnTo>
                <a:lnTo>
                  <a:pt x="477807" y="568890"/>
                </a:lnTo>
                <a:lnTo>
                  <a:pt x="439775" y="589982"/>
                </a:lnTo>
                <a:lnTo>
                  <a:pt x="398705" y="605641"/>
                </a:lnTo>
                <a:lnTo>
                  <a:pt x="355078" y="615388"/>
                </a:lnTo>
                <a:lnTo>
                  <a:pt x="309372" y="618744"/>
                </a:lnTo>
                <a:lnTo>
                  <a:pt x="263665" y="615388"/>
                </a:lnTo>
                <a:lnTo>
                  <a:pt x="220038" y="605641"/>
                </a:lnTo>
                <a:lnTo>
                  <a:pt x="178968" y="589982"/>
                </a:lnTo>
                <a:lnTo>
                  <a:pt x="140936" y="568890"/>
                </a:lnTo>
                <a:lnTo>
                  <a:pt x="106420" y="542844"/>
                </a:lnTo>
                <a:lnTo>
                  <a:pt x="75899" y="512323"/>
                </a:lnTo>
                <a:lnTo>
                  <a:pt x="49853" y="477807"/>
                </a:lnTo>
                <a:lnTo>
                  <a:pt x="28761" y="439775"/>
                </a:lnTo>
                <a:lnTo>
                  <a:pt x="13102" y="398705"/>
                </a:lnTo>
                <a:lnTo>
                  <a:pt x="3355" y="355078"/>
                </a:lnTo>
                <a:lnTo>
                  <a:pt x="0" y="309372"/>
                </a:lnTo>
                <a:close/>
              </a:path>
            </a:pathLst>
          </a:custGeom>
          <a:ln w="9525">
            <a:solidFill>
              <a:srgbClr val="FFFFFF"/>
            </a:solidFill>
          </a:ln>
        </p:spPr>
        <p:txBody>
          <a:bodyPr wrap="square" lIns="0" tIns="0" rIns="0" bIns="0" rtlCol="0"/>
          <a:lstStyle/>
          <a:p>
            <a:endParaRPr/>
          </a:p>
        </p:txBody>
      </p:sp>
      <p:sp>
        <p:nvSpPr>
          <p:cNvPr id="27" name="object 22">
            <a:extLst>
              <a:ext uri="{FF2B5EF4-FFF2-40B4-BE49-F238E27FC236}">
                <a16:creationId xmlns:a16="http://schemas.microsoft.com/office/drawing/2014/main" id="{7C7BE29C-AA57-FC8C-1B77-6D6144D9084F}"/>
              </a:ext>
            </a:extLst>
          </p:cNvPr>
          <p:cNvSpPr txBox="1"/>
          <p:nvPr/>
        </p:nvSpPr>
        <p:spPr>
          <a:xfrm>
            <a:off x="7603743" y="2550668"/>
            <a:ext cx="333375"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FFFF"/>
                </a:solidFill>
                <a:latin typeface="Calibri"/>
                <a:cs typeface="Calibri"/>
              </a:rPr>
              <a:t>07</a:t>
            </a:r>
            <a:endParaRPr sz="2400" dirty="0">
              <a:latin typeface="Calibri"/>
              <a:cs typeface="Calibri"/>
            </a:endParaRPr>
          </a:p>
        </p:txBody>
      </p:sp>
      <p:sp>
        <p:nvSpPr>
          <p:cNvPr id="33" name="object 21">
            <a:extLst>
              <a:ext uri="{FF2B5EF4-FFF2-40B4-BE49-F238E27FC236}">
                <a16:creationId xmlns:a16="http://schemas.microsoft.com/office/drawing/2014/main" id="{BCBCDD73-548E-CF01-B6A8-1940AB4CE853}"/>
              </a:ext>
            </a:extLst>
          </p:cNvPr>
          <p:cNvSpPr/>
          <p:nvPr/>
        </p:nvSpPr>
        <p:spPr>
          <a:xfrm>
            <a:off x="7496556" y="3594531"/>
            <a:ext cx="619125" cy="619125"/>
          </a:xfrm>
          <a:custGeom>
            <a:avLst/>
            <a:gdLst/>
            <a:ahLst/>
            <a:cxnLst/>
            <a:rect l="l" t="t" r="r" b="b"/>
            <a:pathLst>
              <a:path w="619125" h="619125">
                <a:moveTo>
                  <a:pt x="0" y="309372"/>
                </a:moveTo>
                <a:lnTo>
                  <a:pt x="3355" y="263665"/>
                </a:lnTo>
                <a:lnTo>
                  <a:pt x="13102" y="220038"/>
                </a:lnTo>
                <a:lnTo>
                  <a:pt x="28761" y="178968"/>
                </a:lnTo>
                <a:lnTo>
                  <a:pt x="49853" y="140936"/>
                </a:lnTo>
                <a:lnTo>
                  <a:pt x="75899" y="106420"/>
                </a:lnTo>
                <a:lnTo>
                  <a:pt x="106420" y="75899"/>
                </a:lnTo>
                <a:lnTo>
                  <a:pt x="140936" y="49853"/>
                </a:lnTo>
                <a:lnTo>
                  <a:pt x="178968" y="28761"/>
                </a:lnTo>
                <a:lnTo>
                  <a:pt x="220038" y="13102"/>
                </a:lnTo>
                <a:lnTo>
                  <a:pt x="263665" y="3355"/>
                </a:lnTo>
                <a:lnTo>
                  <a:pt x="309372" y="0"/>
                </a:lnTo>
                <a:lnTo>
                  <a:pt x="355078" y="3355"/>
                </a:lnTo>
                <a:lnTo>
                  <a:pt x="398705" y="13102"/>
                </a:lnTo>
                <a:lnTo>
                  <a:pt x="439775" y="28761"/>
                </a:lnTo>
                <a:lnTo>
                  <a:pt x="477807" y="49853"/>
                </a:lnTo>
                <a:lnTo>
                  <a:pt x="512323" y="75899"/>
                </a:lnTo>
                <a:lnTo>
                  <a:pt x="542844" y="106420"/>
                </a:lnTo>
                <a:lnTo>
                  <a:pt x="568890" y="140936"/>
                </a:lnTo>
                <a:lnTo>
                  <a:pt x="589982" y="178968"/>
                </a:lnTo>
                <a:lnTo>
                  <a:pt x="605641" y="220038"/>
                </a:lnTo>
                <a:lnTo>
                  <a:pt x="615388" y="263665"/>
                </a:lnTo>
                <a:lnTo>
                  <a:pt x="618744" y="309372"/>
                </a:lnTo>
                <a:lnTo>
                  <a:pt x="615388" y="355078"/>
                </a:lnTo>
                <a:lnTo>
                  <a:pt x="605641" y="398705"/>
                </a:lnTo>
                <a:lnTo>
                  <a:pt x="589982" y="439775"/>
                </a:lnTo>
                <a:lnTo>
                  <a:pt x="568890" y="477807"/>
                </a:lnTo>
                <a:lnTo>
                  <a:pt x="542844" y="512323"/>
                </a:lnTo>
                <a:lnTo>
                  <a:pt x="512323" y="542844"/>
                </a:lnTo>
                <a:lnTo>
                  <a:pt x="477807" y="568890"/>
                </a:lnTo>
                <a:lnTo>
                  <a:pt x="439775" y="589982"/>
                </a:lnTo>
                <a:lnTo>
                  <a:pt x="398705" y="605641"/>
                </a:lnTo>
                <a:lnTo>
                  <a:pt x="355078" y="615388"/>
                </a:lnTo>
                <a:lnTo>
                  <a:pt x="309372" y="618744"/>
                </a:lnTo>
                <a:lnTo>
                  <a:pt x="263665" y="615388"/>
                </a:lnTo>
                <a:lnTo>
                  <a:pt x="220038" y="605641"/>
                </a:lnTo>
                <a:lnTo>
                  <a:pt x="178968" y="589982"/>
                </a:lnTo>
                <a:lnTo>
                  <a:pt x="140936" y="568890"/>
                </a:lnTo>
                <a:lnTo>
                  <a:pt x="106420" y="542844"/>
                </a:lnTo>
                <a:lnTo>
                  <a:pt x="75899" y="512323"/>
                </a:lnTo>
                <a:lnTo>
                  <a:pt x="49853" y="477807"/>
                </a:lnTo>
                <a:lnTo>
                  <a:pt x="28761" y="439775"/>
                </a:lnTo>
                <a:lnTo>
                  <a:pt x="13102" y="398705"/>
                </a:lnTo>
                <a:lnTo>
                  <a:pt x="3355" y="355078"/>
                </a:lnTo>
                <a:lnTo>
                  <a:pt x="0" y="309372"/>
                </a:lnTo>
                <a:close/>
              </a:path>
            </a:pathLst>
          </a:custGeom>
          <a:ln w="9525">
            <a:solidFill>
              <a:srgbClr val="FFFFFF"/>
            </a:solidFill>
          </a:ln>
        </p:spPr>
        <p:txBody>
          <a:bodyPr wrap="square" lIns="0" tIns="0" rIns="0" bIns="0" rtlCol="0"/>
          <a:lstStyle/>
          <a:p>
            <a:endParaRPr/>
          </a:p>
        </p:txBody>
      </p:sp>
      <p:sp>
        <p:nvSpPr>
          <p:cNvPr id="35" name="object 22">
            <a:extLst>
              <a:ext uri="{FF2B5EF4-FFF2-40B4-BE49-F238E27FC236}">
                <a16:creationId xmlns:a16="http://schemas.microsoft.com/office/drawing/2014/main" id="{7E100FFC-42C4-7A91-9C63-ED24C6D407EA}"/>
              </a:ext>
            </a:extLst>
          </p:cNvPr>
          <p:cNvSpPr txBox="1"/>
          <p:nvPr/>
        </p:nvSpPr>
        <p:spPr>
          <a:xfrm>
            <a:off x="7592314" y="3688511"/>
            <a:ext cx="333375"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FFFFFF"/>
                </a:solidFill>
                <a:latin typeface="Calibri"/>
                <a:cs typeface="Calibri"/>
              </a:rPr>
              <a:t>07</a:t>
            </a:r>
            <a:endParaRPr sz="2400" dirty="0">
              <a:latin typeface="Calibri"/>
              <a:cs typeface="Calibri"/>
            </a:endParaRPr>
          </a:p>
        </p:txBody>
      </p:sp>
      <p:sp>
        <p:nvSpPr>
          <p:cNvPr id="45" name="object 23">
            <a:extLst>
              <a:ext uri="{FF2B5EF4-FFF2-40B4-BE49-F238E27FC236}">
                <a16:creationId xmlns:a16="http://schemas.microsoft.com/office/drawing/2014/main" id="{34423F21-0688-2082-B323-146FC0384BDD}"/>
              </a:ext>
            </a:extLst>
          </p:cNvPr>
          <p:cNvSpPr txBox="1"/>
          <p:nvPr/>
        </p:nvSpPr>
        <p:spPr>
          <a:xfrm>
            <a:off x="7496556" y="3116152"/>
            <a:ext cx="1039494" cy="299720"/>
          </a:xfrm>
          <a:prstGeom prst="rect">
            <a:avLst/>
          </a:prstGeom>
        </p:spPr>
        <p:txBody>
          <a:bodyPr vert="horz" wrap="square" lIns="0" tIns="12700" rIns="0" bIns="0" rtlCol="0">
            <a:spAutoFit/>
          </a:bodyPr>
          <a:lstStyle/>
          <a:p>
            <a:pPr marL="12700">
              <a:lnSpc>
                <a:spcPct val="100000"/>
              </a:lnSpc>
              <a:spcBef>
                <a:spcPts val="100"/>
              </a:spcBef>
            </a:pPr>
            <a:r>
              <a:rPr lang="en-PH" sz="1800" spc="-10" dirty="0">
                <a:solidFill>
                  <a:srgbClr val="FFFFFF"/>
                </a:solidFill>
                <a:latin typeface="Calibri"/>
                <a:cs typeface="Calibri"/>
              </a:rPr>
              <a:t>Benefits</a:t>
            </a:r>
            <a:endParaRPr sz="1800" dirty="0">
              <a:latin typeface="Calibri"/>
              <a:cs typeface="Calibri"/>
            </a:endParaRPr>
          </a:p>
        </p:txBody>
      </p:sp>
      <p:sp>
        <p:nvSpPr>
          <p:cNvPr id="47" name="object 23">
            <a:extLst>
              <a:ext uri="{FF2B5EF4-FFF2-40B4-BE49-F238E27FC236}">
                <a16:creationId xmlns:a16="http://schemas.microsoft.com/office/drawing/2014/main" id="{8CEAF5D1-6CFC-BC7F-336F-806D1D08BF02}"/>
              </a:ext>
            </a:extLst>
          </p:cNvPr>
          <p:cNvSpPr txBox="1"/>
          <p:nvPr/>
        </p:nvSpPr>
        <p:spPr>
          <a:xfrm>
            <a:off x="7496556" y="4212439"/>
            <a:ext cx="1039494" cy="299720"/>
          </a:xfrm>
          <a:prstGeom prst="rect">
            <a:avLst/>
          </a:prstGeom>
        </p:spPr>
        <p:txBody>
          <a:bodyPr vert="horz" wrap="square" lIns="0" tIns="12700" rIns="0" bIns="0" rtlCol="0">
            <a:spAutoFit/>
          </a:bodyPr>
          <a:lstStyle/>
          <a:p>
            <a:pPr marL="12700">
              <a:lnSpc>
                <a:spcPct val="100000"/>
              </a:lnSpc>
              <a:spcBef>
                <a:spcPts val="100"/>
              </a:spcBef>
            </a:pPr>
            <a:r>
              <a:rPr lang="en-PH" sz="1800" spc="-10">
                <a:solidFill>
                  <a:srgbClr val="FFFFFF"/>
                </a:solidFill>
                <a:latin typeface="Calibri"/>
                <a:cs typeface="Calibri"/>
              </a:rPr>
              <a:t>Features</a:t>
            </a:r>
            <a:endParaRPr sz="1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448" y="368860"/>
            <a:ext cx="4748809" cy="443070"/>
          </a:xfrm>
          <a:prstGeom prst="rect">
            <a:avLst/>
          </a:prstGeom>
        </p:spPr>
        <p:txBody>
          <a:bodyPr vert="horz" wrap="square" lIns="0" tIns="12065" rIns="0" bIns="0" rtlCol="0">
            <a:spAutoFit/>
          </a:bodyPr>
          <a:lstStyle/>
          <a:p>
            <a:pPr marL="12700" marR="5080">
              <a:lnSpc>
                <a:spcPct val="100000"/>
              </a:lnSpc>
              <a:spcBef>
                <a:spcPts val="95"/>
              </a:spcBef>
            </a:pPr>
            <a:r>
              <a:rPr lang="en-PH" sz="2800" spc="-10" dirty="0"/>
              <a:t>HIGH AVAILABILTY</a:t>
            </a:r>
            <a:endParaRPr sz="2800" dirty="0"/>
          </a:p>
        </p:txBody>
      </p:sp>
      <p:pic>
        <p:nvPicPr>
          <p:cNvPr id="3" name="object 3"/>
          <p:cNvPicPr/>
          <p:nvPr/>
        </p:nvPicPr>
        <p:blipFill>
          <a:blip r:embed="rId2" cstate="print"/>
          <a:stretch>
            <a:fillRect/>
          </a:stretch>
        </p:blipFill>
        <p:spPr>
          <a:xfrm>
            <a:off x="4889235" y="423492"/>
            <a:ext cx="4546092" cy="3874008"/>
          </a:xfrm>
          <a:prstGeom prst="rect">
            <a:avLst/>
          </a:prstGeom>
        </p:spPr>
      </p:pic>
      <p:sp>
        <p:nvSpPr>
          <p:cNvPr id="4" name="object 4"/>
          <p:cNvSpPr txBox="1"/>
          <p:nvPr/>
        </p:nvSpPr>
        <p:spPr>
          <a:xfrm>
            <a:off x="392448" y="1136142"/>
            <a:ext cx="4847421" cy="3485570"/>
          </a:xfrm>
          <a:prstGeom prst="rect">
            <a:avLst/>
          </a:prstGeom>
        </p:spPr>
        <p:txBody>
          <a:bodyPr vert="horz" wrap="square" lIns="0" tIns="12700" rIns="0" bIns="0" rtlCol="0">
            <a:spAutoFit/>
          </a:bodyPr>
          <a:lstStyle/>
          <a:p>
            <a:pPr marL="12065" marR="5080" algn="just">
              <a:lnSpc>
                <a:spcPct val="100000"/>
              </a:lnSpc>
              <a:spcBef>
                <a:spcPts val="100"/>
              </a:spcBef>
              <a:buClr>
                <a:srgbClr val="000000"/>
              </a:buClr>
              <a:tabLst>
                <a:tab pos="184785" algn="l"/>
              </a:tabLst>
            </a:pPr>
            <a:r>
              <a:rPr lang="en-PH" sz="1600" dirty="0">
                <a:solidFill>
                  <a:schemeClr val="bg1"/>
                </a:solidFill>
                <a:latin typeface="Verdana"/>
                <a:cs typeface="Verdana"/>
              </a:rPr>
              <a:t>High availability describes as systems' ability to carry on as usual for a pre-determined period of time in the event that one or more of it’s components malfunction. The agreed upon operational performance level is attained by a highly available system by eliminating single sources of failure.</a:t>
            </a:r>
          </a:p>
          <a:p>
            <a:pPr marL="12065" marR="5080" algn="just">
              <a:lnSpc>
                <a:spcPct val="100000"/>
              </a:lnSpc>
              <a:spcBef>
                <a:spcPts val="100"/>
              </a:spcBef>
              <a:buClr>
                <a:srgbClr val="000000"/>
              </a:buClr>
              <a:tabLst>
                <a:tab pos="184785" algn="l"/>
              </a:tabLst>
            </a:pPr>
            <a:endParaRPr lang="en-PH" sz="1600" dirty="0">
              <a:solidFill>
                <a:schemeClr val="bg1"/>
              </a:solidFill>
              <a:latin typeface="Verdana"/>
              <a:cs typeface="Verdana"/>
            </a:endParaRPr>
          </a:p>
          <a:p>
            <a:pPr marL="12065" marR="5080" algn="just">
              <a:lnSpc>
                <a:spcPct val="100000"/>
              </a:lnSpc>
              <a:spcBef>
                <a:spcPts val="100"/>
              </a:spcBef>
              <a:buClr>
                <a:srgbClr val="000000"/>
              </a:buClr>
              <a:tabLst>
                <a:tab pos="184785" algn="l"/>
              </a:tabLst>
            </a:pPr>
            <a:r>
              <a:rPr lang="en-PH" sz="1600" dirty="0">
                <a:solidFill>
                  <a:schemeClr val="bg1"/>
                </a:solidFill>
                <a:latin typeface="Verdana"/>
                <a:cs typeface="Verdana"/>
              </a:rPr>
              <a:t>High availability systems are used in industries and situations where system availability is crucial. Real-world high availability include those needed for telecommunication network, healthcare system, military controls, autonomous cars, and industrial operation. </a:t>
            </a:r>
            <a:endParaRPr sz="1600" dirty="0">
              <a:solidFill>
                <a:schemeClr val="bg1"/>
              </a:solidFill>
              <a:latin typeface="Verdana"/>
              <a:cs typeface="Verdana"/>
            </a:endParaRPr>
          </a:p>
        </p:txBody>
      </p:sp>
    </p:spTree>
    <p:extLst>
      <p:ext uri="{BB962C8B-B14F-4D97-AF65-F5344CB8AC3E}">
        <p14:creationId xmlns:p14="http://schemas.microsoft.com/office/powerpoint/2010/main" val="226396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324" y="404412"/>
            <a:ext cx="8047228" cy="474489"/>
          </a:xfrm>
          <a:prstGeom prst="rect">
            <a:avLst/>
          </a:prstGeom>
        </p:spPr>
        <p:txBody>
          <a:bodyPr vert="horz" wrap="square" lIns="0" tIns="12700" rIns="0" bIns="0" rtlCol="0">
            <a:spAutoFit/>
          </a:bodyPr>
          <a:lstStyle/>
          <a:p>
            <a:pPr marL="12700">
              <a:lnSpc>
                <a:spcPct val="100000"/>
              </a:lnSpc>
              <a:spcBef>
                <a:spcPts val="100"/>
              </a:spcBef>
            </a:pPr>
            <a:r>
              <a:rPr lang="en-PH" spc="-10" dirty="0"/>
              <a:t>What are the purpose of high availability?</a:t>
            </a:r>
            <a:endParaRPr spc="-10" dirty="0"/>
          </a:p>
        </p:txBody>
      </p:sp>
      <p:sp>
        <p:nvSpPr>
          <p:cNvPr id="3" name="object 3"/>
          <p:cNvSpPr txBox="1"/>
          <p:nvPr/>
        </p:nvSpPr>
        <p:spPr>
          <a:xfrm>
            <a:off x="702324" y="1390191"/>
            <a:ext cx="7733463" cy="3093154"/>
          </a:xfrm>
          <a:prstGeom prst="rect">
            <a:avLst/>
          </a:prstGeom>
        </p:spPr>
        <p:txBody>
          <a:bodyPr vert="horz" wrap="square" lIns="0" tIns="12700" rIns="0" bIns="0" rtlCol="0" anchor="t">
            <a:spAutoFit/>
          </a:bodyPr>
          <a:lstStyle/>
          <a:p>
            <a:pPr marL="469900" marR="5080" indent="-305435" algn="l">
              <a:lnSpc>
                <a:spcPct val="100000"/>
              </a:lnSpc>
              <a:spcBef>
                <a:spcPts val="100"/>
              </a:spcBef>
              <a:buClr>
                <a:srgbClr val="FFFFFF"/>
              </a:buClr>
              <a:buFont typeface="Arial"/>
              <a:buChar char="•"/>
              <a:tabLst>
                <a:tab pos="469900" algn="l"/>
              </a:tabLst>
            </a:pPr>
            <a:r>
              <a:rPr lang="en-PH" sz="1400" b="1" dirty="0">
                <a:solidFill>
                  <a:schemeClr val="bg1"/>
                </a:solidFill>
                <a:latin typeface="Verdana"/>
                <a:cs typeface="Verdana"/>
              </a:rPr>
              <a:t>Eliminates Any Single Point of Failure		</a:t>
            </a:r>
            <a:r>
              <a:rPr lang="en-PH" sz="1400" dirty="0">
                <a:solidFill>
                  <a:schemeClr val="bg1"/>
                </a:solidFill>
                <a:latin typeface="Verdana"/>
                <a:cs typeface="Verdana"/>
              </a:rPr>
              <a:t>A single point of failure is a part that, should it malfunction, would bring the system to a stop. A single server used by business to execute it’s applications.</a:t>
            </a:r>
          </a:p>
          <a:p>
            <a:pPr marL="469900" marR="5080" indent="-305435" algn="l">
              <a:lnSpc>
                <a:spcPct val="100000"/>
              </a:lnSpc>
              <a:spcBef>
                <a:spcPts val="100"/>
              </a:spcBef>
              <a:buClr>
                <a:srgbClr val="FFFFFF"/>
              </a:buClr>
              <a:buFont typeface="Arial"/>
              <a:buChar char="•"/>
              <a:tabLst>
                <a:tab pos="469900" algn="l"/>
              </a:tabLst>
            </a:pPr>
            <a:endParaRPr lang="en-PH" sz="1400" dirty="0">
              <a:solidFill>
                <a:schemeClr val="bg1"/>
              </a:solidFill>
              <a:latin typeface="Verdana"/>
              <a:cs typeface="Verdana"/>
            </a:endParaRPr>
          </a:p>
          <a:p>
            <a:pPr marL="469900" marR="5080" indent="-305435" algn="l">
              <a:lnSpc>
                <a:spcPct val="100000"/>
              </a:lnSpc>
              <a:spcBef>
                <a:spcPts val="100"/>
              </a:spcBef>
              <a:buClr>
                <a:srgbClr val="FFFFFF"/>
              </a:buClr>
              <a:buFont typeface="Arial"/>
              <a:buChar char="•"/>
              <a:tabLst>
                <a:tab pos="469900" algn="l"/>
              </a:tabLst>
            </a:pPr>
            <a:r>
              <a:rPr lang="en-PH" sz="1400" b="1" dirty="0">
                <a:solidFill>
                  <a:schemeClr val="bg1"/>
                </a:solidFill>
                <a:latin typeface="Verdana"/>
                <a:cs typeface="Verdana"/>
              </a:rPr>
              <a:t>Implement Automatic Failure Detection</a:t>
            </a:r>
          </a:p>
          <a:p>
            <a:pPr marL="164465" marR="5080" algn="just">
              <a:lnSpc>
                <a:spcPct val="100000"/>
              </a:lnSpc>
              <a:spcBef>
                <a:spcPts val="100"/>
              </a:spcBef>
              <a:buClr>
                <a:srgbClr val="FFFFFF"/>
              </a:buClr>
              <a:tabLst>
                <a:tab pos="469900" algn="l"/>
              </a:tabLst>
            </a:pPr>
            <a:r>
              <a:rPr lang="en-PH" sz="1400" dirty="0">
                <a:solidFill>
                  <a:schemeClr val="bg1"/>
                </a:solidFill>
                <a:latin typeface="Verdana"/>
              </a:rPr>
              <a:t>		</a:t>
            </a:r>
            <a:r>
              <a:rPr lang="en-PH" sz="1400" dirty="0">
                <a:solidFill>
                  <a:schemeClr val="bg1"/>
                </a:solidFill>
              </a:rPr>
              <a:t>Any flaws or malfunctions must be identified and addressed immediately. Ideally, the system will have automation built in so that it can take care of the issue by itself. Integrated techniques should also be used to prevent common cause failures, which occur when two or more systems or components malfunction simultaneously, usually for the same reason.</a:t>
            </a:r>
            <a:endParaRPr lang="en-PH" sz="1400" dirty="0">
              <a:solidFill>
                <a:schemeClr val="bg1"/>
              </a:solidFill>
              <a:latin typeface="Verdana"/>
            </a:endParaRPr>
          </a:p>
          <a:p>
            <a:pPr marL="164465" marR="5080" algn="just">
              <a:lnSpc>
                <a:spcPct val="100000"/>
              </a:lnSpc>
              <a:spcBef>
                <a:spcPts val="100"/>
              </a:spcBef>
              <a:buClr>
                <a:srgbClr val="FFFFFF"/>
              </a:buClr>
              <a:tabLst>
                <a:tab pos="469900" algn="l"/>
              </a:tabLst>
            </a:pPr>
            <a:endParaRPr lang="en-PH" sz="1400" dirty="0">
              <a:solidFill>
                <a:schemeClr val="bg1"/>
              </a:solidFill>
              <a:latin typeface="Verdana"/>
            </a:endParaRPr>
          </a:p>
          <a:p>
            <a:pPr marL="450215" marR="5080" indent="-285750" algn="l">
              <a:lnSpc>
                <a:spcPct val="100000"/>
              </a:lnSpc>
              <a:spcBef>
                <a:spcPts val="100"/>
              </a:spcBef>
              <a:buClr>
                <a:srgbClr val="FFFFFF"/>
              </a:buClr>
              <a:buFont typeface="Arial" panose="020B0604020202020204" pitchFamily="34" charset="0"/>
              <a:buChar char="•"/>
              <a:tabLst>
                <a:tab pos="469900" algn="l"/>
              </a:tabLst>
            </a:pPr>
            <a:r>
              <a:rPr lang="en-PH" sz="1400" b="1" dirty="0">
                <a:solidFill>
                  <a:schemeClr val="bg1"/>
                </a:solidFill>
                <a:latin typeface="Verdana"/>
              </a:rPr>
              <a:t>Ensure No Data Loss</a:t>
            </a:r>
            <a:r>
              <a:rPr lang="en-PH" sz="1400" dirty="0">
                <a:solidFill>
                  <a:schemeClr val="bg1"/>
                </a:solidFill>
              </a:rPr>
              <a:t>						    	In the event that data protections are not in place, data loss may occur from a component failure. The components required to prevent or reduce data loss during system failure.</a:t>
            </a:r>
          </a:p>
        </p:txBody>
      </p:sp>
    </p:spTree>
    <p:extLst>
      <p:ext uri="{BB962C8B-B14F-4D97-AF65-F5344CB8AC3E}">
        <p14:creationId xmlns:p14="http://schemas.microsoft.com/office/powerpoint/2010/main" val="1869879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324" y="404412"/>
            <a:ext cx="8047228" cy="474489"/>
          </a:xfrm>
          <a:prstGeom prst="rect">
            <a:avLst/>
          </a:prstGeom>
        </p:spPr>
        <p:txBody>
          <a:bodyPr vert="horz" wrap="square" lIns="0" tIns="12700" rIns="0" bIns="0" rtlCol="0">
            <a:spAutoFit/>
          </a:bodyPr>
          <a:lstStyle/>
          <a:p>
            <a:pPr marL="12700">
              <a:lnSpc>
                <a:spcPct val="100000"/>
              </a:lnSpc>
              <a:spcBef>
                <a:spcPts val="100"/>
              </a:spcBef>
            </a:pPr>
            <a:r>
              <a:rPr lang="en-PH" spc="-10" dirty="0"/>
              <a:t>What are the purpose of high availability?</a:t>
            </a:r>
            <a:endParaRPr spc="-10" dirty="0"/>
          </a:p>
        </p:txBody>
      </p:sp>
      <p:sp>
        <p:nvSpPr>
          <p:cNvPr id="3" name="object 3"/>
          <p:cNvSpPr txBox="1"/>
          <p:nvPr/>
        </p:nvSpPr>
        <p:spPr>
          <a:xfrm>
            <a:off x="702324" y="1390191"/>
            <a:ext cx="7733463" cy="1502976"/>
          </a:xfrm>
          <a:prstGeom prst="rect">
            <a:avLst/>
          </a:prstGeom>
        </p:spPr>
        <p:txBody>
          <a:bodyPr vert="horz" wrap="square" lIns="0" tIns="12700" rIns="0" bIns="0" rtlCol="0" anchor="t">
            <a:spAutoFit/>
          </a:bodyPr>
          <a:lstStyle/>
          <a:p>
            <a:pPr marL="469900" marR="5080" indent="-305435" algn="l">
              <a:lnSpc>
                <a:spcPct val="100000"/>
              </a:lnSpc>
              <a:spcBef>
                <a:spcPts val="100"/>
              </a:spcBef>
              <a:buClr>
                <a:srgbClr val="FFFFFF"/>
              </a:buClr>
              <a:buFont typeface="Arial"/>
              <a:buChar char="•"/>
              <a:tabLst>
                <a:tab pos="469900" algn="l"/>
              </a:tabLst>
            </a:pPr>
            <a:r>
              <a:rPr lang="en-PH" sz="1600" b="1" dirty="0">
                <a:solidFill>
                  <a:schemeClr val="bg1"/>
                </a:solidFill>
                <a:latin typeface="Verdana"/>
              </a:rPr>
              <a:t>Build In Reliable Failover</a:t>
            </a:r>
          </a:p>
          <a:p>
            <a:pPr marL="164465" marR="5080" lvl="2" algn="just">
              <a:spcBef>
                <a:spcPts val="100"/>
              </a:spcBef>
              <a:buClr>
                <a:srgbClr val="FFFFFF"/>
              </a:buClr>
              <a:tabLst>
                <a:tab pos="469900" algn="l"/>
              </a:tabLst>
            </a:pPr>
            <a:r>
              <a:rPr lang="en-PH" sz="1600" dirty="0">
                <a:solidFill>
                  <a:schemeClr val="bg1"/>
                </a:solidFill>
              </a:rPr>
              <a:t>		If a system component fails, a similar component must be immediately available to take over for the failed component. For this reason, the system must include redundant components and ensure reliable failover, which is the process of switching from one component to another without losing data or affecting performance or operations.</a:t>
            </a:r>
          </a:p>
        </p:txBody>
      </p:sp>
    </p:spTree>
    <p:extLst>
      <p:ext uri="{BB962C8B-B14F-4D97-AF65-F5344CB8AC3E}">
        <p14:creationId xmlns:p14="http://schemas.microsoft.com/office/powerpoint/2010/main" val="340644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324" y="404412"/>
            <a:ext cx="8047228" cy="474489"/>
          </a:xfrm>
          <a:prstGeom prst="rect">
            <a:avLst/>
          </a:prstGeom>
        </p:spPr>
        <p:txBody>
          <a:bodyPr vert="horz" wrap="square" lIns="0" tIns="12700" rIns="0" bIns="0" rtlCol="0">
            <a:spAutoFit/>
          </a:bodyPr>
          <a:lstStyle/>
          <a:p>
            <a:pPr marL="12700">
              <a:lnSpc>
                <a:spcPct val="100000"/>
              </a:lnSpc>
              <a:spcBef>
                <a:spcPts val="100"/>
              </a:spcBef>
            </a:pPr>
            <a:r>
              <a:rPr lang="en-PH" spc="-10" dirty="0"/>
              <a:t>Ways to achieve high availability</a:t>
            </a:r>
            <a:endParaRPr spc="-10" dirty="0"/>
          </a:p>
        </p:txBody>
      </p:sp>
      <p:sp>
        <p:nvSpPr>
          <p:cNvPr id="3" name="object 3"/>
          <p:cNvSpPr txBox="1"/>
          <p:nvPr/>
        </p:nvSpPr>
        <p:spPr>
          <a:xfrm>
            <a:off x="705268" y="1227870"/>
            <a:ext cx="7733463" cy="3511218"/>
          </a:xfrm>
          <a:prstGeom prst="rect">
            <a:avLst/>
          </a:prstGeom>
        </p:spPr>
        <p:txBody>
          <a:bodyPr vert="horz" wrap="square" lIns="0" tIns="12700" rIns="0" bIns="0" rtlCol="0" anchor="t">
            <a:spAutoFit/>
          </a:bodyPr>
          <a:lstStyle/>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b="1" dirty="0">
                <a:solidFill>
                  <a:schemeClr val="bg1"/>
                </a:solidFill>
              </a:rPr>
              <a:t>Design The System With High Availability In Mind</a:t>
            </a:r>
            <a:r>
              <a:rPr lang="en-PH" sz="1600" dirty="0">
                <a:solidFill>
                  <a:schemeClr val="bg1"/>
                </a:solidFill>
              </a:rPr>
              <a:t> - The goal of designing an High Availability system is to create one that meets performance and availability requirements, while minimizing cost and complexity. Single points of failure should be eliminated with redundancy. </a:t>
            </a:r>
          </a:p>
          <a:p>
            <a:pPr marL="450215" marR="5080" indent="-285750" algn="just">
              <a:lnSpc>
                <a:spcPct val="100000"/>
              </a:lnSpc>
              <a:spcBef>
                <a:spcPts val="100"/>
              </a:spcBef>
              <a:buClr>
                <a:srgbClr val="FFFFFF"/>
              </a:buClr>
              <a:buFont typeface="Arial" panose="020B0604020202020204" pitchFamily="34" charset="0"/>
              <a:buChar char="•"/>
              <a:tabLst>
                <a:tab pos="469900" algn="l"/>
              </a:tabLst>
            </a:pPr>
            <a:endParaRPr lang="en-PH" sz="1600" dirty="0">
              <a:solidFill>
                <a:schemeClr val="bg1"/>
              </a:solidFill>
            </a:endParaRPr>
          </a:p>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b="1" dirty="0">
                <a:solidFill>
                  <a:schemeClr val="bg1"/>
                </a:solidFill>
              </a:rPr>
              <a:t>Test The Failover Process</a:t>
            </a:r>
            <a:r>
              <a:rPr lang="en-PH" sz="1600" dirty="0">
                <a:solidFill>
                  <a:schemeClr val="bg1"/>
                </a:solidFill>
              </a:rPr>
              <a:t> - Once the system is up and running, the failover process should be checked to ensure that workloads can be switched over to the backup component in case of failure. Applications should be tested and retested as time goes on, with a testing schedule put in place.</a:t>
            </a:r>
          </a:p>
          <a:p>
            <a:pPr marL="450215" marR="5080" indent="-285750" algn="just">
              <a:lnSpc>
                <a:spcPct val="100000"/>
              </a:lnSpc>
              <a:spcBef>
                <a:spcPts val="100"/>
              </a:spcBef>
              <a:buClr>
                <a:srgbClr val="FFFFFF"/>
              </a:buClr>
              <a:buFont typeface="Arial" panose="020B0604020202020204" pitchFamily="34" charset="0"/>
              <a:buChar char="•"/>
              <a:tabLst>
                <a:tab pos="469900" algn="l"/>
              </a:tabLst>
            </a:pPr>
            <a:endParaRPr lang="en-PH" sz="1600" dirty="0">
              <a:solidFill>
                <a:schemeClr val="bg1"/>
              </a:solidFill>
            </a:endParaRPr>
          </a:p>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b="1" dirty="0">
                <a:solidFill>
                  <a:schemeClr val="bg1"/>
                </a:solidFill>
              </a:rPr>
              <a:t>Monitor The System</a:t>
            </a:r>
            <a:r>
              <a:rPr lang="en-PH" sz="1600" dirty="0">
                <a:solidFill>
                  <a:schemeClr val="bg1"/>
                </a:solidFill>
              </a:rPr>
              <a:t> -The system's performance and operations should be tracked using metrics and observation. Any variance from the norm must be logged and evaluated to determine how the system was affected and what adjustments are required.</a:t>
            </a:r>
          </a:p>
        </p:txBody>
      </p:sp>
    </p:spTree>
    <p:extLst>
      <p:ext uri="{BB962C8B-B14F-4D97-AF65-F5344CB8AC3E}">
        <p14:creationId xmlns:p14="http://schemas.microsoft.com/office/powerpoint/2010/main" val="72084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324" y="404412"/>
            <a:ext cx="8047228" cy="474489"/>
          </a:xfrm>
          <a:prstGeom prst="rect">
            <a:avLst/>
          </a:prstGeom>
        </p:spPr>
        <p:txBody>
          <a:bodyPr vert="horz" wrap="square" lIns="0" tIns="12700" rIns="0" bIns="0" rtlCol="0">
            <a:spAutoFit/>
          </a:bodyPr>
          <a:lstStyle/>
          <a:p>
            <a:pPr marL="12700">
              <a:lnSpc>
                <a:spcPct val="100000"/>
              </a:lnSpc>
              <a:spcBef>
                <a:spcPts val="100"/>
              </a:spcBef>
            </a:pPr>
            <a:r>
              <a:rPr lang="en-PH" spc="-10" dirty="0"/>
              <a:t>Ways to achieve high availability</a:t>
            </a:r>
            <a:endParaRPr spc="-10" dirty="0"/>
          </a:p>
        </p:txBody>
      </p:sp>
      <p:sp>
        <p:nvSpPr>
          <p:cNvPr id="3" name="object 3"/>
          <p:cNvSpPr txBox="1"/>
          <p:nvPr/>
        </p:nvSpPr>
        <p:spPr>
          <a:xfrm>
            <a:off x="705268" y="1613352"/>
            <a:ext cx="7733463" cy="2254463"/>
          </a:xfrm>
          <a:prstGeom prst="rect">
            <a:avLst/>
          </a:prstGeom>
        </p:spPr>
        <p:txBody>
          <a:bodyPr vert="horz" wrap="square" lIns="0" tIns="12700" rIns="0" bIns="0" rtlCol="0" anchor="t">
            <a:spAutoFit/>
          </a:bodyPr>
          <a:lstStyle/>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b="1" dirty="0">
                <a:solidFill>
                  <a:schemeClr val="bg1"/>
                </a:solidFill>
              </a:rPr>
              <a:t>Deploy The Hardware - </a:t>
            </a:r>
            <a:r>
              <a:rPr lang="en-PH" sz="1600" dirty="0">
                <a:solidFill>
                  <a:schemeClr val="bg1"/>
                </a:solidFill>
              </a:rPr>
              <a:t>Hardware should be resilient and performant, while balancing quality with cost-effectiveness. Hot-swappable and hot-pluggable hardware is particularly useful in HA systems because the equipment doesn't have to be powered down when swapped out or when components are plugged in or unplugged.</a:t>
            </a:r>
          </a:p>
          <a:p>
            <a:pPr marL="450215" marR="5080" indent="-285750" algn="just">
              <a:lnSpc>
                <a:spcPct val="100000"/>
              </a:lnSpc>
              <a:spcBef>
                <a:spcPts val="100"/>
              </a:spcBef>
              <a:buClr>
                <a:srgbClr val="FFFFFF"/>
              </a:buClr>
              <a:buFont typeface="Arial" panose="020B0604020202020204" pitchFamily="34" charset="0"/>
              <a:buChar char="•"/>
              <a:tabLst>
                <a:tab pos="469900" algn="l"/>
              </a:tabLst>
            </a:pPr>
            <a:endParaRPr lang="en-PH" sz="1600" dirty="0">
              <a:solidFill>
                <a:schemeClr val="bg1"/>
              </a:solidFill>
            </a:endParaRPr>
          </a:p>
          <a:p>
            <a:pPr marL="450215" marR="5080" indent="-285750" algn="just">
              <a:lnSpc>
                <a:spcPct val="100000"/>
              </a:lnSpc>
              <a:spcBef>
                <a:spcPts val="100"/>
              </a:spcBef>
              <a:buClr>
                <a:srgbClr val="FFFFFF"/>
              </a:buClr>
              <a:buFont typeface="Arial" panose="020B0604020202020204" pitchFamily="34" charset="0"/>
              <a:buChar char="•"/>
              <a:tabLst>
                <a:tab pos="469900" algn="l"/>
              </a:tabLst>
            </a:pPr>
            <a:r>
              <a:rPr lang="en-PH" sz="1600" b="1" dirty="0">
                <a:solidFill>
                  <a:schemeClr val="bg1"/>
                </a:solidFill>
              </a:rPr>
              <a:t>Evaluate -</a:t>
            </a:r>
            <a:r>
              <a:rPr lang="en-PH" sz="1600" dirty="0">
                <a:solidFill>
                  <a:schemeClr val="bg1"/>
                </a:solidFill>
              </a:rPr>
              <a:t> The data gathered from monitoring should be analyzed to find ways to improve the system. This process should be ongoing to ensure availability as conditions change and the system evolves.</a:t>
            </a:r>
          </a:p>
        </p:txBody>
      </p:sp>
    </p:spTree>
    <p:extLst>
      <p:ext uri="{BB962C8B-B14F-4D97-AF65-F5344CB8AC3E}">
        <p14:creationId xmlns:p14="http://schemas.microsoft.com/office/powerpoint/2010/main" val="83003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755" y="329641"/>
            <a:ext cx="4748809" cy="873957"/>
          </a:xfrm>
          <a:prstGeom prst="rect">
            <a:avLst/>
          </a:prstGeom>
        </p:spPr>
        <p:txBody>
          <a:bodyPr vert="horz" wrap="square" lIns="0" tIns="12065" rIns="0" bIns="0" rtlCol="0">
            <a:spAutoFit/>
          </a:bodyPr>
          <a:lstStyle/>
          <a:p>
            <a:pPr marL="12700" marR="5080">
              <a:lnSpc>
                <a:spcPct val="100000"/>
              </a:lnSpc>
              <a:spcBef>
                <a:spcPts val="95"/>
              </a:spcBef>
            </a:pPr>
            <a:r>
              <a:rPr lang="en-PH" sz="2800" spc="-10" dirty="0"/>
              <a:t>BIG DATA MANAGEMENT AND ANALYTICS</a:t>
            </a:r>
            <a:endParaRPr sz="2800" dirty="0"/>
          </a:p>
        </p:txBody>
      </p:sp>
      <p:pic>
        <p:nvPicPr>
          <p:cNvPr id="3" name="object 3"/>
          <p:cNvPicPr/>
          <p:nvPr/>
        </p:nvPicPr>
        <p:blipFill>
          <a:blip r:embed="rId2" cstate="print"/>
          <a:stretch>
            <a:fillRect/>
          </a:stretch>
        </p:blipFill>
        <p:spPr>
          <a:xfrm>
            <a:off x="4572000" y="414527"/>
            <a:ext cx="4546092" cy="3874008"/>
          </a:xfrm>
          <a:prstGeom prst="rect">
            <a:avLst/>
          </a:prstGeom>
        </p:spPr>
      </p:pic>
      <p:sp>
        <p:nvSpPr>
          <p:cNvPr id="4" name="object 4"/>
          <p:cNvSpPr txBox="1"/>
          <p:nvPr/>
        </p:nvSpPr>
        <p:spPr>
          <a:xfrm>
            <a:off x="343144" y="1548518"/>
            <a:ext cx="4228856" cy="3511218"/>
          </a:xfrm>
          <a:prstGeom prst="rect">
            <a:avLst/>
          </a:prstGeom>
        </p:spPr>
        <p:txBody>
          <a:bodyPr vert="horz" wrap="square" lIns="0" tIns="12700" rIns="0" bIns="0" rtlCol="0">
            <a:spAutoFit/>
          </a:bodyPr>
          <a:lstStyle/>
          <a:p>
            <a:pPr marL="184785" marR="5080" indent="-172720" algn="just">
              <a:lnSpc>
                <a:spcPct val="100000"/>
              </a:lnSpc>
              <a:spcBef>
                <a:spcPts val="100"/>
              </a:spcBef>
              <a:buClr>
                <a:srgbClr val="000000"/>
              </a:buClr>
              <a:buFont typeface="Arial"/>
              <a:buChar char="•"/>
              <a:tabLst>
                <a:tab pos="184785" algn="l"/>
              </a:tabLst>
            </a:pPr>
            <a:r>
              <a:rPr lang="en-PH" sz="1400" dirty="0">
                <a:solidFill>
                  <a:srgbClr val="FFFFFF"/>
                </a:solidFill>
                <a:latin typeface="Verdana"/>
                <a:cs typeface="Verdana"/>
              </a:rPr>
              <a:t>Big data management is the organization, administration and governance of large volumes of both structured and unstructured data. Ensuring a high degree of data quality and accessibility for big data analytics and business intelligence applications is the aim of big data management.</a:t>
            </a:r>
          </a:p>
          <a:p>
            <a:pPr marL="184785" marR="5080" indent="-172720" algn="just">
              <a:lnSpc>
                <a:spcPct val="100000"/>
              </a:lnSpc>
              <a:spcBef>
                <a:spcPts val="100"/>
              </a:spcBef>
              <a:buClr>
                <a:srgbClr val="000000"/>
              </a:buClr>
              <a:buFont typeface="Arial"/>
              <a:buChar char="•"/>
              <a:tabLst>
                <a:tab pos="184785" algn="l"/>
              </a:tabLst>
            </a:pPr>
            <a:endParaRPr lang="en-PH" sz="1400" dirty="0">
              <a:solidFill>
                <a:srgbClr val="FFFFFF"/>
              </a:solidFill>
              <a:latin typeface="Verdana"/>
              <a:cs typeface="Verdana"/>
            </a:endParaRPr>
          </a:p>
          <a:p>
            <a:pPr marL="184785" marR="5080" indent="-172720" algn="just">
              <a:lnSpc>
                <a:spcPct val="100000"/>
              </a:lnSpc>
              <a:spcBef>
                <a:spcPts val="100"/>
              </a:spcBef>
              <a:buClr>
                <a:srgbClr val="000000"/>
              </a:buClr>
              <a:buFont typeface="Arial"/>
              <a:buChar char="•"/>
              <a:tabLst>
                <a:tab pos="184785" algn="l"/>
              </a:tabLst>
            </a:pPr>
            <a:r>
              <a:rPr lang="en-PH" sz="1400" dirty="0">
                <a:solidFill>
                  <a:srgbClr val="FFFFFF"/>
                </a:solidFill>
                <a:latin typeface="Verdana"/>
                <a:cs typeface="Verdana"/>
              </a:rPr>
              <a:t>Analytics is a branch of computer science that looks for useful patterns in data using machine learning, statistics, and math. Sorting through enormous data sets to find, analyze, and disseminate fresh information is the process of analytics, or data analytics.</a:t>
            </a:r>
          </a:p>
          <a:p>
            <a:pPr marL="184785" marR="5080" indent="-172720" algn="just">
              <a:lnSpc>
                <a:spcPct val="100000"/>
              </a:lnSpc>
              <a:spcBef>
                <a:spcPts val="100"/>
              </a:spcBef>
              <a:buClr>
                <a:srgbClr val="000000"/>
              </a:buClr>
              <a:buFont typeface="Arial"/>
              <a:buChar char="•"/>
              <a:tabLst>
                <a:tab pos="184785" algn="l"/>
              </a:tabLst>
            </a:pPr>
            <a:endParaRPr lang="en-PH" sz="1400" dirty="0">
              <a:solidFill>
                <a:srgbClr val="FFFFFF"/>
              </a:solidFill>
              <a:latin typeface="Verdana"/>
              <a:cs typeface="Verdana"/>
            </a:endParaRPr>
          </a:p>
          <a:p>
            <a:pPr marL="12065" marR="5080" algn="just">
              <a:lnSpc>
                <a:spcPct val="100000"/>
              </a:lnSpc>
              <a:spcBef>
                <a:spcPts val="100"/>
              </a:spcBef>
              <a:buClr>
                <a:srgbClr val="000000"/>
              </a:buClr>
              <a:tabLst>
                <a:tab pos="184785" algn="l"/>
              </a:tabLst>
            </a:pPr>
            <a:endParaRPr sz="1400" dirty="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755" y="329641"/>
            <a:ext cx="4748809" cy="873957"/>
          </a:xfrm>
          <a:prstGeom prst="rect">
            <a:avLst/>
          </a:prstGeom>
        </p:spPr>
        <p:txBody>
          <a:bodyPr vert="horz" wrap="square" lIns="0" tIns="12065" rIns="0" bIns="0" rtlCol="0">
            <a:spAutoFit/>
          </a:bodyPr>
          <a:lstStyle/>
          <a:p>
            <a:pPr marL="12700" marR="5080">
              <a:lnSpc>
                <a:spcPct val="100000"/>
              </a:lnSpc>
              <a:spcBef>
                <a:spcPts val="95"/>
              </a:spcBef>
            </a:pPr>
            <a:r>
              <a:rPr lang="en-PH" sz="2800" spc="-10" dirty="0"/>
              <a:t>BIG DATA MANAGEMENT AND ANALYTICS</a:t>
            </a:r>
            <a:endParaRPr sz="2800" dirty="0"/>
          </a:p>
        </p:txBody>
      </p:sp>
      <p:pic>
        <p:nvPicPr>
          <p:cNvPr id="3" name="object 3"/>
          <p:cNvPicPr/>
          <p:nvPr/>
        </p:nvPicPr>
        <p:blipFill>
          <a:blip r:embed="rId2" cstate="print"/>
          <a:stretch>
            <a:fillRect/>
          </a:stretch>
        </p:blipFill>
        <p:spPr>
          <a:xfrm>
            <a:off x="4572000" y="414527"/>
            <a:ext cx="4546092" cy="3874008"/>
          </a:xfrm>
          <a:prstGeom prst="rect">
            <a:avLst/>
          </a:prstGeom>
        </p:spPr>
      </p:pic>
      <p:sp>
        <p:nvSpPr>
          <p:cNvPr id="4" name="object 4"/>
          <p:cNvSpPr txBox="1"/>
          <p:nvPr/>
        </p:nvSpPr>
        <p:spPr>
          <a:xfrm>
            <a:off x="441755" y="1806510"/>
            <a:ext cx="4228856" cy="1490152"/>
          </a:xfrm>
          <a:prstGeom prst="rect">
            <a:avLst/>
          </a:prstGeom>
        </p:spPr>
        <p:txBody>
          <a:bodyPr vert="horz" wrap="square" lIns="0" tIns="12700" rIns="0" bIns="0" rtlCol="0">
            <a:spAutoFit/>
          </a:bodyPr>
          <a:lstStyle/>
          <a:p>
            <a:pPr marL="184785" marR="5080" indent="-172720" algn="just">
              <a:lnSpc>
                <a:spcPct val="100000"/>
              </a:lnSpc>
              <a:spcBef>
                <a:spcPts val="100"/>
              </a:spcBef>
              <a:buClr>
                <a:srgbClr val="000000"/>
              </a:buClr>
              <a:buFont typeface="Arial"/>
              <a:buChar char="•"/>
              <a:tabLst>
                <a:tab pos="184785" algn="l"/>
              </a:tabLst>
            </a:pPr>
            <a:r>
              <a:rPr lang="en-PH" sz="1600" dirty="0">
                <a:solidFill>
                  <a:srgbClr val="FFFFFF"/>
                </a:solidFill>
                <a:latin typeface="Verdana"/>
                <a:cs typeface="Verdana"/>
              </a:rPr>
              <a:t>It is the process of extracting insights from data, while data management is the process of collecting, storing, organizing, and securing data. Data management provides the foundation for data analytics.</a:t>
            </a:r>
            <a:endParaRPr sz="1600" dirty="0">
              <a:latin typeface="Verdana"/>
              <a:cs typeface="Verdana"/>
            </a:endParaRPr>
          </a:p>
        </p:txBody>
      </p:sp>
    </p:spTree>
    <p:extLst>
      <p:ext uri="{BB962C8B-B14F-4D97-AF65-F5344CB8AC3E}">
        <p14:creationId xmlns:p14="http://schemas.microsoft.com/office/powerpoint/2010/main" val="682832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(16:9)</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HIGH AVAILABILTY AND DISASTER RECOVERY</vt:lpstr>
      <vt:lpstr>Table of contents</vt:lpstr>
      <vt:lpstr>HIGH AVAILABILTY</vt:lpstr>
      <vt:lpstr>What are the purpose of high availability?</vt:lpstr>
      <vt:lpstr>What are the purpose of high availability?</vt:lpstr>
      <vt:lpstr>Ways to achieve high availability</vt:lpstr>
      <vt:lpstr>Ways to achieve high availability</vt:lpstr>
      <vt:lpstr>BIG DATA MANAGEMENT AND ANALYTICS</vt:lpstr>
      <vt:lpstr>BIG DATA MANAGEMENT AND ANALYTICS</vt:lpstr>
      <vt:lpstr>What are the benefits of big data management?</vt:lpstr>
      <vt:lpstr>What are the benefits of big data management?</vt:lpstr>
      <vt:lpstr>CLOUD DATABASE MANAGEMENT</vt:lpstr>
      <vt:lpstr>CLOUD DATABASE MANAGEMENT</vt:lpstr>
      <vt:lpstr>Why do we need to use cloud database management?</vt:lpstr>
      <vt:lpstr>What are the benefits of cloud database management?</vt:lpstr>
      <vt:lpstr>What are the features of cloud database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CONSISTENCY AND REPLICATION</dc:title>
  <dc:creator>Rodel Florenz</dc:creator>
  <cp:lastModifiedBy>Unknown User</cp:lastModifiedBy>
  <cp:revision>6</cp:revision>
  <dcterms:created xsi:type="dcterms:W3CDTF">2024-04-26T04:25:48Z</dcterms:created>
  <dcterms:modified xsi:type="dcterms:W3CDTF">2024-04-26T10:27:44Z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2024-02-21T00:00:00Z</vt:filetime>
  </property>
  <property fmtid="{D5CDD505-2E9C-101B-9397-08002B2CF9AE}" pid="3" name="Creator">
    <vt:lpwstr>Microsoft® PowerPoint® 2019</vt:lpwstr>
  </property>
  <property fmtid="{D5CDD505-2E9C-101B-9397-08002B2CF9AE}" pid="4" name="LastSaved">
    <vt:filetime>2024-04-26T00:00:00Z</vt:filetime>
  </property>
  <property fmtid="{D5CDD505-2E9C-101B-9397-08002B2CF9AE}" pid="5" name="Producer">
    <vt:lpwstr>Microsoft® PowerPoint® 2019</vt:lpwstr>
  </property>
</Properties>
</file>