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9c36ff34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9c36ff34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9c36ff34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9c36ff34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9c36ff34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9c36ff34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9c36ff3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9c36ff3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9c36ff344_3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9c36ff344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9c36ff344_3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d9c36ff344_3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9c36ff344_3_2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9c36ff344_3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9c36ff344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9c36ff34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9c36ff344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9c36ff34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9c36ff344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9c36ff34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9c36ff344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9c36ff34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9c36ff344_3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9c36ff34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9c36ff34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9c36ff34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Pandemic </a:t>
            </a:r>
            <a:r>
              <a:rPr lang="en"/>
              <a:t>Apocalypse Game</a:t>
            </a:r>
            <a:endParaRPr/>
          </a:p>
        </p:txBody>
      </p:sp>
      <p:sp>
        <p:nvSpPr>
          <p:cNvPr id="86" name="Google Shape;86;p13"/>
          <p:cNvSpPr txBox="1"/>
          <p:nvPr>
            <p:ph idx="1" type="subTitle"/>
          </p:nvPr>
        </p:nvSpPr>
        <p:spPr>
          <a:xfrm>
            <a:off x="598091" y="2715925"/>
            <a:ext cx="22782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Retrospective</a:t>
            </a:r>
            <a:endParaRPr/>
          </a:p>
        </p:txBody>
      </p:sp>
      <p:pic>
        <p:nvPicPr>
          <p:cNvPr id="87" name="Google Shape;87;p13"/>
          <p:cNvPicPr preferRelativeResize="0"/>
          <p:nvPr/>
        </p:nvPicPr>
        <p:blipFill>
          <a:blip r:embed="rId3">
            <a:alphaModFix/>
          </a:blip>
          <a:stretch>
            <a:fillRect/>
          </a:stretch>
        </p:blipFill>
        <p:spPr>
          <a:xfrm>
            <a:off x="2876300" y="2715925"/>
            <a:ext cx="2942375" cy="1757250"/>
          </a:xfrm>
          <a:prstGeom prst="rect">
            <a:avLst/>
          </a:prstGeom>
          <a:noFill/>
          <a:ln>
            <a:noFill/>
          </a:ln>
        </p:spPr>
      </p:pic>
      <p:sp>
        <p:nvSpPr>
          <p:cNvPr id="88" name="Google Shape;88;p13"/>
          <p:cNvSpPr txBox="1"/>
          <p:nvPr/>
        </p:nvSpPr>
        <p:spPr>
          <a:xfrm>
            <a:off x="7578000" y="4743300"/>
            <a:ext cx="156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Kat, Nigel - Photo</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311700" y="244425"/>
            <a:ext cx="8520600" cy="46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Retrospective Checklist</a:t>
            </a:r>
            <a:endParaRPr/>
          </a:p>
        </p:txBody>
      </p:sp>
      <p:sp>
        <p:nvSpPr>
          <p:cNvPr id="170" name="Google Shape;170;p22"/>
          <p:cNvSpPr txBox="1"/>
          <p:nvPr/>
        </p:nvSpPr>
        <p:spPr>
          <a:xfrm>
            <a:off x="311700" y="905725"/>
            <a:ext cx="8587800" cy="3532500"/>
          </a:xfrm>
          <a:prstGeom prst="rect">
            <a:avLst/>
          </a:prstGeom>
          <a:noFill/>
          <a:ln>
            <a:noFill/>
          </a:ln>
        </p:spPr>
        <p:txBody>
          <a:bodyPr anchorCtr="0" anchor="t" bIns="91425" lIns="91425" spcFirstLastPara="1" rIns="91425" wrap="square" tIns="91425">
            <a:spAutoFit/>
          </a:bodyPr>
          <a:lstStyle/>
          <a:p>
            <a:pPr indent="-320675" lvl="0" marL="457200" rtl="0" algn="l">
              <a:spcBef>
                <a:spcPts val="0"/>
              </a:spcBef>
              <a:spcAft>
                <a:spcPts val="0"/>
              </a:spcAft>
              <a:buSzPts val="1450"/>
              <a:buChar char="●"/>
            </a:pPr>
            <a:r>
              <a:rPr b="1" lang="en" sz="1450"/>
              <a:t>For this project we used Python in the backend (terminal only). What would you imagine the challenges/difference would be if we were to incorporate frontend development (HTML/CSS) in this project?</a:t>
            </a:r>
            <a:br>
              <a:rPr b="1" lang="en" sz="1450"/>
            </a:br>
            <a:br>
              <a:rPr b="1" lang="en" sz="1450"/>
            </a:br>
            <a:r>
              <a:rPr lang="en" sz="1450"/>
              <a:t>The challenges would be that it would take more time, many more lines of code and having to learn web development. Even if the web development was straightforward, we would still have needed to design graphical interfaces, characters and game imagery.</a:t>
            </a:r>
            <a:endParaRPr sz="1450"/>
          </a:p>
          <a:p>
            <a:pPr indent="0" lvl="0" marL="0" rtl="0" algn="l">
              <a:spcBef>
                <a:spcPts val="0"/>
              </a:spcBef>
              <a:spcAft>
                <a:spcPts val="0"/>
              </a:spcAft>
              <a:buNone/>
            </a:pPr>
            <a:r>
              <a:t/>
            </a:r>
            <a:endParaRPr sz="1450"/>
          </a:p>
          <a:p>
            <a:pPr indent="-320675" lvl="0" marL="457200" rtl="0" algn="l">
              <a:spcBef>
                <a:spcPts val="0"/>
              </a:spcBef>
              <a:spcAft>
                <a:spcPts val="0"/>
              </a:spcAft>
              <a:buSzPts val="1450"/>
              <a:buChar char="●"/>
            </a:pPr>
            <a:r>
              <a:rPr b="1" lang="en" sz="1450"/>
              <a:t>What would the advantages and disadvantages be of dedicating more time to the frontend? </a:t>
            </a:r>
            <a:br>
              <a:rPr b="1" lang="en" sz="1450"/>
            </a:br>
            <a:br>
              <a:rPr b="1" lang="en" sz="1450"/>
            </a:br>
            <a:r>
              <a:rPr lang="en" sz="1450"/>
              <a:t>With an HTML/CSS frontend we could have had a much easier time with graphics and audio, as the browser would give us much easier access/support. However this would have added greater complexity to the code, and we haven’t started HTML or CSS training on this course yet. Also, ultimately nothing runs without a stable and completed backend implementation.</a:t>
            </a:r>
            <a:endParaRPr sz="1450"/>
          </a:p>
        </p:txBody>
      </p:sp>
      <p:sp>
        <p:nvSpPr>
          <p:cNvPr id="171" name="Google Shape;171;p22"/>
          <p:cNvSpPr txBox="1"/>
          <p:nvPr/>
        </p:nvSpPr>
        <p:spPr>
          <a:xfrm>
            <a:off x="7461850" y="4743300"/>
            <a:ext cx="168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Kat, Yussuf, Nigel</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311700" y="244425"/>
            <a:ext cx="8520600" cy="46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Retrospective Checklist</a:t>
            </a:r>
            <a:endParaRPr/>
          </a:p>
        </p:txBody>
      </p:sp>
      <p:sp>
        <p:nvSpPr>
          <p:cNvPr id="177" name="Google Shape;177;p23"/>
          <p:cNvSpPr txBox="1"/>
          <p:nvPr/>
        </p:nvSpPr>
        <p:spPr>
          <a:xfrm>
            <a:off x="311700" y="905725"/>
            <a:ext cx="8587800" cy="3755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b="1" sz="1450"/>
          </a:p>
          <a:p>
            <a:pPr indent="-320675" lvl="0" marL="457200" rtl="0" algn="l">
              <a:spcBef>
                <a:spcPts val="0"/>
              </a:spcBef>
              <a:spcAft>
                <a:spcPts val="0"/>
              </a:spcAft>
              <a:buSzPts val="1450"/>
              <a:buChar char="●"/>
            </a:pPr>
            <a:r>
              <a:rPr b="1" lang="en" sz="1450"/>
              <a:t>The usefulness of Trello and Slack. What are the drawbacks/limitations of using Slack and Trello?</a:t>
            </a:r>
            <a:br>
              <a:rPr b="1" lang="en" sz="1450"/>
            </a:br>
            <a:br>
              <a:rPr b="1" lang="en" sz="1450"/>
            </a:br>
            <a:r>
              <a:rPr lang="en" sz="1450"/>
              <a:t>Trello was easy to use and allowed us to implement Kanban for our project. Slack was used for team communication, sharing project files, ASCII pictures and code. Trello and Slack gave us an added advantage compared to traditional paper methods of project development. Not a limitation of Slack and Trello specifically, but our remote project development meant the face to face dynamic and ease of communication was lost through the formality required in using Trello and Slack.</a:t>
            </a:r>
            <a:endParaRPr sz="1450"/>
          </a:p>
          <a:p>
            <a:pPr indent="0" lvl="0" marL="457200" rtl="0" algn="l">
              <a:spcBef>
                <a:spcPts val="0"/>
              </a:spcBef>
              <a:spcAft>
                <a:spcPts val="0"/>
              </a:spcAft>
              <a:buNone/>
            </a:pPr>
            <a:r>
              <a:t/>
            </a:r>
            <a:endParaRPr b="1" sz="1450"/>
          </a:p>
          <a:p>
            <a:pPr indent="-320675" lvl="0" marL="457200" rtl="0" algn="l">
              <a:spcBef>
                <a:spcPts val="0"/>
              </a:spcBef>
              <a:spcAft>
                <a:spcPts val="0"/>
              </a:spcAft>
              <a:buSzPts val="1450"/>
              <a:buChar char="●"/>
            </a:pPr>
            <a:r>
              <a:rPr b="1" lang="en" sz="1450"/>
              <a:t>Efficiency of the team and project management.</a:t>
            </a:r>
            <a:br>
              <a:rPr b="1" lang="en" sz="1450"/>
            </a:br>
            <a:br>
              <a:rPr b="1" lang="en" sz="1450"/>
            </a:br>
            <a:r>
              <a:rPr lang="en" sz="1450"/>
              <a:t>We were very efficient considering we had time constraints. We all agreed on what cards we were working on and the status of our work.</a:t>
            </a:r>
            <a:br>
              <a:rPr b="1" lang="en" sz="1450"/>
            </a:br>
            <a:endParaRPr sz="1450"/>
          </a:p>
        </p:txBody>
      </p:sp>
      <p:sp>
        <p:nvSpPr>
          <p:cNvPr id="178" name="Google Shape;178;p23"/>
          <p:cNvSpPr txBox="1"/>
          <p:nvPr/>
        </p:nvSpPr>
        <p:spPr>
          <a:xfrm>
            <a:off x="7461850" y="4743300"/>
            <a:ext cx="168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Kat, Nigel, Yussuf</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311700" y="244425"/>
            <a:ext cx="8520600" cy="39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Retrospective Checklist</a:t>
            </a:r>
            <a:endParaRPr/>
          </a:p>
        </p:txBody>
      </p:sp>
      <p:sp>
        <p:nvSpPr>
          <p:cNvPr id="184" name="Google Shape;184;p24"/>
          <p:cNvSpPr txBox="1"/>
          <p:nvPr/>
        </p:nvSpPr>
        <p:spPr>
          <a:xfrm>
            <a:off x="311700" y="905725"/>
            <a:ext cx="8587800" cy="30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450"/>
          </a:p>
          <a:p>
            <a:pPr indent="-320675" lvl="0" marL="457200" rtl="0" algn="l">
              <a:spcBef>
                <a:spcPts val="0"/>
              </a:spcBef>
              <a:spcAft>
                <a:spcPts val="0"/>
              </a:spcAft>
              <a:buSzPts val="1450"/>
              <a:buChar char="●"/>
            </a:pPr>
            <a:r>
              <a:rPr b="1" lang="en" sz="1450"/>
              <a:t>Were stand-ups helpful?</a:t>
            </a:r>
            <a:br>
              <a:rPr b="1" lang="en" sz="1450"/>
            </a:br>
            <a:br>
              <a:rPr b="1" lang="en" sz="1450"/>
            </a:br>
            <a:r>
              <a:rPr lang="en" sz="1450"/>
              <a:t>Yes, it was helpful. It gave us views on different </a:t>
            </a:r>
            <a:r>
              <a:rPr lang="en" sz="1450"/>
              <a:t>scenarios</a:t>
            </a:r>
            <a:r>
              <a:rPr lang="en" sz="1450"/>
              <a:t>. </a:t>
            </a:r>
            <a:r>
              <a:rPr lang="en" sz="1450"/>
              <a:t>It also gave us an opportunity to see the different types of solutions to specific problems. We discussed different issues relating to the code and ASCII pictures.</a:t>
            </a:r>
            <a:br>
              <a:rPr b="1" lang="en" sz="1450"/>
            </a:br>
            <a:endParaRPr b="1" sz="1450"/>
          </a:p>
          <a:p>
            <a:pPr indent="-320675" lvl="0" marL="457200" rtl="0" algn="l">
              <a:spcBef>
                <a:spcPts val="0"/>
              </a:spcBef>
              <a:spcAft>
                <a:spcPts val="0"/>
              </a:spcAft>
              <a:buSzPts val="1450"/>
              <a:buChar char="●"/>
            </a:pPr>
            <a:r>
              <a:rPr b="1" lang="en" sz="1450"/>
              <a:t>Was Kanban planning effective?</a:t>
            </a:r>
            <a:endParaRPr b="1" sz="1450"/>
          </a:p>
          <a:p>
            <a:pPr indent="0" lvl="0" marL="457200" rtl="0" algn="l">
              <a:spcBef>
                <a:spcPts val="0"/>
              </a:spcBef>
              <a:spcAft>
                <a:spcPts val="0"/>
              </a:spcAft>
              <a:buNone/>
            </a:pPr>
            <a:r>
              <a:t/>
            </a:r>
            <a:endParaRPr b="1" sz="1450"/>
          </a:p>
          <a:p>
            <a:pPr indent="0" lvl="0" marL="457200" rtl="0" algn="l">
              <a:spcBef>
                <a:spcPts val="0"/>
              </a:spcBef>
              <a:spcAft>
                <a:spcPts val="0"/>
              </a:spcAft>
              <a:buNone/>
            </a:pPr>
            <a:r>
              <a:rPr lang="en" sz="1450"/>
              <a:t>We didn’t use Trello to its full potential, however Kanban was an effective methodology. We implemented a simplistic Kanban workflow and simplified keeping track of the project's progress. Effectively, the volume of work was inadequate to demonstrate the capabilities of the Kanban board.</a:t>
            </a:r>
            <a:endParaRPr sz="1450"/>
          </a:p>
        </p:txBody>
      </p:sp>
      <p:sp>
        <p:nvSpPr>
          <p:cNvPr id="185" name="Google Shape;185;p24"/>
          <p:cNvSpPr txBox="1"/>
          <p:nvPr/>
        </p:nvSpPr>
        <p:spPr>
          <a:xfrm>
            <a:off x="7490600" y="4743300"/>
            <a:ext cx="165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Kat, Nigel, Yussuf</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311700" y="244425"/>
            <a:ext cx="8520600" cy="46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Retrospective Checklist</a:t>
            </a:r>
            <a:endParaRPr/>
          </a:p>
        </p:txBody>
      </p:sp>
      <p:sp>
        <p:nvSpPr>
          <p:cNvPr id="191" name="Google Shape;191;p25"/>
          <p:cNvSpPr txBox="1"/>
          <p:nvPr/>
        </p:nvSpPr>
        <p:spPr>
          <a:xfrm>
            <a:off x="311700" y="905725"/>
            <a:ext cx="8587800" cy="330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450"/>
          </a:p>
          <a:p>
            <a:pPr indent="-320675" lvl="0" marL="457200" rtl="0" algn="l">
              <a:spcBef>
                <a:spcPts val="0"/>
              </a:spcBef>
              <a:spcAft>
                <a:spcPts val="0"/>
              </a:spcAft>
              <a:buSzPts val="1450"/>
              <a:buChar char="●"/>
            </a:pPr>
            <a:r>
              <a:rPr b="1" lang="en" sz="1450"/>
              <a:t>Was testing effective? What was the purpose of the tests you carried out?</a:t>
            </a:r>
            <a:br>
              <a:rPr b="1" lang="en" sz="1450"/>
            </a:br>
            <a:endParaRPr b="1" sz="1450"/>
          </a:p>
          <a:p>
            <a:pPr indent="0" lvl="0" marL="457200" rtl="0" algn="l">
              <a:spcBef>
                <a:spcPts val="0"/>
              </a:spcBef>
              <a:spcAft>
                <a:spcPts val="0"/>
              </a:spcAft>
              <a:buNone/>
            </a:pPr>
            <a:r>
              <a:rPr lang="en" sz="1450"/>
              <a:t>Testing was very effective except for one bug that was </a:t>
            </a:r>
            <a:r>
              <a:rPr lang="en" sz="1450"/>
              <a:t>introduced</a:t>
            </a:r>
            <a:r>
              <a:rPr lang="en" sz="1450"/>
              <a:t> due to the method used for questions and answer recognition (</a:t>
            </a:r>
            <a:r>
              <a:rPr b="1" i="1" lang="en" sz="1450"/>
              <a:t>qa</a:t>
            </a:r>
            <a:r>
              <a:rPr lang="en" sz="1450"/>
              <a:t>). We tested to remove bugs and improve quality overall.</a:t>
            </a:r>
            <a:br>
              <a:rPr b="1" lang="en" sz="1450"/>
            </a:br>
            <a:endParaRPr b="1" sz="1450"/>
          </a:p>
          <a:p>
            <a:pPr indent="-320675" lvl="0" marL="457200" rtl="0" algn="l">
              <a:spcBef>
                <a:spcPts val="0"/>
              </a:spcBef>
              <a:spcAft>
                <a:spcPts val="0"/>
              </a:spcAft>
              <a:buSzPts val="1450"/>
              <a:buChar char="●"/>
            </a:pPr>
            <a:r>
              <a:rPr b="1" lang="en" sz="1450"/>
              <a:t>How would the game project be different if working independently? Think particularly in terms of workflow and communication/collaborative tools and techniques used and discuss the advantages and disadvantages?</a:t>
            </a:r>
            <a:endParaRPr b="1" sz="1450"/>
          </a:p>
          <a:p>
            <a:pPr indent="0" lvl="0" marL="457200" rtl="0" algn="l">
              <a:spcBef>
                <a:spcPts val="0"/>
              </a:spcBef>
              <a:spcAft>
                <a:spcPts val="0"/>
              </a:spcAft>
              <a:buNone/>
            </a:pPr>
            <a:r>
              <a:t/>
            </a:r>
            <a:endParaRPr b="1" sz="1450"/>
          </a:p>
          <a:p>
            <a:pPr indent="0" lvl="0" marL="457200" rtl="0" algn="l">
              <a:spcBef>
                <a:spcPts val="0"/>
              </a:spcBef>
              <a:spcAft>
                <a:spcPts val="0"/>
              </a:spcAft>
              <a:buNone/>
            </a:pPr>
            <a:r>
              <a:rPr lang="en" sz="1450"/>
              <a:t>Maybe we would have been willing to take more risks for personal growth, rather than focusing on getting the project finished and </a:t>
            </a:r>
            <a:r>
              <a:rPr lang="en" sz="1450"/>
              <a:t>manageable</a:t>
            </a:r>
            <a:r>
              <a:rPr lang="en" sz="1450"/>
              <a:t>. But the deadlines would have to be relaxed to get the most potential out of each of us. Working remotely certainly hampered our creative choices and badly reflected on group </a:t>
            </a:r>
            <a:r>
              <a:rPr lang="en" sz="1450"/>
              <a:t>confidence.</a:t>
            </a:r>
            <a:endParaRPr sz="1450"/>
          </a:p>
        </p:txBody>
      </p:sp>
      <p:sp>
        <p:nvSpPr>
          <p:cNvPr id="192" name="Google Shape;192;p25"/>
          <p:cNvSpPr txBox="1"/>
          <p:nvPr/>
        </p:nvSpPr>
        <p:spPr>
          <a:xfrm>
            <a:off x="7183900" y="4551125"/>
            <a:ext cx="17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Kat, Jarrod Ferreiro</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598100" y="2228505"/>
            <a:ext cx="8222100" cy="76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descr="Background pointer shape in timeline graphic" id="202" name="Google Shape;202;p27"/>
          <p:cNvSpPr/>
          <p:nvPr/>
        </p:nvSpPr>
        <p:spPr>
          <a:xfrm>
            <a:off x="340928" y="2199000"/>
            <a:ext cx="12441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203" name="Google Shape;203;p27"/>
          <p:cNvGrpSpPr/>
          <p:nvPr/>
        </p:nvGrpSpPr>
        <p:grpSpPr>
          <a:xfrm>
            <a:off x="969270" y="1610215"/>
            <a:ext cx="198900" cy="593656"/>
            <a:chOff x="777447" y="1610215"/>
            <a:chExt cx="198900" cy="593656"/>
          </a:xfrm>
        </p:grpSpPr>
        <p:cxnSp>
          <p:nvCxnSpPr>
            <p:cNvPr id="204" name="Google Shape;204;p27"/>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205" name="Google Shape;205;p27"/>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27"/>
          <p:cNvSpPr txBox="1"/>
          <p:nvPr>
            <p:ph idx="4294967295" type="body"/>
          </p:nvPr>
        </p:nvSpPr>
        <p:spPr>
          <a:xfrm>
            <a:off x="549275" y="578900"/>
            <a:ext cx="10389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Decide on Game detail</a:t>
            </a:r>
            <a:endParaRPr sz="1600"/>
          </a:p>
        </p:txBody>
      </p:sp>
      <p:sp>
        <p:nvSpPr>
          <p:cNvPr descr="Background pointer shape in timeline graphic" id="207" name="Google Shape;207;p27"/>
          <p:cNvSpPr/>
          <p:nvPr/>
        </p:nvSpPr>
        <p:spPr>
          <a:xfrm>
            <a:off x="1168175" y="2199337"/>
            <a:ext cx="13089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208" name="Google Shape;208;p27"/>
          <p:cNvGrpSpPr/>
          <p:nvPr/>
        </p:nvGrpSpPr>
        <p:grpSpPr>
          <a:xfrm>
            <a:off x="1721926" y="2939329"/>
            <a:ext cx="198900" cy="593656"/>
            <a:chOff x="2223534" y="2938958"/>
            <a:chExt cx="198900" cy="593656"/>
          </a:xfrm>
        </p:grpSpPr>
        <p:cxnSp>
          <p:nvCxnSpPr>
            <p:cNvPr id="209" name="Google Shape;209;p27"/>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210" name="Google Shape;210;p27"/>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27"/>
          <p:cNvSpPr txBox="1"/>
          <p:nvPr>
            <p:ph idx="4294967295" type="body"/>
          </p:nvPr>
        </p:nvSpPr>
        <p:spPr>
          <a:xfrm>
            <a:off x="961438" y="3658300"/>
            <a:ext cx="1647900" cy="116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Evaluate Game sections of the project</a:t>
            </a:r>
            <a:endParaRPr sz="1600"/>
          </a:p>
        </p:txBody>
      </p:sp>
      <p:sp>
        <p:nvSpPr>
          <p:cNvPr descr="Background pointer shape in timeline graphic" id="212" name="Google Shape;212;p27"/>
          <p:cNvSpPr/>
          <p:nvPr/>
        </p:nvSpPr>
        <p:spPr>
          <a:xfrm>
            <a:off x="2097876" y="2199337"/>
            <a:ext cx="13089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213" name="Google Shape;213;p27"/>
          <p:cNvGrpSpPr/>
          <p:nvPr/>
        </p:nvGrpSpPr>
        <p:grpSpPr>
          <a:xfrm>
            <a:off x="2693384" y="1610567"/>
            <a:ext cx="198900" cy="593656"/>
            <a:chOff x="3918084" y="1610215"/>
            <a:chExt cx="198900" cy="593656"/>
          </a:xfrm>
        </p:grpSpPr>
        <p:cxnSp>
          <p:nvCxnSpPr>
            <p:cNvPr id="214" name="Google Shape;214;p2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15" name="Google Shape;215;p2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27"/>
          <p:cNvSpPr txBox="1"/>
          <p:nvPr>
            <p:ph idx="4294967295" type="body"/>
          </p:nvPr>
        </p:nvSpPr>
        <p:spPr>
          <a:xfrm>
            <a:off x="2063050" y="57625"/>
            <a:ext cx="1531500" cy="156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Allocate project roles depending on team strengths </a:t>
            </a:r>
            <a:endParaRPr sz="1600"/>
          </a:p>
        </p:txBody>
      </p:sp>
      <p:sp>
        <p:nvSpPr>
          <p:cNvPr descr="Background pointer shape in timeline graphic" id="217" name="Google Shape;217;p27"/>
          <p:cNvSpPr/>
          <p:nvPr/>
        </p:nvSpPr>
        <p:spPr>
          <a:xfrm>
            <a:off x="3035751" y="2199337"/>
            <a:ext cx="13089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218" name="Google Shape;218;p27"/>
          <p:cNvGrpSpPr/>
          <p:nvPr/>
        </p:nvGrpSpPr>
        <p:grpSpPr>
          <a:xfrm>
            <a:off x="3626726" y="2944879"/>
            <a:ext cx="198900" cy="593656"/>
            <a:chOff x="5958946" y="2938958"/>
            <a:chExt cx="198900" cy="593656"/>
          </a:xfrm>
        </p:grpSpPr>
        <p:cxnSp>
          <p:nvCxnSpPr>
            <p:cNvPr id="219" name="Google Shape;219;p27"/>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20" name="Google Shape;220;p27"/>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27"/>
          <p:cNvSpPr txBox="1"/>
          <p:nvPr>
            <p:ph idx="4294967295" type="body"/>
          </p:nvPr>
        </p:nvSpPr>
        <p:spPr>
          <a:xfrm>
            <a:off x="2910638" y="3663825"/>
            <a:ext cx="1559100" cy="116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Separate to Develop Game sections</a:t>
            </a:r>
            <a:endParaRPr sz="1600"/>
          </a:p>
        </p:txBody>
      </p:sp>
      <p:sp>
        <p:nvSpPr>
          <p:cNvPr descr="Background pointer shape in timeline graphic" id="222" name="Google Shape;222;p27"/>
          <p:cNvSpPr/>
          <p:nvPr/>
        </p:nvSpPr>
        <p:spPr>
          <a:xfrm>
            <a:off x="3919625" y="2199337"/>
            <a:ext cx="13089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223" name="Google Shape;223;p27"/>
          <p:cNvGrpSpPr/>
          <p:nvPr/>
        </p:nvGrpSpPr>
        <p:grpSpPr>
          <a:xfrm>
            <a:off x="4459576" y="1610574"/>
            <a:ext cx="198900" cy="593656"/>
            <a:chOff x="3918084" y="1610215"/>
            <a:chExt cx="198900" cy="593656"/>
          </a:xfrm>
        </p:grpSpPr>
        <p:cxnSp>
          <p:nvCxnSpPr>
            <p:cNvPr id="224" name="Google Shape;224;p2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25" name="Google Shape;225;p2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27"/>
          <p:cNvSpPr txBox="1"/>
          <p:nvPr>
            <p:ph idx="4294967295" type="body"/>
          </p:nvPr>
        </p:nvSpPr>
        <p:spPr>
          <a:xfrm>
            <a:off x="3867513" y="813850"/>
            <a:ext cx="1447800" cy="672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Merge Code, Testing</a:t>
            </a:r>
            <a:endParaRPr sz="1600"/>
          </a:p>
        </p:txBody>
      </p:sp>
      <p:sp>
        <p:nvSpPr>
          <p:cNvPr descr="Background pointer shape in timeline graphic" id="227" name="Google Shape;227;p27"/>
          <p:cNvSpPr/>
          <p:nvPr/>
        </p:nvSpPr>
        <p:spPr>
          <a:xfrm>
            <a:off x="4773401" y="2203887"/>
            <a:ext cx="13089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228" name="Google Shape;228;p27"/>
          <p:cNvGrpSpPr/>
          <p:nvPr/>
        </p:nvGrpSpPr>
        <p:grpSpPr>
          <a:xfrm>
            <a:off x="5364376" y="2949404"/>
            <a:ext cx="198900" cy="593656"/>
            <a:chOff x="5958946" y="2938958"/>
            <a:chExt cx="198900" cy="593656"/>
          </a:xfrm>
        </p:grpSpPr>
        <p:cxnSp>
          <p:nvCxnSpPr>
            <p:cNvPr id="229" name="Google Shape;229;p27"/>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230" name="Google Shape;230;p27"/>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27"/>
          <p:cNvSpPr txBox="1"/>
          <p:nvPr/>
        </p:nvSpPr>
        <p:spPr>
          <a:xfrm>
            <a:off x="4735738" y="3543025"/>
            <a:ext cx="13842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latin typeface="Roboto"/>
                <a:ea typeface="Roboto"/>
                <a:cs typeface="Roboto"/>
                <a:sym typeface="Roboto"/>
              </a:rPr>
              <a:t>Packaging, </a:t>
            </a:r>
            <a:r>
              <a:rPr lang="en" sz="1500"/>
              <a:t>Game Review</a:t>
            </a:r>
            <a:endParaRPr sz="1500"/>
          </a:p>
        </p:txBody>
      </p:sp>
      <p:sp>
        <p:nvSpPr>
          <p:cNvPr descr="Background pointer shape in timeline graphic" id="232" name="Google Shape;232;p27"/>
          <p:cNvSpPr/>
          <p:nvPr/>
        </p:nvSpPr>
        <p:spPr>
          <a:xfrm>
            <a:off x="5612900" y="2199337"/>
            <a:ext cx="13089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grpSp>
        <p:nvGrpSpPr>
          <p:cNvPr id="233" name="Google Shape;233;p27"/>
          <p:cNvGrpSpPr/>
          <p:nvPr/>
        </p:nvGrpSpPr>
        <p:grpSpPr>
          <a:xfrm>
            <a:off x="6197227" y="1610574"/>
            <a:ext cx="198900" cy="593656"/>
            <a:chOff x="3918084" y="1610215"/>
            <a:chExt cx="198900" cy="593656"/>
          </a:xfrm>
        </p:grpSpPr>
        <p:cxnSp>
          <p:nvCxnSpPr>
            <p:cNvPr id="234" name="Google Shape;234;p2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35" name="Google Shape;235;p2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27"/>
          <p:cNvSpPr txBox="1"/>
          <p:nvPr/>
        </p:nvSpPr>
        <p:spPr>
          <a:xfrm>
            <a:off x="5588275" y="604450"/>
            <a:ext cx="14478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Game enhancements</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discussion</a:t>
            </a:r>
            <a:endParaRPr>
              <a:latin typeface="Roboto"/>
              <a:ea typeface="Roboto"/>
              <a:cs typeface="Roboto"/>
              <a:sym typeface="Roboto"/>
            </a:endParaRPr>
          </a:p>
        </p:txBody>
      </p:sp>
      <p:sp>
        <p:nvSpPr>
          <p:cNvPr id="237" name="Google Shape;237;p27"/>
          <p:cNvSpPr txBox="1"/>
          <p:nvPr/>
        </p:nvSpPr>
        <p:spPr>
          <a:xfrm>
            <a:off x="8511400" y="4743300"/>
            <a:ext cx="63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Nigel</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nvSpPr>
        <p:spPr>
          <a:xfrm>
            <a:off x="8511400" y="4743300"/>
            <a:ext cx="63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Nigel</a:t>
            </a:r>
            <a:endParaRPr>
              <a:latin typeface="Roboto"/>
              <a:ea typeface="Roboto"/>
              <a:cs typeface="Roboto"/>
              <a:sym typeface="Roboto"/>
            </a:endParaRPr>
          </a:p>
        </p:txBody>
      </p:sp>
      <p:grpSp>
        <p:nvGrpSpPr>
          <p:cNvPr id="243" name="Google Shape;243;p28"/>
          <p:cNvGrpSpPr/>
          <p:nvPr/>
        </p:nvGrpSpPr>
        <p:grpSpPr>
          <a:xfrm>
            <a:off x="171075" y="159675"/>
            <a:ext cx="1984500" cy="1881900"/>
            <a:chOff x="171075" y="159675"/>
            <a:chExt cx="1984500" cy="1881900"/>
          </a:xfrm>
        </p:grpSpPr>
        <p:sp>
          <p:nvSpPr>
            <p:cNvPr id="244" name="Google Shape;244;p28"/>
            <p:cNvSpPr/>
            <p:nvPr/>
          </p:nvSpPr>
          <p:spPr>
            <a:xfrm>
              <a:off x="171075" y="159675"/>
              <a:ext cx="1984500" cy="1881900"/>
            </a:xfrm>
            <a:prstGeom prst="ellipse">
              <a:avLst/>
            </a:prstGeom>
            <a:solidFill>
              <a:srgbClr val="F8F87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txBox="1"/>
            <p:nvPr/>
          </p:nvSpPr>
          <p:spPr>
            <a:xfrm>
              <a:off x="575925" y="735800"/>
              <a:ext cx="11748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Yellow code Section</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nigel.py</a:t>
              </a:r>
              <a:endParaRPr>
                <a:latin typeface="Roboto"/>
                <a:ea typeface="Roboto"/>
                <a:cs typeface="Roboto"/>
                <a:sym typeface="Roboto"/>
              </a:endParaRPr>
            </a:p>
          </p:txBody>
        </p:sp>
      </p:grpSp>
      <p:grpSp>
        <p:nvGrpSpPr>
          <p:cNvPr id="246" name="Google Shape;246;p28"/>
          <p:cNvGrpSpPr/>
          <p:nvPr/>
        </p:nvGrpSpPr>
        <p:grpSpPr>
          <a:xfrm>
            <a:off x="2371525" y="159675"/>
            <a:ext cx="1984500" cy="1881900"/>
            <a:chOff x="2371525" y="159675"/>
            <a:chExt cx="1984500" cy="1881900"/>
          </a:xfrm>
        </p:grpSpPr>
        <p:sp>
          <p:nvSpPr>
            <p:cNvPr id="247" name="Google Shape;247;p28"/>
            <p:cNvSpPr/>
            <p:nvPr/>
          </p:nvSpPr>
          <p:spPr>
            <a:xfrm>
              <a:off x="2371525" y="159675"/>
              <a:ext cx="1984500" cy="18819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txBox="1"/>
            <p:nvPr/>
          </p:nvSpPr>
          <p:spPr>
            <a:xfrm>
              <a:off x="2822288" y="735800"/>
              <a:ext cx="1083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 code Section</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yussuf.py</a:t>
              </a:r>
              <a:endParaRPr>
                <a:latin typeface="Roboto"/>
                <a:ea typeface="Roboto"/>
                <a:cs typeface="Roboto"/>
                <a:sym typeface="Roboto"/>
              </a:endParaRPr>
            </a:p>
          </p:txBody>
        </p:sp>
      </p:grpSp>
      <p:grpSp>
        <p:nvGrpSpPr>
          <p:cNvPr id="249" name="Google Shape;249;p28"/>
          <p:cNvGrpSpPr/>
          <p:nvPr/>
        </p:nvGrpSpPr>
        <p:grpSpPr>
          <a:xfrm>
            <a:off x="4572000" y="159675"/>
            <a:ext cx="1984500" cy="1881900"/>
            <a:chOff x="4572000" y="159675"/>
            <a:chExt cx="1984500" cy="1881900"/>
          </a:xfrm>
        </p:grpSpPr>
        <p:sp>
          <p:nvSpPr>
            <p:cNvPr id="250" name="Google Shape;250;p28"/>
            <p:cNvSpPr/>
            <p:nvPr/>
          </p:nvSpPr>
          <p:spPr>
            <a:xfrm>
              <a:off x="4572000" y="159675"/>
              <a:ext cx="1984500" cy="18819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txBox="1"/>
            <p:nvPr/>
          </p:nvSpPr>
          <p:spPr>
            <a:xfrm>
              <a:off x="5050063" y="792825"/>
              <a:ext cx="10191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Blue code Section</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jarrod.py</a:t>
              </a:r>
              <a:endParaRPr>
                <a:latin typeface="Roboto"/>
                <a:ea typeface="Roboto"/>
                <a:cs typeface="Roboto"/>
                <a:sym typeface="Roboto"/>
              </a:endParaRPr>
            </a:p>
          </p:txBody>
        </p:sp>
      </p:grpSp>
      <p:grpSp>
        <p:nvGrpSpPr>
          <p:cNvPr id="252" name="Google Shape;252;p28"/>
          <p:cNvGrpSpPr/>
          <p:nvPr/>
        </p:nvGrpSpPr>
        <p:grpSpPr>
          <a:xfrm>
            <a:off x="6809100" y="159675"/>
            <a:ext cx="1984500" cy="1881900"/>
            <a:chOff x="6809100" y="159675"/>
            <a:chExt cx="1984500" cy="1881900"/>
          </a:xfrm>
        </p:grpSpPr>
        <p:sp>
          <p:nvSpPr>
            <p:cNvPr id="253" name="Google Shape;253;p28"/>
            <p:cNvSpPr/>
            <p:nvPr/>
          </p:nvSpPr>
          <p:spPr>
            <a:xfrm>
              <a:off x="6809100" y="159675"/>
              <a:ext cx="1984500" cy="18819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txBox="1"/>
            <p:nvPr/>
          </p:nvSpPr>
          <p:spPr>
            <a:xfrm>
              <a:off x="7213950" y="735800"/>
              <a:ext cx="11748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Purple code Section</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kat.py</a:t>
              </a:r>
              <a:endParaRPr>
                <a:latin typeface="Roboto"/>
                <a:ea typeface="Roboto"/>
                <a:cs typeface="Roboto"/>
                <a:sym typeface="Roboto"/>
              </a:endParaRPr>
            </a:p>
          </p:txBody>
        </p:sp>
      </p:grpSp>
      <p:grpSp>
        <p:nvGrpSpPr>
          <p:cNvPr id="255" name="Google Shape;255;p28"/>
          <p:cNvGrpSpPr/>
          <p:nvPr/>
        </p:nvGrpSpPr>
        <p:grpSpPr>
          <a:xfrm>
            <a:off x="6025800" y="2861400"/>
            <a:ext cx="1984500" cy="1881900"/>
            <a:chOff x="6025800" y="2861400"/>
            <a:chExt cx="1984500" cy="1881900"/>
          </a:xfrm>
        </p:grpSpPr>
        <p:sp>
          <p:nvSpPr>
            <p:cNvPr id="256" name="Google Shape;256;p28"/>
            <p:cNvSpPr/>
            <p:nvPr/>
          </p:nvSpPr>
          <p:spPr>
            <a:xfrm>
              <a:off x="6025800" y="2861400"/>
              <a:ext cx="1984500" cy="18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txBox="1"/>
            <p:nvPr/>
          </p:nvSpPr>
          <p:spPr>
            <a:xfrm>
              <a:off x="6430650" y="3279000"/>
              <a:ext cx="1174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Main control structure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cn_game.py</a:t>
              </a:r>
              <a:endParaRPr>
                <a:latin typeface="Roboto"/>
                <a:ea typeface="Roboto"/>
                <a:cs typeface="Roboto"/>
                <a:sym typeface="Roboto"/>
              </a:endParaRPr>
            </a:p>
          </p:txBody>
        </p:sp>
      </p:grpSp>
      <p:cxnSp>
        <p:nvCxnSpPr>
          <p:cNvPr id="258" name="Google Shape;258;p28"/>
          <p:cNvCxnSpPr>
            <a:stCxn id="256" idx="7"/>
            <a:endCxn id="253" idx="5"/>
          </p:cNvCxnSpPr>
          <p:nvPr/>
        </p:nvCxnSpPr>
        <p:spPr>
          <a:xfrm rot="-5400000">
            <a:off x="7425827" y="2059848"/>
            <a:ext cx="1371000" cy="783300"/>
          </a:xfrm>
          <a:prstGeom prst="curvedConnector3">
            <a:avLst>
              <a:gd fmla="val 50001" name="adj1"/>
            </a:avLst>
          </a:prstGeom>
          <a:noFill/>
          <a:ln cap="flat" cmpd="sng" w="9525">
            <a:solidFill>
              <a:schemeClr val="dk2"/>
            </a:solidFill>
            <a:prstDash val="solid"/>
            <a:round/>
            <a:headEnd len="med" w="med" type="none"/>
            <a:tailEnd len="med" w="med" type="none"/>
          </a:ln>
        </p:spPr>
      </p:cxnSp>
      <p:cxnSp>
        <p:nvCxnSpPr>
          <p:cNvPr id="259" name="Google Shape;259;p28"/>
          <p:cNvCxnSpPr>
            <a:stCxn id="250" idx="5"/>
            <a:endCxn id="256" idx="0"/>
          </p:cNvCxnSpPr>
          <p:nvPr/>
        </p:nvCxnSpPr>
        <p:spPr>
          <a:xfrm flipH="1" rot="-5400000">
            <a:off x="6094277" y="1937577"/>
            <a:ext cx="1095300" cy="752100"/>
          </a:xfrm>
          <a:prstGeom prst="curvedConnector3">
            <a:avLst>
              <a:gd fmla="val 62587" name="adj1"/>
            </a:avLst>
          </a:prstGeom>
          <a:noFill/>
          <a:ln cap="flat" cmpd="sng" w="9525">
            <a:solidFill>
              <a:schemeClr val="dk2"/>
            </a:solidFill>
            <a:prstDash val="solid"/>
            <a:round/>
            <a:headEnd len="med" w="med" type="none"/>
            <a:tailEnd len="med" w="med" type="none"/>
          </a:ln>
        </p:spPr>
      </p:cxnSp>
      <p:cxnSp>
        <p:nvCxnSpPr>
          <p:cNvPr id="260" name="Google Shape;260;p28"/>
          <p:cNvCxnSpPr>
            <a:stCxn id="247" idx="5"/>
            <a:endCxn id="256" idx="1"/>
          </p:cNvCxnSpPr>
          <p:nvPr/>
        </p:nvCxnSpPr>
        <p:spPr>
          <a:xfrm flipH="1" rot="-5400000">
            <a:off x="4505352" y="1326027"/>
            <a:ext cx="1371000" cy="2250900"/>
          </a:xfrm>
          <a:prstGeom prst="curvedConnector3">
            <a:avLst>
              <a:gd fmla="val 50001" name="adj1"/>
            </a:avLst>
          </a:prstGeom>
          <a:noFill/>
          <a:ln cap="flat" cmpd="sng" w="9525">
            <a:solidFill>
              <a:schemeClr val="dk2"/>
            </a:solidFill>
            <a:prstDash val="solid"/>
            <a:round/>
            <a:headEnd len="med" w="med" type="none"/>
            <a:tailEnd len="med" w="med" type="none"/>
          </a:ln>
        </p:spPr>
      </p:cxnSp>
      <p:cxnSp>
        <p:nvCxnSpPr>
          <p:cNvPr id="261" name="Google Shape;261;p28"/>
          <p:cNvCxnSpPr>
            <a:endCxn id="256" idx="2"/>
          </p:cNvCxnSpPr>
          <p:nvPr/>
        </p:nvCxnSpPr>
        <p:spPr>
          <a:xfrm>
            <a:off x="1865100" y="1765950"/>
            <a:ext cx="4160700" cy="2036400"/>
          </a:xfrm>
          <a:prstGeom prst="curvedConnector3">
            <a:avLst>
              <a:gd fmla="val 39049" name="adj1"/>
            </a:avLst>
          </a:prstGeom>
          <a:noFill/>
          <a:ln cap="flat" cmpd="sng" w="9525">
            <a:solidFill>
              <a:schemeClr val="dk2"/>
            </a:solidFill>
            <a:prstDash val="solid"/>
            <a:round/>
            <a:headEnd len="med" w="med" type="none"/>
            <a:tailEnd len="med" w="med" type="none"/>
          </a:ln>
        </p:spPr>
      </p:cxnSp>
      <p:grpSp>
        <p:nvGrpSpPr>
          <p:cNvPr id="262" name="Google Shape;262;p28"/>
          <p:cNvGrpSpPr/>
          <p:nvPr/>
        </p:nvGrpSpPr>
        <p:grpSpPr>
          <a:xfrm>
            <a:off x="141725" y="2493050"/>
            <a:ext cx="2520300" cy="2618600"/>
            <a:chOff x="0" y="2600250"/>
            <a:chExt cx="2520300" cy="2618600"/>
          </a:xfrm>
        </p:grpSpPr>
        <p:sp>
          <p:nvSpPr>
            <p:cNvPr id="263" name="Google Shape;263;p28"/>
            <p:cNvSpPr/>
            <p:nvPr/>
          </p:nvSpPr>
          <p:spPr>
            <a:xfrm>
              <a:off x="0" y="2600250"/>
              <a:ext cx="2520300" cy="254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i="1"/>
            </a:p>
          </p:txBody>
        </p:sp>
        <p:sp>
          <p:nvSpPr>
            <p:cNvPr id="264" name="Google Shape;264;p28"/>
            <p:cNvSpPr/>
            <p:nvPr/>
          </p:nvSpPr>
          <p:spPr>
            <a:xfrm>
              <a:off x="387025" y="2678925"/>
              <a:ext cx="1984500" cy="1881900"/>
            </a:xfrm>
            <a:prstGeom prst="ellipse">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txBox="1"/>
            <p:nvPr/>
          </p:nvSpPr>
          <p:spPr>
            <a:xfrm>
              <a:off x="526675" y="2976625"/>
              <a:ext cx="17052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Miscellaneous function shared library</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cn_game_extras.</a:t>
              </a:r>
              <a:r>
                <a:rPr lang="en">
                  <a:latin typeface="Roboto"/>
                  <a:ea typeface="Roboto"/>
                  <a:cs typeface="Roboto"/>
                  <a:sym typeface="Roboto"/>
                </a:rPr>
                <a:t>py</a:t>
              </a:r>
              <a:endParaRPr>
                <a:latin typeface="Roboto"/>
                <a:ea typeface="Roboto"/>
                <a:cs typeface="Roboto"/>
                <a:sym typeface="Roboto"/>
              </a:endParaRPr>
            </a:p>
          </p:txBody>
        </p:sp>
        <p:sp>
          <p:nvSpPr>
            <p:cNvPr id="266" name="Google Shape;266;p28"/>
            <p:cNvSpPr txBox="1"/>
            <p:nvPr/>
          </p:nvSpPr>
          <p:spPr>
            <a:xfrm>
              <a:off x="464550" y="4880150"/>
              <a:ext cx="159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Roboto"/>
                  <a:ea typeface="Roboto"/>
                  <a:cs typeface="Roboto"/>
                  <a:sym typeface="Roboto"/>
                </a:rPr>
                <a:t>Used by all code sections</a:t>
              </a:r>
              <a:endParaRPr i="1" sz="1000">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txBox="1"/>
          <p:nvPr/>
        </p:nvSpPr>
        <p:spPr>
          <a:xfrm>
            <a:off x="8511400" y="4743300"/>
            <a:ext cx="63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Nigel</a:t>
            </a:r>
            <a:endParaRPr>
              <a:latin typeface="Roboto"/>
              <a:ea typeface="Roboto"/>
              <a:cs typeface="Roboto"/>
              <a:sym typeface="Roboto"/>
            </a:endParaRPr>
          </a:p>
        </p:txBody>
      </p:sp>
      <p:grpSp>
        <p:nvGrpSpPr>
          <p:cNvPr id="272" name="Google Shape;272;p29"/>
          <p:cNvGrpSpPr/>
          <p:nvPr/>
        </p:nvGrpSpPr>
        <p:grpSpPr>
          <a:xfrm>
            <a:off x="2788786" y="242075"/>
            <a:ext cx="1735048" cy="1714035"/>
            <a:chOff x="2788786" y="242075"/>
            <a:chExt cx="1735048" cy="1714035"/>
          </a:xfrm>
        </p:grpSpPr>
        <p:sp>
          <p:nvSpPr>
            <p:cNvPr id="273" name="Google Shape;273;p29"/>
            <p:cNvSpPr/>
            <p:nvPr/>
          </p:nvSpPr>
          <p:spPr>
            <a:xfrm>
              <a:off x="2788786" y="242075"/>
              <a:ext cx="1735048" cy="1714035"/>
            </a:xfrm>
            <a:prstGeom prst="ellipse">
              <a:avLst/>
            </a:prstGeom>
            <a:solidFill>
              <a:srgbClr val="F8F87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txBox="1"/>
            <p:nvPr/>
          </p:nvSpPr>
          <p:spPr>
            <a:xfrm>
              <a:off x="3142759" y="492409"/>
              <a:ext cx="1027128" cy="126209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Yellow code Section</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nigel.py</a:t>
              </a:r>
              <a:endParaRPr>
                <a:latin typeface="Roboto"/>
                <a:ea typeface="Roboto"/>
                <a:cs typeface="Roboto"/>
                <a:sym typeface="Roboto"/>
              </a:endParaRPr>
            </a:p>
          </p:txBody>
        </p:sp>
      </p:grpSp>
      <p:sp>
        <p:nvSpPr>
          <p:cNvPr id="275" name="Google Shape;275;p29"/>
          <p:cNvSpPr txBox="1"/>
          <p:nvPr/>
        </p:nvSpPr>
        <p:spPr>
          <a:xfrm>
            <a:off x="114050" y="2036500"/>
            <a:ext cx="4055100" cy="14430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cn_game_extras</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qa_until</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type_print</a:t>
            </a:r>
            <a:endParaRPr sz="1050">
              <a:solidFill>
                <a:srgbClr val="DCDCAA"/>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nigel</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play_yellow_section</a:t>
            </a:r>
            <a:endParaRPr sz="1050">
              <a:solidFill>
                <a:srgbClr val="DCDCAA"/>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yussuf</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play_green_section</a:t>
            </a:r>
            <a:endParaRPr sz="1050">
              <a:solidFill>
                <a:srgbClr val="DCDCAA"/>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jarrod</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play_blue_section</a:t>
            </a:r>
            <a:endParaRPr sz="1050">
              <a:solidFill>
                <a:srgbClr val="DCDCAA"/>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4EC9B0"/>
                </a:solidFill>
                <a:highlight>
                  <a:srgbClr val="1E1E1E"/>
                </a:highlight>
                <a:latin typeface="Courier New"/>
                <a:ea typeface="Courier New"/>
                <a:cs typeface="Courier New"/>
                <a:sym typeface="Courier New"/>
              </a:rPr>
              <a:t>kat</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play_purple_section</a:t>
            </a:r>
            <a:endParaRPr>
              <a:latin typeface="Courier New"/>
              <a:ea typeface="Courier New"/>
              <a:cs typeface="Courier New"/>
              <a:sym typeface="Courier New"/>
            </a:endParaRPr>
          </a:p>
        </p:txBody>
      </p:sp>
      <p:grpSp>
        <p:nvGrpSpPr>
          <p:cNvPr id="276" name="Google Shape;276;p29"/>
          <p:cNvGrpSpPr/>
          <p:nvPr/>
        </p:nvGrpSpPr>
        <p:grpSpPr>
          <a:xfrm>
            <a:off x="4241875" y="182500"/>
            <a:ext cx="1984500" cy="1881900"/>
            <a:chOff x="2371525" y="159675"/>
            <a:chExt cx="1984500" cy="1881900"/>
          </a:xfrm>
        </p:grpSpPr>
        <p:sp>
          <p:nvSpPr>
            <p:cNvPr id="277" name="Google Shape;277;p29"/>
            <p:cNvSpPr/>
            <p:nvPr/>
          </p:nvSpPr>
          <p:spPr>
            <a:xfrm>
              <a:off x="2371525" y="159675"/>
              <a:ext cx="1984500" cy="18819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
            <p:cNvSpPr txBox="1"/>
            <p:nvPr/>
          </p:nvSpPr>
          <p:spPr>
            <a:xfrm>
              <a:off x="2822263" y="577275"/>
              <a:ext cx="1083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 code Section</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yussuf.py</a:t>
              </a:r>
              <a:endParaRPr>
                <a:latin typeface="Roboto"/>
                <a:ea typeface="Roboto"/>
                <a:cs typeface="Roboto"/>
                <a:sym typeface="Roboto"/>
              </a:endParaRPr>
            </a:p>
          </p:txBody>
        </p:sp>
      </p:grpSp>
      <p:grpSp>
        <p:nvGrpSpPr>
          <p:cNvPr id="279" name="Google Shape;279;p29"/>
          <p:cNvGrpSpPr/>
          <p:nvPr/>
        </p:nvGrpSpPr>
        <p:grpSpPr>
          <a:xfrm>
            <a:off x="5598425" y="182500"/>
            <a:ext cx="1984500" cy="1881900"/>
            <a:chOff x="4572000" y="159675"/>
            <a:chExt cx="1984500" cy="1881900"/>
          </a:xfrm>
        </p:grpSpPr>
        <p:sp>
          <p:nvSpPr>
            <p:cNvPr id="280" name="Google Shape;280;p29"/>
            <p:cNvSpPr/>
            <p:nvPr/>
          </p:nvSpPr>
          <p:spPr>
            <a:xfrm>
              <a:off x="4572000" y="159675"/>
              <a:ext cx="1984500" cy="1881900"/>
            </a:xfrm>
            <a:prstGeom prst="ellipse">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txBox="1"/>
            <p:nvPr/>
          </p:nvSpPr>
          <p:spPr>
            <a:xfrm>
              <a:off x="5054688" y="577275"/>
              <a:ext cx="10191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Blue code Section</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jarrod.py</a:t>
              </a:r>
              <a:endParaRPr>
                <a:latin typeface="Roboto"/>
                <a:ea typeface="Roboto"/>
                <a:cs typeface="Roboto"/>
                <a:sym typeface="Roboto"/>
              </a:endParaRPr>
            </a:p>
          </p:txBody>
        </p:sp>
      </p:grpSp>
      <p:grpSp>
        <p:nvGrpSpPr>
          <p:cNvPr id="282" name="Google Shape;282;p29"/>
          <p:cNvGrpSpPr/>
          <p:nvPr/>
        </p:nvGrpSpPr>
        <p:grpSpPr>
          <a:xfrm>
            <a:off x="6932674" y="242075"/>
            <a:ext cx="1735048" cy="1714035"/>
            <a:chOff x="6809100" y="159675"/>
            <a:chExt cx="1984500" cy="1881900"/>
          </a:xfrm>
        </p:grpSpPr>
        <p:sp>
          <p:nvSpPr>
            <p:cNvPr id="283" name="Google Shape;283;p29"/>
            <p:cNvSpPr/>
            <p:nvPr/>
          </p:nvSpPr>
          <p:spPr>
            <a:xfrm>
              <a:off x="6809100" y="159675"/>
              <a:ext cx="1984500" cy="18819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
            <p:cNvSpPr txBox="1"/>
            <p:nvPr/>
          </p:nvSpPr>
          <p:spPr>
            <a:xfrm>
              <a:off x="7213964" y="434526"/>
              <a:ext cx="1174800" cy="138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Purple code Section</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kat.py</a:t>
              </a:r>
              <a:endParaRPr>
                <a:latin typeface="Roboto"/>
                <a:ea typeface="Roboto"/>
                <a:cs typeface="Roboto"/>
                <a:sym typeface="Roboto"/>
              </a:endParaRPr>
            </a:p>
          </p:txBody>
        </p:sp>
      </p:grpSp>
      <p:grpSp>
        <p:nvGrpSpPr>
          <p:cNvPr id="285" name="Google Shape;285;p29"/>
          <p:cNvGrpSpPr/>
          <p:nvPr/>
        </p:nvGrpSpPr>
        <p:grpSpPr>
          <a:xfrm>
            <a:off x="6932685" y="2369181"/>
            <a:ext cx="1735048" cy="1714035"/>
            <a:chOff x="6809112" y="2495101"/>
            <a:chExt cx="1984500" cy="1881900"/>
          </a:xfrm>
        </p:grpSpPr>
        <p:sp>
          <p:nvSpPr>
            <p:cNvPr id="286" name="Google Shape;286;p29"/>
            <p:cNvSpPr/>
            <p:nvPr/>
          </p:nvSpPr>
          <p:spPr>
            <a:xfrm>
              <a:off x="6809112" y="2495101"/>
              <a:ext cx="1984500" cy="188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txBox="1"/>
            <p:nvPr/>
          </p:nvSpPr>
          <p:spPr>
            <a:xfrm>
              <a:off x="7076258" y="2861407"/>
              <a:ext cx="1450200" cy="114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Main control structure</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cn_game.py</a:t>
              </a:r>
              <a:endParaRPr>
                <a:latin typeface="Roboto"/>
                <a:ea typeface="Roboto"/>
                <a:cs typeface="Roboto"/>
                <a:sym typeface="Roboto"/>
              </a:endParaRPr>
            </a:p>
          </p:txBody>
        </p:sp>
      </p:grpSp>
      <p:cxnSp>
        <p:nvCxnSpPr>
          <p:cNvPr id="288" name="Google Shape;288;p29"/>
          <p:cNvCxnSpPr>
            <a:stCxn id="286" idx="6"/>
            <a:endCxn id="283" idx="4"/>
          </p:cNvCxnSpPr>
          <p:nvPr/>
        </p:nvCxnSpPr>
        <p:spPr>
          <a:xfrm rot="10800000">
            <a:off x="7800133" y="1955998"/>
            <a:ext cx="867600" cy="1270200"/>
          </a:xfrm>
          <a:prstGeom prst="curvedConnector4">
            <a:avLst>
              <a:gd fmla="val -27446" name="adj1"/>
              <a:gd fmla="val 83731" name="adj2"/>
            </a:avLst>
          </a:prstGeom>
          <a:noFill/>
          <a:ln cap="flat" cmpd="sng" w="9525">
            <a:solidFill>
              <a:schemeClr val="dk2"/>
            </a:solidFill>
            <a:prstDash val="solid"/>
            <a:round/>
            <a:headEnd len="med" w="med" type="none"/>
            <a:tailEnd len="med" w="med" type="none"/>
          </a:ln>
        </p:spPr>
      </p:cxnSp>
      <p:cxnSp>
        <p:nvCxnSpPr>
          <p:cNvPr id="289" name="Google Shape;289;p29"/>
          <p:cNvCxnSpPr>
            <a:stCxn id="280" idx="4"/>
            <a:endCxn id="286" idx="0"/>
          </p:cNvCxnSpPr>
          <p:nvPr/>
        </p:nvCxnSpPr>
        <p:spPr>
          <a:xfrm flipH="1" rot="-5400000">
            <a:off x="7043075" y="1612000"/>
            <a:ext cx="304800" cy="1209600"/>
          </a:xfrm>
          <a:prstGeom prst="curvedConnector3">
            <a:avLst>
              <a:gd fmla="val 49997" name="adj1"/>
            </a:avLst>
          </a:prstGeom>
          <a:noFill/>
          <a:ln cap="flat" cmpd="sng" w="9525">
            <a:solidFill>
              <a:schemeClr val="dk2"/>
            </a:solidFill>
            <a:prstDash val="solid"/>
            <a:round/>
            <a:headEnd len="med" w="med" type="none"/>
            <a:tailEnd len="med" w="med" type="none"/>
          </a:ln>
        </p:spPr>
      </p:cxnSp>
      <p:cxnSp>
        <p:nvCxnSpPr>
          <p:cNvPr id="290" name="Google Shape;290;p29"/>
          <p:cNvCxnSpPr>
            <a:stCxn id="277" idx="4"/>
            <a:endCxn id="286" idx="1"/>
          </p:cNvCxnSpPr>
          <p:nvPr/>
        </p:nvCxnSpPr>
        <p:spPr>
          <a:xfrm flipH="1" rot="-5400000">
            <a:off x="5932525" y="1366000"/>
            <a:ext cx="555900" cy="1952700"/>
          </a:xfrm>
          <a:prstGeom prst="curvedConnector3">
            <a:avLst>
              <a:gd fmla="val 27413" name="adj1"/>
            </a:avLst>
          </a:prstGeom>
          <a:noFill/>
          <a:ln cap="flat" cmpd="sng" w="9525">
            <a:solidFill>
              <a:schemeClr val="dk2"/>
            </a:solidFill>
            <a:prstDash val="solid"/>
            <a:round/>
            <a:headEnd len="med" w="med" type="none"/>
            <a:tailEnd len="med" w="med" type="none"/>
          </a:ln>
        </p:spPr>
      </p:cxnSp>
      <p:cxnSp>
        <p:nvCxnSpPr>
          <p:cNvPr id="291" name="Google Shape;291;p29"/>
          <p:cNvCxnSpPr>
            <a:stCxn id="273" idx="4"/>
            <a:endCxn id="286" idx="2"/>
          </p:cNvCxnSpPr>
          <p:nvPr/>
        </p:nvCxnSpPr>
        <p:spPr>
          <a:xfrm flipH="1" rot="-5400000">
            <a:off x="4659361" y="953059"/>
            <a:ext cx="1270200" cy="3276300"/>
          </a:xfrm>
          <a:prstGeom prst="curvedConnector2">
            <a:avLst/>
          </a:prstGeom>
          <a:noFill/>
          <a:ln cap="flat" cmpd="sng" w="9525">
            <a:solidFill>
              <a:schemeClr val="dk2"/>
            </a:solidFill>
            <a:prstDash val="solid"/>
            <a:round/>
            <a:headEnd len="med" w="med" type="none"/>
            <a:tailEnd len="med" w="med" type="none"/>
          </a:ln>
        </p:spPr>
      </p:cxnSp>
      <p:sp>
        <p:nvSpPr>
          <p:cNvPr id="292" name="Google Shape;292;p29"/>
          <p:cNvSpPr txBox="1"/>
          <p:nvPr/>
        </p:nvSpPr>
        <p:spPr>
          <a:xfrm>
            <a:off x="114050" y="193875"/>
            <a:ext cx="2577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Yussuf divided his flowcharted game narrative into four sections and allocated us our tasks.</a:t>
            </a:r>
            <a:br>
              <a:rPr lang="en" sz="1200">
                <a:latin typeface="Roboto"/>
                <a:ea typeface="Roboto"/>
                <a:cs typeface="Roboto"/>
                <a:sym typeface="Roboto"/>
              </a:rPr>
            </a:br>
            <a:br>
              <a:rPr lang="en" sz="1200">
                <a:latin typeface="Roboto"/>
                <a:ea typeface="Roboto"/>
                <a:cs typeface="Roboto"/>
                <a:sym typeface="Roboto"/>
              </a:rPr>
            </a:br>
            <a:r>
              <a:rPr lang="en" sz="1200">
                <a:latin typeface="Roboto"/>
                <a:ea typeface="Roboto"/>
                <a:cs typeface="Roboto"/>
                <a:sym typeface="Roboto"/>
              </a:rPr>
              <a:t>Once each programmer had completed their game section, the functions were linked into a whole using the python import feature.</a:t>
            </a:r>
            <a:endParaRPr sz="1200">
              <a:latin typeface="Roboto"/>
              <a:ea typeface="Roboto"/>
              <a:cs typeface="Roboto"/>
              <a:sym typeface="Roboto"/>
            </a:endParaRPr>
          </a:p>
        </p:txBody>
      </p:sp>
      <p:sp>
        <p:nvSpPr>
          <p:cNvPr id="293" name="Google Shape;293;p29"/>
          <p:cNvSpPr txBox="1"/>
          <p:nvPr/>
        </p:nvSpPr>
        <p:spPr>
          <a:xfrm>
            <a:off x="3860950" y="4177800"/>
            <a:ext cx="5051700" cy="565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if</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player_is_alive</a:t>
            </a:r>
            <a:r>
              <a:rPr lang="en" sz="1050">
                <a:solidFill>
                  <a:srgbClr val="D4D4D4"/>
                </a:solidFill>
                <a:highlight>
                  <a:srgbClr val="1E1E1E"/>
                </a:highlight>
                <a:latin typeface="Courier New"/>
                <a:ea typeface="Courier New"/>
                <a:cs typeface="Courier New"/>
                <a:sym typeface="Courier New"/>
              </a:rPr>
              <a:t> == </a:t>
            </a:r>
            <a:r>
              <a:rPr lang="en" sz="1050">
                <a:solidFill>
                  <a:srgbClr val="569CD6"/>
                </a:solidFill>
                <a:highlight>
                  <a:srgbClr val="1E1E1E"/>
                </a:highlight>
                <a:latin typeface="Courier New"/>
                <a:ea typeface="Courier New"/>
                <a:cs typeface="Courier New"/>
                <a:sym typeface="Courier New"/>
              </a:rPr>
              <a:t>True</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player_is_alive</a:t>
            </a:r>
            <a:r>
              <a:rPr lang="en" sz="1050">
                <a:solidFill>
                  <a:srgbClr val="D4D4D4"/>
                </a:solidFill>
                <a:highlight>
                  <a:srgbClr val="1E1E1E"/>
                </a:highlight>
                <a:latin typeface="Courier New"/>
                <a:ea typeface="Courier New"/>
                <a:cs typeface="Courier New"/>
                <a:sym typeface="Courier New"/>
              </a:rPr>
              <a:t> = </a:t>
            </a:r>
            <a:r>
              <a:rPr lang="en" sz="1050">
                <a:solidFill>
                  <a:srgbClr val="DCDCAA"/>
                </a:solidFill>
                <a:highlight>
                  <a:srgbClr val="1E1E1E"/>
                </a:highlight>
                <a:latin typeface="Courier New"/>
                <a:ea typeface="Courier New"/>
                <a:cs typeface="Courier New"/>
                <a:sym typeface="Courier New"/>
              </a:rPr>
              <a:t>play_yellow_section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player_name</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
        <p:nvSpPr>
          <p:cNvPr id="294" name="Google Shape;294;p29"/>
          <p:cNvSpPr txBox="1"/>
          <p:nvPr/>
        </p:nvSpPr>
        <p:spPr>
          <a:xfrm>
            <a:off x="166975" y="3906450"/>
            <a:ext cx="3489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The imported functions were then called to “</a:t>
            </a:r>
            <a:r>
              <a:rPr b="1" i="1" lang="en" sz="1200">
                <a:latin typeface="Roboto"/>
                <a:ea typeface="Roboto"/>
                <a:cs typeface="Roboto"/>
                <a:sym typeface="Roboto"/>
              </a:rPr>
              <a:t>PLAY</a:t>
            </a:r>
            <a:r>
              <a:rPr b="1" lang="en" sz="1200">
                <a:latin typeface="Roboto"/>
                <a:ea typeface="Roboto"/>
                <a:cs typeface="Roboto"/>
                <a:sym typeface="Roboto"/>
              </a:rPr>
              <a:t>“ </a:t>
            </a:r>
            <a:r>
              <a:rPr lang="en" sz="1200">
                <a:latin typeface="Roboto"/>
                <a:ea typeface="Roboto"/>
                <a:cs typeface="Roboto"/>
                <a:sym typeface="Roboto"/>
              </a:rPr>
              <a:t>each section of the game. If the player died a function returned False and if they lived it returned True.</a:t>
            </a:r>
            <a:endParaRPr sz="12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0"/>
          <p:cNvSpPr txBox="1"/>
          <p:nvPr/>
        </p:nvSpPr>
        <p:spPr>
          <a:xfrm>
            <a:off x="8511400" y="4743300"/>
            <a:ext cx="63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Nigel</a:t>
            </a:r>
            <a:endParaRPr>
              <a:latin typeface="Roboto"/>
              <a:ea typeface="Roboto"/>
              <a:cs typeface="Roboto"/>
              <a:sym typeface="Roboto"/>
            </a:endParaRPr>
          </a:p>
        </p:txBody>
      </p:sp>
      <p:sp>
        <p:nvSpPr>
          <p:cNvPr id="300" name="Google Shape;300;p30"/>
          <p:cNvSpPr txBox="1"/>
          <p:nvPr/>
        </p:nvSpPr>
        <p:spPr>
          <a:xfrm>
            <a:off x="1608050" y="1541550"/>
            <a:ext cx="4055100" cy="7851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def</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qa</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question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true_options</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false_options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def</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qa_until</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question</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valid_answers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highlight>
                  <a:srgbClr val="1E1E1E"/>
                </a:highlight>
                <a:latin typeface="Courier New"/>
                <a:ea typeface="Courier New"/>
                <a:cs typeface="Courier New"/>
                <a:sym typeface="Courier New"/>
              </a:rPr>
              <a:t>def</a:t>
            </a:r>
            <a:r>
              <a:rPr lang="en" sz="1050">
                <a:solidFill>
                  <a:srgbClr val="D4D4D4"/>
                </a:solidFill>
                <a:highlight>
                  <a:srgbClr val="1E1E1E"/>
                </a:highlight>
                <a:latin typeface="Courier New"/>
                <a:ea typeface="Courier New"/>
                <a:cs typeface="Courier New"/>
                <a:sym typeface="Courier New"/>
              </a:rPr>
              <a:t> </a:t>
            </a:r>
            <a:r>
              <a:rPr lang="en" sz="1050">
                <a:solidFill>
                  <a:srgbClr val="DCDCAA"/>
                </a:solidFill>
                <a:highlight>
                  <a:srgbClr val="1E1E1E"/>
                </a:highlight>
                <a:latin typeface="Courier New"/>
                <a:ea typeface="Courier New"/>
                <a:cs typeface="Courier New"/>
                <a:sym typeface="Courier New"/>
              </a:rPr>
              <a:t>type_print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message</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speed</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0.01</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pause</a:t>
            </a:r>
            <a:r>
              <a:rPr lang="en" sz="1050">
                <a:solidFill>
                  <a:srgbClr val="D4D4D4"/>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0.5</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p:txBody>
      </p:sp>
      <p:sp>
        <p:nvSpPr>
          <p:cNvPr id="301" name="Google Shape;301;p30"/>
          <p:cNvSpPr txBox="1"/>
          <p:nvPr/>
        </p:nvSpPr>
        <p:spPr>
          <a:xfrm>
            <a:off x="114050" y="193875"/>
            <a:ext cx="6033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Shared functions were placed in single file: cn_game_extras.py and imported by the various code sections.</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This ensured everyone used the same utilities and also facilitated simple global game changes, such as changing the default </a:t>
            </a:r>
            <a:r>
              <a:rPr b="1" i="1" lang="en" sz="1200">
                <a:latin typeface="Roboto"/>
                <a:ea typeface="Roboto"/>
                <a:cs typeface="Roboto"/>
                <a:sym typeface="Roboto"/>
              </a:rPr>
              <a:t>type_print</a:t>
            </a:r>
            <a:r>
              <a:rPr lang="en" sz="1200">
                <a:latin typeface="Roboto"/>
                <a:ea typeface="Roboto"/>
                <a:cs typeface="Roboto"/>
                <a:sym typeface="Roboto"/>
              </a:rPr>
              <a:t> speed.</a:t>
            </a:r>
            <a:endParaRPr sz="1200">
              <a:latin typeface="Roboto"/>
              <a:ea typeface="Roboto"/>
              <a:cs typeface="Roboto"/>
              <a:sym typeface="Roboto"/>
            </a:endParaRPr>
          </a:p>
        </p:txBody>
      </p:sp>
      <p:grpSp>
        <p:nvGrpSpPr>
          <p:cNvPr id="302" name="Google Shape;302;p30"/>
          <p:cNvGrpSpPr/>
          <p:nvPr/>
        </p:nvGrpSpPr>
        <p:grpSpPr>
          <a:xfrm>
            <a:off x="6372825" y="330725"/>
            <a:ext cx="2520300" cy="2618600"/>
            <a:chOff x="0" y="2600250"/>
            <a:chExt cx="2520300" cy="2618600"/>
          </a:xfrm>
        </p:grpSpPr>
        <p:sp>
          <p:nvSpPr>
            <p:cNvPr id="303" name="Google Shape;303;p30"/>
            <p:cNvSpPr/>
            <p:nvPr/>
          </p:nvSpPr>
          <p:spPr>
            <a:xfrm>
              <a:off x="0" y="2600250"/>
              <a:ext cx="2520300" cy="254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i="1"/>
            </a:p>
          </p:txBody>
        </p:sp>
        <p:sp>
          <p:nvSpPr>
            <p:cNvPr id="304" name="Google Shape;304;p30"/>
            <p:cNvSpPr/>
            <p:nvPr/>
          </p:nvSpPr>
          <p:spPr>
            <a:xfrm>
              <a:off x="387025" y="2678925"/>
              <a:ext cx="1984500" cy="1881900"/>
            </a:xfrm>
            <a:prstGeom prst="ellipse">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txBox="1"/>
            <p:nvPr/>
          </p:nvSpPr>
          <p:spPr>
            <a:xfrm>
              <a:off x="526675" y="2976625"/>
              <a:ext cx="17052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Miscellaneous function shared library</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cn_game_extras.py</a:t>
              </a:r>
              <a:endParaRPr>
                <a:latin typeface="Roboto"/>
                <a:ea typeface="Roboto"/>
                <a:cs typeface="Roboto"/>
                <a:sym typeface="Roboto"/>
              </a:endParaRPr>
            </a:p>
          </p:txBody>
        </p:sp>
        <p:sp>
          <p:nvSpPr>
            <p:cNvPr id="306" name="Google Shape;306;p30"/>
            <p:cNvSpPr txBox="1"/>
            <p:nvPr/>
          </p:nvSpPr>
          <p:spPr>
            <a:xfrm>
              <a:off x="464550" y="4880150"/>
              <a:ext cx="1591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Roboto"/>
                  <a:ea typeface="Roboto"/>
                  <a:cs typeface="Roboto"/>
                  <a:sym typeface="Roboto"/>
                </a:rPr>
                <a:t>Used by all code sections</a:t>
              </a:r>
              <a:endParaRPr i="1" sz="1000">
                <a:latin typeface="Roboto"/>
                <a:ea typeface="Roboto"/>
                <a:cs typeface="Roboto"/>
                <a:sym typeface="Roboto"/>
              </a:endParaRPr>
            </a:p>
          </p:txBody>
        </p:sp>
      </p:grpSp>
      <p:sp>
        <p:nvSpPr>
          <p:cNvPr id="307" name="Google Shape;307;p30"/>
          <p:cNvSpPr txBox="1"/>
          <p:nvPr/>
        </p:nvSpPr>
        <p:spPr>
          <a:xfrm>
            <a:off x="1608050" y="2322175"/>
            <a:ext cx="4055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NB: The </a:t>
            </a:r>
            <a:r>
              <a:rPr b="1" i="1" lang="en" sz="1200">
                <a:latin typeface="Roboto"/>
                <a:ea typeface="Roboto"/>
                <a:cs typeface="Roboto"/>
                <a:sym typeface="Roboto"/>
              </a:rPr>
              <a:t>qa </a:t>
            </a:r>
            <a:r>
              <a:rPr lang="en" sz="1200">
                <a:latin typeface="Roboto"/>
                <a:ea typeface="Roboto"/>
                <a:cs typeface="Roboto"/>
                <a:sym typeface="Roboto"/>
              </a:rPr>
              <a:t>function returning a true or false, the </a:t>
            </a:r>
            <a:r>
              <a:rPr b="1" i="1" lang="en" sz="1200">
                <a:latin typeface="Roboto"/>
                <a:ea typeface="Roboto"/>
                <a:cs typeface="Roboto"/>
                <a:sym typeface="Roboto"/>
              </a:rPr>
              <a:t>qa_until </a:t>
            </a:r>
            <a:r>
              <a:rPr lang="en" sz="1200">
                <a:latin typeface="Roboto"/>
                <a:ea typeface="Roboto"/>
                <a:cs typeface="Roboto"/>
                <a:sym typeface="Roboto"/>
              </a:rPr>
              <a:t>function returning a list index and </a:t>
            </a:r>
            <a:r>
              <a:rPr b="1" i="1" lang="en" sz="1200">
                <a:latin typeface="Roboto"/>
                <a:ea typeface="Roboto"/>
                <a:cs typeface="Roboto"/>
                <a:sym typeface="Roboto"/>
              </a:rPr>
              <a:t>if..elif..else</a:t>
            </a:r>
            <a:r>
              <a:rPr lang="en" sz="1200">
                <a:latin typeface="Roboto"/>
                <a:ea typeface="Roboto"/>
                <a:cs typeface="Roboto"/>
                <a:sym typeface="Roboto"/>
              </a:rPr>
              <a:t> ADDED to the text and storyline, is all that was required to implement all sections of the game.</a:t>
            </a:r>
            <a:endParaRPr sz="1200">
              <a:latin typeface="Roboto"/>
              <a:ea typeface="Roboto"/>
              <a:cs typeface="Roboto"/>
              <a:sym typeface="Roboto"/>
            </a:endParaRPr>
          </a:p>
        </p:txBody>
      </p:sp>
      <p:sp>
        <p:nvSpPr>
          <p:cNvPr id="308" name="Google Shape;308;p30"/>
          <p:cNvSpPr txBox="1"/>
          <p:nvPr/>
        </p:nvSpPr>
        <p:spPr>
          <a:xfrm>
            <a:off x="604475" y="3581100"/>
            <a:ext cx="78351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Further sections based on Yussuf’s extended storyline were started, but not completed by the deadline. As well as Jarrod’s idea to add combat capabilities which was great, but the original storyline didn’t require it. </a:t>
            </a:r>
            <a:endParaRPr sz="15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1"/>
          <p:cNvSpPr txBox="1"/>
          <p:nvPr>
            <p:ph type="title"/>
          </p:nvPr>
        </p:nvSpPr>
        <p:spPr>
          <a:xfrm>
            <a:off x="265500" y="177450"/>
            <a:ext cx="4045200" cy="137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Potential Improvements</a:t>
            </a:r>
            <a:endParaRPr/>
          </a:p>
        </p:txBody>
      </p:sp>
      <p:sp>
        <p:nvSpPr>
          <p:cNvPr id="314" name="Google Shape;314;p31"/>
          <p:cNvSpPr txBox="1"/>
          <p:nvPr>
            <p:ph idx="1" type="subTitle"/>
          </p:nvPr>
        </p:nvSpPr>
        <p:spPr>
          <a:xfrm>
            <a:off x="48900" y="1457875"/>
            <a:ext cx="4478700" cy="4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to make a better Apocalypse!</a:t>
            </a:r>
            <a:endParaRPr/>
          </a:p>
        </p:txBody>
      </p:sp>
      <p:sp>
        <p:nvSpPr>
          <p:cNvPr id="315" name="Google Shape;315;p31"/>
          <p:cNvSpPr txBox="1"/>
          <p:nvPr/>
        </p:nvSpPr>
        <p:spPr>
          <a:xfrm>
            <a:off x="48750" y="1930975"/>
            <a:ext cx="44787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initial flow chart was always </a:t>
            </a:r>
            <a:r>
              <a:rPr lang="en">
                <a:latin typeface="Roboto"/>
                <a:ea typeface="Roboto"/>
                <a:cs typeface="Roboto"/>
                <a:sym typeface="Roboto"/>
              </a:rPr>
              <a:t>supposed</a:t>
            </a:r>
            <a:r>
              <a:rPr lang="en">
                <a:latin typeface="Roboto"/>
                <a:ea typeface="Roboto"/>
                <a:cs typeface="Roboto"/>
                <a:sym typeface="Roboto"/>
              </a:rPr>
              <a:t> to be temporary, we didn’t really have a real Project Leader so the plan wasn’t refined until end of project.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No one in the team had a strong enough opinion to make any changes happen, most of the text and choices were verbatim from the initial flow chart.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New ideas were instantly absorbed into the project.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entire team did add to the project in unique ways to each individual, but with no PL </a:t>
            </a:r>
            <a:r>
              <a:rPr lang="en">
                <a:latin typeface="Roboto"/>
                <a:ea typeface="Roboto"/>
                <a:cs typeface="Roboto"/>
                <a:sym typeface="Roboto"/>
              </a:rPr>
              <a:t>teamwork</a:t>
            </a:r>
            <a:r>
              <a:rPr lang="en">
                <a:latin typeface="Roboto"/>
                <a:ea typeface="Roboto"/>
                <a:cs typeface="Roboto"/>
                <a:sym typeface="Roboto"/>
              </a:rPr>
              <a:t> was fractured and disjointed.</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ambition and the project suffered as a result.</a:t>
            </a:r>
            <a:endParaRPr>
              <a:latin typeface="Roboto"/>
              <a:ea typeface="Roboto"/>
              <a:cs typeface="Roboto"/>
              <a:sym typeface="Roboto"/>
            </a:endParaRPr>
          </a:p>
        </p:txBody>
      </p:sp>
      <p:sp>
        <p:nvSpPr>
          <p:cNvPr id="316" name="Google Shape;316;p31"/>
          <p:cNvSpPr txBox="1"/>
          <p:nvPr/>
        </p:nvSpPr>
        <p:spPr>
          <a:xfrm>
            <a:off x="4618650" y="256925"/>
            <a:ext cx="44787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If we had spent more time working on the flow chart, and had been more willing to take design risks at the start. Pandemic Apocalypse would have been a much richer title.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We all underestimated how </a:t>
            </a:r>
            <a:r>
              <a:rPr lang="en">
                <a:solidFill>
                  <a:schemeClr val="lt1"/>
                </a:solidFill>
                <a:latin typeface="Roboto"/>
                <a:ea typeface="Roboto"/>
                <a:cs typeface="Roboto"/>
                <a:sym typeface="Roboto"/>
              </a:rPr>
              <a:t>knowledgeable</a:t>
            </a:r>
            <a:r>
              <a:rPr lang="en">
                <a:solidFill>
                  <a:schemeClr val="lt1"/>
                </a:solidFill>
                <a:latin typeface="Roboto"/>
                <a:ea typeface="Roboto"/>
                <a:cs typeface="Roboto"/>
                <a:sym typeface="Roboto"/>
              </a:rPr>
              <a:t> Nigel was as a coding veteran, and our own ability to learn coding methods on our own.</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The highlights however were numerous. Each team member </a:t>
            </a:r>
            <a:r>
              <a:rPr lang="en">
                <a:solidFill>
                  <a:schemeClr val="lt1"/>
                </a:solidFill>
                <a:latin typeface="Roboto"/>
                <a:ea typeface="Roboto"/>
                <a:cs typeface="Roboto"/>
                <a:sym typeface="Roboto"/>
              </a:rPr>
              <a:t>received</a:t>
            </a:r>
            <a:r>
              <a:rPr lang="en">
                <a:solidFill>
                  <a:schemeClr val="lt1"/>
                </a:solidFill>
                <a:latin typeface="Roboto"/>
                <a:ea typeface="Roboto"/>
                <a:cs typeface="Roboto"/>
                <a:sym typeface="Roboto"/>
              </a:rPr>
              <a:t> and </a:t>
            </a:r>
            <a:r>
              <a:rPr lang="en">
                <a:solidFill>
                  <a:schemeClr val="lt1"/>
                </a:solidFill>
                <a:latin typeface="Roboto"/>
                <a:ea typeface="Roboto"/>
                <a:cs typeface="Roboto"/>
                <a:sym typeface="Roboto"/>
              </a:rPr>
              <a:t>completed</a:t>
            </a:r>
            <a:r>
              <a:rPr lang="en">
                <a:solidFill>
                  <a:schemeClr val="lt1"/>
                </a:solidFill>
                <a:latin typeface="Roboto"/>
                <a:ea typeface="Roboto"/>
                <a:cs typeface="Roboto"/>
                <a:sym typeface="Roboto"/>
              </a:rPr>
              <a:t> their tasks quickly without being given deadlines or time scales.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No one complained about their roles or workloads in comparison to other members even if the workload wasn’t to their </a:t>
            </a:r>
            <a:r>
              <a:rPr lang="en">
                <a:solidFill>
                  <a:schemeClr val="lt1"/>
                </a:solidFill>
                <a:latin typeface="Roboto"/>
                <a:ea typeface="Roboto"/>
                <a:cs typeface="Roboto"/>
                <a:sym typeface="Roboto"/>
              </a:rPr>
              <a:t>strengths.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Everyone was able to explain and communicate how they completed their piece of the project.</a:t>
            </a:r>
            <a:endParaRPr>
              <a:solidFill>
                <a:schemeClr val="lt1"/>
              </a:solidFill>
              <a:latin typeface="Roboto"/>
              <a:ea typeface="Roboto"/>
              <a:cs typeface="Roboto"/>
              <a:sym typeface="Roboto"/>
            </a:endParaRPr>
          </a:p>
        </p:txBody>
      </p:sp>
      <p:sp>
        <p:nvSpPr>
          <p:cNvPr id="317" name="Google Shape;317;p31"/>
          <p:cNvSpPr txBox="1"/>
          <p:nvPr/>
        </p:nvSpPr>
        <p:spPr>
          <a:xfrm>
            <a:off x="5688925" y="4686825"/>
            <a:ext cx="3319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chemeClr val="lt1"/>
                </a:solidFill>
                <a:latin typeface="Roboto"/>
                <a:ea typeface="Roboto"/>
                <a:cs typeface="Roboto"/>
                <a:sym typeface="Roboto"/>
              </a:rPr>
              <a:t>Jarrod Ferreiro</a:t>
            </a:r>
            <a:endParaRPr>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3958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Project</a:t>
            </a:r>
            <a:endParaRPr/>
          </a:p>
        </p:txBody>
      </p:sp>
      <p:grpSp>
        <p:nvGrpSpPr>
          <p:cNvPr id="94" name="Google Shape;94;p14"/>
          <p:cNvGrpSpPr/>
          <p:nvPr/>
        </p:nvGrpSpPr>
        <p:grpSpPr>
          <a:xfrm>
            <a:off x="431920" y="1304875"/>
            <a:ext cx="2756165" cy="3416400"/>
            <a:chOff x="431925" y="1304875"/>
            <a:chExt cx="2628925" cy="3416400"/>
          </a:xfrm>
        </p:grpSpPr>
        <p:sp>
          <p:nvSpPr>
            <p:cNvPr id="95" name="Google Shape;95;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Team</a:t>
            </a:r>
            <a:endParaRPr>
              <a:solidFill>
                <a:schemeClr val="lt1"/>
              </a:solidFill>
            </a:endParaRPr>
          </a:p>
        </p:txBody>
      </p:sp>
      <p:sp>
        <p:nvSpPr>
          <p:cNvPr id="98" name="Google Shape;98;p14"/>
          <p:cNvSpPr txBox="1"/>
          <p:nvPr>
            <p:ph idx="4294967295" type="body"/>
          </p:nvPr>
        </p:nvSpPr>
        <p:spPr>
          <a:xfrm>
            <a:off x="508325" y="1850300"/>
            <a:ext cx="23823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Nigel Martin </a:t>
            </a:r>
            <a:endParaRPr sz="1600"/>
          </a:p>
          <a:p>
            <a:pPr indent="-330200" lvl="0" marL="457200" rtl="0" algn="l">
              <a:spcBef>
                <a:spcPts val="0"/>
              </a:spcBef>
              <a:spcAft>
                <a:spcPts val="0"/>
              </a:spcAft>
              <a:buSzPts val="1600"/>
              <a:buChar char="●"/>
            </a:pPr>
            <a:r>
              <a:rPr lang="en" sz="1600"/>
              <a:t>Yussuf Ismail</a:t>
            </a:r>
            <a:endParaRPr sz="1600"/>
          </a:p>
          <a:p>
            <a:pPr indent="-330200" lvl="0" marL="457200" rtl="0" algn="l">
              <a:spcBef>
                <a:spcPts val="0"/>
              </a:spcBef>
              <a:spcAft>
                <a:spcPts val="0"/>
              </a:spcAft>
              <a:buSzPts val="1600"/>
              <a:buChar char="●"/>
            </a:pPr>
            <a:r>
              <a:rPr lang="en" sz="1600"/>
              <a:t>Jarrod Ferreiro</a:t>
            </a:r>
            <a:endParaRPr sz="1600"/>
          </a:p>
          <a:p>
            <a:pPr indent="-330200" lvl="0" marL="457200" rtl="0" algn="l">
              <a:spcBef>
                <a:spcPts val="0"/>
              </a:spcBef>
              <a:spcAft>
                <a:spcPts val="0"/>
              </a:spcAft>
              <a:buSzPts val="1600"/>
              <a:buChar char="●"/>
            </a:pPr>
            <a:r>
              <a:rPr lang="en" sz="1600"/>
              <a:t>Kathleen Newman</a:t>
            </a:r>
            <a:endParaRPr sz="1600"/>
          </a:p>
          <a:p>
            <a:pPr indent="0" lvl="0" marL="0" rtl="0" algn="l">
              <a:spcBef>
                <a:spcPts val="1600"/>
              </a:spcBef>
              <a:spcAft>
                <a:spcPts val="1600"/>
              </a:spcAft>
              <a:buNone/>
            </a:pPr>
            <a:r>
              <a:t/>
            </a:r>
            <a:endParaRPr sz="1600"/>
          </a:p>
        </p:txBody>
      </p:sp>
      <p:grpSp>
        <p:nvGrpSpPr>
          <p:cNvPr id="99" name="Google Shape;99;p14"/>
          <p:cNvGrpSpPr/>
          <p:nvPr/>
        </p:nvGrpSpPr>
        <p:grpSpPr>
          <a:xfrm>
            <a:off x="3471347" y="1304875"/>
            <a:ext cx="5003066" cy="3416400"/>
            <a:chOff x="6212550" y="1304875"/>
            <a:chExt cx="2632500" cy="3416400"/>
          </a:xfrm>
        </p:grpSpPr>
        <p:sp>
          <p:nvSpPr>
            <p:cNvPr id="100" name="Google Shape;100;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4"/>
          <p:cNvSpPr txBox="1"/>
          <p:nvPr>
            <p:ph idx="4294967295" type="body"/>
          </p:nvPr>
        </p:nvSpPr>
        <p:spPr>
          <a:xfrm>
            <a:off x="3498012" y="1304875"/>
            <a:ext cx="50037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Project </a:t>
            </a:r>
            <a:endParaRPr>
              <a:solidFill>
                <a:schemeClr val="lt1"/>
              </a:solidFill>
            </a:endParaRPr>
          </a:p>
        </p:txBody>
      </p:sp>
      <p:sp>
        <p:nvSpPr>
          <p:cNvPr id="103" name="Google Shape;103;p14"/>
          <p:cNvSpPr txBox="1"/>
          <p:nvPr>
            <p:ph idx="4294967295" type="body"/>
          </p:nvPr>
        </p:nvSpPr>
        <p:spPr>
          <a:xfrm>
            <a:off x="3674998" y="1850300"/>
            <a:ext cx="46494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 text based adventure game in Python that goes through various scenarios. It is based in the scene of a zombie </a:t>
            </a:r>
            <a:r>
              <a:rPr lang="en" sz="1600"/>
              <a:t>apocalypse. Zombies are attacking the user and the user has to go on an adventure and follow a map to complete the game.</a:t>
            </a:r>
            <a:r>
              <a:rPr lang="en" sz="1600"/>
              <a:t> </a:t>
            </a:r>
            <a:endParaRPr sz="1600"/>
          </a:p>
        </p:txBody>
      </p:sp>
      <p:sp>
        <p:nvSpPr>
          <p:cNvPr id="104" name="Google Shape;104;p14"/>
          <p:cNvSpPr txBox="1"/>
          <p:nvPr/>
        </p:nvSpPr>
        <p:spPr>
          <a:xfrm>
            <a:off x="8474425" y="4721275"/>
            <a:ext cx="6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Kat</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Allocations</a:t>
            </a:r>
            <a:endParaRPr/>
          </a:p>
        </p:txBody>
      </p:sp>
      <p:sp>
        <p:nvSpPr>
          <p:cNvPr id="110" name="Google Shape;110;p15"/>
          <p:cNvSpPr/>
          <p:nvPr/>
        </p:nvSpPr>
        <p:spPr>
          <a:xfrm>
            <a:off x="432350" y="1304875"/>
            <a:ext cx="17508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1" name="Google Shape;111;p15"/>
          <p:cNvSpPr txBox="1"/>
          <p:nvPr>
            <p:ph idx="4294967295" type="body"/>
          </p:nvPr>
        </p:nvSpPr>
        <p:spPr>
          <a:xfrm>
            <a:off x="432350" y="1451575"/>
            <a:ext cx="15798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Nigel Martin</a:t>
            </a:r>
            <a:endParaRPr>
              <a:solidFill>
                <a:schemeClr val="lt1"/>
              </a:solidFill>
            </a:endParaRPr>
          </a:p>
        </p:txBody>
      </p:sp>
      <p:sp>
        <p:nvSpPr>
          <p:cNvPr id="112" name="Google Shape;112;p15"/>
          <p:cNvSpPr txBox="1"/>
          <p:nvPr>
            <p:ph idx="4294967295" type="body"/>
          </p:nvPr>
        </p:nvSpPr>
        <p:spPr>
          <a:xfrm>
            <a:off x="237950" y="2070575"/>
            <a:ext cx="1968600" cy="192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Coded the yellow section </a:t>
            </a:r>
            <a:endParaRPr sz="1400"/>
          </a:p>
          <a:p>
            <a:pPr indent="-317500" lvl="0" marL="457200" rtl="0" algn="l">
              <a:spcBef>
                <a:spcPts val="0"/>
              </a:spcBef>
              <a:spcAft>
                <a:spcPts val="0"/>
              </a:spcAft>
              <a:buSzPts val="1400"/>
              <a:buChar char="●"/>
            </a:pPr>
            <a:r>
              <a:rPr lang="en" sz="1400"/>
              <a:t>Coding Review</a:t>
            </a:r>
            <a:endParaRPr sz="1400"/>
          </a:p>
          <a:p>
            <a:pPr indent="-330200" lvl="0" marL="457200" rtl="0" algn="l">
              <a:spcBef>
                <a:spcPts val="0"/>
              </a:spcBef>
              <a:spcAft>
                <a:spcPts val="0"/>
              </a:spcAft>
              <a:buSzPts val="1600"/>
              <a:buChar char="●"/>
            </a:pPr>
            <a:r>
              <a:rPr lang="en" sz="1600"/>
              <a:t>Merged code sections</a:t>
            </a:r>
            <a:endParaRPr sz="1600"/>
          </a:p>
          <a:p>
            <a:pPr indent="-330200" lvl="0" marL="457200" rtl="0" algn="l">
              <a:spcBef>
                <a:spcPts val="0"/>
              </a:spcBef>
              <a:spcAft>
                <a:spcPts val="0"/>
              </a:spcAft>
              <a:buSzPts val="1600"/>
              <a:buChar char="●"/>
            </a:pPr>
            <a:r>
              <a:rPr lang="en" sz="1600"/>
              <a:t>Tested Code</a:t>
            </a:r>
            <a:endParaRPr sz="1600"/>
          </a:p>
        </p:txBody>
      </p:sp>
      <p:sp>
        <p:nvSpPr>
          <p:cNvPr id="113" name="Google Shape;113;p15"/>
          <p:cNvSpPr/>
          <p:nvPr/>
        </p:nvSpPr>
        <p:spPr>
          <a:xfrm>
            <a:off x="2237125" y="1304875"/>
            <a:ext cx="1968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4" name="Google Shape;114;p15"/>
          <p:cNvSpPr txBox="1"/>
          <p:nvPr>
            <p:ph idx="4294967295" type="body"/>
          </p:nvPr>
        </p:nvSpPr>
        <p:spPr>
          <a:xfrm>
            <a:off x="2463125" y="1451576"/>
            <a:ext cx="17508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Yussuf Ismail </a:t>
            </a:r>
            <a:endParaRPr>
              <a:solidFill>
                <a:schemeClr val="lt1"/>
              </a:solidFill>
            </a:endParaRPr>
          </a:p>
        </p:txBody>
      </p:sp>
      <p:sp>
        <p:nvSpPr>
          <p:cNvPr id="115" name="Google Shape;115;p15"/>
          <p:cNvSpPr txBox="1"/>
          <p:nvPr>
            <p:ph idx="4294967295" type="body"/>
          </p:nvPr>
        </p:nvSpPr>
        <p:spPr>
          <a:xfrm>
            <a:off x="2206550" y="2070575"/>
            <a:ext cx="1812900" cy="192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Designed flowchart</a:t>
            </a:r>
            <a:endParaRPr sz="1400"/>
          </a:p>
          <a:p>
            <a:pPr indent="-317500" lvl="0" marL="457200" rtl="0" algn="l">
              <a:spcBef>
                <a:spcPts val="0"/>
              </a:spcBef>
              <a:spcAft>
                <a:spcPts val="0"/>
              </a:spcAft>
              <a:buSzPts val="1400"/>
              <a:buChar char="●"/>
            </a:pPr>
            <a:r>
              <a:rPr lang="en" sz="1400"/>
              <a:t>Coded the Green section </a:t>
            </a:r>
            <a:endParaRPr sz="1400"/>
          </a:p>
        </p:txBody>
      </p:sp>
      <p:sp>
        <p:nvSpPr>
          <p:cNvPr id="116" name="Google Shape;116;p15"/>
          <p:cNvSpPr/>
          <p:nvPr/>
        </p:nvSpPr>
        <p:spPr>
          <a:xfrm>
            <a:off x="6237250" y="1304875"/>
            <a:ext cx="24717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7" name="Google Shape;117;p15"/>
          <p:cNvSpPr txBox="1"/>
          <p:nvPr>
            <p:ph idx="4294967295" type="body"/>
          </p:nvPr>
        </p:nvSpPr>
        <p:spPr>
          <a:xfrm>
            <a:off x="6602951" y="1451575"/>
            <a:ext cx="19086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Kat Newman</a:t>
            </a:r>
            <a:endParaRPr>
              <a:solidFill>
                <a:schemeClr val="lt1"/>
              </a:solidFill>
            </a:endParaRPr>
          </a:p>
        </p:txBody>
      </p:sp>
      <p:sp>
        <p:nvSpPr>
          <p:cNvPr id="118" name="Google Shape;118;p15"/>
          <p:cNvSpPr txBox="1"/>
          <p:nvPr>
            <p:ph idx="4294967295" type="body"/>
          </p:nvPr>
        </p:nvSpPr>
        <p:spPr>
          <a:xfrm>
            <a:off x="6254200" y="2070575"/>
            <a:ext cx="2471700" cy="1868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Managed Trello</a:t>
            </a:r>
            <a:endParaRPr sz="1400"/>
          </a:p>
          <a:p>
            <a:pPr indent="-317500" lvl="0" marL="457200" rtl="0" algn="l">
              <a:spcBef>
                <a:spcPts val="0"/>
              </a:spcBef>
              <a:spcAft>
                <a:spcPts val="0"/>
              </a:spcAft>
              <a:buSzPts val="1400"/>
              <a:buChar char="●"/>
            </a:pPr>
            <a:r>
              <a:rPr lang="en" sz="1400"/>
              <a:t>Coded the purple section</a:t>
            </a:r>
            <a:endParaRPr sz="1400"/>
          </a:p>
          <a:p>
            <a:pPr indent="-317500" lvl="0" marL="457200" rtl="0" algn="l">
              <a:spcBef>
                <a:spcPts val="0"/>
              </a:spcBef>
              <a:spcAft>
                <a:spcPts val="0"/>
              </a:spcAft>
              <a:buSzPts val="1400"/>
              <a:buChar char="●"/>
            </a:pPr>
            <a:r>
              <a:rPr lang="en" sz="1400"/>
              <a:t>Suggestions about ASCII art</a:t>
            </a:r>
            <a:endParaRPr sz="1400"/>
          </a:p>
          <a:p>
            <a:pPr indent="-317500" lvl="0" marL="457200" rtl="0" algn="l">
              <a:spcBef>
                <a:spcPts val="0"/>
              </a:spcBef>
              <a:spcAft>
                <a:spcPts val="0"/>
              </a:spcAft>
              <a:buSzPts val="1400"/>
              <a:buChar char="●"/>
            </a:pPr>
            <a:r>
              <a:rPr lang="en" sz="1400"/>
              <a:t>Created the map</a:t>
            </a:r>
            <a:endParaRPr sz="1400"/>
          </a:p>
        </p:txBody>
      </p:sp>
      <p:sp>
        <p:nvSpPr>
          <p:cNvPr id="119" name="Google Shape;119;p15"/>
          <p:cNvSpPr/>
          <p:nvPr/>
        </p:nvSpPr>
        <p:spPr>
          <a:xfrm>
            <a:off x="4205725" y="1304875"/>
            <a:ext cx="21060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0" name="Google Shape;120;p15"/>
          <p:cNvSpPr txBox="1"/>
          <p:nvPr>
            <p:ph idx="4294967295" type="body"/>
          </p:nvPr>
        </p:nvSpPr>
        <p:spPr>
          <a:xfrm>
            <a:off x="4432600" y="1451575"/>
            <a:ext cx="18129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Jarrod Ferreiro</a:t>
            </a:r>
            <a:endParaRPr>
              <a:solidFill>
                <a:schemeClr val="lt1"/>
              </a:solidFill>
            </a:endParaRPr>
          </a:p>
        </p:txBody>
      </p:sp>
      <p:sp>
        <p:nvSpPr>
          <p:cNvPr id="121" name="Google Shape;121;p15"/>
          <p:cNvSpPr txBox="1"/>
          <p:nvPr>
            <p:ph idx="4294967295" type="body"/>
          </p:nvPr>
        </p:nvSpPr>
        <p:spPr>
          <a:xfrm>
            <a:off x="4230375" y="2070575"/>
            <a:ext cx="1812900" cy="1925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Coded the blue section </a:t>
            </a:r>
            <a:endParaRPr sz="1400"/>
          </a:p>
          <a:p>
            <a:pPr indent="-317500" lvl="0" marL="457200" rtl="0" algn="l">
              <a:spcBef>
                <a:spcPts val="0"/>
              </a:spcBef>
              <a:spcAft>
                <a:spcPts val="0"/>
              </a:spcAft>
              <a:buSzPts val="1400"/>
              <a:buChar char="●"/>
            </a:pPr>
            <a:r>
              <a:rPr lang="en" sz="1400"/>
              <a:t>ASCII Generators</a:t>
            </a:r>
            <a:endParaRPr sz="1400"/>
          </a:p>
          <a:p>
            <a:pPr indent="-317500" lvl="0" marL="457200" rtl="0" algn="l">
              <a:spcBef>
                <a:spcPts val="0"/>
              </a:spcBef>
              <a:spcAft>
                <a:spcPts val="0"/>
              </a:spcAft>
              <a:buSzPts val="1400"/>
              <a:buChar char="●"/>
            </a:pPr>
            <a:r>
              <a:rPr lang="en" sz="1400"/>
              <a:t>Coding suggestions</a:t>
            </a:r>
            <a:endParaRPr sz="1400"/>
          </a:p>
        </p:txBody>
      </p:sp>
      <p:sp>
        <p:nvSpPr>
          <p:cNvPr id="122" name="Google Shape;122;p15"/>
          <p:cNvSpPr txBox="1"/>
          <p:nvPr/>
        </p:nvSpPr>
        <p:spPr>
          <a:xfrm>
            <a:off x="8541300" y="4743300"/>
            <a:ext cx="6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Kat</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Flowchart</a:t>
            </a:r>
            <a:endParaRPr/>
          </a:p>
        </p:txBody>
      </p:sp>
      <p:pic>
        <p:nvPicPr>
          <p:cNvPr id="128" name="Google Shape;128;p16"/>
          <p:cNvPicPr preferRelativeResize="0"/>
          <p:nvPr/>
        </p:nvPicPr>
        <p:blipFill>
          <a:blip r:embed="rId3">
            <a:alphaModFix/>
          </a:blip>
          <a:stretch>
            <a:fillRect/>
          </a:stretch>
        </p:blipFill>
        <p:spPr>
          <a:xfrm>
            <a:off x="694300" y="1105225"/>
            <a:ext cx="7481150" cy="4038275"/>
          </a:xfrm>
          <a:prstGeom prst="rect">
            <a:avLst/>
          </a:prstGeom>
          <a:noFill/>
          <a:ln>
            <a:noFill/>
          </a:ln>
        </p:spPr>
      </p:pic>
      <p:sp>
        <p:nvSpPr>
          <p:cNvPr id="129" name="Google Shape;129;p16"/>
          <p:cNvSpPr txBox="1"/>
          <p:nvPr/>
        </p:nvSpPr>
        <p:spPr>
          <a:xfrm>
            <a:off x="8238300" y="4743300"/>
            <a:ext cx="90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Yussuf</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Flowchart - Nigel Martin</a:t>
            </a:r>
            <a:endParaRPr/>
          </a:p>
        </p:txBody>
      </p:sp>
      <p:pic>
        <p:nvPicPr>
          <p:cNvPr id="135" name="Google Shape;135;p17"/>
          <p:cNvPicPr preferRelativeResize="0"/>
          <p:nvPr/>
        </p:nvPicPr>
        <p:blipFill>
          <a:blip r:embed="rId3">
            <a:alphaModFix/>
          </a:blip>
          <a:stretch>
            <a:fillRect/>
          </a:stretch>
        </p:blipFill>
        <p:spPr>
          <a:xfrm>
            <a:off x="1312625" y="1078975"/>
            <a:ext cx="7519670" cy="3820900"/>
          </a:xfrm>
          <a:prstGeom prst="rect">
            <a:avLst/>
          </a:prstGeom>
          <a:noFill/>
          <a:ln>
            <a:noFill/>
          </a:ln>
        </p:spPr>
      </p:pic>
      <p:sp>
        <p:nvSpPr>
          <p:cNvPr id="136" name="Google Shape;136;p17"/>
          <p:cNvSpPr txBox="1"/>
          <p:nvPr/>
        </p:nvSpPr>
        <p:spPr>
          <a:xfrm>
            <a:off x="8238300" y="4743300"/>
            <a:ext cx="90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Yussuf</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Flowchart - Yussuf Ismail</a:t>
            </a:r>
            <a:endParaRPr/>
          </a:p>
        </p:txBody>
      </p:sp>
      <p:pic>
        <p:nvPicPr>
          <p:cNvPr id="142" name="Google Shape;142;p18"/>
          <p:cNvPicPr preferRelativeResize="0"/>
          <p:nvPr/>
        </p:nvPicPr>
        <p:blipFill>
          <a:blip r:embed="rId3">
            <a:alphaModFix/>
          </a:blip>
          <a:stretch>
            <a:fillRect/>
          </a:stretch>
        </p:blipFill>
        <p:spPr>
          <a:xfrm>
            <a:off x="220825" y="1218574"/>
            <a:ext cx="8839200" cy="3528575"/>
          </a:xfrm>
          <a:prstGeom prst="rect">
            <a:avLst/>
          </a:prstGeom>
          <a:noFill/>
          <a:ln>
            <a:noFill/>
          </a:ln>
        </p:spPr>
      </p:pic>
      <p:sp>
        <p:nvSpPr>
          <p:cNvPr id="143" name="Google Shape;143;p18"/>
          <p:cNvSpPr txBox="1"/>
          <p:nvPr/>
        </p:nvSpPr>
        <p:spPr>
          <a:xfrm>
            <a:off x="8238300" y="4743300"/>
            <a:ext cx="90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Yussuf</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Flowchart - Jarrod Ferreiro</a:t>
            </a:r>
            <a:endParaRPr/>
          </a:p>
        </p:txBody>
      </p:sp>
      <p:pic>
        <p:nvPicPr>
          <p:cNvPr id="149" name="Google Shape;149;p19"/>
          <p:cNvPicPr preferRelativeResize="0"/>
          <p:nvPr/>
        </p:nvPicPr>
        <p:blipFill>
          <a:blip r:embed="rId3">
            <a:alphaModFix/>
          </a:blip>
          <a:stretch>
            <a:fillRect/>
          </a:stretch>
        </p:blipFill>
        <p:spPr>
          <a:xfrm>
            <a:off x="2076225" y="1017800"/>
            <a:ext cx="3629855" cy="3820900"/>
          </a:xfrm>
          <a:prstGeom prst="rect">
            <a:avLst/>
          </a:prstGeom>
          <a:noFill/>
          <a:ln>
            <a:noFill/>
          </a:ln>
        </p:spPr>
      </p:pic>
      <p:sp>
        <p:nvSpPr>
          <p:cNvPr id="150" name="Google Shape;150;p19"/>
          <p:cNvSpPr txBox="1"/>
          <p:nvPr/>
        </p:nvSpPr>
        <p:spPr>
          <a:xfrm>
            <a:off x="8238300" y="4743300"/>
            <a:ext cx="90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Yussuf</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Flowchart - Kat Newman</a:t>
            </a:r>
            <a:endParaRPr/>
          </a:p>
        </p:txBody>
      </p:sp>
      <p:pic>
        <p:nvPicPr>
          <p:cNvPr id="156" name="Google Shape;156;p20"/>
          <p:cNvPicPr preferRelativeResize="0"/>
          <p:nvPr/>
        </p:nvPicPr>
        <p:blipFill>
          <a:blip r:embed="rId3">
            <a:alphaModFix/>
          </a:blip>
          <a:stretch>
            <a:fillRect/>
          </a:stretch>
        </p:blipFill>
        <p:spPr>
          <a:xfrm>
            <a:off x="2374200" y="1089700"/>
            <a:ext cx="3883166" cy="3820900"/>
          </a:xfrm>
          <a:prstGeom prst="rect">
            <a:avLst/>
          </a:prstGeom>
          <a:noFill/>
          <a:ln>
            <a:noFill/>
          </a:ln>
        </p:spPr>
      </p:pic>
      <p:sp>
        <p:nvSpPr>
          <p:cNvPr id="157" name="Google Shape;157;p20"/>
          <p:cNvSpPr txBox="1"/>
          <p:nvPr/>
        </p:nvSpPr>
        <p:spPr>
          <a:xfrm>
            <a:off x="8238300" y="4743300"/>
            <a:ext cx="90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Yussuf</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311700" y="244425"/>
            <a:ext cx="8520600" cy="46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Retrospective Checklist</a:t>
            </a:r>
            <a:endParaRPr/>
          </a:p>
        </p:txBody>
      </p:sp>
      <p:sp>
        <p:nvSpPr>
          <p:cNvPr id="163" name="Google Shape;163;p21"/>
          <p:cNvSpPr txBox="1"/>
          <p:nvPr/>
        </p:nvSpPr>
        <p:spPr>
          <a:xfrm>
            <a:off x="230050" y="1001775"/>
            <a:ext cx="8602200" cy="3755700"/>
          </a:xfrm>
          <a:prstGeom prst="rect">
            <a:avLst/>
          </a:prstGeom>
          <a:noFill/>
          <a:ln>
            <a:noFill/>
          </a:ln>
        </p:spPr>
        <p:txBody>
          <a:bodyPr anchorCtr="0" anchor="t" bIns="91425" lIns="91425" spcFirstLastPara="1" rIns="91425" wrap="square" tIns="91425">
            <a:spAutoFit/>
          </a:bodyPr>
          <a:lstStyle/>
          <a:p>
            <a:pPr indent="-320675" lvl="0" marL="457200" rtl="0" algn="l">
              <a:spcBef>
                <a:spcPts val="0"/>
              </a:spcBef>
              <a:spcAft>
                <a:spcPts val="0"/>
              </a:spcAft>
              <a:buSzPts val="1450"/>
              <a:buChar char="●"/>
            </a:pPr>
            <a:r>
              <a:rPr b="1" lang="en" sz="1450"/>
              <a:t>Discuss how you researched, planned and coded the game, including individual team member roles and responsibilities, what went well, what you would do differently next time.</a:t>
            </a:r>
            <a:br>
              <a:rPr lang="en" sz="1450"/>
            </a:br>
            <a:br>
              <a:rPr lang="en" sz="1450"/>
            </a:br>
            <a:r>
              <a:rPr lang="en" sz="1450"/>
              <a:t>We looked up a page on reddit and thought of an idea. We had zombies, pandemic and </a:t>
            </a:r>
            <a:r>
              <a:rPr lang="en" sz="1450"/>
              <a:t>apocalypse</a:t>
            </a:r>
            <a:r>
              <a:rPr lang="en" sz="1450"/>
              <a:t> on our minds. We planned with a flow chart and using Trello. Coding research was done online.</a:t>
            </a:r>
            <a:endParaRPr sz="1450"/>
          </a:p>
          <a:p>
            <a:pPr indent="0" lvl="0" marL="0" rtl="0" algn="l">
              <a:spcBef>
                <a:spcPts val="0"/>
              </a:spcBef>
              <a:spcAft>
                <a:spcPts val="0"/>
              </a:spcAft>
              <a:buNone/>
            </a:pPr>
            <a:r>
              <a:t/>
            </a:r>
            <a:endParaRPr sz="1450"/>
          </a:p>
          <a:p>
            <a:pPr indent="-320675" lvl="0" marL="457200" rtl="0" algn="l">
              <a:spcBef>
                <a:spcPts val="0"/>
              </a:spcBef>
              <a:spcAft>
                <a:spcPts val="0"/>
              </a:spcAft>
              <a:buSzPts val="1450"/>
              <a:buChar char="●"/>
            </a:pPr>
            <a:r>
              <a:rPr b="1" lang="en" sz="1450"/>
              <a:t>Discussing project management generally as well as coding is important for this presentation. Think about the workflow of using Python in this project- i.e. all the tools, technologies and techniques used, both technical and non-technical.</a:t>
            </a:r>
            <a:br>
              <a:rPr b="1" lang="en" sz="1450"/>
            </a:br>
            <a:br>
              <a:rPr b="1" lang="en" sz="1450"/>
            </a:br>
            <a:r>
              <a:rPr lang="en" sz="1450"/>
              <a:t>We used Trello for Project Management and Visual Studio Code with built in Python extensions and Python SDK.</a:t>
            </a:r>
            <a:endParaRPr sz="1450"/>
          </a:p>
          <a:p>
            <a:pPr indent="0" lvl="0" marL="0" rtl="0" algn="l">
              <a:spcBef>
                <a:spcPts val="0"/>
              </a:spcBef>
              <a:spcAft>
                <a:spcPts val="0"/>
              </a:spcAft>
              <a:buNone/>
            </a:pPr>
            <a:r>
              <a:t/>
            </a:r>
            <a:endParaRPr sz="1450"/>
          </a:p>
          <a:p>
            <a:pPr indent="0" lvl="0" marL="0" rtl="0" algn="l">
              <a:spcBef>
                <a:spcPts val="0"/>
              </a:spcBef>
              <a:spcAft>
                <a:spcPts val="0"/>
              </a:spcAft>
              <a:buNone/>
            </a:pPr>
            <a:r>
              <a:t/>
            </a:r>
            <a:endParaRPr sz="1450"/>
          </a:p>
        </p:txBody>
      </p:sp>
      <p:sp>
        <p:nvSpPr>
          <p:cNvPr id="164" name="Google Shape;164;p21"/>
          <p:cNvSpPr txBox="1"/>
          <p:nvPr/>
        </p:nvSpPr>
        <p:spPr>
          <a:xfrm>
            <a:off x="7461850" y="4743300"/>
            <a:ext cx="168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Kat, Nigel, Yussuf</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