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35.3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2 778,'-2'-148,"9"-223,-4 343,0 1,2-1,16-51,-18 71,0 1,1-1,0 1,0 0,0 0,1 1,0-1,6-5,-8 9,0 0,1 1,-1-1,1 1,-1 0,1 0,0 0,0 0,0 1,0-1,0 1,0 0,0 0,0 1,0-1,7 1,-5 1,1 0,-1 0,1 1,-1-1,0 1,0 1,0-1,0 1,0 0,0 1,-1-1,0 1,8 7,8 8,33 40,-37-39,85 99,-5 6,-6 3,85 158,-124-187,-4 2,-5 2,-4 2,-5 1,25 133,-36-80,-22-134,-1-1,0 1,-2-1,-7 34,7-49,0-1,0 0,-1 1,-1-1,1 0,-1-1,0 1,-1-1,0 0,0 0,-1 0,0-1,-10 10,7-9,-1 0,0-1,-1 0,0 0,0-1,0 0,0-1,-22 5,1-4,0-1,0-2,-1 0,1-3,0 0,-42-9,50 6,0-1,1-1,-1-1,2-1,-1-2,1 0,0-1,1-1,1-1,0-1,0 0,2-2,0 0,0-2,2 1,0-2,-26-40,14 13,2-2,2-1,2 0,3-2,2 0,-12-59,15 42,4-1,2 0,4-1,5-91,1 130,2 0,10-40,-10 55,0 1,2 0,0 0,0 0,1 0,12-16,-17 28,0 1,0-1,0 1,1-1,-1 1,1 0,0-1,-1 2,1-1,3-2,-5 4,0 0,0-1,0 1,0 0,0 0,0-1,0 1,-1 0,1 0,0 0,0 0,0 1,0-1,0 0,0 0,0 0,0 1,0-1,-1 0,1 1,0-1,0 1,0-1,-1 1,1 0,0-1,-1 1,1 0,0-1,-1 1,1 0,-1 0,1-1,-1 1,1 0,-1 0,0 0,1 1,5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1.6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1,'6'103,"4"1,39 162,-29-163,186 815,-177-827,-18-59,0 0,-2 1,7 55,-16-81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1.9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2.3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0,'-4'0,"-2"0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2.7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617 639,'0'-12,"0"0,-2 0,1 0,-1 0,-1 1,0-1,-1 1,0 0,-1 0,0 0,-1 0,0 1,-1 0,-13-16,-18-19,-69-61,73 74,-29-24,-3 2,-143-89,177 124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3.0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3.4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1,'4'0,"6"4,2 6,-2 1</inkml:trace>
  <inkml:trace contextRef="#ctx0" brushRef="#br0" timeOffset="1">105 78,'0'0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3.8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6:37:44.3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1 821,'0'7,"1"1,0 0,1 0,0-1,0 1,0-1,1 1,0-1,1 0,-1 0,2 0,-1-1,0 1,7 5,10 11,0-2,34 26,-17-15,299 289,-185-173,147 151,-203-201,-95-97,0 1,1-1,-1 0,0 0,0 1,1-1,-1 0,0 0,1 0,-1-1,1 1,-1 0,1 0,0-1,2 1,-3-1,-1 0,1-1,-1 1,1 0,-1-1,0 1,1-1,-1 1,0 0,1-1,-1 1,0-1,0 1,1-1,-1 1,0-1,0 1,0-1,0 1,1-1,-1 1,0-1,0 0,0 1,0-1,0 1,0-1,-1 1,1-1,0 0,-1-8,-1-1,0 1,-1-1,-4-9,-634-1439,596 1369,-6-9,-39-110,85 193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3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image" Target="../media/image7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t-out symbol of transgender">
            <a:extLst>
              <a:ext uri="{FF2B5EF4-FFF2-40B4-BE49-F238E27FC236}">
                <a16:creationId xmlns:a16="http://schemas.microsoft.com/office/drawing/2014/main" id="{6807BF6B-4F21-E721-567B-F1A8AF03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3" b="54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03233-FED3-10D8-6C48-76753FD13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Gender Pay Gap (UK)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E6D1B-98E6-E353-C94F-242AEEFB0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Yusuf Isa AlDoy</a:t>
            </a:r>
          </a:p>
        </p:txBody>
      </p:sp>
    </p:spTree>
    <p:extLst>
      <p:ext uri="{BB962C8B-B14F-4D97-AF65-F5344CB8AC3E}">
        <p14:creationId xmlns:p14="http://schemas.microsoft.com/office/powerpoint/2010/main" val="42520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9F079-991C-2B3A-E0AD-17B215D1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41B167D9-7E7E-8DE5-2A88-97E8EC4D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371813"/>
            <a:ext cx="5490994" cy="328017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/>
              <a:t>The Dataset</a:t>
            </a:r>
          </a:p>
          <a:p>
            <a:pPr>
              <a:lnSpc>
                <a:spcPct val="140000"/>
              </a:lnSpc>
            </a:pPr>
            <a:r>
              <a:rPr lang="en-US" sz="1600"/>
              <a:t>Average Pay Gap</a:t>
            </a:r>
          </a:p>
          <a:p>
            <a:pPr>
              <a:lnSpc>
                <a:spcPct val="140000"/>
              </a:lnSpc>
            </a:pPr>
            <a:r>
              <a:rPr lang="en-US" sz="1600"/>
              <a:t>Pay Gap In Industries</a:t>
            </a:r>
          </a:p>
          <a:p>
            <a:pPr>
              <a:lnSpc>
                <a:spcPct val="140000"/>
              </a:lnSpc>
            </a:pPr>
            <a:r>
              <a:rPr lang="en-US" sz="1600"/>
              <a:t>Pay Gap In Different Regions</a:t>
            </a:r>
          </a:p>
          <a:p>
            <a:pPr>
              <a:lnSpc>
                <a:spcPct val="140000"/>
              </a:lnSpc>
            </a:pPr>
            <a:r>
              <a:rPr lang="en-US" sz="1600"/>
              <a:t>The Largest Gaps</a:t>
            </a:r>
          </a:p>
          <a:p>
            <a:pPr>
              <a:lnSpc>
                <a:spcPct val="140000"/>
              </a:lnSpc>
            </a:pPr>
            <a:r>
              <a:rPr lang="en-US" sz="1600"/>
              <a:t>Restrictions</a:t>
            </a:r>
          </a:p>
          <a:p>
            <a:pPr>
              <a:lnSpc>
                <a:spcPct val="140000"/>
              </a:lnSpc>
            </a:pPr>
            <a:r>
              <a:rPr lang="en-US" sz="1600"/>
              <a:t>Q&amp;A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5AFAEDB3-10AB-9866-BD93-C7BB93ED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833" y="2498437"/>
            <a:ext cx="3225728" cy="3225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1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1333-1E93-57C1-EA76-7084F28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4423-7CC1-036F-8185-17FD7E91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10,464 records in the dataset to be looked over.</a:t>
            </a:r>
          </a:p>
          <a:p>
            <a:r>
              <a:rPr lang="en-US" dirty="0"/>
              <a:t>With 27 features to be covered</a:t>
            </a:r>
          </a:p>
          <a:p>
            <a:r>
              <a:rPr lang="en-US" dirty="0"/>
              <a:t>The dataset is based on companies located in the United Kingdom (UK)</a:t>
            </a:r>
          </a:p>
          <a:p>
            <a:r>
              <a:rPr lang="en-US" dirty="0"/>
              <a:t>The sample is based on the year of 2021 to 2022</a:t>
            </a:r>
          </a:p>
        </p:txBody>
      </p:sp>
    </p:spTree>
    <p:extLst>
      <p:ext uri="{BB962C8B-B14F-4D97-AF65-F5344CB8AC3E}">
        <p14:creationId xmlns:p14="http://schemas.microsoft.com/office/powerpoint/2010/main" val="190563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2F8F-D22A-0837-05D9-0C11D962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Pay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AC2E-4919-FBB9-3A4B-23A99950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average value of the average pay gap between all companies is </a:t>
            </a:r>
            <a:r>
              <a:rPr lang="en-US" b="1" dirty="0"/>
              <a:t>13.63</a:t>
            </a:r>
            <a:r>
              <a:rPr lang="en-US" dirty="0"/>
              <a:t>. We used the Average Mean Hourly Percent as our main calculator for averaging.</a:t>
            </a:r>
          </a:p>
        </p:txBody>
      </p:sp>
      <p:pic>
        <p:nvPicPr>
          <p:cNvPr id="7" name="Picture 6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590E02C3-28CE-395A-8FB5-106A6ECD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22933"/>
            <a:ext cx="9634011" cy="36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7A2-F9CF-D2FF-5936-26966DDD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Gap in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6E80-0351-BE7B-2610-0D725548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image above shows the </a:t>
            </a:r>
            <a:r>
              <a:rPr lang="en-US" b="1" dirty="0"/>
              <a:t>top five </a:t>
            </a:r>
            <a:r>
              <a:rPr lang="en-US" dirty="0"/>
              <a:t>with the highest gap in the industry for the males and females</a:t>
            </a:r>
          </a:p>
        </p:txBody>
      </p:sp>
      <p:pic>
        <p:nvPicPr>
          <p:cNvPr id="9" name="Picture 8" descr="A blue squares on a white background&#10;&#10;Description automatically generated">
            <a:extLst>
              <a:ext uri="{FF2B5EF4-FFF2-40B4-BE49-F238E27FC236}">
                <a16:creationId xmlns:a16="http://schemas.microsoft.com/office/drawing/2014/main" id="{0334F188-C2A2-CC35-3AA3-9AB13BE83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94" y="1473398"/>
            <a:ext cx="7735971" cy="39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58B6-453A-D825-76E3-58029456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Gap in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33A0-E521-489A-296B-DB572E56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Guernsey</a:t>
            </a:r>
            <a:r>
              <a:rPr lang="en-US" dirty="0"/>
              <a:t> has the highest male pay gap with more than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blue squares with white background&#10;&#10;Description automatically generated">
            <a:extLst>
              <a:ext uri="{FF2B5EF4-FFF2-40B4-BE49-F238E27FC236}">
                <a16:creationId xmlns:a16="http://schemas.microsoft.com/office/drawing/2014/main" id="{26ADF5A8-E209-D815-0508-26B3FDBB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9123"/>
            <a:ext cx="9634011" cy="41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circles with text&#10;&#10;Description automatically generated">
            <a:extLst>
              <a:ext uri="{FF2B5EF4-FFF2-40B4-BE49-F238E27FC236}">
                <a16:creationId xmlns:a16="http://schemas.microsoft.com/office/drawing/2014/main" id="{1896A070-4C8E-5B43-703F-2799D85F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21" y="1165701"/>
            <a:ext cx="5585127" cy="4626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7DD6F-92CB-29F1-79FF-0D695690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Largest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D124-F643-CA08-7A3A-5C74D3F6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57474"/>
            <a:ext cx="9634011" cy="3568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b="1" dirty="0"/>
              <a:t>10 biggest gaps </a:t>
            </a:r>
            <a:r>
              <a:rPr lang="en-US" dirty="0"/>
              <a:t>for male and female gaps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FC9C7C-38A1-E43C-0A74-28280DEABD21}"/>
                  </a:ext>
                </a:extLst>
              </p14:cNvPr>
              <p14:cNvContentPartPr/>
              <p14:nvPr/>
            </p14:nvContentPartPr>
            <p14:xfrm>
              <a:off x="7781128" y="970310"/>
              <a:ext cx="396720" cy="73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FC9C7C-38A1-E43C-0A74-28280DEABD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7128" y="862310"/>
                <a:ext cx="50436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4DA867-4B19-D68A-1E97-55EDF0E6F3FA}"/>
                  </a:ext>
                </a:extLst>
              </p14:cNvPr>
              <p14:cNvContentPartPr/>
              <p14:nvPr/>
            </p14:nvContentPartPr>
            <p14:xfrm>
              <a:off x="7790848" y="1184870"/>
              <a:ext cx="132840" cy="64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4DA867-4B19-D68A-1E97-55EDF0E6F3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7208" y="1077230"/>
                <a:ext cx="24048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5CAD12-86CE-B550-1537-BA04F22A2ED4}"/>
                  </a:ext>
                </a:extLst>
              </p14:cNvPr>
              <p14:cNvContentPartPr/>
              <p14:nvPr/>
            </p14:nvContentPartPr>
            <p14:xfrm>
              <a:off x="7921528" y="1741070"/>
              <a:ext cx="36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5CAD12-86CE-B550-1537-BA04F22A2E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7528" y="1633430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64C40C-D9C9-6A51-73CA-407FF4B22145}"/>
                  </a:ext>
                </a:extLst>
              </p14:cNvPr>
              <p14:cNvContentPartPr/>
              <p14:nvPr/>
            </p14:nvContentPartPr>
            <p14:xfrm>
              <a:off x="7889848" y="1688870"/>
              <a:ext cx="39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64C40C-D9C9-6A51-73CA-407FF4B221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6208" y="1580870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32E07D-108F-824F-9092-367B61758367}"/>
                  </a:ext>
                </a:extLst>
              </p14:cNvPr>
              <p14:cNvContentPartPr/>
              <p14:nvPr/>
            </p14:nvContentPartPr>
            <p14:xfrm>
              <a:off x="7652968" y="1449830"/>
              <a:ext cx="222480" cy="23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32E07D-108F-824F-9092-367B617583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8968" y="1341830"/>
                <a:ext cx="3301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5B72CC-35B2-6F37-22AE-8D924B78D66C}"/>
                  </a:ext>
                </a:extLst>
              </p14:cNvPr>
              <p14:cNvContentPartPr/>
              <p14:nvPr/>
            </p14:nvContentPartPr>
            <p14:xfrm>
              <a:off x="7585288" y="1427510"/>
              <a:ext cx="43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5B72CC-35B2-6F37-22AE-8D924B78D6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1648" y="1319510"/>
                <a:ext cx="11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123857-F7A7-D817-B838-32107CA078FD}"/>
                  </a:ext>
                </a:extLst>
              </p14:cNvPr>
              <p14:cNvContentPartPr/>
              <p14:nvPr/>
            </p14:nvContentPartPr>
            <p14:xfrm>
              <a:off x="7669528" y="1455590"/>
              <a:ext cx="3780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123857-F7A7-D817-B838-32107CA078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5888" y="1347950"/>
                <a:ext cx="145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84103B-5EED-D119-83DD-8399964701D2}"/>
                  </a:ext>
                </a:extLst>
              </p14:cNvPr>
              <p14:cNvContentPartPr/>
              <p14:nvPr/>
            </p14:nvContentPartPr>
            <p14:xfrm>
              <a:off x="7706968" y="147431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84103B-5EED-D119-83DD-8399964701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3328" y="13663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F5803F-2A9D-60D3-525D-C74357AAA222}"/>
                  </a:ext>
                </a:extLst>
              </p14:cNvPr>
              <p14:cNvContentPartPr/>
              <p14:nvPr/>
            </p14:nvContentPartPr>
            <p14:xfrm>
              <a:off x="7706968" y="1160390"/>
              <a:ext cx="395640" cy="698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F5803F-2A9D-60D3-525D-C74357AAA2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53328" y="1052390"/>
                <a:ext cx="503280" cy="914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F89E0F4-C5F9-A3CE-3DB0-AF036857AD6E}"/>
              </a:ext>
            </a:extLst>
          </p:cNvPr>
          <p:cNvSpPr/>
          <p:nvPr/>
        </p:nvSpPr>
        <p:spPr>
          <a:xfrm>
            <a:off x="7652968" y="1091682"/>
            <a:ext cx="807649" cy="1325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F9F1-C98A-36FB-83A4-041CBFE4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4633-504B-1190-5C6C-0E93C551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had “0” as a value, empty, and null which caused a lot of issues trying to figure out when the 0 was actually what it represented.</a:t>
            </a:r>
          </a:p>
          <a:p>
            <a:r>
              <a:rPr lang="en-US" dirty="0"/>
              <a:t>Time restriction slowed down the process to get a more accurate percentages and calculations</a:t>
            </a:r>
          </a:p>
          <a:p>
            <a:r>
              <a:rPr lang="en-US" dirty="0"/>
              <a:t>Inaccurate and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663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5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12" name="Rectangle 6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04DB1F0D-179C-3F36-500C-CDF0B66A9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3" name="Rectangle 68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DD7FD-CE29-4646-062D-9C62D74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06" y="-584776"/>
            <a:ext cx="8572500" cy="1733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374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2741"/>
      </a:dk2>
      <a:lt2>
        <a:srgbClr val="E6E2E8"/>
      </a:lt2>
      <a:accent1>
        <a:srgbClr val="89AB74"/>
      </a:accent1>
      <a:accent2>
        <a:srgbClr val="9AA862"/>
      </a:accent2>
      <a:accent3>
        <a:srgbClr val="ADA175"/>
      </a:accent3>
      <a:accent4>
        <a:srgbClr val="C59173"/>
      </a:accent4>
      <a:accent5>
        <a:srgbClr val="D08D90"/>
      </a:accent5>
      <a:accent6>
        <a:srgbClr val="C5739A"/>
      </a:accent6>
      <a:hlink>
        <a:srgbClr val="9469A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Modern Love</vt:lpstr>
      <vt:lpstr>BohemianVTI</vt:lpstr>
      <vt:lpstr>Gender Pay Gap (UK)</vt:lpstr>
      <vt:lpstr>Agenda</vt:lpstr>
      <vt:lpstr>The Dataset</vt:lpstr>
      <vt:lpstr>Average Pay Gap</vt:lpstr>
      <vt:lpstr>Pay Gap in Industries</vt:lpstr>
      <vt:lpstr>Pay Gap in Regions</vt:lpstr>
      <vt:lpstr>The Largest Gaps</vt:lpstr>
      <vt:lpstr>Data Restrictions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Pay Gap (UK)</dc:title>
  <dc:creator>Yusuf AlDoy</dc:creator>
  <cp:lastModifiedBy>Yusuf AlDoy</cp:lastModifiedBy>
  <cp:revision>2</cp:revision>
  <dcterms:created xsi:type="dcterms:W3CDTF">2023-08-14T10:47:32Z</dcterms:created>
  <dcterms:modified xsi:type="dcterms:W3CDTF">2023-08-14T16:47:49Z</dcterms:modified>
</cp:coreProperties>
</file>