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cs-C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cs-CZ" sz="1200" u="none" cap="none" strike="noStrike">
                <a:solidFill>
                  <a:schemeClr val="dk1"/>
                </a:solidFill>
                <a:latin typeface="Calibri"/>
                <a:ea typeface="Calibri"/>
                <a:cs typeface="Calibri"/>
                <a:sym typeface="Calibri"/>
              </a:rPr>
              <a:t>30.09.2022</a:t>
            </a:r>
            <a:endParaRPr b="0" i="0" sz="1200" u="none" cap="none" strike="noStrike">
              <a:solidFill>
                <a:schemeClr val="dk1"/>
              </a:solidFill>
              <a:latin typeface="Calibri"/>
              <a:ea typeface="Calibri"/>
              <a:cs typeface="Calibri"/>
              <a:sym typeface="Calibri"/>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cs-CZ"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79" name="Google Shape;379;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80" name="Google Shape;380;p10: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3" name="Google Shape;383;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0" name="Google Shape;410;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411" name="Google Shape;411;p1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4" name="Google Shape;414;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6" name="Google Shape;116;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17" name="Google Shape;117;p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0" name="Google Shape;120;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1" name="Google Shape;141;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42" name="Google Shape;142;p3: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5" name="Google Shape;145;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2" name="Google Shape;182;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83" name="Google Shape;183;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6" name="Google Shape;186;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8" name="Google Shape;208;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09" name="Google Shape;209;p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2" name="Google Shape;212;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6" name="Google Shape;246;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47" name="Google Shape;247;p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0" name="Google Shape;250;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1" name="Google Shape;291;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92" name="Google Shape;292;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5" name="Google Shape;295;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3" name="Google Shape;313;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14" name="Google Shape;314;p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7" name="Google Shape;317;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46" name="Google Shape;346;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cs-CZ"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47" name="Google Shape;347;p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0" name="Google Shape;350;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cs-CZ"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cs-CZ"/>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cs-CZ"/>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6.jp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21.png"/><Relationship Id="rId6"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jpg"/><Relationship Id="rId5" Type="http://schemas.openxmlformats.org/officeDocument/2006/relationships/image" Target="../media/image9.jpg"/><Relationship Id="rId6"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91" name="Shape 91"/>
        <p:cNvGrpSpPr/>
        <p:nvPr/>
      </p:nvGrpSpPr>
      <p:grpSpPr>
        <a:xfrm>
          <a:off x="0" y="0"/>
          <a:ext cx="0" cy="0"/>
          <a:chOff x="0" y="0"/>
          <a:chExt cx="0" cy="0"/>
        </a:xfrm>
      </p:grpSpPr>
      <p:sp>
        <p:nvSpPr>
          <p:cNvPr id="92" name="Google Shape;92;p13"/>
          <p:cNvSpPr/>
          <p:nvPr/>
        </p:nvSpPr>
        <p:spPr>
          <a:xfrm>
            <a:off x="16394731" y="0"/>
            <a:ext cx="1893269" cy="10287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3"/>
          <p:cNvGrpSpPr/>
          <p:nvPr/>
        </p:nvGrpSpPr>
        <p:grpSpPr>
          <a:xfrm>
            <a:off x="6545735" y="406153"/>
            <a:ext cx="10042534" cy="9474693"/>
            <a:chOff x="0" y="0"/>
            <a:chExt cx="13390046" cy="12632924"/>
          </a:xfrm>
        </p:grpSpPr>
        <p:pic>
          <p:nvPicPr>
            <p:cNvPr id="94" name="Google Shape;94;p13"/>
            <p:cNvPicPr preferRelativeResize="0"/>
            <p:nvPr/>
          </p:nvPicPr>
          <p:blipFill rotWithShape="1">
            <a:blip r:embed="rId3">
              <a:alphaModFix amt="80000"/>
            </a:blip>
            <a:srcRect b="0" l="0" r="0" t="0"/>
            <a:stretch/>
          </p:blipFill>
          <p:spPr>
            <a:xfrm>
              <a:off x="6923321" y="0"/>
              <a:ext cx="3005065" cy="2794710"/>
            </a:xfrm>
            <a:prstGeom prst="rect">
              <a:avLst/>
            </a:prstGeom>
            <a:noFill/>
            <a:ln>
              <a:noFill/>
            </a:ln>
          </p:spPr>
        </p:pic>
        <p:pic>
          <p:nvPicPr>
            <p:cNvPr id="95" name="Google Shape;95;p13"/>
            <p:cNvPicPr preferRelativeResize="0"/>
            <p:nvPr/>
          </p:nvPicPr>
          <p:blipFill rotWithShape="1">
            <a:blip r:embed="rId3">
              <a:alphaModFix amt="80000"/>
            </a:blip>
            <a:srcRect b="0" l="0" r="0" t="0"/>
            <a:stretch/>
          </p:blipFill>
          <p:spPr>
            <a:xfrm>
              <a:off x="6923321" y="3279405"/>
              <a:ext cx="3005065" cy="2794710"/>
            </a:xfrm>
            <a:prstGeom prst="rect">
              <a:avLst/>
            </a:prstGeom>
            <a:noFill/>
            <a:ln>
              <a:noFill/>
            </a:ln>
          </p:spPr>
        </p:pic>
        <p:pic>
          <p:nvPicPr>
            <p:cNvPr id="96" name="Google Shape;96;p13"/>
            <p:cNvPicPr preferRelativeResize="0"/>
            <p:nvPr/>
          </p:nvPicPr>
          <p:blipFill rotWithShape="1">
            <a:blip r:embed="rId3">
              <a:alphaModFix amt="80000"/>
            </a:blip>
            <a:srcRect b="0" l="0" r="0" t="0"/>
            <a:stretch/>
          </p:blipFill>
          <p:spPr>
            <a:xfrm>
              <a:off x="6923321" y="6558809"/>
              <a:ext cx="3005065" cy="2794710"/>
            </a:xfrm>
            <a:prstGeom prst="rect">
              <a:avLst/>
            </a:prstGeom>
            <a:noFill/>
            <a:ln>
              <a:noFill/>
            </a:ln>
          </p:spPr>
        </p:pic>
        <p:pic>
          <p:nvPicPr>
            <p:cNvPr id="97" name="Google Shape;97;p13"/>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98" name="Google Shape;98;p13"/>
            <p:cNvPicPr preferRelativeResize="0"/>
            <p:nvPr/>
          </p:nvPicPr>
          <p:blipFill rotWithShape="1">
            <a:blip r:embed="rId3">
              <a:alphaModFix amt="80000"/>
            </a:blip>
            <a:srcRect b="0" l="0" r="0" t="0"/>
            <a:stretch/>
          </p:blipFill>
          <p:spPr>
            <a:xfrm>
              <a:off x="3461660" y="0"/>
              <a:ext cx="3005065" cy="2794710"/>
            </a:xfrm>
            <a:prstGeom prst="rect">
              <a:avLst/>
            </a:prstGeom>
            <a:noFill/>
            <a:ln>
              <a:noFill/>
            </a:ln>
          </p:spPr>
        </p:pic>
        <p:pic>
          <p:nvPicPr>
            <p:cNvPr id="99" name="Google Shape;99;p13"/>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100" name="Google Shape;100;p13"/>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101" name="Google Shape;101;p13"/>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102" name="Google Shape;102;p13"/>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03" name="Google Shape;103;p13"/>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04" name="Google Shape;104;p13"/>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05" name="Google Shape;105;p13"/>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106" name="Google Shape;106;p13"/>
            <p:cNvPicPr preferRelativeResize="0"/>
            <p:nvPr/>
          </p:nvPicPr>
          <p:blipFill rotWithShape="1">
            <a:blip r:embed="rId3">
              <a:alphaModFix amt="80000"/>
            </a:blip>
            <a:srcRect b="0" l="0" r="0" t="0"/>
            <a:stretch/>
          </p:blipFill>
          <p:spPr>
            <a:xfrm>
              <a:off x="10384981" y="0"/>
              <a:ext cx="3005065" cy="2794710"/>
            </a:xfrm>
            <a:prstGeom prst="rect">
              <a:avLst/>
            </a:prstGeom>
            <a:noFill/>
            <a:ln>
              <a:noFill/>
            </a:ln>
          </p:spPr>
        </p:pic>
        <p:pic>
          <p:nvPicPr>
            <p:cNvPr id="107" name="Google Shape;107;p13"/>
            <p:cNvPicPr preferRelativeResize="0"/>
            <p:nvPr/>
          </p:nvPicPr>
          <p:blipFill rotWithShape="1">
            <a:blip r:embed="rId3">
              <a:alphaModFix amt="80000"/>
            </a:blip>
            <a:srcRect b="0" l="0" r="0" t="0"/>
            <a:stretch/>
          </p:blipFill>
          <p:spPr>
            <a:xfrm>
              <a:off x="10384981" y="3279405"/>
              <a:ext cx="3005065" cy="2794710"/>
            </a:xfrm>
            <a:prstGeom prst="rect">
              <a:avLst/>
            </a:prstGeom>
            <a:noFill/>
            <a:ln>
              <a:noFill/>
            </a:ln>
          </p:spPr>
        </p:pic>
        <p:pic>
          <p:nvPicPr>
            <p:cNvPr id="108" name="Google Shape;108;p13"/>
            <p:cNvPicPr preferRelativeResize="0"/>
            <p:nvPr/>
          </p:nvPicPr>
          <p:blipFill rotWithShape="1">
            <a:blip r:embed="rId3">
              <a:alphaModFix amt="80000"/>
            </a:blip>
            <a:srcRect b="0" l="0" r="0" t="0"/>
            <a:stretch/>
          </p:blipFill>
          <p:spPr>
            <a:xfrm>
              <a:off x="10384981" y="6558809"/>
              <a:ext cx="3005065" cy="2794710"/>
            </a:xfrm>
            <a:prstGeom prst="rect">
              <a:avLst/>
            </a:prstGeom>
            <a:noFill/>
            <a:ln>
              <a:noFill/>
            </a:ln>
          </p:spPr>
        </p:pic>
        <p:pic>
          <p:nvPicPr>
            <p:cNvPr id="109" name="Google Shape;109;p13"/>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110" name="Google Shape;110;p13"/>
          <p:cNvGrpSpPr/>
          <p:nvPr/>
        </p:nvGrpSpPr>
        <p:grpSpPr>
          <a:xfrm>
            <a:off x="1104899" y="824285"/>
            <a:ext cx="8750844" cy="8318193"/>
            <a:chOff x="-1" y="-1"/>
            <a:chExt cx="11667792" cy="11090924"/>
          </a:xfrm>
        </p:grpSpPr>
        <p:sp>
          <p:nvSpPr>
            <p:cNvPr id="111" name="Google Shape;111;p13"/>
            <p:cNvSpPr/>
            <p:nvPr/>
          </p:nvSpPr>
          <p:spPr>
            <a:xfrm>
              <a:off x="1931835" y="1354967"/>
              <a:ext cx="9735956" cy="9735956"/>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 name="Google Shape;112;p13"/>
            <p:cNvPicPr preferRelativeResize="0"/>
            <p:nvPr/>
          </p:nvPicPr>
          <p:blipFill rotWithShape="1">
            <a:blip r:embed="rId4">
              <a:alphaModFix/>
            </a:blip>
            <a:srcRect b="320" l="0" r="0" t="0"/>
            <a:stretch/>
          </p:blipFill>
          <p:spPr>
            <a:xfrm rot="-5115457">
              <a:off x="396140" y="376277"/>
              <a:ext cx="9735956" cy="9756713"/>
            </a:xfrm>
            <a:prstGeom prst="rect">
              <a:avLst/>
            </a:prstGeom>
            <a:noFill/>
            <a:ln>
              <a:noFill/>
            </a:ln>
          </p:spPr>
        </p:pic>
      </p:grpSp>
      <p:sp>
        <p:nvSpPr>
          <p:cNvPr id="113" name="Google Shape;113;p13"/>
          <p:cNvSpPr txBox="1"/>
          <p:nvPr/>
        </p:nvSpPr>
        <p:spPr>
          <a:xfrm>
            <a:off x="2288875" y="2466374"/>
            <a:ext cx="5483100" cy="5034000"/>
          </a:xfrm>
          <a:prstGeom prst="rect">
            <a:avLst/>
          </a:prstGeom>
          <a:noFill/>
          <a:ln>
            <a:noFill/>
          </a:ln>
        </p:spPr>
        <p:txBody>
          <a:bodyPr anchorCtr="0" anchor="t" bIns="0" lIns="0" spcFirstLastPara="1" rIns="0" wrap="square" tIns="0">
            <a:spAutoFit/>
          </a:bodyPr>
          <a:lstStyle/>
          <a:p>
            <a:pPr indent="0" lvl="0" marL="0" marR="0" rtl="0" algn="ctr">
              <a:lnSpc>
                <a:spcPct val="104993"/>
              </a:lnSpc>
              <a:spcBef>
                <a:spcPts val="0"/>
              </a:spcBef>
              <a:spcAft>
                <a:spcPts val="0"/>
              </a:spcAft>
              <a:buNone/>
            </a:pPr>
            <a:r>
              <a:rPr lang="cs-CZ" sz="10550">
                <a:solidFill>
                  <a:srgbClr val="FFFFFF"/>
                </a:solidFill>
              </a:rPr>
              <a:t>Insights of the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22"/>
          <p:cNvPicPr preferRelativeResize="0"/>
          <p:nvPr/>
        </p:nvPicPr>
        <p:blipFill rotWithShape="1">
          <a:blip r:embed="rId3">
            <a:alphaModFix/>
          </a:blip>
          <a:srcRect b="0" l="0" r="0" t="0"/>
          <a:stretch/>
        </p:blipFill>
        <p:spPr>
          <a:xfrm rot="5400000">
            <a:off x="10143618" y="5003701"/>
            <a:ext cx="942466" cy="279598"/>
          </a:xfrm>
          <a:prstGeom prst="rect">
            <a:avLst/>
          </a:prstGeom>
          <a:noFill/>
          <a:ln>
            <a:noFill/>
          </a:ln>
        </p:spPr>
      </p:pic>
      <p:pic>
        <p:nvPicPr>
          <p:cNvPr id="386" name="Google Shape;386;p22"/>
          <p:cNvPicPr preferRelativeResize="0"/>
          <p:nvPr/>
        </p:nvPicPr>
        <p:blipFill rotWithShape="1">
          <a:blip r:embed="rId3">
            <a:alphaModFix/>
          </a:blip>
          <a:srcRect b="0" l="0" r="0" t="0"/>
          <a:stretch/>
        </p:blipFill>
        <p:spPr>
          <a:xfrm rot="5400000">
            <a:off x="10143618" y="2227332"/>
            <a:ext cx="942466" cy="279598"/>
          </a:xfrm>
          <a:prstGeom prst="rect">
            <a:avLst/>
          </a:prstGeom>
          <a:noFill/>
          <a:ln>
            <a:noFill/>
          </a:ln>
        </p:spPr>
      </p:pic>
      <p:pic>
        <p:nvPicPr>
          <p:cNvPr id="387" name="Google Shape;387;p22"/>
          <p:cNvPicPr preferRelativeResize="0"/>
          <p:nvPr/>
        </p:nvPicPr>
        <p:blipFill rotWithShape="1">
          <a:blip r:embed="rId3">
            <a:alphaModFix/>
          </a:blip>
          <a:srcRect b="0" l="0" r="0" t="0"/>
          <a:stretch/>
        </p:blipFill>
        <p:spPr>
          <a:xfrm rot="5400000">
            <a:off x="10143618" y="7780070"/>
            <a:ext cx="942466" cy="279598"/>
          </a:xfrm>
          <a:prstGeom prst="rect">
            <a:avLst/>
          </a:prstGeom>
          <a:noFill/>
          <a:ln>
            <a:noFill/>
          </a:ln>
        </p:spPr>
      </p:pic>
      <p:pic>
        <p:nvPicPr>
          <p:cNvPr id="388" name="Google Shape;388;p22"/>
          <p:cNvPicPr preferRelativeResize="0"/>
          <p:nvPr/>
        </p:nvPicPr>
        <p:blipFill rotWithShape="1">
          <a:blip r:embed="rId4">
            <a:alphaModFix/>
          </a:blip>
          <a:srcRect b="1617" l="4068" r="4069" t="1616"/>
          <a:stretch/>
        </p:blipFill>
        <p:spPr>
          <a:xfrm>
            <a:off x="5438298" y="1161805"/>
            <a:ext cx="5036754" cy="7963390"/>
          </a:xfrm>
          <a:prstGeom prst="rect">
            <a:avLst/>
          </a:prstGeom>
          <a:noFill/>
          <a:ln>
            <a:noFill/>
          </a:ln>
        </p:spPr>
      </p:pic>
      <p:sp>
        <p:nvSpPr>
          <p:cNvPr id="389" name="Google Shape;389;p22"/>
          <p:cNvSpPr txBox="1"/>
          <p:nvPr/>
        </p:nvSpPr>
        <p:spPr>
          <a:xfrm>
            <a:off x="457200" y="4539600"/>
            <a:ext cx="4703553"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Summary</a:t>
            </a:r>
            <a:endParaRPr/>
          </a:p>
        </p:txBody>
      </p:sp>
      <p:grpSp>
        <p:nvGrpSpPr>
          <p:cNvPr id="390" name="Google Shape;390;p22"/>
          <p:cNvGrpSpPr/>
          <p:nvPr/>
        </p:nvGrpSpPr>
        <p:grpSpPr>
          <a:xfrm>
            <a:off x="327032" y="9481425"/>
            <a:ext cx="9711339" cy="2017079"/>
            <a:chOff x="0" y="0"/>
            <a:chExt cx="12948452" cy="2689439"/>
          </a:xfrm>
        </p:grpSpPr>
        <p:pic>
          <p:nvPicPr>
            <p:cNvPr id="391" name="Google Shape;391;p22"/>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392" name="Google Shape;392;p22"/>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393" name="Google Shape;393;p22"/>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394" name="Google Shape;394;p22"/>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395" name="Google Shape;395;p22"/>
          <p:cNvGrpSpPr/>
          <p:nvPr/>
        </p:nvGrpSpPr>
        <p:grpSpPr>
          <a:xfrm>
            <a:off x="327032" y="-1179605"/>
            <a:ext cx="9711339" cy="2017079"/>
            <a:chOff x="0" y="0"/>
            <a:chExt cx="12948452" cy="2689439"/>
          </a:xfrm>
        </p:grpSpPr>
        <p:pic>
          <p:nvPicPr>
            <p:cNvPr id="396" name="Google Shape;396;p22"/>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397" name="Google Shape;397;p22"/>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398" name="Google Shape;398;p22"/>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399" name="Google Shape;399;p22"/>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400" name="Google Shape;400;p22"/>
          <p:cNvGrpSpPr/>
          <p:nvPr/>
        </p:nvGrpSpPr>
        <p:grpSpPr>
          <a:xfrm>
            <a:off x="11581833" y="1580430"/>
            <a:ext cx="5677467" cy="867617"/>
            <a:chOff x="0" y="-47625"/>
            <a:chExt cx="7569956" cy="1156823"/>
          </a:xfrm>
        </p:grpSpPr>
        <p:sp>
          <p:nvSpPr>
            <p:cNvPr id="401" name="Google Shape;401;p22"/>
            <p:cNvSpPr txBox="1"/>
            <p:nvPr/>
          </p:nvSpPr>
          <p:spPr>
            <a:xfrm>
              <a:off x="0" y="691990"/>
              <a:ext cx="7569956" cy="4172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900">
                <a:solidFill>
                  <a:srgbClr val="000000"/>
                </a:solidFill>
                <a:latin typeface="Arial"/>
                <a:ea typeface="Arial"/>
                <a:cs typeface="Arial"/>
                <a:sym typeface="Arial"/>
              </a:endParaRPr>
            </a:p>
          </p:txBody>
        </p:sp>
        <p:sp>
          <p:nvSpPr>
            <p:cNvPr id="402" name="Google Shape;402;p22"/>
            <p:cNvSpPr txBox="1"/>
            <p:nvPr/>
          </p:nvSpPr>
          <p:spPr>
            <a:xfrm>
              <a:off x="0" y="-47625"/>
              <a:ext cx="7569956" cy="451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2100">
                <a:solidFill>
                  <a:srgbClr val="000000"/>
                </a:solidFill>
                <a:latin typeface="Arial"/>
                <a:ea typeface="Arial"/>
                <a:cs typeface="Arial"/>
                <a:sym typeface="Arial"/>
              </a:endParaRPr>
            </a:p>
          </p:txBody>
        </p:sp>
      </p:grpSp>
      <p:grpSp>
        <p:nvGrpSpPr>
          <p:cNvPr id="403" name="Google Shape;403;p22"/>
          <p:cNvGrpSpPr/>
          <p:nvPr/>
        </p:nvGrpSpPr>
        <p:grpSpPr>
          <a:xfrm>
            <a:off x="11581833" y="6964868"/>
            <a:ext cx="5677467" cy="867617"/>
            <a:chOff x="0" y="-47625"/>
            <a:chExt cx="7569956" cy="1156823"/>
          </a:xfrm>
        </p:grpSpPr>
        <p:sp>
          <p:nvSpPr>
            <p:cNvPr id="404" name="Google Shape;404;p22"/>
            <p:cNvSpPr txBox="1"/>
            <p:nvPr/>
          </p:nvSpPr>
          <p:spPr>
            <a:xfrm>
              <a:off x="0" y="691990"/>
              <a:ext cx="7569956" cy="4172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900">
                <a:solidFill>
                  <a:srgbClr val="000000"/>
                </a:solidFill>
                <a:latin typeface="Arial"/>
                <a:ea typeface="Arial"/>
                <a:cs typeface="Arial"/>
                <a:sym typeface="Arial"/>
              </a:endParaRPr>
            </a:p>
          </p:txBody>
        </p:sp>
        <p:sp>
          <p:nvSpPr>
            <p:cNvPr id="405" name="Google Shape;405;p22"/>
            <p:cNvSpPr txBox="1"/>
            <p:nvPr/>
          </p:nvSpPr>
          <p:spPr>
            <a:xfrm>
              <a:off x="0" y="-47625"/>
              <a:ext cx="7569956" cy="451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2100">
                <a:solidFill>
                  <a:srgbClr val="000000"/>
                </a:solidFill>
                <a:latin typeface="Arial"/>
                <a:ea typeface="Arial"/>
                <a:cs typeface="Arial"/>
                <a:sym typeface="Arial"/>
              </a:endParaRPr>
            </a:p>
          </p:txBody>
        </p:sp>
      </p:grpSp>
      <p:sp>
        <p:nvSpPr>
          <p:cNvPr id="406" name="Google Shape;406;p22"/>
          <p:cNvSpPr txBox="1"/>
          <p:nvPr/>
        </p:nvSpPr>
        <p:spPr>
          <a:xfrm>
            <a:off x="14566200" y="3710825"/>
            <a:ext cx="3776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407" name="Google Shape;407;p22"/>
          <p:cNvSpPr txBox="1"/>
          <p:nvPr/>
        </p:nvSpPr>
        <p:spPr>
          <a:xfrm>
            <a:off x="11677400" y="1161800"/>
            <a:ext cx="5677500" cy="82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cs-CZ" sz="3200">
                <a:solidFill>
                  <a:schemeClr val="dk1"/>
                </a:solidFill>
                <a:latin typeface="Calibri"/>
                <a:ea typeface="Calibri"/>
                <a:cs typeface="Calibri"/>
                <a:sym typeface="Calibri"/>
              </a:rPr>
              <a:t>Our analysis highlights the top 5 content categories by reaction count, showcasing the most engaging topics for your audience. </a:t>
            </a:r>
            <a:endParaRPr sz="3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cs-CZ" sz="3200">
                <a:solidFill>
                  <a:schemeClr val="dk1"/>
                </a:solidFill>
                <a:latin typeface="Calibri"/>
                <a:ea typeface="Calibri"/>
                <a:cs typeface="Calibri"/>
                <a:sym typeface="Calibri"/>
              </a:rPr>
              <a:t>Additionally, we identified monthly posting trends, with a clear peak in activity, which can inform your future content planning and engagement strategies. These insights are crucial for optimizing Social Buzz’s content to better meet audience preferences and maximize engagement.</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415" name="Shape 415"/>
        <p:cNvGrpSpPr/>
        <p:nvPr/>
      </p:nvGrpSpPr>
      <p:grpSpPr>
        <a:xfrm>
          <a:off x="0" y="0"/>
          <a:ext cx="0" cy="0"/>
          <a:chOff x="0" y="0"/>
          <a:chExt cx="0" cy="0"/>
        </a:xfrm>
      </p:grpSpPr>
      <p:sp>
        <p:nvSpPr>
          <p:cNvPr id="416" name="Google Shape;416;p23"/>
          <p:cNvSpPr txBox="1"/>
          <p:nvPr/>
        </p:nvSpPr>
        <p:spPr>
          <a:xfrm>
            <a:off x="5421913" y="5552246"/>
            <a:ext cx="5385738" cy="41229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cs-CZ" sz="2600">
                <a:solidFill>
                  <a:srgbClr val="FFFFFF"/>
                </a:solidFill>
                <a:latin typeface="Arial"/>
                <a:ea typeface="Arial"/>
                <a:cs typeface="Arial"/>
                <a:sym typeface="Arial"/>
              </a:rPr>
              <a:t>ANY QUESTIONS?</a:t>
            </a:r>
            <a:endParaRPr/>
          </a:p>
        </p:txBody>
      </p:sp>
      <p:grpSp>
        <p:nvGrpSpPr>
          <p:cNvPr id="417" name="Google Shape;417;p23"/>
          <p:cNvGrpSpPr/>
          <p:nvPr/>
        </p:nvGrpSpPr>
        <p:grpSpPr>
          <a:xfrm>
            <a:off x="728428" y="3599225"/>
            <a:ext cx="3546595" cy="3371248"/>
            <a:chOff x="0" y="0"/>
            <a:chExt cx="4728794" cy="4494997"/>
          </a:xfrm>
        </p:grpSpPr>
        <p:sp>
          <p:nvSpPr>
            <p:cNvPr id="418" name="Google Shape;418;p23"/>
            <p:cNvSpPr/>
            <p:nvPr/>
          </p:nvSpPr>
          <p:spPr>
            <a:xfrm>
              <a:off x="782946" y="549149"/>
              <a:ext cx="3945848" cy="394584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9" name="Google Shape;419;p23"/>
            <p:cNvPicPr preferRelativeResize="0"/>
            <p:nvPr/>
          </p:nvPicPr>
          <p:blipFill rotWithShape="1">
            <a:blip r:embed="rId3">
              <a:alphaModFix/>
            </a:blip>
            <a:srcRect b="320" l="0" r="0" t="0"/>
            <a:stretch/>
          </p:blipFill>
          <p:spPr>
            <a:xfrm rot="-5115457">
              <a:off x="160550" y="152500"/>
              <a:ext cx="3945848" cy="3954260"/>
            </a:xfrm>
            <a:prstGeom prst="rect">
              <a:avLst/>
            </a:prstGeom>
            <a:noFill/>
            <a:ln>
              <a:noFill/>
            </a:ln>
          </p:spPr>
        </p:pic>
      </p:grpSp>
      <p:sp>
        <p:nvSpPr>
          <p:cNvPr id="420" name="Google Shape;420;p23"/>
          <p:cNvSpPr txBox="1"/>
          <p:nvPr/>
        </p:nvSpPr>
        <p:spPr>
          <a:xfrm>
            <a:off x="4669076" y="4178375"/>
            <a:ext cx="5729829"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cs-CZ" sz="8000">
                <a:solidFill>
                  <a:srgbClr val="FFFFFF"/>
                </a:solidFill>
                <a:latin typeface="Arial"/>
                <a:ea typeface="Arial"/>
                <a:cs typeface="Arial"/>
                <a:sym typeface="Arial"/>
              </a:rPr>
              <a:t>Thank you!</a:t>
            </a:r>
            <a:endParaRPr/>
          </a:p>
        </p:txBody>
      </p:sp>
      <p:grpSp>
        <p:nvGrpSpPr>
          <p:cNvPr id="421" name="Google Shape;421;p23"/>
          <p:cNvGrpSpPr/>
          <p:nvPr/>
        </p:nvGrpSpPr>
        <p:grpSpPr>
          <a:xfrm>
            <a:off x="517113" y="-1140306"/>
            <a:ext cx="17253775" cy="2017079"/>
            <a:chOff x="0" y="0"/>
            <a:chExt cx="23005033" cy="2689439"/>
          </a:xfrm>
        </p:grpSpPr>
        <p:pic>
          <p:nvPicPr>
            <p:cNvPr id="422" name="Google Shape;422;p23"/>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423" name="Google Shape;423;p23"/>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424" name="Google Shape;424;p23"/>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425" name="Google Shape;425;p23"/>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426" name="Google Shape;426;p23"/>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427" name="Google Shape;427;p23"/>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428" name="Google Shape;428;p23"/>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grpSp>
        <p:nvGrpSpPr>
          <p:cNvPr id="429" name="Google Shape;429;p23"/>
          <p:cNvGrpSpPr/>
          <p:nvPr/>
        </p:nvGrpSpPr>
        <p:grpSpPr>
          <a:xfrm>
            <a:off x="517113" y="9394369"/>
            <a:ext cx="17253775" cy="2017079"/>
            <a:chOff x="0" y="0"/>
            <a:chExt cx="23005033" cy="2689439"/>
          </a:xfrm>
        </p:grpSpPr>
        <p:pic>
          <p:nvPicPr>
            <p:cNvPr id="430" name="Google Shape;430;p23"/>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431" name="Google Shape;431;p23"/>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432" name="Google Shape;432;p23"/>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433" name="Google Shape;433;p23"/>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434" name="Google Shape;434;p23"/>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435" name="Google Shape;435;p23"/>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436" name="Google Shape;436;p23"/>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4"/>
          <p:cNvGrpSpPr/>
          <p:nvPr/>
        </p:nvGrpSpPr>
        <p:grpSpPr>
          <a:xfrm>
            <a:off x="2921591" y="3285301"/>
            <a:ext cx="8673443" cy="3762839"/>
            <a:chOff x="0" y="0"/>
            <a:chExt cx="11564591" cy="5017118"/>
          </a:xfrm>
        </p:grpSpPr>
        <p:sp>
          <p:nvSpPr>
            <p:cNvPr id="123" name="Google Shape;123;p14"/>
            <p:cNvSpPr txBox="1"/>
            <p:nvPr/>
          </p:nvSpPr>
          <p:spPr>
            <a:xfrm>
              <a:off x="0" y="0"/>
              <a:ext cx="11564591" cy="1641474"/>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Today's agenda</a:t>
              </a:r>
              <a:endParaRPr/>
            </a:p>
          </p:txBody>
        </p:sp>
        <p:sp>
          <p:nvSpPr>
            <p:cNvPr id="124" name="Google Shape;124;p14"/>
            <p:cNvSpPr txBox="1"/>
            <p:nvPr/>
          </p:nvSpPr>
          <p:spPr>
            <a:xfrm>
              <a:off x="0" y="2298167"/>
              <a:ext cx="11564591" cy="27189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Project recap</a:t>
              </a:r>
              <a:endParaRPr/>
            </a:p>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Problem</a:t>
              </a:r>
              <a:endParaRPr/>
            </a:p>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The Analytics team</a:t>
              </a:r>
              <a:endParaRPr/>
            </a:p>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Process</a:t>
              </a:r>
              <a:endParaRPr/>
            </a:p>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Insights</a:t>
              </a:r>
              <a:endParaRPr/>
            </a:p>
            <a:p>
              <a:pPr indent="0" lvl="0" marL="0" marR="0" rtl="0" algn="l">
                <a:lnSpc>
                  <a:spcPct val="140000"/>
                </a:lnSpc>
                <a:spcBef>
                  <a:spcPts val="0"/>
                </a:spcBef>
                <a:spcAft>
                  <a:spcPts val="0"/>
                </a:spcAft>
                <a:buNone/>
              </a:pPr>
              <a:r>
                <a:rPr lang="cs-CZ" sz="1900">
                  <a:solidFill>
                    <a:srgbClr val="000000"/>
                  </a:solidFill>
                  <a:latin typeface="Arial"/>
                  <a:ea typeface="Arial"/>
                  <a:cs typeface="Arial"/>
                  <a:sym typeface="Arial"/>
                </a:rPr>
                <a:t>Summary</a:t>
              </a:r>
              <a:endParaRPr/>
            </a:p>
          </p:txBody>
        </p:sp>
      </p:grpSp>
      <p:grpSp>
        <p:nvGrpSpPr>
          <p:cNvPr id="125" name="Google Shape;125;p14"/>
          <p:cNvGrpSpPr/>
          <p:nvPr/>
        </p:nvGrpSpPr>
        <p:grpSpPr>
          <a:xfrm>
            <a:off x="15307242" y="-1685151"/>
            <a:ext cx="3545508" cy="3370302"/>
            <a:chOff x="0" y="0"/>
            <a:chExt cx="4727344" cy="4493736"/>
          </a:xfrm>
        </p:grpSpPr>
        <p:sp>
          <p:nvSpPr>
            <p:cNvPr id="126" name="Google Shape;126;p1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7" name="Google Shape;127;p1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28" name="Google Shape;128;p14"/>
          <p:cNvGrpSpPr/>
          <p:nvPr/>
        </p:nvGrpSpPr>
        <p:grpSpPr>
          <a:xfrm>
            <a:off x="13610070" y="3458349"/>
            <a:ext cx="3545508" cy="3370302"/>
            <a:chOff x="0" y="0"/>
            <a:chExt cx="4727344" cy="4493736"/>
          </a:xfrm>
        </p:grpSpPr>
        <p:sp>
          <p:nvSpPr>
            <p:cNvPr id="129" name="Google Shape;129;p1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 name="Google Shape;130;p1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1" name="Google Shape;131;p14"/>
          <p:cNvGrpSpPr/>
          <p:nvPr/>
        </p:nvGrpSpPr>
        <p:grpSpPr>
          <a:xfrm>
            <a:off x="11912898" y="8601849"/>
            <a:ext cx="3545508" cy="3370302"/>
            <a:chOff x="0" y="0"/>
            <a:chExt cx="4727344" cy="4493736"/>
          </a:xfrm>
        </p:grpSpPr>
        <p:sp>
          <p:nvSpPr>
            <p:cNvPr id="132" name="Google Shape;132;p14"/>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14"/>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34" name="Google Shape;134;p14"/>
          <p:cNvGrpSpPr/>
          <p:nvPr/>
        </p:nvGrpSpPr>
        <p:grpSpPr>
          <a:xfrm>
            <a:off x="-927557" y="406153"/>
            <a:ext cx="2253799" cy="9474693"/>
            <a:chOff x="0" y="0"/>
            <a:chExt cx="3005065" cy="12632924"/>
          </a:xfrm>
        </p:grpSpPr>
        <p:pic>
          <p:nvPicPr>
            <p:cNvPr id="135" name="Google Shape;135;p14"/>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36" name="Google Shape;136;p14"/>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37" name="Google Shape;137;p14"/>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38" name="Google Shape;138;p14"/>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146" name="Shape 146"/>
        <p:cNvGrpSpPr/>
        <p:nvPr/>
      </p:nvGrpSpPr>
      <p:grpSpPr>
        <a:xfrm>
          <a:off x="0" y="0"/>
          <a:ext cx="0" cy="0"/>
          <a:chOff x="0" y="0"/>
          <a:chExt cx="0" cy="0"/>
        </a:xfrm>
      </p:grpSpPr>
      <p:grpSp>
        <p:nvGrpSpPr>
          <p:cNvPr id="147" name="Google Shape;147;p15"/>
          <p:cNvGrpSpPr/>
          <p:nvPr/>
        </p:nvGrpSpPr>
        <p:grpSpPr>
          <a:xfrm>
            <a:off x="517113" y="584601"/>
            <a:ext cx="17253775" cy="9117799"/>
            <a:chOff x="0" y="0"/>
            <a:chExt cx="23005033" cy="12157065"/>
          </a:xfrm>
        </p:grpSpPr>
        <p:pic>
          <p:nvPicPr>
            <p:cNvPr id="148" name="Google Shape;148;p15"/>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149" name="Google Shape;149;p15"/>
            <p:cNvPicPr preferRelativeResize="0"/>
            <p:nvPr/>
          </p:nvPicPr>
          <p:blipFill rotWithShape="1">
            <a:blip r:embed="rId3">
              <a:alphaModFix amt="80000"/>
            </a:blip>
            <a:srcRect b="0" l="0" r="0" t="0"/>
            <a:stretch/>
          </p:blipFill>
          <p:spPr>
            <a:xfrm>
              <a:off x="16760969" y="3155875"/>
              <a:ext cx="2891870" cy="2689439"/>
            </a:xfrm>
            <a:prstGeom prst="rect">
              <a:avLst/>
            </a:prstGeom>
            <a:noFill/>
            <a:ln>
              <a:noFill/>
            </a:ln>
          </p:spPr>
        </p:pic>
        <p:pic>
          <p:nvPicPr>
            <p:cNvPr id="150" name="Google Shape;150;p15"/>
            <p:cNvPicPr preferRelativeResize="0"/>
            <p:nvPr/>
          </p:nvPicPr>
          <p:blipFill rotWithShape="1">
            <a:blip r:embed="rId3">
              <a:alphaModFix amt="80000"/>
            </a:blip>
            <a:srcRect b="0" l="0" r="0" t="0"/>
            <a:stretch/>
          </p:blipFill>
          <p:spPr>
            <a:xfrm>
              <a:off x="16760969" y="6311751"/>
              <a:ext cx="2891870" cy="2689439"/>
            </a:xfrm>
            <a:prstGeom prst="rect">
              <a:avLst/>
            </a:prstGeom>
            <a:noFill/>
            <a:ln>
              <a:noFill/>
            </a:ln>
          </p:spPr>
        </p:pic>
        <p:pic>
          <p:nvPicPr>
            <p:cNvPr id="151" name="Google Shape;151;p15"/>
            <p:cNvPicPr preferRelativeResize="0"/>
            <p:nvPr/>
          </p:nvPicPr>
          <p:blipFill rotWithShape="1">
            <a:blip r:embed="rId3">
              <a:alphaModFix amt="80000"/>
            </a:blip>
            <a:srcRect b="0" l="0" r="0" t="0"/>
            <a:stretch/>
          </p:blipFill>
          <p:spPr>
            <a:xfrm>
              <a:off x="16760969" y="9467626"/>
              <a:ext cx="2891870" cy="2689439"/>
            </a:xfrm>
            <a:prstGeom prst="rect">
              <a:avLst/>
            </a:prstGeom>
            <a:noFill/>
            <a:ln>
              <a:noFill/>
            </a:ln>
          </p:spPr>
        </p:pic>
        <p:pic>
          <p:nvPicPr>
            <p:cNvPr id="152" name="Google Shape;152;p15"/>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153" name="Google Shape;153;p15"/>
            <p:cNvPicPr preferRelativeResize="0"/>
            <p:nvPr/>
          </p:nvPicPr>
          <p:blipFill rotWithShape="1">
            <a:blip r:embed="rId3">
              <a:alphaModFix amt="80000"/>
            </a:blip>
            <a:srcRect b="0" l="0" r="0" t="0"/>
            <a:stretch/>
          </p:blipFill>
          <p:spPr>
            <a:xfrm>
              <a:off x="13408776" y="3155875"/>
              <a:ext cx="2891870" cy="2689439"/>
            </a:xfrm>
            <a:prstGeom prst="rect">
              <a:avLst/>
            </a:prstGeom>
            <a:noFill/>
            <a:ln>
              <a:noFill/>
            </a:ln>
          </p:spPr>
        </p:pic>
        <p:pic>
          <p:nvPicPr>
            <p:cNvPr id="154" name="Google Shape;154;p15"/>
            <p:cNvPicPr preferRelativeResize="0"/>
            <p:nvPr/>
          </p:nvPicPr>
          <p:blipFill rotWithShape="1">
            <a:blip r:embed="rId3">
              <a:alphaModFix amt="80000"/>
            </a:blip>
            <a:srcRect b="0" l="0" r="0" t="0"/>
            <a:stretch/>
          </p:blipFill>
          <p:spPr>
            <a:xfrm>
              <a:off x="13408776" y="6311751"/>
              <a:ext cx="2891870" cy="2689439"/>
            </a:xfrm>
            <a:prstGeom prst="rect">
              <a:avLst/>
            </a:prstGeom>
            <a:noFill/>
            <a:ln>
              <a:noFill/>
            </a:ln>
          </p:spPr>
        </p:pic>
        <p:pic>
          <p:nvPicPr>
            <p:cNvPr id="155" name="Google Shape;155;p15"/>
            <p:cNvPicPr preferRelativeResize="0"/>
            <p:nvPr/>
          </p:nvPicPr>
          <p:blipFill rotWithShape="1">
            <a:blip r:embed="rId3">
              <a:alphaModFix amt="80000"/>
            </a:blip>
            <a:srcRect b="0" l="0" r="0" t="0"/>
            <a:stretch/>
          </p:blipFill>
          <p:spPr>
            <a:xfrm>
              <a:off x="13408776" y="9467626"/>
              <a:ext cx="2891870" cy="2689439"/>
            </a:xfrm>
            <a:prstGeom prst="rect">
              <a:avLst/>
            </a:prstGeom>
            <a:noFill/>
            <a:ln>
              <a:noFill/>
            </a:ln>
          </p:spPr>
        </p:pic>
        <p:pic>
          <p:nvPicPr>
            <p:cNvPr id="156" name="Google Shape;156;p15"/>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157" name="Google Shape;157;p15"/>
            <p:cNvPicPr preferRelativeResize="0"/>
            <p:nvPr/>
          </p:nvPicPr>
          <p:blipFill rotWithShape="1">
            <a:blip r:embed="rId3">
              <a:alphaModFix amt="80000"/>
            </a:blip>
            <a:srcRect b="0" l="0" r="0" t="0"/>
            <a:stretch/>
          </p:blipFill>
          <p:spPr>
            <a:xfrm>
              <a:off x="10056582" y="3155875"/>
              <a:ext cx="2891870" cy="2689439"/>
            </a:xfrm>
            <a:prstGeom prst="rect">
              <a:avLst/>
            </a:prstGeom>
            <a:noFill/>
            <a:ln>
              <a:noFill/>
            </a:ln>
          </p:spPr>
        </p:pic>
        <p:pic>
          <p:nvPicPr>
            <p:cNvPr id="158" name="Google Shape;158;p15"/>
            <p:cNvPicPr preferRelativeResize="0"/>
            <p:nvPr/>
          </p:nvPicPr>
          <p:blipFill rotWithShape="1">
            <a:blip r:embed="rId3">
              <a:alphaModFix amt="80000"/>
            </a:blip>
            <a:srcRect b="0" l="0" r="0" t="0"/>
            <a:stretch/>
          </p:blipFill>
          <p:spPr>
            <a:xfrm>
              <a:off x="10056582" y="6311751"/>
              <a:ext cx="2891870" cy="2689439"/>
            </a:xfrm>
            <a:prstGeom prst="rect">
              <a:avLst/>
            </a:prstGeom>
            <a:noFill/>
            <a:ln>
              <a:noFill/>
            </a:ln>
          </p:spPr>
        </p:pic>
        <p:pic>
          <p:nvPicPr>
            <p:cNvPr id="159" name="Google Shape;159;p15"/>
            <p:cNvPicPr preferRelativeResize="0"/>
            <p:nvPr/>
          </p:nvPicPr>
          <p:blipFill rotWithShape="1">
            <a:blip r:embed="rId3">
              <a:alphaModFix amt="80000"/>
            </a:blip>
            <a:srcRect b="0" l="0" r="0" t="0"/>
            <a:stretch/>
          </p:blipFill>
          <p:spPr>
            <a:xfrm>
              <a:off x="10056582" y="9467626"/>
              <a:ext cx="2891870" cy="2689439"/>
            </a:xfrm>
            <a:prstGeom prst="rect">
              <a:avLst/>
            </a:prstGeom>
            <a:noFill/>
            <a:ln>
              <a:noFill/>
            </a:ln>
          </p:spPr>
        </p:pic>
        <p:pic>
          <p:nvPicPr>
            <p:cNvPr id="160" name="Google Shape;160;p15"/>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161" name="Google Shape;161;p15"/>
            <p:cNvPicPr preferRelativeResize="0"/>
            <p:nvPr/>
          </p:nvPicPr>
          <p:blipFill rotWithShape="1">
            <a:blip r:embed="rId3">
              <a:alphaModFix amt="80000"/>
            </a:blip>
            <a:srcRect b="0" l="0" r="0" t="0"/>
            <a:stretch/>
          </p:blipFill>
          <p:spPr>
            <a:xfrm>
              <a:off x="20113163" y="3155875"/>
              <a:ext cx="2891870" cy="2689439"/>
            </a:xfrm>
            <a:prstGeom prst="rect">
              <a:avLst/>
            </a:prstGeom>
            <a:noFill/>
            <a:ln>
              <a:noFill/>
            </a:ln>
          </p:spPr>
        </p:pic>
        <p:pic>
          <p:nvPicPr>
            <p:cNvPr id="162" name="Google Shape;162;p15"/>
            <p:cNvPicPr preferRelativeResize="0"/>
            <p:nvPr/>
          </p:nvPicPr>
          <p:blipFill rotWithShape="1">
            <a:blip r:embed="rId3">
              <a:alphaModFix amt="80000"/>
            </a:blip>
            <a:srcRect b="0" l="0" r="0" t="0"/>
            <a:stretch/>
          </p:blipFill>
          <p:spPr>
            <a:xfrm>
              <a:off x="20113163" y="6311751"/>
              <a:ext cx="2891870" cy="2689439"/>
            </a:xfrm>
            <a:prstGeom prst="rect">
              <a:avLst/>
            </a:prstGeom>
            <a:noFill/>
            <a:ln>
              <a:noFill/>
            </a:ln>
          </p:spPr>
        </p:pic>
        <p:pic>
          <p:nvPicPr>
            <p:cNvPr id="163" name="Google Shape;163;p15"/>
            <p:cNvPicPr preferRelativeResize="0"/>
            <p:nvPr/>
          </p:nvPicPr>
          <p:blipFill rotWithShape="1">
            <a:blip r:embed="rId3">
              <a:alphaModFix amt="80000"/>
            </a:blip>
            <a:srcRect b="0" l="0" r="0" t="0"/>
            <a:stretch/>
          </p:blipFill>
          <p:spPr>
            <a:xfrm>
              <a:off x="20113163" y="9467626"/>
              <a:ext cx="2891870" cy="2689439"/>
            </a:xfrm>
            <a:prstGeom prst="rect">
              <a:avLst/>
            </a:prstGeom>
            <a:noFill/>
            <a:ln>
              <a:noFill/>
            </a:ln>
          </p:spPr>
        </p:pic>
        <p:pic>
          <p:nvPicPr>
            <p:cNvPr id="164" name="Google Shape;164;p15"/>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165" name="Google Shape;165;p15"/>
            <p:cNvPicPr preferRelativeResize="0"/>
            <p:nvPr/>
          </p:nvPicPr>
          <p:blipFill rotWithShape="1">
            <a:blip r:embed="rId3">
              <a:alphaModFix amt="80000"/>
            </a:blip>
            <a:srcRect b="0" l="0" r="0" t="0"/>
            <a:stretch/>
          </p:blipFill>
          <p:spPr>
            <a:xfrm>
              <a:off x="6704388" y="3155875"/>
              <a:ext cx="2891870" cy="2689439"/>
            </a:xfrm>
            <a:prstGeom prst="rect">
              <a:avLst/>
            </a:prstGeom>
            <a:noFill/>
            <a:ln>
              <a:noFill/>
            </a:ln>
          </p:spPr>
        </p:pic>
        <p:pic>
          <p:nvPicPr>
            <p:cNvPr id="166" name="Google Shape;166;p15"/>
            <p:cNvPicPr preferRelativeResize="0"/>
            <p:nvPr/>
          </p:nvPicPr>
          <p:blipFill rotWithShape="1">
            <a:blip r:embed="rId3">
              <a:alphaModFix amt="80000"/>
            </a:blip>
            <a:srcRect b="0" l="0" r="0" t="0"/>
            <a:stretch/>
          </p:blipFill>
          <p:spPr>
            <a:xfrm>
              <a:off x="6704388" y="6311751"/>
              <a:ext cx="2891870" cy="2689439"/>
            </a:xfrm>
            <a:prstGeom prst="rect">
              <a:avLst/>
            </a:prstGeom>
            <a:noFill/>
            <a:ln>
              <a:noFill/>
            </a:ln>
          </p:spPr>
        </p:pic>
        <p:pic>
          <p:nvPicPr>
            <p:cNvPr id="167" name="Google Shape;167;p15"/>
            <p:cNvPicPr preferRelativeResize="0"/>
            <p:nvPr/>
          </p:nvPicPr>
          <p:blipFill rotWithShape="1">
            <a:blip r:embed="rId3">
              <a:alphaModFix amt="80000"/>
            </a:blip>
            <a:srcRect b="0" l="0" r="0" t="0"/>
            <a:stretch/>
          </p:blipFill>
          <p:spPr>
            <a:xfrm>
              <a:off x="6704388" y="9467626"/>
              <a:ext cx="2891870" cy="2689439"/>
            </a:xfrm>
            <a:prstGeom prst="rect">
              <a:avLst/>
            </a:prstGeom>
            <a:noFill/>
            <a:ln>
              <a:noFill/>
            </a:ln>
          </p:spPr>
        </p:pic>
        <p:pic>
          <p:nvPicPr>
            <p:cNvPr id="168" name="Google Shape;168;p15"/>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169" name="Google Shape;169;p15"/>
            <p:cNvPicPr preferRelativeResize="0"/>
            <p:nvPr/>
          </p:nvPicPr>
          <p:blipFill rotWithShape="1">
            <a:blip r:embed="rId3">
              <a:alphaModFix amt="80000"/>
            </a:blip>
            <a:srcRect b="0" l="0" r="0" t="0"/>
            <a:stretch/>
          </p:blipFill>
          <p:spPr>
            <a:xfrm>
              <a:off x="3352194" y="3155875"/>
              <a:ext cx="2891870" cy="2689439"/>
            </a:xfrm>
            <a:prstGeom prst="rect">
              <a:avLst/>
            </a:prstGeom>
            <a:noFill/>
            <a:ln>
              <a:noFill/>
            </a:ln>
          </p:spPr>
        </p:pic>
        <p:pic>
          <p:nvPicPr>
            <p:cNvPr id="170" name="Google Shape;170;p15"/>
            <p:cNvPicPr preferRelativeResize="0"/>
            <p:nvPr/>
          </p:nvPicPr>
          <p:blipFill rotWithShape="1">
            <a:blip r:embed="rId3">
              <a:alphaModFix amt="80000"/>
            </a:blip>
            <a:srcRect b="0" l="0" r="0" t="0"/>
            <a:stretch/>
          </p:blipFill>
          <p:spPr>
            <a:xfrm>
              <a:off x="3352194" y="6311751"/>
              <a:ext cx="2891870" cy="2689439"/>
            </a:xfrm>
            <a:prstGeom prst="rect">
              <a:avLst/>
            </a:prstGeom>
            <a:noFill/>
            <a:ln>
              <a:noFill/>
            </a:ln>
          </p:spPr>
        </p:pic>
        <p:pic>
          <p:nvPicPr>
            <p:cNvPr id="171" name="Google Shape;171;p15"/>
            <p:cNvPicPr preferRelativeResize="0"/>
            <p:nvPr/>
          </p:nvPicPr>
          <p:blipFill rotWithShape="1">
            <a:blip r:embed="rId3">
              <a:alphaModFix amt="80000"/>
            </a:blip>
            <a:srcRect b="0" l="0" r="0" t="0"/>
            <a:stretch/>
          </p:blipFill>
          <p:spPr>
            <a:xfrm>
              <a:off x="3352194" y="9467626"/>
              <a:ext cx="2891870" cy="2689439"/>
            </a:xfrm>
            <a:prstGeom prst="rect">
              <a:avLst/>
            </a:prstGeom>
            <a:noFill/>
            <a:ln>
              <a:noFill/>
            </a:ln>
          </p:spPr>
        </p:pic>
        <p:pic>
          <p:nvPicPr>
            <p:cNvPr id="172" name="Google Shape;172;p15"/>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pic>
          <p:nvPicPr>
            <p:cNvPr id="173" name="Google Shape;173;p15"/>
            <p:cNvPicPr preferRelativeResize="0"/>
            <p:nvPr/>
          </p:nvPicPr>
          <p:blipFill rotWithShape="1">
            <a:blip r:embed="rId3">
              <a:alphaModFix amt="80000"/>
            </a:blip>
            <a:srcRect b="0" l="0" r="0" t="0"/>
            <a:stretch/>
          </p:blipFill>
          <p:spPr>
            <a:xfrm>
              <a:off x="0" y="3155875"/>
              <a:ext cx="2891870" cy="2689439"/>
            </a:xfrm>
            <a:prstGeom prst="rect">
              <a:avLst/>
            </a:prstGeom>
            <a:noFill/>
            <a:ln>
              <a:noFill/>
            </a:ln>
          </p:spPr>
        </p:pic>
        <p:pic>
          <p:nvPicPr>
            <p:cNvPr id="174" name="Google Shape;174;p15"/>
            <p:cNvPicPr preferRelativeResize="0"/>
            <p:nvPr/>
          </p:nvPicPr>
          <p:blipFill rotWithShape="1">
            <a:blip r:embed="rId3">
              <a:alphaModFix amt="80000"/>
            </a:blip>
            <a:srcRect b="0" l="0" r="0" t="0"/>
            <a:stretch/>
          </p:blipFill>
          <p:spPr>
            <a:xfrm>
              <a:off x="0" y="6311751"/>
              <a:ext cx="2891870" cy="2689439"/>
            </a:xfrm>
            <a:prstGeom prst="rect">
              <a:avLst/>
            </a:prstGeom>
            <a:noFill/>
            <a:ln>
              <a:noFill/>
            </a:ln>
          </p:spPr>
        </p:pic>
        <p:pic>
          <p:nvPicPr>
            <p:cNvPr id="175" name="Google Shape;175;p15"/>
            <p:cNvPicPr preferRelativeResize="0"/>
            <p:nvPr/>
          </p:nvPicPr>
          <p:blipFill rotWithShape="1">
            <a:blip r:embed="rId3">
              <a:alphaModFix amt="80000"/>
            </a:blip>
            <a:srcRect b="0" l="0" r="0" t="0"/>
            <a:stretch/>
          </p:blipFill>
          <p:spPr>
            <a:xfrm>
              <a:off x="0" y="9467626"/>
              <a:ext cx="2891870" cy="2689439"/>
            </a:xfrm>
            <a:prstGeom prst="rect">
              <a:avLst/>
            </a:prstGeom>
            <a:noFill/>
            <a:ln>
              <a:noFill/>
            </a:ln>
          </p:spPr>
        </p:pic>
      </p:grpSp>
      <p:sp>
        <p:nvSpPr>
          <p:cNvPr id="176" name="Google Shape;176;p15"/>
          <p:cNvSpPr/>
          <p:nvPr/>
        </p:nvSpPr>
        <p:spPr>
          <a:xfrm>
            <a:off x="4946896" y="2005584"/>
            <a:ext cx="11342400" cy="627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15"/>
          <p:cNvPicPr preferRelativeResize="0"/>
          <p:nvPr/>
        </p:nvPicPr>
        <p:blipFill rotWithShape="1">
          <a:blip r:embed="rId4">
            <a:alphaModFix/>
          </a:blip>
          <a:srcRect b="320" l="0" r="0" t="0"/>
          <a:stretch/>
        </p:blipFill>
        <p:spPr>
          <a:xfrm rot="10799999">
            <a:off x="1983048" y="1909668"/>
            <a:ext cx="6453903" cy="6467663"/>
          </a:xfrm>
          <a:prstGeom prst="rect">
            <a:avLst/>
          </a:prstGeom>
          <a:noFill/>
          <a:ln>
            <a:noFill/>
          </a:ln>
        </p:spPr>
      </p:pic>
      <p:sp>
        <p:nvSpPr>
          <p:cNvPr id="178" name="Google Shape;178;p15"/>
          <p:cNvSpPr txBox="1"/>
          <p:nvPr/>
        </p:nvSpPr>
        <p:spPr>
          <a:xfrm>
            <a:off x="2969013" y="3935700"/>
            <a:ext cx="4481973" cy="2462213"/>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cs-CZ" sz="8000">
                <a:solidFill>
                  <a:srgbClr val="FFFFFF"/>
                </a:solidFill>
                <a:latin typeface="Arial"/>
                <a:ea typeface="Arial"/>
                <a:cs typeface="Arial"/>
                <a:sym typeface="Arial"/>
              </a:rPr>
              <a:t>Project Recap</a:t>
            </a:r>
            <a:endParaRPr/>
          </a:p>
        </p:txBody>
      </p:sp>
      <p:sp>
        <p:nvSpPr>
          <p:cNvPr id="179" name="Google Shape;179;p15"/>
          <p:cNvSpPr txBox="1"/>
          <p:nvPr/>
        </p:nvSpPr>
        <p:spPr>
          <a:xfrm>
            <a:off x="8553725" y="3429000"/>
            <a:ext cx="7562700" cy="428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cs-CZ" sz="2300">
                <a:solidFill>
                  <a:schemeClr val="dk1"/>
                </a:solidFill>
              </a:rPr>
              <a:t>Social Buzz, a rapidly expanding tech actor, must swiftly adjust to its global scale. </a:t>
            </a:r>
            <a:endParaRPr sz="2300">
              <a:solidFill>
                <a:schemeClr val="dk1"/>
              </a:solidFill>
            </a:endParaRPr>
          </a:p>
          <a:p>
            <a:pPr indent="0" lvl="0" marL="0" rtl="0" algn="l">
              <a:lnSpc>
                <a:spcPct val="115000"/>
              </a:lnSpc>
              <a:spcBef>
                <a:spcPts val="1200"/>
              </a:spcBef>
              <a:spcAft>
                <a:spcPts val="0"/>
              </a:spcAft>
              <a:buNone/>
            </a:pPr>
            <a:r>
              <a:rPr lang="cs-CZ" sz="2300">
                <a:solidFill>
                  <a:schemeClr val="dk1"/>
                </a:solidFill>
              </a:rPr>
              <a:t>To support this, Accenture has initiated a three-month proof of concept (POC) that includes:</a:t>
            </a:r>
            <a:endParaRPr sz="2300">
              <a:solidFill>
                <a:schemeClr val="dk1"/>
              </a:solidFill>
            </a:endParaRPr>
          </a:p>
          <a:p>
            <a:pPr indent="-298450" lvl="0" marL="457200" rtl="0" algn="l">
              <a:lnSpc>
                <a:spcPct val="115000"/>
              </a:lnSpc>
              <a:spcBef>
                <a:spcPts val="1200"/>
              </a:spcBef>
              <a:spcAft>
                <a:spcPts val="0"/>
              </a:spcAft>
              <a:buClr>
                <a:schemeClr val="dk1"/>
              </a:buClr>
              <a:buSzPts val="1100"/>
              <a:buChar char="●"/>
            </a:pPr>
            <a:r>
              <a:rPr lang="cs-CZ" sz="2300">
                <a:solidFill>
                  <a:schemeClr val="dk1"/>
                </a:solidFill>
              </a:rPr>
              <a:t>Auditing Social Buzz’s big data practices</a:t>
            </a:r>
            <a:endParaRPr sz="2300">
              <a:solidFill>
                <a:schemeClr val="dk1"/>
              </a:solidFill>
            </a:endParaRPr>
          </a:p>
          <a:p>
            <a:pPr indent="-298450" lvl="0" marL="457200" rtl="0" algn="l">
              <a:lnSpc>
                <a:spcPct val="115000"/>
              </a:lnSpc>
              <a:spcBef>
                <a:spcPts val="0"/>
              </a:spcBef>
              <a:spcAft>
                <a:spcPts val="0"/>
              </a:spcAft>
              <a:buClr>
                <a:schemeClr val="dk1"/>
              </a:buClr>
              <a:buSzPts val="1100"/>
              <a:buChar char="●"/>
            </a:pPr>
            <a:r>
              <a:rPr lang="cs-CZ" sz="2300">
                <a:solidFill>
                  <a:schemeClr val="dk1"/>
                </a:solidFill>
              </a:rPr>
              <a:t>Providing recommendations for a successful IPO</a:t>
            </a:r>
            <a:endParaRPr sz="2300">
              <a:solidFill>
                <a:schemeClr val="dk1"/>
              </a:solidFill>
            </a:endParaRPr>
          </a:p>
          <a:p>
            <a:pPr indent="-298450" lvl="0" marL="457200" rtl="0" algn="l">
              <a:lnSpc>
                <a:spcPct val="115000"/>
              </a:lnSpc>
              <a:spcBef>
                <a:spcPts val="0"/>
              </a:spcBef>
              <a:spcAft>
                <a:spcPts val="0"/>
              </a:spcAft>
              <a:buClr>
                <a:schemeClr val="dk1"/>
              </a:buClr>
              <a:buSzPts val="1100"/>
              <a:buChar char="●"/>
            </a:pPr>
            <a:r>
              <a:rPr lang="cs-CZ" sz="2300">
                <a:solidFill>
                  <a:schemeClr val="dk1"/>
                </a:solidFill>
              </a:rPr>
              <a:t>Analyzing to identify Social Buzz’s top 5 most popular content categories</a:t>
            </a:r>
            <a:endParaRPr sz="2300">
              <a:solidFill>
                <a:schemeClr val="dk1"/>
              </a:solidFill>
            </a:endParaRPr>
          </a:p>
          <a:p>
            <a:pPr indent="0" lvl="0" marL="0" rtl="0" algn="l">
              <a:lnSpc>
                <a:spcPct val="115000"/>
              </a:lnSpc>
              <a:spcBef>
                <a:spcPts val="1200"/>
              </a:spcBef>
              <a:spcAft>
                <a:spcPts val="0"/>
              </a:spcAft>
              <a:buNone/>
            </a:pPr>
            <a:r>
              <a:t/>
            </a:r>
            <a:endParaRPr sz="2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16"/>
          <p:cNvGrpSpPr/>
          <p:nvPr/>
        </p:nvGrpSpPr>
        <p:grpSpPr>
          <a:xfrm>
            <a:off x="9144000" y="8195696"/>
            <a:ext cx="3545508" cy="3370302"/>
            <a:chOff x="0" y="0"/>
            <a:chExt cx="4727344" cy="4493736"/>
          </a:xfrm>
        </p:grpSpPr>
        <p:sp>
          <p:nvSpPr>
            <p:cNvPr id="189" name="Google Shape;189;p1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1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sp>
        <p:nvSpPr>
          <p:cNvPr id="191" name="Google Shape;191;p16"/>
          <p:cNvSpPr/>
          <p:nvPr/>
        </p:nvSpPr>
        <p:spPr>
          <a:xfrm>
            <a:off x="0" y="0"/>
            <a:ext cx="9964482" cy="10287000"/>
          </a:xfrm>
          <a:prstGeom prst="rect">
            <a:avLst/>
          </a:prstGeom>
          <a:solidFill>
            <a:srgbClr val="A100FF"/>
          </a:solidFill>
          <a:ln cap="flat" cmpd="sng" w="9525">
            <a:solidFill>
              <a:srgbClr val="A100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2" name="Google Shape;192;p16"/>
          <p:cNvGrpSpPr/>
          <p:nvPr/>
        </p:nvGrpSpPr>
        <p:grpSpPr>
          <a:xfrm>
            <a:off x="-146279" y="406153"/>
            <a:ext cx="2253799" cy="9474693"/>
            <a:chOff x="0" y="0"/>
            <a:chExt cx="3005065" cy="12632924"/>
          </a:xfrm>
        </p:grpSpPr>
        <p:pic>
          <p:nvPicPr>
            <p:cNvPr id="193" name="Google Shape;193;p16"/>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94" name="Google Shape;194;p16"/>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95" name="Google Shape;195;p16"/>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96" name="Google Shape;196;p16"/>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grpSp>
        <p:nvGrpSpPr>
          <p:cNvPr id="197" name="Google Shape;197;p16"/>
          <p:cNvGrpSpPr/>
          <p:nvPr/>
        </p:nvGrpSpPr>
        <p:grpSpPr>
          <a:xfrm>
            <a:off x="1298688" y="1348561"/>
            <a:ext cx="3554343" cy="3413097"/>
            <a:chOff x="0" y="-1"/>
            <a:chExt cx="4739124" cy="4550798"/>
          </a:xfrm>
        </p:grpSpPr>
        <p:sp>
          <p:nvSpPr>
            <p:cNvPr id="198" name="Google Shape;198;p16"/>
            <p:cNvSpPr/>
            <p:nvPr/>
          </p:nvSpPr>
          <p:spPr>
            <a:xfrm>
              <a:off x="0" y="656398"/>
              <a:ext cx="3894399" cy="389439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9" name="Google Shape;199;p16"/>
            <p:cNvPicPr preferRelativeResize="0"/>
            <p:nvPr/>
          </p:nvPicPr>
          <p:blipFill rotWithShape="1">
            <a:blip r:embed="rId5">
              <a:alphaModFix/>
            </a:blip>
            <a:srcRect b="320" l="0" r="0" t="0"/>
            <a:stretch/>
          </p:blipFill>
          <p:spPr>
            <a:xfrm rot="-5115457">
              <a:off x="686267" y="150511"/>
              <a:ext cx="3894400" cy="3902702"/>
            </a:xfrm>
            <a:prstGeom prst="rect">
              <a:avLst/>
            </a:prstGeom>
            <a:noFill/>
            <a:ln>
              <a:noFill/>
            </a:ln>
          </p:spPr>
        </p:pic>
      </p:grpSp>
      <p:grpSp>
        <p:nvGrpSpPr>
          <p:cNvPr id="200" name="Google Shape;200;p16"/>
          <p:cNvGrpSpPr/>
          <p:nvPr/>
        </p:nvGrpSpPr>
        <p:grpSpPr>
          <a:xfrm>
            <a:off x="15986267" y="-1061348"/>
            <a:ext cx="3545508" cy="3370302"/>
            <a:chOff x="0" y="0"/>
            <a:chExt cx="4727344" cy="4493736"/>
          </a:xfrm>
        </p:grpSpPr>
        <p:sp>
          <p:nvSpPr>
            <p:cNvPr id="201" name="Google Shape;201;p1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1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pic>
        <p:nvPicPr>
          <p:cNvPr id="203" name="Google Shape;203;p16"/>
          <p:cNvPicPr preferRelativeResize="0"/>
          <p:nvPr/>
        </p:nvPicPr>
        <p:blipFill rotWithShape="1">
          <a:blip r:embed="rId6">
            <a:alphaModFix/>
          </a:blip>
          <a:srcRect b="0" l="24693" r="24692" t="0"/>
          <a:stretch/>
        </p:blipFill>
        <p:spPr>
          <a:xfrm>
            <a:off x="11007484" y="1028700"/>
            <a:ext cx="6251816" cy="8229600"/>
          </a:xfrm>
          <a:prstGeom prst="rect">
            <a:avLst/>
          </a:prstGeom>
          <a:noFill/>
          <a:ln>
            <a:noFill/>
          </a:ln>
        </p:spPr>
      </p:pic>
      <p:sp>
        <p:nvSpPr>
          <p:cNvPr id="204" name="Google Shape;204;p16"/>
          <p:cNvSpPr txBox="1"/>
          <p:nvPr/>
        </p:nvSpPr>
        <p:spPr>
          <a:xfrm>
            <a:off x="3069738" y="2308953"/>
            <a:ext cx="5786869"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FFFFFF"/>
                </a:solidFill>
                <a:latin typeface="Arial"/>
                <a:ea typeface="Arial"/>
                <a:cs typeface="Arial"/>
                <a:sym typeface="Arial"/>
              </a:rPr>
              <a:t>Problem</a:t>
            </a:r>
            <a:endParaRPr/>
          </a:p>
        </p:txBody>
      </p:sp>
      <p:sp>
        <p:nvSpPr>
          <p:cNvPr id="205" name="Google Shape;205;p16"/>
          <p:cNvSpPr txBox="1"/>
          <p:nvPr/>
        </p:nvSpPr>
        <p:spPr>
          <a:xfrm>
            <a:off x="2355975" y="5185850"/>
            <a:ext cx="7214400" cy="37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s-CZ" sz="3200">
                <a:solidFill>
                  <a:schemeClr val="lt1"/>
                </a:solidFill>
                <a:latin typeface="Calibri"/>
                <a:ea typeface="Calibri"/>
                <a:cs typeface="Calibri"/>
                <a:sym typeface="Calibri"/>
              </a:rPr>
              <a:t>With over 100,000 daily posts, and 35.5 million pieces of content annually</a:t>
            </a:r>
            <a:endParaRPr sz="3200">
              <a:solidFill>
                <a:schemeClr val="lt1"/>
              </a:solidFill>
              <a:latin typeface="Calibri"/>
              <a:ea typeface="Calibri"/>
              <a:cs typeface="Calibri"/>
              <a:sym typeface="Calibri"/>
            </a:endParaRPr>
          </a:p>
          <a:p>
            <a:pPr indent="0" lvl="0" marL="0" rtl="0" algn="l">
              <a:spcBef>
                <a:spcPts val="0"/>
              </a:spcBef>
              <a:spcAft>
                <a:spcPts val="0"/>
              </a:spcAft>
              <a:buNone/>
            </a:pPr>
            <a:r>
              <a:rPr lang="cs-CZ" sz="3200">
                <a:solidFill>
                  <a:schemeClr val="lt1"/>
                </a:solidFill>
                <a:latin typeface="Calibri"/>
                <a:ea typeface="Calibri"/>
                <a:cs typeface="Calibri"/>
                <a:sym typeface="Calibri"/>
              </a:rPr>
              <a:t>How to capitalize </a:t>
            </a:r>
            <a:r>
              <a:rPr lang="cs-CZ" sz="3200">
                <a:solidFill>
                  <a:schemeClr val="lt1"/>
                </a:solidFill>
                <a:latin typeface="Calibri"/>
                <a:ea typeface="Calibri"/>
                <a:cs typeface="Calibri"/>
                <a:sym typeface="Calibri"/>
              </a:rPr>
              <a:t>effectively </a:t>
            </a:r>
            <a:r>
              <a:rPr lang="cs-CZ" sz="3200">
                <a:solidFill>
                  <a:schemeClr val="lt1"/>
                </a:solidFill>
                <a:latin typeface="Calibri"/>
                <a:ea typeface="Calibri"/>
                <a:cs typeface="Calibri"/>
                <a:sym typeface="Calibri"/>
              </a:rPr>
              <a:t>on such a vast volume of content?</a:t>
            </a:r>
            <a:endParaRPr sz="32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grpSp>
        <p:nvGrpSpPr>
          <p:cNvPr id="214" name="Google Shape;214;p17"/>
          <p:cNvGrpSpPr/>
          <p:nvPr/>
        </p:nvGrpSpPr>
        <p:grpSpPr>
          <a:xfrm>
            <a:off x="506723" y="406153"/>
            <a:ext cx="9939844" cy="9474693"/>
            <a:chOff x="0" y="0"/>
            <a:chExt cx="13253125" cy="12632924"/>
          </a:xfrm>
        </p:grpSpPr>
        <p:pic>
          <p:nvPicPr>
            <p:cNvPr id="215" name="Google Shape;215;p17"/>
            <p:cNvPicPr preferRelativeResize="0"/>
            <p:nvPr/>
          </p:nvPicPr>
          <p:blipFill rotWithShape="1">
            <a:blip r:embed="rId3">
              <a:alphaModFix amt="80000"/>
            </a:blip>
            <a:srcRect b="0" l="0" r="0" t="0"/>
            <a:stretch/>
          </p:blipFill>
          <p:spPr>
            <a:xfrm>
              <a:off x="3416020" y="0"/>
              <a:ext cx="3005065" cy="2794710"/>
            </a:xfrm>
            <a:prstGeom prst="rect">
              <a:avLst/>
            </a:prstGeom>
            <a:noFill/>
            <a:ln>
              <a:noFill/>
            </a:ln>
          </p:spPr>
        </p:pic>
        <p:pic>
          <p:nvPicPr>
            <p:cNvPr id="216" name="Google Shape;216;p17"/>
            <p:cNvPicPr preferRelativeResize="0"/>
            <p:nvPr/>
          </p:nvPicPr>
          <p:blipFill rotWithShape="1">
            <a:blip r:embed="rId3">
              <a:alphaModFix amt="80000"/>
            </a:blip>
            <a:srcRect b="0" l="0" r="0" t="0"/>
            <a:stretch/>
          </p:blipFill>
          <p:spPr>
            <a:xfrm>
              <a:off x="3416020" y="9838214"/>
              <a:ext cx="3005065" cy="2794710"/>
            </a:xfrm>
            <a:prstGeom prst="rect">
              <a:avLst/>
            </a:prstGeom>
            <a:noFill/>
            <a:ln>
              <a:noFill/>
            </a:ln>
          </p:spPr>
        </p:pic>
        <p:pic>
          <p:nvPicPr>
            <p:cNvPr id="217" name="Google Shape;217;p17"/>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18" name="Google Shape;218;p17"/>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19" name="Google Shape;219;p17"/>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20" name="Google Shape;220;p17"/>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21" name="Google Shape;221;p17"/>
            <p:cNvPicPr preferRelativeResize="0"/>
            <p:nvPr/>
          </p:nvPicPr>
          <p:blipFill rotWithShape="1">
            <a:blip r:embed="rId3">
              <a:alphaModFix amt="80000"/>
            </a:blip>
            <a:srcRect b="0" l="0" r="0" t="0"/>
            <a:stretch/>
          </p:blipFill>
          <p:spPr>
            <a:xfrm>
              <a:off x="6832040" y="0"/>
              <a:ext cx="3005065" cy="2794710"/>
            </a:xfrm>
            <a:prstGeom prst="rect">
              <a:avLst/>
            </a:prstGeom>
            <a:noFill/>
            <a:ln>
              <a:noFill/>
            </a:ln>
          </p:spPr>
        </p:pic>
        <p:pic>
          <p:nvPicPr>
            <p:cNvPr id="222" name="Google Shape;222;p17"/>
            <p:cNvPicPr preferRelativeResize="0"/>
            <p:nvPr/>
          </p:nvPicPr>
          <p:blipFill rotWithShape="1">
            <a:blip r:embed="rId3">
              <a:alphaModFix amt="80000"/>
            </a:blip>
            <a:srcRect b="0" l="0" r="0" t="0"/>
            <a:stretch/>
          </p:blipFill>
          <p:spPr>
            <a:xfrm>
              <a:off x="6832040" y="9838214"/>
              <a:ext cx="3005065" cy="2794710"/>
            </a:xfrm>
            <a:prstGeom prst="rect">
              <a:avLst/>
            </a:prstGeom>
            <a:noFill/>
            <a:ln>
              <a:noFill/>
            </a:ln>
          </p:spPr>
        </p:pic>
        <p:pic>
          <p:nvPicPr>
            <p:cNvPr id="223" name="Google Shape;223;p17"/>
            <p:cNvPicPr preferRelativeResize="0"/>
            <p:nvPr/>
          </p:nvPicPr>
          <p:blipFill rotWithShape="1">
            <a:blip r:embed="rId3">
              <a:alphaModFix amt="80000"/>
            </a:blip>
            <a:srcRect b="0" l="0" r="0" t="0"/>
            <a:stretch/>
          </p:blipFill>
          <p:spPr>
            <a:xfrm>
              <a:off x="10248060" y="0"/>
              <a:ext cx="3005065" cy="2794710"/>
            </a:xfrm>
            <a:prstGeom prst="rect">
              <a:avLst/>
            </a:prstGeom>
            <a:noFill/>
            <a:ln>
              <a:noFill/>
            </a:ln>
          </p:spPr>
        </p:pic>
        <p:pic>
          <p:nvPicPr>
            <p:cNvPr id="224" name="Google Shape;224;p17"/>
            <p:cNvPicPr preferRelativeResize="0"/>
            <p:nvPr/>
          </p:nvPicPr>
          <p:blipFill rotWithShape="1">
            <a:blip r:embed="rId3">
              <a:alphaModFix amt="80000"/>
            </a:blip>
            <a:srcRect b="0" l="0" r="0" t="0"/>
            <a:stretch/>
          </p:blipFill>
          <p:spPr>
            <a:xfrm>
              <a:off x="10248060" y="3279405"/>
              <a:ext cx="3005065" cy="2794710"/>
            </a:xfrm>
            <a:prstGeom prst="rect">
              <a:avLst/>
            </a:prstGeom>
            <a:noFill/>
            <a:ln>
              <a:noFill/>
            </a:ln>
          </p:spPr>
        </p:pic>
        <p:pic>
          <p:nvPicPr>
            <p:cNvPr id="225" name="Google Shape;225;p17"/>
            <p:cNvPicPr preferRelativeResize="0"/>
            <p:nvPr/>
          </p:nvPicPr>
          <p:blipFill rotWithShape="1">
            <a:blip r:embed="rId3">
              <a:alphaModFix amt="80000"/>
            </a:blip>
            <a:srcRect b="0" l="0" r="0" t="0"/>
            <a:stretch/>
          </p:blipFill>
          <p:spPr>
            <a:xfrm>
              <a:off x="10248060" y="6558809"/>
              <a:ext cx="3005065" cy="2794710"/>
            </a:xfrm>
            <a:prstGeom prst="rect">
              <a:avLst/>
            </a:prstGeom>
            <a:noFill/>
            <a:ln>
              <a:noFill/>
            </a:ln>
          </p:spPr>
        </p:pic>
        <p:pic>
          <p:nvPicPr>
            <p:cNvPr id="226" name="Google Shape;226;p17"/>
            <p:cNvPicPr preferRelativeResize="0"/>
            <p:nvPr/>
          </p:nvPicPr>
          <p:blipFill rotWithShape="1">
            <a:blip r:embed="rId3">
              <a:alphaModFix amt="80000"/>
            </a:blip>
            <a:srcRect b="0" l="0" r="0" t="0"/>
            <a:stretch/>
          </p:blipFill>
          <p:spPr>
            <a:xfrm>
              <a:off x="10248060" y="9838214"/>
              <a:ext cx="3005065" cy="2794710"/>
            </a:xfrm>
            <a:prstGeom prst="rect">
              <a:avLst/>
            </a:prstGeom>
            <a:noFill/>
            <a:ln>
              <a:noFill/>
            </a:ln>
          </p:spPr>
        </p:pic>
      </p:grpSp>
      <p:sp>
        <p:nvSpPr>
          <p:cNvPr id="227" name="Google Shape;227;p17"/>
          <p:cNvSpPr/>
          <p:nvPr/>
        </p:nvSpPr>
        <p:spPr>
          <a:xfrm>
            <a:off x="2110745" y="1825527"/>
            <a:ext cx="6750815" cy="6635945"/>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11825797" y="1270731"/>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17"/>
          <p:cNvGrpSpPr/>
          <p:nvPr/>
        </p:nvGrpSpPr>
        <p:grpSpPr>
          <a:xfrm>
            <a:off x="11411515" y="1050857"/>
            <a:ext cx="2187334" cy="2123082"/>
            <a:chOff x="-23042" y="66269"/>
            <a:chExt cx="6542159" cy="6349987"/>
          </a:xfrm>
        </p:grpSpPr>
        <p:sp>
          <p:nvSpPr>
            <p:cNvPr id="230" name="Google Shape;230;p17"/>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4">
                <a:alphaModFix/>
              </a:blip>
              <a:stretch>
                <a:fillRect b="-86465" l="-136824" r="-84956" t="-28773"/>
              </a:stretch>
            </a:blipFill>
            <a:ln cap="flat" cmpd="sng" w="9525">
              <a:solidFill>
                <a:srgbClr val="00BA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7"/>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17"/>
          <p:cNvSpPr/>
          <p:nvPr/>
        </p:nvSpPr>
        <p:spPr>
          <a:xfrm>
            <a:off x="11825797" y="4221947"/>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33" name="Google Shape;233;p17"/>
          <p:cNvGrpSpPr/>
          <p:nvPr/>
        </p:nvGrpSpPr>
        <p:grpSpPr>
          <a:xfrm>
            <a:off x="11411515" y="4002073"/>
            <a:ext cx="2187334" cy="2123082"/>
            <a:chOff x="-23042" y="66269"/>
            <a:chExt cx="6542158" cy="6349987"/>
          </a:xfrm>
        </p:grpSpPr>
        <p:sp>
          <p:nvSpPr>
            <p:cNvPr id="234" name="Google Shape;234;p17"/>
            <p:cNvSpPr/>
            <p:nvPr/>
          </p:nvSpPr>
          <p:spPr>
            <a:xfrm>
              <a:off x="-23042" y="119185"/>
              <a:ext cx="6542158"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5">
                <a:alphaModFix/>
              </a:blip>
              <a:stretch>
                <a:fillRect b="-166616" l="-162887" r="-160680" t="-16677"/>
              </a:stretch>
            </a:blipFill>
            <a:ln cap="flat" cmpd="sng" w="9525">
              <a:solidFill>
                <a:srgbClr val="00BA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17"/>
          <p:cNvSpPr/>
          <p:nvPr/>
        </p:nvSpPr>
        <p:spPr>
          <a:xfrm>
            <a:off x="11825797" y="7173163"/>
            <a:ext cx="2085137" cy="208513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37" name="Google Shape;237;p17"/>
          <p:cNvGrpSpPr/>
          <p:nvPr/>
        </p:nvGrpSpPr>
        <p:grpSpPr>
          <a:xfrm>
            <a:off x="11411515" y="6953289"/>
            <a:ext cx="2187334" cy="2123082"/>
            <a:chOff x="-23042" y="66269"/>
            <a:chExt cx="6542159" cy="6349987"/>
          </a:xfrm>
        </p:grpSpPr>
        <p:sp>
          <p:nvSpPr>
            <p:cNvPr id="238" name="Google Shape;238;p17"/>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6">
                <a:alphaModFix/>
              </a:blip>
              <a:stretch>
                <a:fillRect b="-93991" l="-164249" r="-22900" t="1916"/>
              </a:stretch>
            </a:blipFill>
            <a:ln cap="flat" cmpd="sng" w="9525">
              <a:solidFill>
                <a:srgbClr val="00BA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7"/>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17"/>
          <p:cNvSpPr txBox="1"/>
          <p:nvPr/>
        </p:nvSpPr>
        <p:spPr>
          <a:xfrm>
            <a:off x="2670508" y="3331799"/>
            <a:ext cx="5612273" cy="3693319"/>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cs-CZ" sz="8000">
                <a:solidFill>
                  <a:srgbClr val="000000"/>
                </a:solidFill>
                <a:latin typeface="Arial"/>
                <a:ea typeface="Arial"/>
                <a:cs typeface="Arial"/>
                <a:sym typeface="Arial"/>
              </a:rPr>
              <a:t>The Analytics team</a:t>
            </a:r>
            <a:endParaRPr/>
          </a:p>
        </p:txBody>
      </p:sp>
      <p:sp>
        <p:nvSpPr>
          <p:cNvPr id="241" name="Google Shape;241;p17"/>
          <p:cNvSpPr txBox="1"/>
          <p:nvPr/>
        </p:nvSpPr>
        <p:spPr>
          <a:xfrm>
            <a:off x="14255750" y="1521400"/>
            <a:ext cx="3580800" cy="11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s-CZ" sz="2200">
                <a:solidFill>
                  <a:schemeClr val="dk1"/>
                </a:solidFill>
                <a:highlight>
                  <a:srgbClr val="FFFFFF"/>
                </a:highlight>
                <a:latin typeface="Roboto"/>
                <a:ea typeface="Roboto"/>
                <a:cs typeface="Roboto"/>
                <a:sym typeface="Roboto"/>
              </a:rPr>
              <a:t>Andrew Fleming </a:t>
            </a:r>
            <a:endParaRPr sz="2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cs-CZ" sz="2200">
                <a:solidFill>
                  <a:schemeClr val="dk1"/>
                </a:solidFill>
                <a:highlight>
                  <a:srgbClr val="FFFFFF"/>
                </a:highlight>
                <a:latin typeface="Roboto"/>
                <a:ea typeface="Roboto"/>
                <a:cs typeface="Roboto"/>
                <a:sym typeface="Roboto"/>
              </a:rPr>
              <a:t>(Chief Technical Architect)</a:t>
            </a:r>
            <a:endParaRPr sz="4200">
              <a:solidFill>
                <a:schemeClr val="dk1"/>
              </a:solidFill>
              <a:latin typeface="Calibri"/>
              <a:ea typeface="Calibri"/>
              <a:cs typeface="Calibri"/>
              <a:sym typeface="Calibri"/>
            </a:endParaRPr>
          </a:p>
        </p:txBody>
      </p:sp>
      <p:sp>
        <p:nvSpPr>
          <p:cNvPr id="242" name="Google Shape;242;p17"/>
          <p:cNvSpPr txBox="1"/>
          <p:nvPr/>
        </p:nvSpPr>
        <p:spPr>
          <a:xfrm>
            <a:off x="14255750" y="4552650"/>
            <a:ext cx="3580800" cy="11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s-CZ" sz="2200">
                <a:solidFill>
                  <a:schemeClr val="dk1"/>
                </a:solidFill>
                <a:highlight>
                  <a:srgbClr val="FFFFFF"/>
                </a:highlight>
                <a:latin typeface="Roboto"/>
                <a:ea typeface="Roboto"/>
                <a:cs typeface="Roboto"/>
                <a:sym typeface="Roboto"/>
              </a:rPr>
              <a:t>Marcus Rompton</a:t>
            </a:r>
            <a:endParaRPr sz="2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cs-CZ" sz="2200">
                <a:solidFill>
                  <a:schemeClr val="dk1"/>
                </a:solidFill>
                <a:highlight>
                  <a:srgbClr val="FFFFFF"/>
                </a:highlight>
                <a:latin typeface="Roboto"/>
                <a:ea typeface="Roboto"/>
                <a:cs typeface="Roboto"/>
                <a:sym typeface="Roboto"/>
              </a:rPr>
              <a:t>(Senior Principle)</a:t>
            </a:r>
            <a:endParaRPr sz="4200">
              <a:solidFill>
                <a:schemeClr val="dk1"/>
              </a:solidFill>
              <a:latin typeface="Calibri"/>
              <a:ea typeface="Calibri"/>
              <a:cs typeface="Calibri"/>
              <a:sym typeface="Calibri"/>
            </a:endParaRPr>
          </a:p>
        </p:txBody>
      </p:sp>
      <p:sp>
        <p:nvSpPr>
          <p:cNvPr id="243" name="Google Shape;243;p17"/>
          <p:cNvSpPr txBox="1"/>
          <p:nvPr/>
        </p:nvSpPr>
        <p:spPr>
          <a:xfrm>
            <a:off x="14255750" y="7423825"/>
            <a:ext cx="3580800" cy="11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s-CZ" sz="2200">
                <a:solidFill>
                  <a:schemeClr val="dk1"/>
                </a:solidFill>
                <a:highlight>
                  <a:srgbClr val="FFFFFF"/>
                </a:highlight>
                <a:latin typeface="Roboto"/>
                <a:ea typeface="Roboto"/>
                <a:cs typeface="Roboto"/>
                <a:sym typeface="Roboto"/>
              </a:rPr>
              <a:t>Youcef Belkhiri </a:t>
            </a:r>
            <a:endParaRPr sz="22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cs-CZ" sz="2200">
                <a:solidFill>
                  <a:schemeClr val="dk1"/>
                </a:solidFill>
                <a:highlight>
                  <a:srgbClr val="FFFFFF"/>
                </a:highlight>
                <a:latin typeface="Roboto"/>
                <a:ea typeface="Roboto"/>
                <a:cs typeface="Roboto"/>
                <a:sym typeface="Roboto"/>
              </a:rPr>
              <a:t>(Data Analyst)</a:t>
            </a:r>
            <a:endParaRPr sz="2200">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251" name="Shape 251"/>
        <p:cNvGrpSpPr/>
        <p:nvPr/>
      </p:nvGrpSpPr>
      <p:grpSpPr>
        <a:xfrm>
          <a:off x="0" y="0"/>
          <a:ext cx="0" cy="0"/>
          <a:chOff x="0" y="0"/>
          <a:chExt cx="0" cy="0"/>
        </a:xfrm>
      </p:grpSpPr>
      <p:grpSp>
        <p:nvGrpSpPr>
          <p:cNvPr id="252" name="Google Shape;252;p18"/>
          <p:cNvGrpSpPr/>
          <p:nvPr/>
        </p:nvGrpSpPr>
        <p:grpSpPr>
          <a:xfrm>
            <a:off x="445296" y="406153"/>
            <a:ext cx="10042534" cy="9474693"/>
            <a:chOff x="0" y="0"/>
            <a:chExt cx="13390046" cy="12632924"/>
          </a:xfrm>
        </p:grpSpPr>
        <p:pic>
          <p:nvPicPr>
            <p:cNvPr id="253" name="Google Shape;253;p18"/>
            <p:cNvPicPr preferRelativeResize="0"/>
            <p:nvPr/>
          </p:nvPicPr>
          <p:blipFill rotWithShape="1">
            <a:blip r:embed="rId3">
              <a:alphaModFix amt="80000"/>
            </a:blip>
            <a:srcRect b="0" l="0" r="10231" t="0"/>
            <a:stretch/>
          </p:blipFill>
          <p:spPr>
            <a:xfrm>
              <a:off x="6923321" y="6558809"/>
              <a:ext cx="2697587" cy="2794710"/>
            </a:xfrm>
            <a:prstGeom prst="rect">
              <a:avLst/>
            </a:prstGeom>
            <a:noFill/>
            <a:ln>
              <a:noFill/>
            </a:ln>
          </p:spPr>
        </p:pic>
        <p:pic>
          <p:nvPicPr>
            <p:cNvPr id="254" name="Google Shape;254;p18"/>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255" name="Google Shape;255;p18"/>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256" name="Google Shape;256;p18"/>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257" name="Google Shape;257;p18"/>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258" name="Google Shape;258;p18"/>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59" name="Google Shape;259;p18"/>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60" name="Google Shape;260;p18"/>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61" name="Google Shape;261;p18"/>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62" name="Google Shape;262;p18"/>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263" name="Google Shape;263;p18"/>
          <p:cNvGrpSpPr/>
          <p:nvPr/>
        </p:nvGrpSpPr>
        <p:grpSpPr>
          <a:xfrm>
            <a:off x="1903391" y="1027892"/>
            <a:ext cx="1854962" cy="1781248"/>
            <a:chOff x="0" y="0"/>
            <a:chExt cx="2473282" cy="2374997"/>
          </a:xfrm>
        </p:grpSpPr>
        <p:sp>
          <p:nvSpPr>
            <p:cNvPr id="264" name="Google Shape;264;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66" name="Google Shape;266;p18"/>
          <p:cNvGrpSpPr/>
          <p:nvPr/>
        </p:nvGrpSpPr>
        <p:grpSpPr>
          <a:xfrm>
            <a:off x="3758754" y="2639980"/>
            <a:ext cx="1854962" cy="1781248"/>
            <a:chOff x="0" y="0"/>
            <a:chExt cx="2473282" cy="2374997"/>
          </a:xfrm>
        </p:grpSpPr>
        <p:sp>
          <p:nvSpPr>
            <p:cNvPr id="267" name="Google Shape;267;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69" name="Google Shape;269;p18"/>
          <p:cNvGrpSpPr/>
          <p:nvPr/>
        </p:nvGrpSpPr>
        <p:grpSpPr>
          <a:xfrm>
            <a:off x="5614117" y="4252068"/>
            <a:ext cx="1854962" cy="1781248"/>
            <a:chOff x="0" y="0"/>
            <a:chExt cx="2473282" cy="2374997"/>
          </a:xfrm>
        </p:grpSpPr>
        <p:sp>
          <p:nvSpPr>
            <p:cNvPr id="270" name="Google Shape;270;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1" name="Google Shape;271;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72" name="Google Shape;272;p18"/>
          <p:cNvGrpSpPr/>
          <p:nvPr/>
        </p:nvGrpSpPr>
        <p:grpSpPr>
          <a:xfrm>
            <a:off x="7469480" y="5864156"/>
            <a:ext cx="1854962" cy="1781248"/>
            <a:chOff x="0" y="0"/>
            <a:chExt cx="2473282" cy="2374997"/>
          </a:xfrm>
        </p:grpSpPr>
        <p:sp>
          <p:nvSpPr>
            <p:cNvPr id="273" name="Google Shape;273;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4" name="Google Shape;274;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275" name="Google Shape;275;p18"/>
          <p:cNvGrpSpPr/>
          <p:nvPr/>
        </p:nvGrpSpPr>
        <p:grpSpPr>
          <a:xfrm>
            <a:off x="9324843" y="7476244"/>
            <a:ext cx="1854962" cy="1781248"/>
            <a:chOff x="0" y="0"/>
            <a:chExt cx="2473282" cy="2374997"/>
          </a:xfrm>
        </p:grpSpPr>
        <p:sp>
          <p:nvSpPr>
            <p:cNvPr id="276" name="Google Shape;276;p18"/>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p18"/>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sp>
        <p:nvSpPr>
          <p:cNvPr id="278" name="Google Shape;278;p18"/>
          <p:cNvSpPr txBox="1"/>
          <p:nvPr/>
        </p:nvSpPr>
        <p:spPr>
          <a:xfrm>
            <a:off x="10667818" y="1028700"/>
            <a:ext cx="6642545" cy="1231106"/>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cs-CZ" sz="8000">
                <a:solidFill>
                  <a:srgbClr val="FFFFFF"/>
                </a:solidFill>
                <a:latin typeface="Arial"/>
                <a:ea typeface="Arial"/>
                <a:cs typeface="Arial"/>
                <a:sym typeface="Arial"/>
              </a:rPr>
              <a:t>Process</a:t>
            </a:r>
            <a:endParaRPr/>
          </a:p>
        </p:txBody>
      </p:sp>
      <p:sp>
        <p:nvSpPr>
          <p:cNvPr id="279" name="Google Shape;279;p18"/>
          <p:cNvSpPr txBox="1"/>
          <p:nvPr/>
        </p:nvSpPr>
        <p:spPr>
          <a:xfrm>
            <a:off x="2630944" y="1372359"/>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1</a:t>
            </a:r>
            <a:endParaRPr/>
          </a:p>
        </p:txBody>
      </p:sp>
      <p:sp>
        <p:nvSpPr>
          <p:cNvPr id="280" name="Google Shape;280;p18"/>
          <p:cNvSpPr txBox="1"/>
          <p:nvPr/>
        </p:nvSpPr>
        <p:spPr>
          <a:xfrm>
            <a:off x="4534646" y="2984043"/>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2</a:t>
            </a:r>
            <a:endParaRPr/>
          </a:p>
        </p:txBody>
      </p:sp>
      <p:sp>
        <p:nvSpPr>
          <p:cNvPr id="281" name="Google Shape;281;p18"/>
          <p:cNvSpPr txBox="1"/>
          <p:nvPr/>
        </p:nvSpPr>
        <p:spPr>
          <a:xfrm>
            <a:off x="10108223" y="7828620"/>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5</a:t>
            </a:r>
            <a:endParaRPr/>
          </a:p>
        </p:txBody>
      </p:sp>
      <p:sp>
        <p:nvSpPr>
          <p:cNvPr id="282" name="Google Shape;282;p18"/>
          <p:cNvSpPr txBox="1"/>
          <p:nvPr/>
        </p:nvSpPr>
        <p:spPr>
          <a:xfrm>
            <a:off x="8193880" y="6204766"/>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4</a:t>
            </a:r>
            <a:endParaRPr/>
          </a:p>
        </p:txBody>
      </p:sp>
      <p:sp>
        <p:nvSpPr>
          <p:cNvPr id="283" name="Google Shape;283;p18"/>
          <p:cNvSpPr txBox="1"/>
          <p:nvPr/>
        </p:nvSpPr>
        <p:spPr>
          <a:xfrm>
            <a:off x="6396750" y="4605252"/>
            <a:ext cx="1229487" cy="9500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cs-CZ" sz="7192">
                <a:solidFill>
                  <a:srgbClr val="FFFFFF"/>
                </a:solidFill>
                <a:latin typeface="Arial"/>
                <a:ea typeface="Arial"/>
                <a:cs typeface="Arial"/>
                <a:sym typeface="Arial"/>
              </a:rPr>
              <a:t>3</a:t>
            </a:r>
            <a:endParaRPr/>
          </a:p>
        </p:txBody>
      </p:sp>
      <p:sp>
        <p:nvSpPr>
          <p:cNvPr id="284" name="Google Shape;284;p18"/>
          <p:cNvSpPr txBox="1"/>
          <p:nvPr/>
        </p:nvSpPr>
        <p:spPr>
          <a:xfrm>
            <a:off x="4148675" y="1382900"/>
            <a:ext cx="4550700" cy="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cs-CZ" sz="3600">
                <a:solidFill>
                  <a:srgbClr val="FFFFFF"/>
                </a:solidFill>
                <a:latin typeface="Calibri"/>
                <a:ea typeface="Calibri"/>
                <a:cs typeface="Calibri"/>
                <a:sym typeface="Calibri"/>
              </a:rPr>
              <a:t>Data Understanding</a:t>
            </a:r>
            <a:endParaRPr b="1" sz="3600">
              <a:solidFill>
                <a:srgbClr val="FFFFFF"/>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285" name="Google Shape;285;p18"/>
          <p:cNvSpPr txBox="1"/>
          <p:nvPr/>
        </p:nvSpPr>
        <p:spPr>
          <a:xfrm>
            <a:off x="5937125" y="2911125"/>
            <a:ext cx="4550700" cy="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cs-CZ" sz="3600">
                <a:solidFill>
                  <a:srgbClr val="FFFFFF"/>
                </a:solidFill>
                <a:latin typeface="Calibri"/>
                <a:ea typeface="Calibri"/>
                <a:cs typeface="Calibri"/>
                <a:sym typeface="Calibri"/>
              </a:rPr>
              <a:t>Data Cleaning</a:t>
            </a:r>
            <a:endParaRPr b="1" sz="3600">
              <a:solidFill>
                <a:srgbClr val="FFFFFF"/>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286" name="Google Shape;286;p18"/>
          <p:cNvSpPr txBox="1"/>
          <p:nvPr/>
        </p:nvSpPr>
        <p:spPr>
          <a:xfrm>
            <a:off x="7626225" y="4557950"/>
            <a:ext cx="4550700" cy="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cs-CZ" sz="3600">
                <a:solidFill>
                  <a:srgbClr val="FFFFFF"/>
                </a:solidFill>
                <a:latin typeface="Calibri"/>
                <a:ea typeface="Calibri"/>
                <a:cs typeface="Calibri"/>
                <a:sym typeface="Calibri"/>
              </a:rPr>
              <a:t>Data Modeling</a:t>
            </a:r>
            <a:endParaRPr b="1" sz="3600">
              <a:solidFill>
                <a:srgbClr val="FFFFFF"/>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287" name="Google Shape;287;p18"/>
          <p:cNvSpPr txBox="1"/>
          <p:nvPr/>
        </p:nvSpPr>
        <p:spPr>
          <a:xfrm>
            <a:off x="9423375" y="6193288"/>
            <a:ext cx="4550700" cy="87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cs-CZ" sz="3600">
                <a:solidFill>
                  <a:srgbClr val="FFFFFF"/>
                </a:solidFill>
                <a:latin typeface="Calibri"/>
                <a:ea typeface="Calibri"/>
                <a:cs typeface="Calibri"/>
                <a:sym typeface="Calibri"/>
              </a:rPr>
              <a:t>Data Analysis</a:t>
            </a:r>
            <a:endParaRPr b="1" sz="3600">
              <a:solidFill>
                <a:srgbClr val="FFFFFF"/>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288" name="Google Shape;288;p18"/>
          <p:cNvSpPr txBox="1"/>
          <p:nvPr/>
        </p:nvSpPr>
        <p:spPr>
          <a:xfrm>
            <a:off x="11337700" y="7828638"/>
            <a:ext cx="4550700" cy="8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s-CZ" sz="3600">
                <a:solidFill>
                  <a:srgbClr val="FFFFFF"/>
                </a:solidFill>
                <a:latin typeface="Calibri"/>
                <a:ea typeface="Calibri"/>
                <a:cs typeface="Calibri"/>
                <a:sym typeface="Calibri"/>
              </a:rPr>
              <a:t>Uncover Insights</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19"/>
          <p:cNvPicPr preferRelativeResize="0"/>
          <p:nvPr/>
        </p:nvPicPr>
        <p:blipFill rotWithShape="1">
          <a:blip r:embed="rId3">
            <a:alphaModFix/>
          </a:blip>
          <a:srcRect b="0" l="0" r="0" t="0"/>
          <a:stretch/>
        </p:blipFill>
        <p:spPr>
          <a:xfrm>
            <a:off x="2127159" y="6480806"/>
            <a:ext cx="2972219" cy="881758"/>
          </a:xfrm>
          <a:prstGeom prst="rect">
            <a:avLst/>
          </a:prstGeom>
          <a:noFill/>
          <a:ln>
            <a:noFill/>
          </a:ln>
        </p:spPr>
      </p:pic>
      <p:sp>
        <p:nvSpPr>
          <p:cNvPr id="298" name="Google Shape;298;p19"/>
          <p:cNvSpPr txBox="1"/>
          <p:nvPr/>
        </p:nvSpPr>
        <p:spPr>
          <a:xfrm>
            <a:off x="1028700" y="860915"/>
            <a:ext cx="4636129" cy="1231106"/>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cs-CZ" sz="8000">
                <a:solidFill>
                  <a:srgbClr val="000000"/>
                </a:solidFill>
                <a:latin typeface="Arial"/>
                <a:ea typeface="Arial"/>
                <a:cs typeface="Arial"/>
                <a:sym typeface="Arial"/>
              </a:rPr>
              <a:t>Insights</a:t>
            </a:r>
            <a:endParaRPr/>
          </a:p>
        </p:txBody>
      </p:sp>
      <p:grpSp>
        <p:nvGrpSpPr>
          <p:cNvPr id="299" name="Google Shape;299;p19"/>
          <p:cNvGrpSpPr/>
          <p:nvPr/>
        </p:nvGrpSpPr>
        <p:grpSpPr>
          <a:xfrm>
            <a:off x="517112" y="7810500"/>
            <a:ext cx="17253775" cy="2017079"/>
            <a:chOff x="0" y="0"/>
            <a:chExt cx="23005033" cy="2689439"/>
          </a:xfrm>
        </p:grpSpPr>
        <p:pic>
          <p:nvPicPr>
            <p:cNvPr id="300" name="Google Shape;300;p19"/>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301" name="Google Shape;301;p19"/>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302" name="Google Shape;302;p19"/>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03" name="Google Shape;303;p19"/>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304" name="Google Shape;304;p19"/>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05" name="Google Shape;305;p19"/>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06" name="Google Shape;306;p19"/>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pic>
        <p:nvPicPr>
          <p:cNvPr id="307" name="Google Shape;307;p19"/>
          <p:cNvPicPr preferRelativeResize="0"/>
          <p:nvPr/>
        </p:nvPicPr>
        <p:blipFill rotWithShape="1">
          <a:blip r:embed="rId3">
            <a:alphaModFix/>
          </a:blip>
          <a:srcRect b="0" l="0" r="0" t="0"/>
          <a:stretch/>
        </p:blipFill>
        <p:spPr>
          <a:xfrm>
            <a:off x="7272183" y="6480309"/>
            <a:ext cx="2972219" cy="881758"/>
          </a:xfrm>
          <a:prstGeom prst="rect">
            <a:avLst/>
          </a:prstGeom>
          <a:noFill/>
          <a:ln>
            <a:noFill/>
          </a:ln>
        </p:spPr>
      </p:pic>
      <p:pic>
        <p:nvPicPr>
          <p:cNvPr id="308" name="Google Shape;308;p19"/>
          <p:cNvPicPr preferRelativeResize="0"/>
          <p:nvPr/>
        </p:nvPicPr>
        <p:blipFill rotWithShape="1">
          <a:blip r:embed="rId3">
            <a:alphaModFix/>
          </a:blip>
          <a:srcRect b="0" l="0" r="0" t="0"/>
          <a:stretch/>
        </p:blipFill>
        <p:spPr>
          <a:xfrm>
            <a:off x="12670342" y="6480309"/>
            <a:ext cx="2972219" cy="881758"/>
          </a:xfrm>
          <a:prstGeom prst="rect">
            <a:avLst/>
          </a:prstGeom>
          <a:noFill/>
          <a:ln>
            <a:noFill/>
          </a:ln>
        </p:spPr>
      </p:pic>
      <p:pic>
        <p:nvPicPr>
          <p:cNvPr id="309" name="Google Shape;309;p19"/>
          <p:cNvPicPr preferRelativeResize="0"/>
          <p:nvPr/>
        </p:nvPicPr>
        <p:blipFill>
          <a:blip r:embed="rId5">
            <a:alphaModFix/>
          </a:blip>
          <a:stretch>
            <a:fillRect/>
          </a:stretch>
        </p:blipFill>
        <p:spPr>
          <a:xfrm>
            <a:off x="7535325" y="477225"/>
            <a:ext cx="9324300" cy="5903525"/>
          </a:xfrm>
          <a:prstGeom prst="rect">
            <a:avLst/>
          </a:prstGeom>
          <a:noFill/>
          <a:ln>
            <a:noFill/>
          </a:ln>
        </p:spPr>
      </p:pic>
      <p:sp>
        <p:nvSpPr>
          <p:cNvPr id="310" name="Google Shape;310;p19"/>
          <p:cNvSpPr txBox="1"/>
          <p:nvPr/>
        </p:nvSpPr>
        <p:spPr>
          <a:xfrm>
            <a:off x="1028700" y="2818700"/>
            <a:ext cx="5646000" cy="24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s-CZ" sz="3600">
                <a:solidFill>
                  <a:schemeClr val="dk1"/>
                </a:solidFill>
                <a:latin typeface="Calibri"/>
                <a:ea typeface="Calibri"/>
                <a:cs typeface="Calibri"/>
                <a:sym typeface="Calibri"/>
              </a:rPr>
              <a:t>Number of unique categories: 16</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grpSp>
        <p:nvGrpSpPr>
          <p:cNvPr id="319" name="Google Shape;319;p20"/>
          <p:cNvGrpSpPr/>
          <p:nvPr/>
        </p:nvGrpSpPr>
        <p:grpSpPr>
          <a:xfrm>
            <a:off x="555213" y="9490985"/>
            <a:ext cx="17253775" cy="2017079"/>
            <a:chOff x="0" y="0"/>
            <a:chExt cx="23005033" cy="2689439"/>
          </a:xfrm>
        </p:grpSpPr>
        <p:pic>
          <p:nvPicPr>
            <p:cNvPr id="320" name="Google Shape;320;p20"/>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21" name="Google Shape;321;p20"/>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22" name="Google Shape;322;p20"/>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23" name="Google Shape;323;p20"/>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24" name="Google Shape;324;p20"/>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25" name="Google Shape;325;p20"/>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26" name="Google Shape;326;p20"/>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327" name="Google Shape;327;p20"/>
          <p:cNvGrpSpPr/>
          <p:nvPr/>
        </p:nvGrpSpPr>
        <p:grpSpPr>
          <a:xfrm rot="1153642">
            <a:off x="979455" y="8814373"/>
            <a:ext cx="3545508" cy="3370302"/>
            <a:chOff x="0" y="0"/>
            <a:chExt cx="4727344" cy="4493736"/>
          </a:xfrm>
        </p:grpSpPr>
        <p:sp>
          <p:nvSpPr>
            <p:cNvPr id="328" name="Google Shape;328;p20"/>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9" name="Google Shape;329;p20"/>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grpSp>
        <p:nvGrpSpPr>
          <p:cNvPr id="330" name="Google Shape;330;p20"/>
          <p:cNvGrpSpPr/>
          <p:nvPr/>
        </p:nvGrpSpPr>
        <p:grpSpPr>
          <a:xfrm>
            <a:off x="655751" y="-710238"/>
            <a:ext cx="17253775" cy="2017079"/>
            <a:chOff x="0" y="0"/>
            <a:chExt cx="23005033" cy="2689439"/>
          </a:xfrm>
        </p:grpSpPr>
        <p:pic>
          <p:nvPicPr>
            <p:cNvPr id="331" name="Google Shape;331;p20"/>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32" name="Google Shape;332;p20"/>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33" name="Google Shape;333;p20"/>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34" name="Google Shape;334;p20"/>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35" name="Google Shape;335;p20"/>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36" name="Google Shape;336;p20"/>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37" name="Google Shape;337;p20"/>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338" name="Google Shape;338;p20"/>
          <p:cNvSpPr/>
          <p:nvPr/>
        </p:nvSpPr>
        <p:spPr>
          <a:xfrm>
            <a:off x="0" y="0"/>
            <a:ext cx="2386482"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20"/>
          <p:cNvGrpSpPr/>
          <p:nvPr/>
        </p:nvGrpSpPr>
        <p:grpSpPr>
          <a:xfrm>
            <a:off x="16515246" y="-1685151"/>
            <a:ext cx="3545508" cy="3370302"/>
            <a:chOff x="0" y="0"/>
            <a:chExt cx="4727344" cy="4493736"/>
          </a:xfrm>
        </p:grpSpPr>
        <p:sp>
          <p:nvSpPr>
            <p:cNvPr id="340" name="Google Shape;340;p20"/>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1" name="Google Shape;341;p20"/>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pic>
        <p:nvPicPr>
          <p:cNvPr id="342" name="Google Shape;342;p20"/>
          <p:cNvPicPr preferRelativeResize="0"/>
          <p:nvPr/>
        </p:nvPicPr>
        <p:blipFill>
          <a:blip r:embed="rId5">
            <a:alphaModFix/>
          </a:blip>
          <a:stretch>
            <a:fillRect/>
          </a:stretch>
        </p:blipFill>
        <p:spPr>
          <a:xfrm>
            <a:off x="7338446" y="2663877"/>
            <a:ext cx="9658350" cy="5848350"/>
          </a:xfrm>
          <a:prstGeom prst="rect">
            <a:avLst/>
          </a:prstGeom>
          <a:noFill/>
          <a:ln>
            <a:noFill/>
          </a:ln>
        </p:spPr>
      </p:pic>
      <p:sp>
        <p:nvSpPr>
          <p:cNvPr id="343" name="Google Shape;343;p20"/>
          <p:cNvSpPr txBox="1"/>
          <p:nvPr/>
        </p:nvSpPr>
        <p:spPr>
          <a:xfrm>
            <a:off x="2843400" y="3471325"/>
            <a:ext cx="4082700" cy="41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s-CZ" sz="4000">
                <a:solidFill>
                  <a:schemeClr val="dk1"/>
                </a:solidFill>
                <a:latin typeface="Calibri"/>
                <a:ea typeface="Calibri"/>
                <a:cs typeface="Calibri"/>
                <a:sym typeface="Calibri"/>
              </a:rPr>
              <a:t>How many reactions are there to the most popular category?</a:t>
            </a:r>
            <a:endParaRPr sz="4000">
              <a:solidFill>
                <a:schemeClr val="dk1"/>
              </a:solidFill>
              <a:latin typeface="Calibri"/>
              <a:ea typeface="Calibri"/>
              <a:cs typeface="Calibri"/>
              <a:sym typeface="Calibri"/>
            </a:endParaRPr>
          </a:p>
          <a:p>
            <a:pPr indent="0" lvl="0" marL="0" rtl="0" algn="l">
              <a:spcBef>
                <a:spcPts val="0"/>
              </a:spcBef>
              <a:spcAft>
                <a:spcPts val="0"/>
              </a:spcAft>
              <a:buNone/>
            </a:pPr>
            <a:r>
              <a:t/>
            </a:r>
            <a:endParaRPr sz="4000">
              <a:solidFill>
                <a:schemeClr val="dk1"/>
              </a:solidFill>
              <a:latin typeface="Calibri"/>
              <a:ea typeface="Calibri"/>
              <a:cs typeface="Calibri"/>
              <a:sym typeface="Calibri"/>
            </a:endParaRPr>
          </a:p>
          <a:p>
            <a:pPr indent="0" lvl="0" marL="0" rtl="0" algn="l">
              <a:spcBef>
                <a:spcPts val="0"/>
              </a:spcBef>
              <a:spcAft>
                <a:spcPts val="0"/>
              </a:spcAft>
              <a:buNone/>
            </a:pPr>
            <a:r>
              <a:rPr lang="cs-CZ" sz="4000">
                <a:solidFill>
                  <a:schemeClr val="dk1"/>
                </a:solidFill>
                <a:latin typeface="Calibri"/>
                <a:ea typeface="Calibri"/>
                <a:cs typeface="Calibri"/>
                <a:sym typeface="Calibri"/>
              </a:rPr>
              <a:t>● 1897 reactions</a:t>
            </a:r>
            <a:endParaRPr sz="4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grpSp>
        <p:nvGrpSpPr>
          <p:cNvPr id="352" name="Google Shape;352;p21"/>
          <p:cNvGrpSpPr/>
          <p:nvPr/>
        </p:nvGrpSpPr>
        <p:grpSpPr>
          <a:xfrm>
            <a:off x="555213" y="9490985"/>
            <a:ext cx="17253775" cy="2017079"/>
            <a:chOff x="0" y="0"/>
            <a:chExt cx="23005033" cy="2689439"/>
          </a:xfrm>
        </p:grpSpPr>
        <p:pic>
          <p:nvPicPr>
            <p:cNvPr id="353" name="Google Shape;353;p21"/>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54" name="Google Shape;354;p21"/>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55" name="Google Shape;355;p21"/>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56" name="Google Shape;356;p21"/>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57" name="Google Shape;357;p21"/>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58" name="Google Shape;358;p21"/>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59" name="Google Shape;359;p21"/>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360" name="Google Shape;360;p21"/>
          <p:cNvGrpSpPr/>
          <p:nvPr/>
        </p:nvGrpSpPr>
        <p:grpSpPr>
          <a:xfrm rot="1153642">
            <a:off x="979455" y="8814373"/>
            <a:ext cx="3545508" cy="3370302"/>
            <a:chOff x="0" y="0"/>
            <a:chExt cx="4727344" cy="4493736"/>
          </a:xfrm>
        </p:grpSpPr>
        <p:sp>
          <p:nvSpPr>
            <p:cNvPr id="361" name="Google Shape;361;p21"/>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21"/>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grpSp>
        <p:nvGrpSpPr>
          <p:cNvPr id="363" name="Google Shape;363;p21"/>
          <p:cNvGrpSpPr/>
          <p:nvPr/>
        </p:nvGrpSpPr>
        <p:grpSpPr>
          <a:xfrm>
            <a:off x="655752" y="-1235382"/>
            <a:ext cx="17253775" cy="2017079"/>
            <a:chOff x="0" y="0"/>
            <a:chExt cx="23005033" cy="2689439"/>
          </a:xfrm>
        </p:grpSpPr>
        <p:pic>
          <p:nvPicPr>
            <p:cNvPr id="364" name="Google Shape;364;p21"/>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65" name="Google Shape;365;p21"/>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66" name="Google Shape;366;p21"/>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67" name="Google Shape;367;p21"/>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68" name="Google Shape;368;p21"/>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69" name="Google Shape;369;p21"/>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70" name="Google Shape;370;p21"/>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371" name="Google Shape;371;p21"/>
          <p:cNvSpPr/>
          <p:nvPr/>
        </p:nvSpPr>
        <p:spPr>
          <a:xfrm>
            <a:off x="0" y="0"/>
            <a:ext cx="2386482" cy="10287000"/>
          </a:xfrm>
          <a:prstGeom prst="rect">
            <a:avLst/>
          </a:pr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21"/>
          <p:cNvGrpSpPr/>
          <p:nvPr/>
        </p:nvGrpSpPr>
        <p:grpSpPr>
          <a:xfrm>
            <a:off x="16515246" y="-1685151"/>
            <a:ext cx="3545508" cy="3370302"/>
            <a:chOff x="0" y="0"/>
            <a:chExt cx="4727344" cy="4493736"/>
          </a:xfrm>
        </p:grpSpPr>
        <p:sp>
          <p:nvSpPr>
            <p:cNvPr id="373" name="Google Shape;373;p21"/>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4" name="Google Shape;374;p21"/>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pic>
        <p:nvPicPr>
          <p:cNvPr id="375" name="Google Shape;375;p21"/>
          <p:cNvPicPr preferRelativeResize="0"/>
          <p:nvPr/>
        </p:nvPicPr>
        <p:blipFill>
          <a:blip r:embed="rId5">
            <a:alphaModFix/>
          </a:blip>
          <a:stretch>
            <a:fillRect/>
          </a:stretch>
        </p:blipFill>
        <p:spPr>
          <a:xfrm>
            <a:off x="6727425" y="1974275"/>
            <a:ext cx="11390674" cy="6521725"/>
          </a:xfrm>
          <a:prstGeom prst="rect">
            <a:avLst/>
          </a:prstGeom>
          <a:noFill/>
          <a:ln>
            <a:noFill/>
          </a:ln>
        </p:spPr>
      </p:pic>
      <p:sp>
        <p:nvSpPr>
          <p:cNvPr id="376" name="Google Shape;376;p21"/>
          <p:cNvSpPr txBox="1"/>
          <p:nvPr/>
        </p:nvSpPr>
        <p:spPr>
          <a:xfrm>
            <a:off x="2909475" y="2601525"/>
            <a:ext cx="36921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s-CZ" sz="4000">
                <a:solidFill>
                  <a:schemeClr val="dk1"/>
                </a:solidFill>
                <a:latin typeface="Calibri"/>
                <a:ea typeface="Calibri"/>
                <a:cs typeface="Calibri"/>
                <a:sym typeface="Calibri"/>
              </a:rPr>
              <a:t>What was the month with the most posts?</a:t>
            </a:r>
            <a:endParaRPr sz="4000">
              <a:solidFill>
                <a:schemeClr val="dk1"/>
              </a:solidFill>
              <a:latin typeface="Calibri"/>
              <a:ea typeface="Calibri"/>
              <a:cs typeface="Calibri"/>
              <a:sym typeface="Calibri"/>
            </a:endParaRPr>
          </a:p>
          <a:p>
            <a:pPr indent="0" lvl="0" marL="0" rtl="0" algn="l">
              <a:spcBef>
                <a:spcPts val="0"/>
              </a:spcBef>
              <a:spcAft>
                <a:spcPts val="0"/>
              </a:spcAft>
              <a:buNone/>
            </a:pPr>
            <a:r>
              <a:t/>
            </a:r>
            <a:endParaRPr sz="4000">
              <a:solidFill>
                <a:schemeClr val="dk1"/>
              </a:solidFill>
              <a:latin typeface="Calibri"/>
              <a:ea typeface="Calibri"/>
              <a:cs typeface="Calibri"/>
              <a:sym typeface="Calibri"/>
            </a:endParaRPr>
          </a:p>
          <a:p>
            <a:pPr indent="0" lvl="0" marL="0" rtl="0" algn="l">
              <a:spcBef>
                <a:spcPts val="0"/>
              </a:spcBef>
              <a:spcAft>
                <a:spcPts val="0"/>
              </a:spcAft>
              <a:buNone/>
            </a:pPr>
            <a:r>
              <a:rPr lang="cs-CZ" sz="4000">
                <a:solidFill>
                  <a:schemeClr val="dk1"/>
                </a:solidFill>
                <a:latin typeface="Calibri"/>
                <a:ea typeface="Calibri"/>
                <a:cs typeface="Calibri"/>
                <a:sym typeface="Calibri"/>
              </a:rPr>
              <a:t>● Jan 2021 (1708 posts)</a:t>
            </a:r>
            <a:endParaRPr sz="4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