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f0ad5e083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f0ad5e083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f0ad5e0834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f0ad5e0834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f0ad5e0834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f0ad5e0834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f0ad5e0834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f0ad5e0834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4397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fr"/>
              <a:t>TASK 1</a:t>
            </a:r>
            <a:endParaRPr b="1"/>
          </a:p>
        </p:txBody>
      </p:sp>
      <p:sp>
        <p:nvSpPr>
          <p:cNvPr id="55" name="Google Shape;55;p13"/>
          <p:cNvSpPr txBox="1"/>
          <p:nvPr>
            <p:ph idx="1" type="subTitle"/>
          </p:nvPr>
        </p:nvSpPr>
        <p:spPr>
          <a:xfrm>
            <a:off x="311700" y="4619600"/>
            <a:ext cx="8520600" cy="411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fr" sz="1200"/>
              <a:t>Forage Data Science Project</a:t>
            </a:r>
            <a:endParaRPr sz="1200"/>
          </a:p>
        </p:txBody>
      </p:sp>
      <p:sp>
        <p:nvSpPr>
          <p:cNvPr id="56" name="Google Shape;56;p13"/>
          <p:cNvSpPr txBox="1"/>
          <p:nvPr>
            <p:ph idx="1" type="subTitle"/>
          </p:nvPr>
        </p:nvSpPr>
        <p:spPr>
          <a:xfrm>
            <a:off x="464100" y="2681725"/>
            <a:ext cx="8520600" cy="792600"/>
          </a:xfrm>
          <a:prstGeom prst="rect">
            <a:avLst/>
          </a:prstGeom>
        </p:spPr>
        <p:txBody>
          <a:bodyPr anchorCtr="0" anchor="t" bIns="91425" lIns="91425" spcFirstLastPara="1" rIns="91425" wrap="square" tIns="91425">
            <a:normAutofit/>
          </a:bodyPr>
          <a:lstStyle/>
          <a:p>
            <a:pPr indent="0" lvl="0" marL="0" rtl="0" algn="ctr">
              <a:lnSpc>
                <a:spcPct val="80000"/>
              </a:lnSpc>
              <a:spcBef>
                <a:spcPts val="0"/>
              </a:spcBef>
              <a:spcAft>
                <a:spcPts val="0"/>
              </a:spcAft>
              <a:buSzPts val="935"/>
              <a:buNone/>
            </a:pPr>
            <a:r>
              <a:rPr lang="fr" sz="2200">
                <a:solidFill>
                  <a:schemeClr val="dk1"/>
                </a:solidFill>
              </a:rPr>
              <a:t>Insights </a:t>
            </a:r>
            <a:r>
              <a:rPr lang="fr" sz="2200">
                <a:solidFill>
                  <a:schemeClr val="dk1"/>
                </a:solidFill>
              </a:rPr>
              <a:t>from Analyzing Customer Reviews for British Airways</a:t>
            </a:r>
            <a:endParaRPr sz="22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1039738" y="421550"/>
            <a:ext cx="43410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fr" sz="2400"/>
              <a:t>SENTIMENT DISTRIBUTION</a:t>
            </a:r>
            <a:endParaRPr b="1" sz="2400"/>
          </a:p>
        </p:txBody>
      </p:sp>
      <p:sp>
        <p:nvSpPr>
          <p:cNvPr id="62" name="Google Shape;62;p14"/>
          <p:cNvSpPr txBox="1"/>
          <p:nvPr>
            <p:ph idx="1" type="body"/>
          </p:nvPr>
        </p:nvSpPr>
        <p:spPr>
          <a:xfrm>
            <a:off x="4806350" y="1209150"/>
            <a:ext cx="4026900" cy="1214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fr" sz="1300">
                <a:solidFill>
                  <a:schemeClr val="dk1"/>
                </a:solidFill>
              </a:rPr>
              <a:t>Sentiment Insights (our of</a:t>
            </a:r>
            <a:r>
              <a:rPr b="1" lang="fr" sz="1300">
                <a:solidFill>
                  <a:schemeClr val="dk1"/>
                </a:solidFill>
              </a:rPr>
              <a:t> 1000 reviews)</a:t>
            </a:r>
            <a:r>
              <a:rPr b="1" lang="fr" sz="1300">
                <a:solidFill>
                  <a:schemeClr val="dk1"/>
                </a:solidFill>
              </a:rPr>
              <a:t>: </a:t>
            </a:r>
            <a:br>
              <a:rPr lang="fr" sz="1300">
                <a:solidFill>
                  <a:schemeClr val="dk1"/>
                </a:solidFill>
              </a:rPr>
            </a:br>
            <a:r>
              <a:rPr lang="fr" sz="1200">
                <a:solidFill>
                  <a:schemeClr val="dk1"/>
                </a:solidFill>
              </a:rPr>
              <a:t>• </a:t>
            </a:r>
            <a:r>
              <a:rPr lang="fr" sz="1200">
                <a:solidFill>
                  <a:srgbClr val="008000"/>
                </a:solidFill>
              </a:rPr>
              <a:t>Positive: </a:t>
            </a:r>
            <a:r>
              <a:rPr lang="fr" sz="1200">
                <a:solidFill>
                  <a:srgbClr val="008000"/>
                </a:solidFill>
              </a:rPr>
              <a:t>548 </a:t>
            </a:r>
            <a:r>
              <a:rPr lang="fr" sz="1200">
                <a:solidFill>
                  <a:srgbClr val="008000"/>
                </a:solidFill>
              </a:rPr>
              <a:t>instances</a:t>
            </a:r>
            <a:r>
              <a:rPr lang="fr" sz="1200">
                <a:solidFill>
                  <a:schemeClr val="dk1"/>
                </a:solidFill>
              </a:rPr>
              <a:t> </a:t>
            </a:r>
            <a:br>
              <a:rPr lang="fr" sz="1200">
                <a:solidFill>
                  <a:schemeClr val="dk1"/>
                </a:solidFill>
              </a:rPr>
            </a:br>
            <a:r>
              <a:rPr lang="fr" sz="1200">
                <a:solidFill>
                  <a:schemeClr val="dk1"/>
                </a:solidFill>
              </a:rPr>
              <a:t>• </a:t>
            </a:r>
            <a:r>
              <a:rPr lang="fr" sz="1200">
                <a:solidFill>
                  <a:srgbClr val="FF0000"/>
                </a:solidFill>
              </a:rPr>
              <a:t>Negative: 440 instances </a:t>
            </a:r>
            <a:br>
              <a:rPr lang="fr" sz="1200">
                <a:solidFill>
                  <a:schemeClr val="dk1"/>
                </a:solidFill>
              </a:rPr>
            </a:br>
            <a:r>
              <a:rPr lang="fr" sz="1200">
                <a:solidFill>
                  <a:schemeClr val="dk1"/>
                </a:solidFill>
              </a:rPr>
              <a:t>• </a:t>
            </a:r>
            <a:r>
              <a:rPr lang="fr" sz="1200">
                <a:solidFill>
                  <a:srgbClr val="0000FF"/>
                </a:solidFill>
              </a:rPr>
              <a:t>Neutral: 12 instances</a:t>
            </a:r>
            <a:endParaRPr sz="1200">
              <a:solidFill>
                <a:srgbClr val="0000FF"/>
              </a:solidFill>
            </a:endParaRPr>
          </a:p>
        </p:txBody>
      </p:sp>
      <p:pic>
        <p:nvPicPr>
          <p:cNvPr id="63" name="Google Shape;63;p14"/>
          <p:cNvPicPr preferRelativeResize="0"/>
          <p:nvPr/>
        </p:nvPicPr>
        <p:blipFill>
          <a:blip r:embed="rId3">
            <a:alphaModFix/>
          </a:blip>
          <a:stretch>
            <a:fillRect/>
          </a:stretch>
        </p:blipFill>
        <p:spPr>
          <a:xfrm>
            <a:off x="329400" y="1209150"/>
            <a:ext cx="4233050" cy="3323625"/>
          </a:xfrm>
          <a:prstGeom prst="rect">
            <a:avLst/>
          </a:prstGeom>
          <a:noFill/>
          <a:ln>
            <a:noFill/>
          </a:ln>
        </p:spPr>
      </p:pic>
      <p:sp>
        <p:nvSpPr>
          <p:cNvPr id="64" name="Google Shape;64;p14"/>
          <p:cNvSpPr txBox="1"/>
          <p:nvPr>
            <p:ph idx="1" type="body"/>
          </p:nvPr>
        </p:nvSpPr>
        <p:spPr>
          <a:xfrm>
            <a:off x="4562450" y="3017350"/>
            <a:ext cx="4341000" cy="1367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fr" sz="1200">
                <a:solidFill>
                  <a:schemeClr val="dk1"/>
                </a:solidFill>
              </a:rPr>
              <a:t>Most reviews for British Airways are positive</a:t>
            </a:r>
            <a:r>
              <a:rPr lang="fr" sz="1200">
                <a:solidFill>
                  <a:schemeClr val="dk1"/>
                </a:solidFill>
              </a:rPr>
              <a:t>, reflecting overall customer satisfaction. While there are some negative reviews, they are less frequent compared to the positive ones. Neutral reviews are rare, indicating that customers tend to have strong opinions.</a:t>
            </a:r>
            <a:endParaRPr sz="1200">
              <a:solidFill>
                <a:srgbClr val="0000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1039738" y="421550"/>
            <a:ext cx="43410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fr" sz="2400"/>
              <a:t>Topic-</a:t>
            </a:r>
            <a:r>
              <a:rPr b="1" lang="fr" sz="2400"/>
              <a:t>Sentiment</a:t>
            </a:r>
            <a:r>
              <a:rPr b="1" lang="fr" sz="2400"/>
              <a:t> Insights</a:t>
            </a:r>
            <a:endParaRPr b="1" sz="2400"/>
          </a:p>
        </p:txBody>
      </p:sp>
      <p:sp>
        <p:nvSpPr>
          <p:cNvPr id="70" name="Google Shape;70;p15"/>
          <p:cNvSpPr txBox="1"/>
          <p:nvPr>
            <p:ph idx="1" type="body"/>
          </p:nvPr>
        </p:nvSpPr>
        <p:spPr>
          <a:xfrm>
            <a:off x="5100300" y="1099600"/>
            <a:ext cx="3780300" cy="38013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fr" sz="1300">
                <a:solidFill>
                  <a:schemeClr val="dk1"/>
                </a:solidFill>
              </a:rPr>
              <a:t>Main Topics:</a:t>
            </a:r>
            <a:r>
              <a:rPr b="1" lang="fr" sz="1300">
                <a:solidFill>
                  <a:schemeClr val="dk1"/>
                </a:solidFill>
              </a:rPr>
              <a:t> </a:t>
            </a:r>
            <a:endParaRPr sz="1300">
              <a:solidFill>
                <a:schemeClr val="dk1"/>
              </a:solidFill>
            </a:endParaRPr>
          </a:p>
          <a:p>
            <a:pPr indent="-304800" lvl="0" marL="457200" rtl="0" algn="l">
              <a:spcBef>
                <a:spcPts val="1200"/>
              </a:spcBef>
              <a:spcAft>
                <a:spcPts val="0"/>
              </a:spcAft>
              <a:buClr>
                <a:schemeClr val="dk1"/>
              </a:buClr>
              <a:buSzPts val="1200"/>
              <a:buChar char="●"/>
            </a:pPr>
            <a:r>
              <a:rPr lang="fr" sz="1200">
                <a:solidFill>
                  <a:schemeClr val="dk1"/>
                </a:solidFill>
              </a:rPr>
              <a:t>British Airways Service</a:t>
            </a:r>
            <a:endParaRPr sz="1200">
              <a:solidFill>
                <a:schemeClr val="dk1"/>
              </a:solidFill>
            </a:endParaRPr>
          </a:p>
          <a:p>
            <a:pPr indent="-298450" lvl="1" marL="914400" rtl="0" algn="l">
              <a:spcBef>
                <a:spcPts val="0"/>
              </a:spcBef>
              <a:spcAft>
                <a:spcPts val="0"/>
              </a:spcAft>
              <a:buClr>
                <a:schemeClr val="dk1"/>
              </a:buClr>
              <a:buSzPts val="1100"/>
              <a:buChar char="○"/>
            </a:pPr>
            <a:r>
              <a:rPr lang="fr" sz="1100">
                <a:solidFill>
                  <a:schemeClr val="dk1"/>
                </a:solidFill>
              </a:rPr>
              <a:t>Positive: 61</a:t>
            </a:r>
            <a:endParaRPr sz="1100">
              <a:solidFill>
                <a:schemeClr val="dk1"/>
              </a:solidFill>
            </a:endParaRPr>
          </a:p>
          <a:p>
            <a:pPr indent="-298450" lvl="1" marL="914400" rtl="0" algn="l">
              <a:spcBef>
                <a:spcPts val="0"/>
              </a:spcBef>
              <a:spcAft>
                <a:spcPts val="0"/>
              </a:spcAft>
              <a:buClr>
                <a:schemeClr val="dk1"/>
              </a:buClr>
              <a:buSzPts val="1100"/>
              <a:buChar char="○"/>
            </a:pPr>
            <a:r>
              <a:rPr lang="fr" sz="1100">
                <a:solidFill>
                  <a:schemeClr val="dk1"/>
                </a:solidFill>
              </a:rPr>
              <a:t>Negative: 69</a:t>
            </a:r>
            <a:endParaRPr sz="1100">
              <a:solidFill>
                <a:schemeClr val="dk1"/>
              </a:solidFill>
            </a:endParaRPr>
          </a:p>
          <a:p>
            <a:pPr indent="-298450" lvl="1" marL="914400" rtl="0" algn="l">
              <a:spcBef>
                <a:spcPts val="0"/>
              </a:spcBef>
              <a:spcAft>
                <a:spcPts val="0"/>
              </a:spcAft>
              <a:buClr>
                <a:schemeClr val="dk1"/>
              </a:buClr>
              <a:buSzPts val="1100"/>
              <a:buChar char="○"/>
            </a:pPr>
            <a:r>
              <a:rPr lang="fr" sz="1100">
                <a:solidFill>
                  <a:schemeClr val="dk1"/>
                </a:solidFill>
              </a:rPr>
              <a:t>Neutral: 1</a:t>
            </a:r>
            <a:endParaRPr sz="1100">
              <a:solidFill>
                <a:schemeClr val="dk1"/>
              </a:solidFill>
            </a:endParaRPr>
          </a:p>
          <a:p>
            <a:pPr indent="-304800" lvl="0" marL="457200" rtl="0" algn="l">
              <a:spcBef>
                <a:spcPts val="0"/>
              </a:spcBef>
              <a:spcAft>
                <a:spcPts val="0"/>
              </a:spcAft>
              <a:buClr>
                <a:schemeClr val="dk1"/>
              </a:buClr>
              <a:buSzPts val="1200"/>
              <a:buChar char="●"/>
            </a:pPr>
            <a:r>
              <a:rPr lang="fr" sz="1200">
                <a:solidFill>
                  <a:schemeClr val="dk1"/>
                </a:solidFill>
              </a:rPr>
              <a:t>Business Class Experience</a:t>
            </a:r>
            <a:endParaRPr sz="1200">
              <a:solidFill>
                <a:schemeClr val="dk1"/>
              </a:solidFill>
            </a:endParaRPr>
          </a:p>
          <a:p>
            <a:pPr indent="-298450" lvl="1" marL="914400" rtl="0" algn="l">
              <a:spcBef>
                <a:spcPts val="0"/>
              </a:spcBef>
              <a:spcAft>
                <a:spcPts val="0"/>
              </a:spcAft>
              <a:buClr>
                <a:schemeClr val="dk1"/>
              </a:buClr>
              <a:buSzPts val="1100"/>
              <a:buChar char="○"/>
            </a:pPr>
            <a:r>
              <a:rPr lang="fr" sz="1100">
                <a:solidFill>
                  <a:schemeClr val="dk1"/>
                </a:solidFill>
              </a:rPr>
              <a:t>Positive: 120</a:t>
            </a:r>
            <a:endParaRPr sz="1100">
              <a:solidFill>
                <a:schemeClr val="dk1"/>
              </a:solidFill>
            </a:endParaRPr>
          </a:p>
          <a:p>
            <a:pPr indent="-298450" lvl="1" marL="914400" rtl="0" algn="l">
              <a:spcBef>
                <a:spcPts val="0"/>
              </a:spcBef>
              <a:spcAft>
                <a:spcPts val="0"/>
              </a:spcAft>
              <a:buClr>
                <a:schemeClr val="dk1"/>
              </a:buClr>
              <a:buSzPts val="1100"/>
              <a:buChar char="○"/>
            </a:pPr>
            <a:r>
              <a:rPr lang="fr" sz="1100">
                <a:solidFill>
                  <a:schemeClr val="dk1"/>
                </a:solidFill>
              </a:rPr>
              <a:t>Negative: 71</a:t>
            </a:r>
            <a:endParaRPr sz="1100">
              <a:solidFill>
                <a:schemeClr val="dk1"/>
              </a:solidFill>
            </a:endParaRPr>
          </a:p>
          <a:p>
            <a:pPr indent="-298450" lvl="1" marL="914400" rtl="0" algn="l">
              <a:spcBef>
                <a:spcPts val="0"/>
              </a:spcBef>
              <a:spcAft>
                <a:spcPts val="0"/>
              </a:spcAft>
              <a:buClr>
                <a:schemeClr val="dk1"/>
              </a:buClr>
              <a:buSzPts val="1100"/>
              <a:buChar char="○"/>
            </a:pPr>
            <a:r>
              <a:rPr lang="fr" sz="1100">
                <a:solidFill>
                  <a:schemeClr val="dk1"/>
                </a:solidFill>
              </a:rPr>
              <a:t>Neutral: 3</a:t>
            </a:r>
            <a:endParaRPr sz="1100">
              <a:solidFill>
                <a:schemeClr val="dk1"/>
              </a:solidFill>
            </a:endParaRPr>
          </a:p>
          <a:p>
            <a:pPr indent="-304800" lvl="0" marL="457200" rtl="0" algn="l">
              <a:spcBef>
                <a:spcPts val="0"/>
              </a:spcBef>
              <a:spcAft>
                <a:spcPts val="0"/>
              </a:spcAft>
              <a:buClr>
                <a:schemeClr val="dk1"/>
              </a:buClr>
              <a:buSzPts val="1200"/>
              <a:buChar char="●"/>
            </a:pPr>
            <a:r>
              <a:rPr lang="fr" sz="1200">
                <a:solidFill>
                  <a:schemeClr val="dk1"/>
                </a:solidFill>
              </a:rPr>
              <a:t>Seat and Time</a:t>
            </a:r>
            <a:endParaRPr sz="1200">
              <a:solidFill>
                <a:schemeClr val="dk1"/>
              </a:solidFill>
            </a:endParaRPr>
          </a:p>
          <a:p>
            <a:pPr indent="-298450" lvl="1" marL="914400" rtl="0" algn="l">
              <a:spcBef>
                <a:spcPts val="0"/>
              </a:spcBef>
              <a:spcAft>
                <a:spcPts val="0"/>
              </a:spcAft>
              <a:buClr>
                <a:schemeClr val="dk1"/>
              </a:buClr>
              <a:buSzPts val="1100"/>
              <a:buChar char="○"/>
            </a:pPr>
            <a:r>
              <a:rPr lang="fr" sz="1100">
                <a:solidFill>
                  <a:schemeClr val="dk1"/>
                </a:solidFill>
              </a:rPr>
              <a:t>Positive: 113</a:t>
            </a:r>
            <a:endParaRPr sz="1100">
              <a:solidFill>
                <a:schemeClr val="dk1"/>
              </a:solidFill>
            </a:endParaRPr>
          </a:p>
          <a:p>
            <a:pPr indent="-298450" lvl="1" marL="914400" rtl="0" algn="l">
              <a:spcBef>
                <a:spcPts val="0"/>
              </a:spcBef>
              <a:spcAft>
                <a:spcPts val="0"/>
              </a:spcAft>
              <a:buClr>
                <a:schemeClr val="dk1"/>
              </a:buClr>
              <a:buSzPts val="1100"/>
              <a:buChar char="○"/>
            </a:pPr>
            <a:r>
              <a:rPr lang="fr" sz="1100">
                <a:solidFill>
                  <a:schemeClr val="dk1"/>
                </a:solidFill>
              </a:rPr>
              <a:t>Negative: 92</a:t>
            </a:r>
            <a:endParaRPr sz="1100">
              <a:solidFill>
                <a:schemeClr val="dk1"/>
              </a:solidFill>
            </a:endParaRPr>
          </a:p>
          <a:p>
            <a:pPr indent="-298450" lvl="1" marL="914400" rtl="0" algn="l">
              <a:spcBef>
                <a:spcPts val="0"/>
              </a:spcBef>
              <a:spcAft>
                <a:spcPts val="0"/>
              </a:spcAft>
              <a:buClr>
                <a:schemeClr val="dk1"/>
              </a:buClr>
              <a:buSzPts val="1100"/>
              <a:buChar char="○"/>
            </a:pPr>
            <a:r>
              <a:rPr lang="fr" sz="1100">
                <a:solidFill>
                  <a:schemeClr val="dk1"/>
                </a:solidFill>
              </a:rPr>
              <a:t>Neutral: 3</a:t>
            </a:r>
            <a:endParaRPr sz="1100">
              <a:solidFill>
                <a:schemeClr val="dk1"/>
              </a:solidFill>
            </a:endParaRPr>
          </a:p>
          <a:p>
            <a:pPr indent="-304800" lvl="0" marL="457200" rtl="0" algn="l">
              <a:spcBef>
                <a:spcPts val="0"/>
              </a:spcBef>
              <a:spcAft>
                <a:spcPts val="0"/>
              </a:spcAft>
              <a:buClr>
                <a:schemeClr val="dk1"/>
              </a:buClr>
              <a:buSzPts val="1200"/>
              <a:buChar char="●"/>
            </a:pPr>
            <a:r>
              <a:rPr lang="fr" sz="1200">
                <a:solidFill>
                  <a:schemeClr val="dk1"/>
                </a:solidFill>
              </a:rPr>
              <a:t>Service Quality</a:t>
            </a:r>
            <a:endParaRPr sz="1200">
              <a:solidFill>
                <a:schemeClr val="dk1"/>
              </a:solidFill>
            </a:endParaRPr>
          </a:p>
          <a:p>
            <a:pPr indent="-298450" lvl="1" marL="914400" rtl="0" algn="l">
              <a:spcBef>
                <a:spcPts val="0"/>
              </a:spcBef>
              <a:spcAft>
                <a:spcPts val="0"/>
              </a:spcAft>
              <a:buClr>
                <a:schemeClr val="dk1"/>
              </a:buClr>
              <a:buSzPts val="1100"/>
              <a:buChar char="○"/>
            </a:pPr>
            <a:r>
              <a:rPr lang="fr" sz="1100">
                <a:solidFill>
                  <a:schemeClr val="dk1"/>
                </a:solidFill>
              </a:rPr>
              <a:t>Positive: 86</a:t>
            </a:r>
            <a:endParaRPr sz="1100">
              <a:solidFill>
                <a:schemeClr val="dk1"/>
              </a:solidFill>
            </a:endParaRPr>
          </a:p>
          <a:p>
            <a:pPr indent="-298450" lvl="1" marL="914400" rtl="0" algn="l">
              <a:spcBef>
                <a:spcPts val="0"/>
              </a:spcBef>
              <a:spcAft>
                <a:spcPts val="0"/>
              </a:spcAft>
              <a:buClr>
                <a:schemeClr val="dk1"/>
              </a:buClr>
              <a:buSzPts val="1100"/>
              <a:buChar char="○"/>
            </a:pPr>
            <a:r>
              <a:rPr lang="fr" sz="1100">
                <a:solidFill>
                  <a:schemeClr val="dk1"/>
                </a:solidFill>
              </a:rPr>
              <a:t>Negative: 100</a:t>
            </a:r>
            <a:endParaRPr sz="1100">
              <a:solidFill>
                <a:schemeClr val="dk1"/>
              </a:solidFill>
            </a:endParaRPr>
          </a:p>
          <a:p>
            <a:pPr indent="-298450" lvl="1" marL="914400" rtl="0" algn="l">
              <a:spcBef>
                <a:spcPts val="0"/>
              </a:spcBef>
              <a:spcAft>
                <a:spcPts val="0"/>
              </a:spcAft>
              <a:buClr>
                <a:schemeClr val="dk1"/>
              </a:buClr>
              <a:buSzPts val="1100"/>
              <a:buChar char="○"/>
            </a:pPr>
            <a:r>
              <a:rPr lang="fr" sz="1100">
                <a:solidFill>
                  <a:schemeClr val="dk1"/>
                </a:solidFill>
              </a:rPr>
              <a:t>Neutral: 1</a:t>
            </a:r>
            <a:endParaRPr sz="1100">
              <a:solidFill>
                <a:schemeClr val="dk1"/>
              </a:solidFill>
            </a:endParaRPr>
          </a:p>
          <a:p>
            <a:pPr indent="-304800" lvl="0" marL="457200" rtl="0" algn="l">
              <a:spcBef>
                <a:spcPts val="0"/>
              </a:spcBef>
              <a:spcAft>
                <a:spcPts val="0"/>
              </a:spcAft>
              <a:buClr>
                <a:schemeClr val="dk1"/>
              </a:buClr>
              <a:buSzPts val="1200"/>
              <a:buChar char="●"/>
            </a:pPr>
            <a:r>
              <a:rPr lang="fr" sz="1200">
                <a:solidFill>
                  <a:schemeClr val="dk1"/>
                </a:solidFill>
              </a:rPr>
              <a:t>Service and Flying Experience</a:t>
            </a:r>
            <a:endParaRPr sz="1200">
              <a:solidFill>
                <a:schemeClr val="dk1"/>
              </a:solidFill>
            </a:endParaRPr>
          </a:p>
          <a:p>
            <a:pPr indent="-298450" lvl="1" marL="914400" rtl="0" algn="l">
              <a:spcBef>
                <a:spcPts val="0"/>
              </a:spcBef>
              <a:spcAft>
                <a:spcPts val="0"/>
              </a:spcAft>
              <a:buClr>
                <a:schemeClr val="dk1"/>
              </a:buClr>
              <a:buSzPts val="1100"/>
              <a:buChar char="○"/>
            </a:pPr>
            <a:r>
              <a:rPr lang="fr" sz="1100">
                <a:solidFill>
                  <a:schemeClr val="dk1"/>
                </a:solidFill>
              </a:rPr>
              <a:t>Positive: 168</a:t>
            </a:r>
            <a:endParaRPr sz="1100">
              <a:solidFill>
                <a:schemeClr val="dk1"/>
              </a:solidFill>
            </a:endParaRPr>
          </a:p>
          <a:p>
            <a:pPr indent="-298450" lvl="1" marL="914400" rtl="0" algn="l">
              <a:spcBef>
                <a:spcPts val="0"/>
              </a:spcBef>
              <a:spcAft>
                <a:spcPts val="0"/>
              </a:spcAft>
              <a:buClr>
                <a:schemeClr val="dk1"/>
              </a:buClr>
              <a:buSzPts val="1100"/>
              <a:buChar char="○"/>
            </a:pPr>
            <a:r>
              <a:rPr lang="fr" sz="1100">
                <a:solidFill>
                  <a:schemeClr val="dk1"/>
                </a:solidFill>
              </a:rPr>
              <a:t>Negative: 108</a:t>
            </a:r>
            <a:endParaRPr sz="1100">
              <a:solidFill>
                <a:schemeClr val="dk1"/>
              </a:solidFill>
            </a:endParaRPr>
          </a:p>
          <a:p>
            <a:pPr indent="-298450" lvl="1" marL="914400" rtl="0" algn="l">
              <a:spcBef>
                <a:spcPts val="0"/>
              </a:spcBef>
              <a:spcAft>
                <a:spcPts val="0"/>
              </a:spcAft>
              <a:buClr>
                <a:schemeClr val="dk1"/>
              </a:buClr>
              <a:buSzPts val="1100"/>
              <a:buChar char="○"/>
            </a:pPr>
            <a:r>
              <a:rPr lang="fr" sz="1100">
                <a:solidFill>
                  <a:schemeClr val="dk1"/>
                </a:solidFill>
              </a:rPr>
              <a:t>Neutral: 4</a:t>
            </a:r>
            <a:endParaRPr sz="1100">
              <a:solidFill>
                <a:schemeClr val="dk1"/>
              </a:solidFill>
            </a:endParaRPr>
          </a:p>
        </p:txBody>
      </p:sp>
      <p:pic>
        <p:nvPicPr>
          <p:cNvPr id="71" name="Google Shape;71;p15"/>
          <p:cNvPicPr preferRelativeResize="0"/>
          <p:nvPr/>
        </p:nvPicPr>
        <p:blipFill>
          <a:blip r:embed="rId3">
            <a:alphaModFix/>
          </a:blip>
          <a:stretch>
            <a:fillRect/>
          </a:stretch>
        </p:blipFill>
        <p:spPr>
          <a:xfrm>
            <a:off x="152400" y="1146650"/>
            <a:ext cx="4419601" cy="358636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1039738" y="421550"/>
            <a:ext cx="43410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fr" sz="2400"/>
              <a:t>Topic-Sentiment Insights</a:t>
            </a:r>
            <a:endParaRPr b="1" sz="2400"/>
          </a:p>
        </p:txBody>
      </p:sp>
      <p:sp>
        <p:nvSpPr>
          <p:cNvPr id="77" name="Google Shape;77;p16"/>
          <p:cNvSpPr txBox="1"/>
          <p:nvPr>
            <p:ph idx="1" type="body"/>
          </p:nvPr>
        </p:nvSpPr>
        <p:spPr>
          <a:xfrm>
            <a:off x="4788375" y="1314525"/>
            <a:ext cx="4184100" cy="3586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sz="1200">
                <a:solidFill>
                  <a:schemeClr val="dk1"/>
                </a:solidFill>
              </a:rPr>
              <a:t>The overall feedback reveals a mixed but predominantly positive perception. </a:t>
            </a:r>
            <a:endParaRPr sz="1200">
              <a:solidFill>
                <a:schemeClr val="dk1"/>
              </a:solidFill>
            </a:endParaRPr>
          </a:p>
          <a:p>
            <a:pPr indent="0" lvl="0" marL="0" rtl="0" algn="l">
              <a:spcBef>
                <a:spcPts val="1200"/>
              </a:spcBef>
              <a:spcAft>
                <a:spcPts val="1200"/>
              </a:spcAft>
              <a:buNone/>
            </a:pPr>
            <a:r>
              <a:rPr lang="fr" sz="1200">
                <a:solidFill>
                  <a:schemeClr val="dk1"/>
                </a:solidFill>
              </a:rPr>
              <a:t>The Business Class Experience and Service and Flying Experience categories stand out with the highest number of positive reviews, indicating strong customer satisfaction in these areas. However, negative sentiments are notably present across all aspects, with Service Quality receiving the most criticism. Neutral reviews are minimal, suggesting that customers generally express clear opinions.</a:t>
            </a:r>
            <a:endParaRPr sz="1200">
              <a:solidFill>
                <a:schemeClr val="dk1"/>
              </a:solidFill>
            </a:endParaRPr>
          </a:p>
        </p:txBody>
      </p:sp>
      <p:pic>
        <p:nvPicPr>
          <p:cNvPr id="78" name="Google Shape;78;p16"/>
          <p:cNvPicPr preferRelativeResize="0"/>
          <p:nvPr/>
        </p:nvPicPr>
        <p:blipFill>
          <a:blip r:embed="rId3">
            <a:alphaModFix/>
          </a:blip>
          <a:stretch>
            <a:fillRect/>
          </a:stretch>
        </p:blipFill>
        <p:spPr>
          <a:xfrm>
            <a:off x="152400" y="1146650"/>
            <a:ext cx="4419601" cy="358636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1329288" y="421550"/>
            <a:ext cx="43410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fr" sz="2400"/>
              <a:t>Word Cloud</a:t>
            </a:r>
            <a:endParaRPr b="1" sz="2400"/>
          </a:p>
        </p:txBody>
      </p:sp>
      <p:sp>
        <p:nvSpPr>
          <p:cNvPr id="84" name="Google Shape;84;p17"/>
          <p:cNvSpPr txBox="1"/>
          <p:nvPr>
            <p:ph idx="1" type="body"/>
          </p:nvPr>
        </p:nvSpPr>
        <p:spPr>
          <a:xfrm>
            <a:off x="5670300" y="1592400"/>
            <a:ext cx="3278700" cy="180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sz="1200">
                <a:solidFill>
                  <a:schemeClr val="dk1"/>
                </a:solidFill>
              </a:rPr>
              <a:t>The word cloud visually represents the aggregate feedback from our customers, highlighting common themes and sentiments.</a:t>
            </a:r>
            <a:endParaRPr sz="1200">
              <a:solidFill>
                <a:schemeClr val="dk1"/>
              </a:solidFill>
            </a:endParaRPr>
          </a:p>
          <a:p>
            <a:pPr indent="0" lvl="0" marL="0" rtl="0" algn="l">
              <a:spcBef>
                <a:spcPts val="1200"/>
              </a:spcBef>
              <a:spcAft>
                <a:spcPts val="1200"/>
              </a:spcAft>
              <a:buNone/>
            </a:pPr>
            <a:r>
              <a:rPr lang="fr" sz="1200">
                <a:solidFill>
                  <a:schemeClr val="dk1"/>
                </a:solidFill>
              </a:rPr>
              <a:t>Each word reflects an individual viewpoint, helping us gain a deeper understanding of the customer experience.</a:t>
            </a:r>
            <a:endParaRPr sz="1200">
              <a:solidFill>
                <a:schemeClr val="dk1"/>
              </a:solidFill>
            </a:endParaRPr>
          </a:p>
        </p:txBody>
      </p:sp>
      <p:pic>
        <p:nvPicPr>
          <p:cNvPr id="85" name="Google Shape;85;p17"/>
          <p:cNvPicPr preferRelativeResize="0"/>
          <p:nvPr/>
        </p:nvPicPr>
        <p:blipFill>
          <a:blip r:embed="rId3">
            <a:alphaModFix/>
          </a:blip>
          <a:stretch>
            <a:fillRect/>
          </a:stretch>
        </p:blipFill>
        <p:spPr>
          <a:xfrm>
            <a:off x="240350" y="1211925"/>
            <a:ext cx="5216599" cy="280968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