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5" r:id="rId5"/>
    <p:sldId id="276" r:id="rId6"/>
    <p:sldId id="277" r:id="rId7"/>
    <p:sldId id="281" r:id="rId8"/>
    <p:sldId id="282" r:id="rId9"/>
    <p:sldId id="284" r:id="rId10"/>
    <p:sldId id="261" r:id="rId11"/>
    <p:sldId id="278" r:id="rId12"/>
    <p:sldId id="279" r:id="rId13"/>
    <p:sldId id="288" r:id="rId14"/>
    <p:sldId id="285" r:id="rId15"/>
    <p:sldId id="287" r:id="rId16"/>
    <p:sldId id="259" r:id="rId17"/>
    <p:sldId id="266" r:id="rId18"/>
    <p:sldId id="289" r:id="rId19"/>
    <p:sldId id="280" r:id="rId20"/>
    <p:sldId id="291" r:id="rId21"/>
    <p:sldId id="264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EB35-A2BF-4641-9017-1DE302191731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9DBA-DCB6-41C4-9D9E-6D4E028E4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681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064C-DE0D-4CAD-8616-E9E792177278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383FF-A20A-4A42-8D4E-8FAFE054FA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122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383FF-A20A-4A42-8D4E-8FAFE054FA3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99D9-4C7E-4B95-BEF8-01A363DD5A8A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60B9-C049-43FC-A27C-A35EB8D05505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3579-2BAA-4B26-B506-0B9513BD55D7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4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 userDrawn="1"/>
        </p:nvSpPr>
        <p:spPr>
          <a:xfrm>
            <a:off x="69668" y="1605239"/>
            <a:ext cx="9004663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4177"/>
            <a:ext cx="9144000" cy="1450757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52" y="1288742"/>
            <a:ext cx="8439522" cy="4023360"/>
          </a:xfrm>
        </p:spPr>
        <p:txBody>
          <a:bodyPr/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28C2-CC83-404F-B3CD-A13BC7A5620B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up 6"/>
          <p:cNvGrpSpPr/>
          <p:nvPr userDrawn="1"/>
        </p:nvGrpSpPr>
        <p:grpSpPr>
          <a:xfrm>
            <a:off x="0" y="949235"/>
            <a:ext cx="9148349" cy="65311"/>
            <a:chOff x="0" y="949235"/>
            <a:chExt cx="9148349" cy="65311"/>
          </a:xfrm>
        </p:grpSpPr>
        <p:cxnSp>
          <p:nvCxnSpPr>
            <p:cNvPr id="8" name="Düz Bağlayıcı 7"/>
            <p:cNvCxnSpPr/>
            <p:nvPr userDrawn="1"/>
          </p:nvCxnSpPr>
          <p:spPr>
            <a:xfrm>
              <a:off x="0" y="949235"/>
              <a:ext cx="9144000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 userDrawn="1"/>
          </p:nvCxnSpPr>
          <p:spPr>
            <a:xfrm>
              <a:off x="4349" y="1014546"/>
              <a:ext cx="9144000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etin kutusu 9"/>
          <p:cNvSpPr txBox="1"/>
          <p:nvPr userDrawn="1"/>
        </p:nvSpPr>
        <p:spPr>
          <a:xfrm>
            <a:off x="7088777" y="6360498"/>
            <a:ext cx="1724297" cy="360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fld id="{1C8FF4A2-B2CB-4853-908E-528B6B28BA69}" type="slidenum">
              <a:rPr lang="tr-TR" smtClean="0"/>
              <a:pPr lvl="0" algn="r"/>
              <a:t>‹#›</a:t>
            </a:fld>
            <a:r>
              <a:rPr lang="tr-TR" smtClean="0"/>
              <a:t>/21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696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257-3A29-49B0-9C7E-316B76EAF19B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6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BB33-402A-40D9-ADF2-B6971F782593}" type="datetime1">
              <a:rPr lang="tr-TR" smtClean="0"/>
              <a:t>5.04.2020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4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E942-E717-4E8C-BA11-2F622744E13D}" type="datetime1">
              <a:rPr lang="tr-TR" smtClean="0"/>
              <a:t>5.04.2020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6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81A-1A4E-47D9-BEAD-0F672089A30C}" type="datetime1">
              <a:rPr lang="tr-TR" smtClean="0"/>
              <a:t>5.04.2020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FAC5-FAA9-4555-9562-55B561B4C905}" type="datetime1">
              <a:rPr lang="tr-TR" smtClean="0"/>
              <a:t>5.04.2020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D167A4-5357-4A23-983C-835E9D35C525}" type="datetime1">
              <a:rPr lang="tr-TR" smtClean="0"/>
              <a:t>5.04.2020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7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5B3D-F2DE-4FAA-A842-C74A8426C96B}" type="datetime1">
              <a:rPr lang="tr-TR" smtClean="0"/>
              <a:t>5.04.2020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8AE0F-622B-48CA-963C-5B2DE62F6D6F}" type="datetime1">
              <a:rPr lang="tr-TR" smtClean="0"/>
              <a:t>5.04.2020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8FF4A2-B2CB-4853-908E-528B6B28BA6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4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ids-201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5800" y="1122063"/>
            <a:ext cx="7772400" cy="2387600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latin typeface="+mn-lt"/>
              </a:rPr>
              <a:t>SIZMA TESPİT SİSTEMİ</a:t>
            </a:r>
            <a:endParaRPr lang="tr-TR" sz="3200" b="1" dirty="0">
              <a:latin typeface="+mn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29731"/>
            <a:ext cx="6858000" cy="1655762"/>
          </a:xfrm>
        </p:spPr>
        <p:txBody>
          <a:bodyPr/>
          <a:lstStyle/>
          <a:p>
            <a:r>
              <a:rPr lang="tr-TR" dirty="0" smtClean="0"/>
              <a:t>Yusuf EROĞLU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97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b="1" dirty="0"/>
              <a:t>Ring, </a:t>
            </a:r>
            <a:r>
              <a:rPr lang="tr-TR" b="1" dirty="0" err="1"/>
              <a:t>Markus</a:t>
            </a:r>
            <a:r>
              <a:rPr lang="tr-TR" b="1" dirty="0"/>
              <a:t> &amp; </a:t>
            </a:r>
            <a:r>
              <a:rPr lang="tr-TR" b="1" dirty="0" err="1"/>
              <a:t>Wunderlich</a:t>
            </a:r>
            <a:r>
              <a:rPr lang="tr-TR" b="1" dirty="0"/>
              <a:t>, Sarah &amp; </a:t>
            </a:r>
            <a:r>
              <a:rPr lang="tr-TR" b="1" dirty="0" err="1"/>
              <a:t>Scheuring</a:t>
            </a:r>
            <a:r>
              <a:rPr lang="tr-TR" b="1" dirty="0"/>
              <a:t>, Deniz &amp; </a:t>
            </a:r>
            <a:r>
              <a:rPr lang="tr-TR" b="1" dirty="0" err="1"/>
              <a:t>Landes</a:t>
            </a:r>
            <a:r>
              <a:rPr lang="tr-TR" b="1" dirty="0"/>
              <a:t>, </a:t>
            </a:r>
            <a:r>
              <a:rPr lang="tr-TR" b="1" dirty="0" err="1"/>
              <a:t>Dieter</a:t>
            </a:r>
            <a:r>
              <a:rPr lang="tr-TR" b="1" dirty="0"/>
              <a:t> &amp; </a:t>
            </a:r>
            <a:r>
              <a:rPr lang="tr-TR" b="1" dirty="0" err="1"/>
              <a:t>Hotho</a:t>
            </a:r>
            <a:r>
              <a:rPr lang="tr-TR" b="1" dirty="0"/>
              <a:t>, </a:t>
            </a:r>
            <a:r>
              <a:rPr lang="tr-TR" b="1" dirty="0" err="1"/>
              <a:t>Andreas</a:t>
            </a:r>
            <a:r>
              <a:rPr lang="tr-TR" b="1" dirty="0"/>
              <a:t>. (2019). A </a:t>
            </a:r>
            <a:r>
              <a:rPr lang="tr-TR" b="1" dirty="0" err="1"/>
              <a:t>Survey</a:t>
            </a:r>
            <a:r>
              <a:rPr lang="tr-TR" b="1" dirty="0"/>
              <a:t> of Network-</a:t>
            </a:r>
            <a:r>
              <a:rPr lang="tr-TR" b="1" dirty="0" err="1"/>
              <a:t>based</a:t>
            </a:r>
            <a:r>
              <a:rPr lang="tr-TR" b="1" dirty="0"/>
              <a:t> </a:t>
            </a:r>
            <a:r>
              <a:rPr lang="tr-TR" b="1" dirty="0" err="1"/>
              <a:t>Intrusion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 Data </a:t>
            </a:r>
            <a:r>
              <a:rPr lang="tr-TR" b="1" dirty="0" err="1"/>
              <a:t>Sets</a:t>
            </a:r>
            <a:r>
              <a:rPr lang="tr-TR" b="1" dirty="0"/>
              <a:t>. </a:t>
            </a:r>
            <a:endParaRPr lang="tr-TR" b="1" dirty="0" smtClean="0"/>
          </a:p>
          <a:p>
            <a:pPr>
              <a:lnSpc>
                <a:spcPct val="100000"/>
              </a:lnSpc>
            </a:pPr>
            <a:r>
              <a:rPr lang="tr-TR" dirty="0"/>
              <a:t>34 adet veri seti </a:t>
            </a:r>
            <a:r>
              <a:rPr lang="tr-TR" dirty="0" smtClean="0"/>
              <a:t>karşılaştırılmıştır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2015 sonrası 15 Veri Seti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4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Etiketlenmemiş, başka </a:t>
            </a:r>
            <a:r>
              <a:rPr lang="tr-TR" dirty="0"/>
              <a:t>bir IDS çıktılarına göre </a:t>
            </a:r>
            <a:r>
              <a:rPr lang="tr-TR" dirty="0" smtClean="0"/>
              <a:t>etiketlenmiş ve kullanım izni olmayanlar elendikten sonra 9 veri seti kalmıştır.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Kamuya açık olmamaları sebebiyle 5 veri seti elenmiştir.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Kalan 9 veri seti araştırmacıların önerdiği 4 veri setini içermektedir.(</a:t>
            </a:r>
            <a:r>
              <a:rPr lang="tr-TR" dirty="0"/>
              <a:t>CICIDS 2017, CIDDS-001, UGR’16 </a:t>
            </a:r>
            <a:r>
              <a:rPr lang="tr-TR" dirty="0" smtClean="0"/>
              <a:t>ve </a:t>
            </a:r>
            <a:r>
              <a:rPr lang="tr-TR" dirty="0"/>
              <a:t>UNSW-NB15 </a:t>
            </a:r>
            <a:r>
              <a:rPr lang="tr-TR" dirty="0" smtClean="0"/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Bu seçenekler arasında </a:t>
            </a:r>
            <a:r>
              <a:rPr lang="tr-TR" dirty="0" err="1" smtClean="0"/>
              <a:t>flow-base</a:t>
            </a:r>
            <a:r>
              <a:rPr lang="tr-TR" dirty="0" smtClean="0"/>
              <a:t> ve </a:t>
            </a:r>
            <a:r>
              <a:rPr lang="tr-TR" dirty="0" err="1" smtClean="0"/>
              <a:t>packet-base</a:t>
            </a:r>
            <a:r>
              <a:rPr lang="tr-TR" dirty="0" smtClean="0"/>
              <a:t> veri setleri olan </a:t>
            </a:r>
            <a:r>
              <a:rPr lang="tr-TR" b="1" dirty="0"/>
              <a:t>CICIDS </a:t>
            </a:r>
            <a:r>
              <a:rPr lang="tr-TR" b="1" dirty="0" smtClean="0"/>
              <a:t>2017 </a:t>
            </a:r>
            <a:r>
              <a:rPr lang="tr-TR" dirty="0" smtClean="0"/>
              <a:t>ve UGR’16 tercih edilmiştir.</a:t>
            </a:r>
          </a:p>
          <a:p>
            <a:pPr algn="just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56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 smtClean="0">
                <a:hlinkClick r:id="rId2"/>
              </a:rPr>
              <a:t> CICID 2017 </a:t>
            </a:r>
            <a:r>
              <a:rPr lang="tr-TR" dirty="0" smtClean="0">
                <a:hlinkClick r:id="rId2"/>
              </a:rPr>
              <a:t>- </a:t>
            </a:r>
            <a:r>
              <a:rPr lang="tr-TR" dirty="0" err="1" smtClean="0">
                <a:hlinkClick r:id="rId2"/>
              </a:rPr>
              <a:t>Sharafaldin</a:t>
            </a:r>
            <a:r>
              <a:rPr lang="tr-TR" dirty="0">
                <a:hlinkClick r:id="rId2"/>
              </a:rPr>
              <a:t>, Iman &amp; Habibi </a:t>
            </a:r>
            <a:r>
              <a:rPr lang="tr-TR" dirty="0" err="1">
                <a:hlinkClick r:id="rId2"/>
              </a:rPr>
              <a:t>Lashkari</a:t>
            </a:r>
            <a:r>
              <a:rPr lang="tr-TR" dirty="0">
                <a:hlinkClick r:id="rId2"/>
              </a:rPr>
              <a:t>, </a:t>
            </a:r>
            <a:r>
              <a:rPr lang="tr-TR" dirty="0" err="1">
                <a:hlinkClick r:id="rId2"/>
              </a:rPr>
              <a:t>Arash</a:t>
            </a:r>
            <a:r>
              <a:rPr lang="tr-TR" dirty="0">
                <a:hlinkClick r:id="rId2"/>
              </a:rPr>
              <a:t> &amp; </a:t>
            </a:r>
            <a:r>
              <a:rPr lang="tr-TR" dirty="0" err="1">
                <a:hlinkClick r:id="rId2"/>
              </a:rPr>
              <a:t>Ghorbani</a:t>
            </a:r>
            <a:r>
              <a:rPr lang="tr-TR" dirty="0">
                <a:hlinkClick r:id="rId2"/>
              </a:rPr>
              <a:t>, Ali. (2018). </a:t>
            </a:r>
            <a:r>
              <a:rPr lang="tr-TR" b="1" dirty="0" err="1">
                <a:hlinkClick r:id="rId2"/>
              </a:rPr>
              <a:t>Toward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Generating</a:t>
            </a:r>
            <a:r>
              <a:rPr lang="tr-TR" b="1" dirty="0">
                <a:hlinkClick r:id="rId2"/>
              </a:rPr>
              <a:t> a New </a:t>
            </a:r>
            <a:r>
              <a:rPr lang="tr-TR" b="1" dirty="0" err="1">
                <a:hlinkClick r:id="rId2"/>
              </a:rPr>
              <a:t>Intrusion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Detection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Dataset</a:t>
            </a:r>
            <a:r>
              <a:rPr lang="tr-TR" b="1" dirty="0">
                <a:hlinkClick r:id="rId2"/>
              </a:rPr>
              <a:t> and </a:t>
            </a:r>
            <a:r>
              <a:rPr lang="tr-TR" b="1" dirty="0" err="1">
                <a:hlinkClick r:id="rId2"/>
              </a:rPr>
              <a:t>Intrusion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Traffic</a:t>
            </a:r>
            <a:r>
              <a:rPr lang="tr-TR" b="1" dirty="0">
                <a:hlinkClick r:id="rId2"/>
              </a:rPr>
              <a:t> </a:t>
            </a:r>
            <a:r>
              <a:rPr lang="tr-TR" b="1" dirty="0" err="1">
                <a:hlinkClick r:id="rId2"/>
              </a:rPr>
              <a:t>Characterization</a:t>
            </a:r>
            <a:r>
              <a:rPr lang="tr-TR" dirty="0" smtClean="0">
                <a:hlinkClick r:id="rId2"/>
              </a:rPr>
              <a:t>.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25 </a:t>
            </a:r>
            <a:r>
              <a:rPr lang="tr-TR" dirty="0"/>
              <a:t>kullanıcının HTTP, HTTPS, FTP, SSH, and email protokol davranışları bulunmaktadır.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3 </a:t>
            </a:r>
            <a:r>
              <a:rPr lang="tr-TR" dirty="0"/>
              <a:t>Temmuz 2017 tarihli haftanın beş günü farklı nitelikteki saldırıları içerecek şekilde </a:t>
            </a:r>
            <a:r>
              <a:rPr lang="tr-TR" dirty="0" err="1"/>
              <a:t>toplananmıştır</a:t>
            </a:r>
            <a:r>
              <a:rPr lang="tr-TR" dirty="0"/>
              <a:t>. (</a:t>
            </a:r>
            <a:r>
              <a:rPr lang="tr-TR" dirty="0" err="1"/>
              <a:t>Örn</a:t>
            </a:r>
            <a:r>
              <a:rPr lang="tr-TR" dirty="0"/>
              <a:t>. Pazartesi normal trafik; Salı, normal ve </a:t>
            </a:r>
            <a:r>
              <a:rPr lang="tr-TR" dirty="0" err="1"/>
              <a:t>brute</a:t>
            </a:r>
            <a:r>
              <a:rPr lang="tr-TR" dirty="0"/>
              <a:t> </a:t>
            </a:r>
            <a:r>
              <a:rPr lang="tr-TR" dirty="0" err="1"/>
              <a:t>force</a:t>
            </a:r>
            <a:r>
              <a:rPr lang="tr-TR" dirty="0"/>
              <a:t> trafik gibi)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PCAP </a:t>
            </a:r>
            <a:r>
              <a:rPr lang="tr-TR" dirty="0"/>
              <a:t>dosyasından CICFLOWMETER isimli trafik analizi yazılımı üretilmiş 80 nitelik içermektedir.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2.830.743 satır 79 </a:t>
            </a:r>
            <a:r>
              <a:rPr lang="tr-TR" dirty="0" err="1" smtClean="0"/>
              <a:t>Feature</a:t>
            </a:r>
            <a:endParaRPr lang="tr-T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15 Farklı saldırı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9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PCAP </a:t>
            </a:r>
            <a:r>
              <a:rPr lang="tr-TR" dirty="0"/>
              <a:t>dosya boyutu yaklaşık 50GBdir. </a:t>
            </a:r>
            <a:endParaRPr lang="tr-T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CICFLOWMETER </a:t>
            </a:r>
            <a:r>
              <a:rPr lang="tr-TR" dirty="0"/>
              <a:t>yazılımı tarafından analiz edilmiş ve makine öğrenmesi algoritmalarında kullanılmak üzere düzenlenmiş toplamda yaklaşık 1 GB boyutunda 8 ayrı CSV(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Seperated</a:t>
            </a:r>
            <a:r>
              <a:rPr lang="tr-TR" dirty="0"/>
              <a:t> </a:t>
            </a:r>
            <a:r>
              <a:rPr lang="tr-TR" dirty="0" err="1"/>
              <a:t>Vektor</a:t>
            </a:r>
            <a:r>
              <a:rPr lang="tr-TR" dirty="0"/>
              <a:t>) dosyası bulunmaktadır.</a:t>
            </a:r>
            <a:endParaRPr lang="tr-TR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CSV dosyaları 2.830.743 satır 79 </a:t>
            </a:r>
            <a:r>
              <a:rPr lang="tr-TR" dirty="0" err="1" smtClean="0"/>
              <a:t>Feature</a:t>
            </a:r>
            <a:endParaRPr lang="tr-TR" dirty="0" smtClean="0"/>
          </a:p>
          <a:p>
            <a:pPr>
              <a:lnSpc>
                <a:spcPct val="10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11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" y="1913101"/>
            <a:ext cx="8593975" cy="35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SETİ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5491" y="1653309"/>
            <a:ext cx="8691418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DoS</a:t>
            </a:r>
            <a:r>
              <a:rPr lang="tr-TR" dirty="0"/>
              <a:t> </a:t>
            </a:r>
            <a:r>
              <a:rPr lang="tr-TR" dirty="0" err="1"/>
              <a:t>GoldenEye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Heartbleed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DoS</a:t>
            </a:r>
            <a:r>
              <a:rPr lang="tr-TR" dirty="0"/>
              <a:t> </a:t>
            </a:r>
            <a:r>
              <a:rPr lang="tr-TR" dirty="0" err="1"/>
              <a:t>Hulk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DoS</a:t>
            </a:r>
            <a:r>
              <a:rPr lang="tr-TR" dirty="0"/>
              <a:t> </a:t>
            </a:r>
            <a:r>
              <a:rPr lang="tr-TR" dirty="0" err="1"/>
              <a:t>Slow</a:t>
            </a:r>
            <a:r>
              <a:rPr lang="tr-TR" dirty="0"/>
              <a:t> http, (</a:t>
            </a:r>
            <a:r>
              <a:rPr lang="tr-TR" dirty="0" err="1"/>
              <a:t>dos</a:t>
            </a:r>
            <a:r>
              <a:rPr lang="tr-TR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DoS</a:t>
            </a:r>
            <a:r>
              <a:rPr lang="tr-TR" dirty="0"/>
              <a:t> </a:t>
            </a:r>
            <a:r>
              <a:rPr lang="tr-TR" dirty="0" err="1"/>
              <a:t>slowloris</a:t>
            </a:r>
            <a:r>
              <a:rPr lang="tr-TR" dirty="0"/>
              <a:t>, (</a:t>
            </a:r>
            <a:r>
              <a:rPr lang="tr-TR" dirty="0" err="1"/>
              <a:t>dos</a:t>
            </a:r>
            <a:r>
              <a:rPr lang="tr-TR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SSH-</a:t>
            </a:r>
            <a:r>
              <a:rPr lang="tr-TR" dirty="0" err="1"/>
              <a:t>Patator</a:t>
            </a:r>
            <a:r>
              <a:rPr lang="tr-TR" dirty="0"/>
              <a:t>,(Brute </a:t>
            </a:r>
            <a:r>
              <a:rPr lang="tr-TR" dirty="0" err="1"/>
              <a:t>force</a:t>
            </a:r>
            <a:r>
              <a:rPr lang="tr-TR" dirty="0"/>
              <a:t>)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FTP-</a:t>
            </a:r>
            <a:r>
              <a:rPr lang="tr-TR" dirty="0" err="1"/>
              <a:t>Patator</a:t>
            </a:r>
            <a:r>
              <a:rPr lang="tr-TR" dirty="0"/>
              <a:t>, (</a:t>
            </a:r>
            <a:r>
              <a:rPr lang="tr-TR" dirty="0" err="1"/>
              <a:t>Burute</a:t>
            </a:r>
            <a:r>
              <a:rPr lang="tr-TR" dirty="0"/>
              <a:t> </a:t>
            </a:r>
            <a:r>
              <a:rPr lang="tr-TR" dirty="0" err="1"/>
              <a:t>force</a:t>
            </a:r>
            <a:r>
              <a:rPr lang="tr-TR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Brute Force,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XSS,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Infiltration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Botnet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PortScan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DDoS</a:t>
            </a:r>
            <a:r>
              <a:rPr lang="tr-TR" dirty="0"/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Injection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62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KULLANILAN TEKNOLOJİLER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4873" y="1381490"/>
            <a:ext cx="834043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Python</a:t>
            </a:r>
            <a:endParaRPr lang="tr-TR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Tensorflow</a:t>
            </a:r>
            <a:r>
              <a:rPr lang="tr-TR" dirty="0" smtClean="0"/>
              <a:t> 2.0(</a:t>
            </a:r>
            <a:r>
              <a:rPr lang="tr-TR" dirty="0" err="1" smtClean="0"/>
              <a:t>Keras</a:t>
            </a:r>
            <a:r>
              <a:rPr lang="tr-TR" dirty="0" smtClean="0"/>
              <a:t>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Numpy</a:t>
            </a:r>
            <a:endParaRPr lang="tr-TR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Pandas</a:t>
            </a:r>
            <a:endParaRPr lang="tr-TR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Sklearn</a:t>
            </a:r>
            <a:endParaRPr lang="tr-TR" dirty="0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Matplotlib</a:t>
            </a:r>
            <a:endParaRPr lang="tr-TR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mtClean="0"/>
              <a:t>Jupyter</a:t>
            </a:r>
            <a:r>
              <a:rPr lang="tr-TR" dirty="0" smtClean="0"/>
              <a:t> </a:t>
            </a:r>
            <a:r>
              <a:rPr lang="tr-TR" dirty="0" err="1" smtClean="0"/>
              <a:t>Lab</a:t>
            </a:r>
            <a:endParaRPr lang="tr-TR" dirty="0" smtClean="0"/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16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24873" y="1381490"/>
            <a:ext cx="834043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2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2 </a:t>
            </a:r>
            <a:r>
              <a:rPr lang="tr-TR" dirty="0" err="1" smtClean="0"/>
              <a:t>Conv</a:t>
            </a:r>
            <a:r>
              <a:rPr lang="tr-TR" dirty="0" smtClean="0"/>
              <a:t>, 2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Pool</a:t>
            </a:r>
            <a:r>
              <a:rPr lang="tr-TR" dirty="0" smtClean="0"/>
              <a:t>, 1 </a:t>
            </a:r>
            <a:r>
              <a:rPr lang="tr-TR" dirty="0" err="1" smtClean="0"/>
              <a:t>Flatten</a:t>
            </a:r>
            <a:r>
              <a:rPr lang="tr-TR" dirty="0" smtClean="0"/>
              <a:t>, 2 </a:t>
            </a:r>
            <a:r>
              <a:rPr lang="tr-TR" dirty="0" err="1" smtClean="0"/>
              <a:t>Fully-connected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 </a:t>
            </a:r>
            <a:r>
              <a:rPr lang="tr-TR" dirty="0" err="1" smtClean="0"/>
              <a:t>Layer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dirty="0" smtClean="0"/>
              <a:t>2 </a:t>
            </a:r>
            <a:r>
              <a:rPr lang="tr-TR" dirty="0" err="1" smtClean="0"/>
              <a:t>classes</a:t>
            </a:r>
            <a:r>
              <a:rPr lang="tr-TR" dirty="0" smtClean="0"/>
              <a:t> vs. 15 </a:t>
            </a:r>
            <a:r>
              <a:rPr lang="tr-TR" dirty="0" err="1" smtClean="0"/>
              <a:t>classes</a:t>
            </a:r>
            <a:endParaRPr lang="tr-TR" dirty="0" smtClean="0"/>
          </a:p>
          <a:p>
            <a:pPr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46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822325" y="2960908"/>
            <a:ext cx="834043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10000"/>
              </a:lnSpc>
            </a:pP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4780107" y="1793012"/>
            <a:ext cx="212436" cy="375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828720" y="2107050"/>
            <a:ext cx="168563" cy="290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761162" y="2485665"/>
            <a:ext cx="175347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Paralelkenar 8"/>
          <p:cNvSpPr/>
          <p:nvPr/>
        </p:nvSpPr>
        <p:spPr>
          <a:xfrm rot="16200000" flipV="1">
            <a:off x="-1009647" y="3132863"/>
            <a:ext cx="4045528" cy="1365826"/>
          </a:xfrm>
          <a:prstGeom prst="parallelogram">
            <a:avLst/>
          </a:prstGeom>
          <a:solidFill>
            <a:schemeClr val="bg2">
              <a:lumMod val="75000"/>
              <a:alpha val="7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Paralelkenar 9"/>
          <p:cNvSpPr/>
          <p:nvPr/>
        </p:nvSpPr>
        <p:spPr>
          <a:xfrm rot="16200000" flipV="1">
            <a:off x="175368" y="3267656"/>
            <a:ext cx="2897003" cy="837621"/>
          </a:xfrm>
          <a:prstGeom prst="parallelogram">
            <a:avLst/>
          </a:prstGeom>
          <a:solidFill>
            <a:srgbClr val="92D050">
              <a:alpha val="7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295571" y="5880730"/>
            <a:ext cx="174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Conv</a:t>
            </a:r>
            <a:r>
              <a:rPr lang="tr-TR" dirty="0" smtClean="0"/>
              <a:t>.-</a:t>
            </a:r>
            <a:r>
              <a:rPr lang="tr-TR" dirty="0" err="1" smtClean="0"/>
              <a:t>MaxPool</a:t>
            </a:r>
            <a:endParaRPr lang="tr-TR" dirty="0"/>
          </a:p>
        </p:txBody>
      </p:sp>
      <p:sp>
        <p:nvSpPr>
          <p:cNvPr id="12" name="Paralelkenar 11"/>
          <p:cNvSpPr/>
          <p:nvPr/>
        </p:nvSpPr>
        <p:spPr>
          <a:xfrm rot="16200000" flipV="1">
            <a:off x="1477407" y="3267655"/>
            <a:ext cx="2897003" cy="837621"/>
          </a:xfrm>
          <a:prstGeom prst="parallelogram">
            <a:avLst>
              <a:gd name="adj" fmla="val 39335"/>
            </a:avLst>
          </a:prstGeom>
          <a:solidFill>
            <a:schemeClr val="bg2">
              <a:lumMod val="75000"/>
              <a:alpha val="7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Paralelkenar 12"/>
          <p:cNvSpPr/>
          <p:nvPr/>
        </p:nvSpPr>
        <p:spPr>
          <a:xfrm rot="16200000" flipV="1">
            <a:off x="2390568" y="3482256"/>
            <a:ext cx="1918401" cy="408417"/>
          </a:xfrm>
          <a:prstGeom prst="parallelogram">
            <a:avLst>
              <a:gd name="adj" fmla="val 47615"/>
            </a:avLst>
          </a:prstGeom>
          <a:solidFill>
            <a:srgbClr val="92D050">
              <a:alpha val="7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2223367" y="5886847"/>
            <a:ext cx="174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Conv</a:t>
            </a:r>
            <a:r>
              <a:rPr lang="tr-TR" dirty="0" smtClean="0"/>
              <a:t>.-</a:t>
            </a:r>
            <a:r>
              <a:rPr lang="tr-TR" dirty="0" err="1" smtClean="0"/>
              <a:t>MaxPool</a:t>
            </a:r>
            <a:endParaRPr lang="tr-TR" dirty="0"/>
          </a:p>
        </p:txBody>
      </p:sp>
      <p:cxnSp>
        <p:nvCxnSpPr>
          <p:cNvPr id="17" name="Düz Bağlayıcı 16"/>
          <p:cNvCxnSpPr/>
          <p:nvPr/>
        </p:nvCxnSpPr>
        <p:spPr>
          <a:xfrm>
            <a:off x="1696030" y="1793012"/>
            <a:ext cx="346651" cy="44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>
            <a:off x="330203" y="2107050"/>
            <a:ext cx="874856" cy="378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330203" y="5134967"/>
            <a:ext cx="874856" cy="703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1696030" y="4904510"/>
            <a:ext cx="346651" cy="58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3344719" y="2237963"/>
            <a:ext cx="213879" cy="496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>
            <a:off x="2507097" y="2558473"/>
            <a:ext cx="638462" cy="341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V="1">
            <a:off x="2507097" y="4645665"/>
            <a:ext cx="638462" cy="489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 flipH="1">
            <a:off x="3343565" y="4451927"/>
            <a:ext cx="210412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ağ Ok 33"/>
          <p:cNvSpPr/>
          <p:nvPr/>
        </p:nvSpPr>
        <p:spPr>
          <a:xfrm>
            <a:off x="3860800" y="3158836"/>
            <a:ext cx="757382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etin kutusu 46"/>
          <p:cNvSpPr txBox="1"/>
          <p:nvPr/>
        </p:nvSpPr>
        <p:spPr>
          <a:xfrm>
            <a:off x="4992542" y="5856951"/>
            <a:ext cx="28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Fully-connected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04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24873" y="1381490"/>
            <a:ext cx="834043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 err="1" smtClean="0"/>
              <a:t>Accuracy</a:t>
            </a:r>
            <a:r>
              <a:rPr lang="tr-TR" dirty="0"/>
              <a:t> :</a:t>
            </a:r>
            <a:r>
              <a:rPr lang="tr-TR" dirty="0" smtClean="0"/>
              <a:t>0.9868</a:t>
            </a:r>
            <a:r>
              <a:rPr lang="tr-TR" dirty="0"/>
              <a:t>, </a:t>
            </a:r>
            <a:r>
              <a:rPr lang="tr-TR" dirty="0" smtClean="0"/>
              <a:t>0.9849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52" y="1520309"/>
            <a:ext cx="5005457" cy="46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SUNUM PLANI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Problemin Tanımı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Sızma Tespit Sistemi(IDS) Nedir?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 Seti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Kullanılan Teknolojiler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Modeller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Gelecek Çalışmalar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Sonuç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0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24873" y="1381490"/>
            <a:ext cx="834043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5" name="Resi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" b="-1"/>
          <a:stretch/>
        </p:blipFill>
        <p:spPr bwMode="auto">
          <a:xfrm>
            <a:off x="2858119" y="2172739"/>
            <a:ext cx="3382645" cy="3177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3509818" y="2576945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0,99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4549442" y="2576945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0,01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4595090" y="4130895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0,97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509817" y="4125187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0,03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02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GELECEK ÇALIŞMALAR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853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Auto Encoder modellenmesi ve UGR16 veri seti kullanılarak CNN ve AE uygulanması.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Veri Görselleştirme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Farklı Model Sonuçları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 err="1" smtClean="0"/>
              <a:t>Flow</a:t>
            </a:r>
            <a:r>
              <a:rPr lang="tr-TR" dirty="0" smtClean="0"/>
              <a:t> Base ve </a:t>
            </a:r>
            <a:r>
              <a:rPr lang="tr-TR" dirty="0" err="1" smtClean="0"/>
              <a:t>Packet</a:t>
            </a:r>
            <a:r>
              <a:rPr lang="tr-TR" dirty="0" smtClean="0"/>
              <a:t> Base Veri Seti Modelleme ve Veri Önişleme  karşılaştırmaları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0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PROBLEMİN 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/>
              <a:t>Ağda gerçekleşen anormal aktivitelerin izlenmesi ve zararlı davranışların tespit edilmesi ağın güvenliği için büyük önem taşımaktadır. </a:t>
            </a:r>
          </a:p>
          <a:p>
            <a:pPr algn="just">
              <a:lnSpc>
                <a:spcPct val="100000"/>
              </a:lnSpc>
            </a:pPr>
            <a:r>
              <a:rPr lang="tr-TR" dirty="0"/>
              <a:t>Bu kapsamda, sentetik üretilmiş veya gerçek ağdan toplanıp belirli ön işlemlerden geçirerek oluşturulan veri setlerini kullanarak çeşitli algoritmalarla saldırıları tespit edecek modeller kurulmaktadır</a:t>
            </a:r>
            <a:r>
              <a:rPr lang="tr-TR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tr-TR" dirty="0"/>
              <a:t>Kurulan bu modeller kullanılacağı ağın özelliklerine göre organize edilip uygulanabilir bir hal almasıyla oluşturulan sisteme “Sızma Tespit Sistemi”(</a:t>
            </a:r>
            <a:r>
              <a:rPr lang="tr-TR" dirty="0" err="1"/>
              <a:t>Inrusion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 denir.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716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PROBLEMİN 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Yapay </a:t>
            </a:r>
            <a:r>
              <a:rPr lang="tr-TR" dirty="0"/>
              <a:t>sinir ağları; insan beyninden esinlenerek geliştirilmiş, ağırlıklı bağlantılar aracılığıyla birbirine bağlanan ve her biri kendi belleğine sahip işlem elemanlarından oluşan paralel ve dağıtılmış bilgi isleme yapıları; bir başka deyişle, biyolojik sinir ağlarını taklit eden bilgisayar programlarıdır (Elmas, 2003).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10" y="3879687"/>
            <a:ext cx="3100531" cy="24287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7" y="3877107"/>
            <a:ext cx="3360580" cy="24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PROBLEMİN 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dirty="0" smtClean="0"/>
              <a:t>Bu çalışmada sızma tespiti geliştirilirken yapay sinir ağları yöntemlerinden CNN kullanılmıştır.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929948"/>
            <a:ext cx="9077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PROBLEMİN TANIMI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" y="1036891"/>
            <a:ext cx="7631811" cy="29640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0" y="3601022"/>
            <a:ext cx="7729538" cy="32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SIZMA TESPİT SİSTEMİ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b="1" dirty="0" err="1" smtClean="0"/>
              <a:t>Intruder</a:t>
            </a:r>
            <a:r>
              <a:rPr lang="tr-TR" b="1" dirty="0" smtClean="0"/>
              <a:t> (saldırgan)</a:t>
            </a:r>
            <a:endParaRPr lang="tr-TR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Masquerader</a:t>
            </a:r>
            <a:r>
              <a:rPr lang="en-US" sz="2000" b="1" dirty="0"/>
              <a:t>: </a:t>
            </a:r>
            <a:r>
              <a:rPr lang="tr-TR" sz="2000" dirty="0" smtClean="0"/>
              <a:t>«Legal» bir kullanıcı hesabını ele geçiren yetkilendirilmemiş bir kullanıcı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Misfeasor</a:t>
            </a:r>
            <a:r>
              <a:rPr lang="tr-TR" sz="2000" dirty="0" smtClean="0"/>
              <a:t>: Sistemi yetkisi olmayan amaçlar için kullanan «Legal» kullanıcı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SIZMA TESPİT SİSTEMİ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r>
              <a:rPr lang="tr-TR" b="1" dirty="0" smtClean="0"/>
              <a:t>Saldırganlar</a:t>
            </a:r>
            <a:r>
              <a:rPr lang="en-US" b="1" dirty="0" smtClean="0"/>
              <a:t> </a:t>
            </a:r>
            <a:r>
              <a:rPr lang="tr-TR" b="1" dirty="0" smtClean="0"/>
              <a:t>bir yazılım kırılganlığına/açığına erişim amaçlı saldırabilir veya kullanıcı şifrelerini kırmaya erişimi sağladıktan sonra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Kritik verileri kopyalayabilirler,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Web içeriğinde değişiklik yapabilirler,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Kullanıcı isim ve şifrelerini elde edebilirler,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Makineleri «</a:t>
            </a:r>
            <a:r>
              <a:rPr lang="tr-TR" dirty="0" err="1" smtClean="0"/>
              <a:t>bot’a</a:t>
            </a:r>
            <a:r>
              <a:rPr lang="tr-TR" dirty="0" smtClean="0"/>
              <a:t>» çevirebilirler ,</a:t>
            </a:r>
            <a:endParaRPr lang="tr-TR" dirty="0"/>
          </a:p>
          <a:p>
            <a:r>
              <a:rPr lang="tr-TR" dirty="0" smtClean="0"/>
              <a:t>ve daha bir çok şey…</a:t>
            </a:r>
            <a:endParaRPr lang="en-US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835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SIZMA TESPİT SİSTEMİ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381490"/>
            <a:ext cx="7886700" cy="4926946"/>
          </a:xfrm>
        </p:spPr>
        <p:txBody>
          <a:bodyPr>
            <a:normAutofit/>
          </a:bodyPr>
          <a:lstStyle/>
          <a:p>
            <a:r>
              <a:rPr lang="tr-TR" b="1" dirty="0" smtClean="0"/>
              <a:t>Sızma Tespit Sistemleri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 </a:t>
            </a:r>
            <a:r>
              <a:rPr lang="tr-TR" dirty="0" smtClean="0"/>
              <a:t>Host-Base (Kapan Tek </a:t>
            </a:r>
            <a:r>
              <a:rPr lang="tr-TR" dirty="0" err="1" smtClean="0"/>
              <a:t>Hostta</a:t>
            </a:r>
            <a:r>
              <a:rPr lang="tr-T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 Network-Base(Kapan Ağda)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</a:t>
            </a:r>
            <a:r>
              <a:rPr lang="tr-TR" dirty="0" err="1" smtClean="0"/>
              <a:t>Anomaly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«Legal» kullanıcı verileri kullanılır.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Farklı </a:t>
            </a:r>
            <a:r>
              <a:rPr lang="tr-TR" dirty="0" err="1" smtClean="0"/>
              <a:t>daranışlar</a:t>
            </a:r>
            <a:r>
              <a:rPr lang="tr-TR" dirty="0" smtClean="0"/>
              <a:t> istatistiksel olarak tespit edilir.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 </a:t>
            </a:r>
            <a:r>
              <a:rPr lang="tr-TR" dirty="0" err="1" smtClean="0"/>
              <a:t>Sinature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Saldırgan veya «Legal» kullanıcı desenleri(</a:t>
            </a:r>
            <a:r>
              <a:rPr lang="tr-TR" dirty="0" err="1" smtClean="0"/>
              <a:t>pattern</a:t>
            </a:r>
            <a:r>
              <a:rPr lang="tr-TR" dirty="0" smtClean="0"/>
              <a:t>) tanımlanır,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Bu tanımlara uyma durumuna göre trafik sınıflandırılır.</a:t>
            </a:r>
            <a:endParaRPr lang="en-US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67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2250</TotalTime>
  <Words>707</Words>
  <Application>Microsoft Office PowerPoint</Application>
  <PresentationFormat>Ekran Gösterisi (4:3)</PresentationFormat>
  <Paragraphs>108</Paragraphs>
  <Slides>21</Slides>
  <Notes>1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Geçmişe bakış</vt:lpstr>
      <vt:lpstr>SIZMA TESPİT SİSTEMİ</vt:lpstr>
      <vt:lpstr>SUNUM PLANI</vt:lpstr>
      <vt:lpstr>PROBLEMİN TANIMI</vt:lpstr>
      <vt:lpstr>PROBLEMİN TANIMI</vt:lpstr>
      <vt:lpstr>PROBLEMİN TANIMI</vt:lpstr>
      <vt:lpstr>PROBLEMİN TANIMI</vt:lpstr>
      <vt:lpstr>SIZMA TESPİT SİSTEMİ</vt:lpstr>
      <vt:lpstr>SIZMA TESPİT SİSTEMİ</vt:lpstr>
      <vt:lpstr>SIZMA TESPİT SİSTEMİ</vt:lpstr>
      <vt:lpstr>VERİ SETİ</vt:lpstr>
      <vt:lpstr>VERİ SETİ</vt:lpstr>
      <vt:lpstr>VERİ SETİ</vt:lpstr>
      <vt:lpstr>VERİ SETİ</vt:lpstr>
      <vt:lpstr>VERİ SETİ</vt:lpstr>
      <vt:lpstr>VERİ SETİ</vt:lpstr>
      <vt:lpstr>KULLANILAN TEKNOLOJİLER</vt:lpstr>
      <vt:lpstr>MODEL</vt:lpstr>
      <vt:lpstr>MODEL</vt:lpstr>
      <vt:lpstr>MODEL</vt:lpstr>
      <vt:lpstr>MODEL</vt:lpstr>
      <vt:lpstr>GELECEK ÇALIŞMALAR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ÇEVRİMDIŞI EL YAZISI TANIMA SİSTEMİ</dc:title>
  <dc:creator>Yusuf Eroğlu</dc:creator>
  <cp:lastModifiedBy>Yusuf Eroğlu</cp:lastModifiedBy>
  <cp:revision>47</cp:revision>
  <dcterms:created xsi:type="dcterms:W3CDTF">2019-07-09T22:12:11Z</dcterms:created>
  <dcterms:modified xsi:type="dcterms:W3CDTF">2020-04-05T11:31:09Z</dcterms:modified>
</cp:coreProperties>
</file>