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3" r:id="rId3"/>
    <p:sldId id="257" r:id="rId4"/>
    <p:sldId id="259" r:id="rId5"/>
    <p:sldId id="258"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1" d="100"/>
          <a:sy n="81" d="100"/>
        </p:scale>
        <p:origin x="11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F554409-B47C-458F-92FE-2E6A1120DB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EB73F4-B9A5-4A2C-951C-AB729FA0D7D2}">
      <dgm:prSet custT="1"/>
      <dgm:spPr/>
      <dgm:t>
        <a:bodyPr/>
        <a:lstStyle/>
        <a:p>
          <a:r>
            <a:rPr lang="en-US" sz="1500" dirty="0"/>
            <a:t>Researched orbital mechanics, and developed an application that accesses NASA’s NEO API and dynamically draws the orbital diagram for asteroids that are approaching earth, embedding them into the web application. Provided a simple user interface to increase availability.</a:t>
          </a:r>
        </a:p>
      </dgm:t>
    </dgm:pt>
    <dgm:pt modelId="{4B003D2E-F43F-4348-A610-6795206C701D}" type="parTrans" cxnId="{311E408D-610F-4650-88BC-6242909A1D1C}">
      <dgm:prSet/>
      <dgm:spPr/>
      <dgm:t>
        <a:bodyPr/>
        <a:lstStyle/>
        <a:p>
          <a:endParaRPr lang="en-US"/>
        </a:p>
      </dgm:t>
    </dgm:pt>
    <dgm:pt modelId="{2B1F591D-CC10-4EDD-B9AD-55B705EBF32D}" type="sibTrans" cxnId="{311E408D-610F-4650-88BC-6242909A1D1C}">
      <dgm:prSet/>
      <dgm:spPr/>
      <dgm:t>
        <a:bodyPr/>
        <a:lstStyle/>
        <a:p>
          <a:endParaRPr lang="en-US"/>
        </a:p>
      </dgm:t>
    </dgm:pt>
    <dgm:pt modelId="{3E5095E9-C7C0-47B1-B92B-0B84B6E64149}">
      <dgm:prSet custT="1"/>
      <dgm:spPr/>
      <dgm:t>
        <a:bodyPr/>
        <a:lstStyle/>
        <a:p>
          <a:r>
            <a:rPr lang="en-US" sz="1600" dirty="0"/>
            <a:t>SMS-based subscription service that texts users as soon as an asteroid that NASA has classified as “hazardous” is discovered.</a:t>
          </a:r>
        </a:p>
      </dgm:t>
    </dgm:pt>
    <dgm:pt modelId="{F93600D6-BEDB-46B2-90BC-302824753DC4}" type="parTrans" cxnId="{9EAB1CB2-4009-4C0B-B91D-0B99CB4103C9}">
      <dgm:prSet/>
      <dgm:spPr/>
      <dgm:t>
        <a:bodyPr/>
        <a:lstStyle/>
        <a:p>
          <a:endParaRPr lang="en-US"/>
        </a:p>
      </dgm:t>
    </dgm:pt>
    <dgm:pt modelId="{C691E307-1A98-4EC5-93A2-E66EB545FC4C}" type="sibTrans" cxnId="{9EAB1CB2-4009-4C0B-B91D-0B99CB4103C9}">
      <dgm:prSet/>
      <dgm:spPr/>
      <dgm:t>
        <a:bodyPr/>
        <a:lstStyle/>
        <a:p>
          <a:endParaRPr lang="en-US"/>
        </a:p>
      </dgm:t>
    </dgm:pt>
    <dgm:pt modelId="{05D1C8AD-5104-4B59-BF39-D1C7DE85120A}" type="pres">
      <dgm:prSet presAssocID="{7F554409-B47C-458F-92FE-2E6A1120DB85}" presName="root" presStyleCnt="0">
        <dgm:presLayoutVars>
          <dgm:dir/>
          <dgm:resizeHandles val="exact"/>
        </dgm:presLayoutVars>
      </dgm:prSet>
      <dgm:spPr/>
    </dgm:pt>
    <dgm:pt modelId="{FB194ED5-85D3-462C-9BE9-78403CED8B54}" type="pres">
      <dgm:prSet presAssocID="{D7EB73F4-B9A5-4A2C-951C-AB729FA0D7D2}" presName="compNode" presStyleCnt="0"/>
      <dgm:spPr/>
    </dgm:pt>
    <dgm:pt modelId="{103C44F5-76E3-489C-9A62-CCEC8770237C}" type="pres">
      <dgm:prSet presAssocID="{D7EB73F4-B9A5-4A2C-951C-AB729FA0D7D2}" presName="bgRect" presStyleLbl="bgShp" presStyleIdx="0" presStyleCnt="2" custScaleY="126784" custLinFactNeighborY="21250"/>
      <dgm:spPr/>
    </dgm:pt>
    <dgm:pt modelId="{ADDC43EB-ED4C-4871-B162-92E59944A6A1}" type="pres">
      <dgm:prSet presAssocID="{D7EB73F4-B9A5-4A2C-951C-AB729FA0D7D2}" presName="iconRect" presStyleLbl="node1" presStyleIdx="0" presStyleCnt="2" custLinFactNeighborX="4376" custLinFactNeighborY="317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et"/>
        </a:ext>
      </dgm:extLst>
    </dgm:pt>
    <dgm:pt modelId="{5FB2E984-7453-4309-99A3-6EF385816BBC}" type="pres">
      <dgm:prSet presAssocID="{D7EB73F4-B9A5-4A2C-951C-AB729FA0D7D2}" presName="spaceRect" presStyleCnt="0"/>
      <dgm:spPr/>
    </dgm:pt>
    <dgm:pt modelId="{0D057843-E1DA-49C3-AA49-7D7E98B41B10}" type="pres">
      <dgm:prSet presAssocID="{D7EB73F4-B9A5-4A2C-951C-AB729FA0D7D2}" presName="parTx" presStyleLbl="revTx" presStyleIdx="0" presStyleCnt="2" custScaleY="132116" custLinFactNeighborX="-4178" custLinFactNeighborY="14249">
        <dgm:presLayoutVars>
          <dgm:chMax val="0"/>
          <dgm:chPref val="0"/>
        </dgm:presLayoutVars>
      </dgm:prSet>
      <dgm:spPr/>
    </dgm:pt>
    <dgm:pt modelId="{E87B0E97-5721-424D-866F-6A05C79F99EF}" type="pres">
      <dgm:prSet presAssocID="{2B1F591D-CC10-4EDD-B9AD-55B705EBF32D}" presName="sibTrans" presStyleCnt="0"/>
      <dgm:spPr/>
    </dgm:pt>
    <dgm:pt modelId="{1E26346E-A303-4CB0-8F9F-4808A7E3431F}" type="pres">
      <dgm:prSet presAssocID="{3E5095E9-C7C0-47B1-B92B-0B84B6E64149}" presName="compNode" presStyleCnt="0"/>
      <dgm:spPr/>
    </dgm:pt>
    <dgm:pt modelId="{E9074018-ADCB-4D91-90C0-3D905B137C0C}" type="pres">
      <dgm:prSet presAssocID="{3E5095E9-C7C0-47B1-B92B-0B84B6E64149}" presName="bgRect" presStyleLbl="bgShp" presStyleIdx="1" presStyleCnt="2" custScaleY="88217" custLinFactNeighborY="20956"/>
      <dgm:spPr/>
    </dgm:pt>
    <dgm:pt modelId="{D753D157-D477-44AE-BF7B-07B3EE75D034}" type="pres">
      <dgm:prSet presAssocID="{3E5095E9-C7C0-47B1-B92B-0B84B6E64149}" presName="iconRect" presStyleLbl="node1" presStyleIdx="1" presStyleCnt="2" custLinFactNeighborX="-7987" custLinFactNeighborY="351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A7BA06A0-CAF3-4F62-B90F-85EEC1418528}" type="pres">
      <dgm:prSet presAssocID="{3E5095E9-C7C0-47B1-B92B-0B84B6E64149}" presName="spaceRect" presStyleCnt="0"/>
      <dgm:spPr/>
    </dgm:pt>
    <dgm:pt modelId="{E7A226D2-385F-4BB0-B021-E810207A35C3}" type="pres">
      <dgm:prSet presAssocID="{3E5095E9-C7C0-47B1-B92B-0B84B6E64149}" presName="parTx" presStyleLbl="revTx" presStyleIdx="1" presStyleCnt="2" custLinFactNeighborX="0" custLinFactNeighborY="13449">
        <dgm:presLayoutVars>
          <dgm:chMax val="0"/>
          <dgm:chPref val="0"/>
        </dgm:presLayoutVars>
      </dgm:prSet>
      <dgm:spPr/>
    </dgm:pt>
  </dgm:ptLst>
  <dgm:cxnLst>
    <dgm:cxn modelId="{5204C824-7337-4AF1-B614-DCDC6B19822B}" type="presOf" srcId="{D7EB73F4-B9A5-4A2C-951C-AB729FA0D7D2}" destId="{0D057843-E1DA-49C3-AA49-7D7E98B41B10}" srcOrd="0" destOrd="0" presId="urn:microsoft.com/office/officeart/2018/2/layout/IconVerticalSolidList"/>
    <dgm:cxn modelId="{8ACA9E2A-D9CD-49DE-8A28-B4CCD333FD13}" type="presOf" srcId="{3E5095E9-C7C0-47B1-B92B-0B84B6E64149}" destId="{E7A226D2-385F-4BB0-B021-E810207A35C3}" srcOrd="0" destOrd="0" presId="urn:microsoft.com/office/officeart/2018/2/layout/IconVerticalSolidList"/>
    <dgm:cxn modelId="{064B262B-525A-4461-A728-3795A874B660}" type="presOf" srcId="{7F554409-B47C-458F-92FE-2E6A1120DB85}" destId="{05D1C8AD-5104-4B59-BF39-D1C7DE85120A}" srcOrd="0" destOrd="0" presId="urn:microsoft.com/office/officeart/2018/2/layout/IconVerticalSolidList"/>
    <dgm:cxn modelId="{311E408D-610F-4650-88BC-6242909A1D1C}" srcId="{7F554409-B47C-458F-92FE-2E6A1120DB85}" destId="{D7EB73F4-B9A5-4A2C-951C-AB729FA0D7D2}" srcOrd="0" destOrd="0" parTransId="{4B003D2E-F43F-4348-A610-6795206C701D}" sibTransId="{2B1F591D-CC10-4EDD-B9AD-55B705EBF32D}"/>
    <dgm:cxn modelId="{9EAB1CB2-4009-4C0B-B91D-0B99CB4103C9}" srcId="{7F554409-B47C-458F-92FE-2E6A1120DB85}" destId="{3E5095E9-C7C0-47B1-B92B-0B84B6E64149}" srcOrd="1" destOrd="0" parTransId="{F93600D6-BEDB-46B2-90BC-302824753DC4}" sibTransId="{C691E307-1A98-4EC5-93A2-E66EB545FC4C}"/>
    <dgm:cxn modelId="{619BBA0D-F004-4701-9A47-A2F2062138E7}" type="presParOf" srcId="{05D1C8AD-5104-4B59-BF39-D1C7DE85120A}" destId="{FB194ED5-85D3-462C-9BE9-78403CED8B54}" srcOrd="0" destOrd="0" presId="urn:microsoft.com/office/officeart/2018/2/layout/IconVerticalSolidList"/>
    <dgm:cxn modelId="{B2D44CC9-BB48-4A39-9CDF-2CC2DFD3EFE2}" type="presParOf" srcId="{FB194ED5-85D3-462C-9BE9-78403CED8B54}" destId="{103C44F5-76E3-489C-9A62-CCEC8770237C}" srcOrd="0" destOrd="0" presId="urn:microsoft.com/office/officeart/2018/2/layout/IconVerticalSolidList"/>
    <dgm:cxn modelId="{62BFF92E-D45D-437D-8DFB-15CA36F9FBA2}" type="presParOf" srcId="{FB194ED5-85D3-462C-9BE9-78403CED8B54}" destId="{ADDC43EB-ED4C-4871-B162-92E59944A6A1}" srcOrd="1" destOrd="0" presId="urn:microsoft.com/office/officeart/2018/2/layout/IconVerticalSolidList"/>
    <dgm:cxn modelId="{4FEDAF33-DB89-4FBB-9890-5F819233260D}" type="presParOf" srcId="{FB194ED5-85D3-462C-9BE9-78403CED8B54}" destId="{5FB2E984-7453-4309-99A3-6EF385816BBC}" srcOrd="2" destOrd="0" presId="urn:microsoft.com/office/officeart/2018/2/layout/IconVerticalSolidList"/>
    <dgm:cxn modelId="{C51027A6-0395-422C-AB38-84FFB23699F0}" type="presParOf" srcId="{FB194ED5-85D3-462C-9BE9-78403CED8B54}" destId="{0D057843-E1DA-49C3-AA49-7D7E98B41B10}" srcOrd="3" destOrd="0" presId="urn:microsoft.com/office/officeart/2018/2/layout/IconVerticalSolidList"/>
    <dgm:cxn modelId="{382C0BB9-3232-4F4B-82FD-6EDAB7BFA936}" type="presParOf" srcId="{05D1C8AD-5104-4B59-BF39-D1C7DE85120A}" destId="{E87B0E97-5721-424D-866F-6A05C79F99EF}" srcOrd="1" destOrd="0" presId="urn:microsoft.com/office/officeart/2018/2/layout/IconVerticalSolidList"/>
    <dgm:cxn modelId="{72BE5DF7-DC9C-4FFB-B304-4ECAC240A576}" type="presParOf" srcId="{05D1C8AD-5104-4B59-BF39-D1C7DE85120A}" destId="{1E26346E-A303-4CB0-8F9F-4808A7E3431F}" srcOrd="2" destOrd="0" presId="urn:microsoft.com/office/officeart/2018/2/layout/IconVerticalSolidList"/>
    <dgm:cxn modelId="{FF020A40-E61B-4BCE-9472-C8345D6D27EF}" type="presParOf" srcId="{1E26346E-A303-4CB0-8F9F-4808A7E3431F}" destId="{E9074018-ADCB-4D91-90C0-3D905B137C0C}" srcOrd="0" destOrd="0" presId="urn:microsoft.com/office/officeart/2018/2/layout/IconVerticalSolidList"/>
    <dgm:cxn modelId="{983AA313-03E2-4D57-8DAF-0C8F53BA6FD8}" type="presParOf" srcId="{1E26346E-A303-4CB0-8F9F-4808A7E3431F}" destId="{D753D157-D477-44AE-BF7B-07B3EE75D034}" srcOrd="1" destOrd="0" presId="urn:microsoft.com/office/officeart/2018/2/layout/IconVerticalSolidList"/>
    <dgm:cxn modelId="{B4EE39B3-021F-42CE-BEF8-C51235B835FE}" type="presParOf" srcId="{1E26346E-A303-4CB0-8F9F-4808A7E3431F}" destId="{A7BA06A0-CAF3-4F62-B90F-85EEC1418528}" srcOrd="2" destOrd="0" presId="urn:microsoft.com/office/officeart/2018/2/layout/IconVerticalSolidList"/>
    <dgm:cxn modelId="{981FCBE3-02AF-43D6-9C67-F04E051658C8}" type="presParOf" srcId="{1E26346E-A303-4CB0-8F9F-4808A7E3431F}" destId="{E7A226D2-385F-4BB0-B021-E810207A35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C44F5-76E3-489C-9A62-CCEC8770237C}">
      <dsp:nvSpPr>
        <dsp:cNvPr id="0" name=""/>
        <dsp:cNvSpPr/>
      </dsp:nvSpPr>
      <dsp:spPr>
        <a:xfrm>
          <a:off x="0" y="932554"/>
          <a:ext cx="6625705" cy="24222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C43EB-ED4C-4871-B162-92E59944A6A1}">
      <dsp:nvSpPr>
        <dsp:cNvPr id="0" name=""/>
        <dsp:cNvSpPr/>
      </dsp:nvSpPr>
      <dsp:spPr>
        <a:xfrm>
          <a:off x="623929" y="1545806"/>
          <a:ext cx="1050811" cy="1050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057843-E1DA-49C3-AA49-7D7E98B41B10}">
      <dsp:nvSpPr>
        <dsp:cNvPr id="0" name=""/>
        <dsp:cNvSpPr/>
      </dsp:nvSpPr>
      <dsp:spPr>
        <a:xfrm>
          <a:off x="2022078" y="747860"/>
          <a:ext cx="4419001" cy="252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202" tIns="202202" rIns="202202" bIns="202202" numCol="1" spcCol="1270" anchor="ctr" anchorCtr="0">
          <a:noAutofit/>
        </a:bodyPr>
        <a:lstStyle/>
        <a:p>
          <a:pPr marL="0" lvl="0" indent="0" algn="l" defTabSz="666750">
            <a:lnSpc>
              <a:spcPct val="90000"/>
            </a:lnSpc>
            <a:spcBef>
              <a:spcPct val="0"/>
            </a:spcBef>
            <a:spcAft>
              <a:spcPct val="35000"/>
            </a:spcAft>
            <a:buNone/>
          </a:pPr>
          <a:r>
            <a:rPr lang="en-US" sz="1500" kern="1200" dirty="0"/>
            <a:t>Researched orbital mechanics, and developed an application that accesses NASA’s NEO API and dynamically draws the orbital diagram for asteroids that are approaching earth, embedding them into the web application. Provided a simple user interface to increase availability.</a:t>
          </a:r>
        </a:p>
      </dsp:txBody>
      <dsp:txXfrm>
        <a:off x="2022078" y="747860"/>
        <a:ext cx="4419001" cy="2524163"/>
      </dsp:txXfrm>
    </dsp:sp>
    <dsp:sp modelId="{E9074018-ADCB-4D91-90C0-3D905B137C0C}">
      <dsp:nvSpPr>
        <dsp:cNvPr id="0" name=""/>
        <dsp:cNvSpPr/>
      </dsp:nvSpPr>
      <dsp:spPr>
        <a:xfrm>
          <a:off x="0" y="3949427"/>
          <a:ext cx="6625705" cy="16854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53D157-D477-44AE-BF7B-07B3EE75D034}">
      <dsp:nvSpPr>
        <dsp:cNvPr id="0" name=""/>
        <dsp:cNvSpPr/>
      </dsp:nvSpPr>
      <dsp:spPr>
        <a:xfrm>
          <a:off x="494017" y="4235715"/>
          <a:ext cx="1050811" cy="1050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226D2-385F-4BB0-B021-E810207A35C3}">
      <dsp:nvSpPr>
        <dsp:cNvPr id="0" name=""/>
        <dsp:cNvSpPr/>
      </dsp:nvSpPr>
      <dsp:spPr>
        <a:xfrm>
          <a:off x="2206703" y="3693440"/>
          <a:ext cx="4419001" cy="1910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202" tIns="202202" rIns="202202" bIns="202202" numCol="1" spcCol="1270" anchor="ctr" anchorCtr="0">
          <a:noAutofit/>
        </a:bodyPr>
        <a:lstStyle/>
        <a:p>
          <a:pPr marL="0" lvl="0" indent="0" algn="l" defTabSz="711200">
            <a:lnSpc>
              <a:spcPct val="90000"/>
            </a:lnSpc>
            <a:spcBef>
              <a:spcPct val="0"/>
            </a:spcBef>
            <a:spcAft>
              <a:spcPct val="35000"/>
            </a:spcAft>
            <a:buNone/>
          </a:pPr>
          <a:r>
            <a:rPr lang="en-US" sz="1600" kern="1200" dirty="0"/>
            <a:t>SMS-based subscription service that texts users as soon as an asteroid that NASA has classified as “hazardous” is discovered.</a:t>
          </a:r>
        </a:p>
      </dsp:txBody>
      <dsp:txXfrm>
        <a:off x="2206703" y="3693440"/>
        <a:ext cx="4419001" cy="1910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419311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7F7A8-F52D-4E4F-8004-5D3207E19456}" type="datetimeFigureOut">
              <a:rPr lang="en-CA" smtClean="0"/>
              <a:t>2020-10-04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242158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169544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989266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237194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B7F7A8-F52D-4E4F-8004-5D3207E19456}" type="datetimeFigureOut">
              <a:rPr lang="en-CA" smtClean="0"/>
              <a:t>2020-10-04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279808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B7F7A8-F52D-4E4F-8004-5D3207E19456}" type="datetimeFigureOut">
              <a:rPr lang="en-CA" smtClean="0"/>
              <a:t>2020-10-04</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354088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4257368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31995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606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7F7A8-F52D-4E4F-8004-5D3207E19456}" type="datetimeFigureOut">
              <a:rPr lang="en-CA" smtClean="0"/>
              <a:t>2020-10-04</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5379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7F7A8-F52D-4E4F-8004-5D3207E19456}" type="datetimeFigureOut">
              <a:rPr lang="en-CA" smtClean="0"/>
              <a:t>2020-10-04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39691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7F7A8-F52D-4E4F-8004-5D3207E19456}" type="datetimeFigureOut">
              <a:rPr lang="en-CA" smtClean="0"/>
              <a:t>2020-10-04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5138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7F7A8-F52D-4E4F-8004-5D3207E19456}" type="datetimeFigureOut">
              <a:rPr lang="en-CA" smtClean="0"/>
              <a:t>2020-10-04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59214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7F7A8-F52D-4E4F-8004-5D3207E19456}" type="datetimeFigureOut">
              <a:rPr lang="en-CA" smtClean="0"/>
              <a:t>2020-10-04</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339517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7F7A8-F52D-4E4F-8004-5D3207E19456}" type="datetimeFigureOut">
              <a:rPr lang="en-CA" smtClean="0"/>
              <a:t>2020-10-04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153006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7F7A8-F52D-4E4F-8004-5D3207E19456}" type="datetimeFigureOut">
              <a:rPr lang="en-CA" smtClean="0"/>
              <a:t>2020-10-04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D17C69-BC2A-4B53-B57D-8A6519BEC342}" type="slidenum">
              <a:rPr lang="en-CA" smtClean="0"/>
              <a:t>‹#›</a:t>
            </a:fld>
            <a:endParaRPr lang="en-CA"/>
          </a:p>
        </p:txBody>
      </p:sp>
    </p:spTree>
    <p:extLst>
      <p:ext uri="{BB962C8B-B14F-4D97-AF65-F5344CB8AC3E}">
        <p14:creationId xmlns:p14="http://schemas.microsoft.com/office/powerpoint/2010/main" val="54699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4B7F7A8-F52D-4E4F-8004-5D3207E19456}" type="datetimeFigureOut">
              <a:rPr lang="en-CA" smtClean="0"/>
              <a:t>2020-10-04</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BD17C69-BC2A-4B53-B57D-8A6519BEC342}" type="slidenum">
              <a:rPr lang="en-CA" smtClean="0"/>
              <a:t>‹#›</a:t>
            </a:fld>
            <a:endParaRPr lang="en-CA"/>
          </a:p>
        </p:txBody>
      </p:sp>
    </p:spTree>
    <p:extLst>
      <p:ext uri="{BB962C8B-B14F-4D97-AF65-F5344CB8AC3E}">
        <p14:creationId xmlns:p14="http://schemas.microsoft.com/office/powerpoint/2010/main" val="373753241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7BB3AA-12AF-41B5-AD15-758B18BD5E9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rPr>
              <a:t>Asteroid Hub</a:t>
            </a:r>
            <a:endParaRPr lang="en-CA" sz="6600">
              <a:solidFill>
                <a:srgbClr val="FFFFFF"/>
              </a:solidFill>
            </a:endParaRPr>
          </a:p>
        </p:txBody>
      </p:sp>
      <p:sp>
        <p:nvSpPr>
          <p:cNvPr id="3" name="Subtitle 2">
            <a:extLst>
              <a:ext uri="{FF2B5EF4-FFF2-40B4-BE49-F238E27FC236}">
                <a16:creationId xmlns:a16="http://schemas.microsoft.com/office/drawing/2014/main" id="{ACE53155-9546-4845-928A-2549F611CC1D}"/>
              </a:ext>
            </a:extLst>
          </p:cNvPr>
          <p:cNvSpPr>
            <a:spLocks noGrp="1"/>
          </p:cNvSpPr>
          <p:nvPr>
            <p:ph type="subTitle" idx="1"/>
          </p:nvPr>
        </p:nvSpPr>
        <p:spPr>
          <a:xfrm>
            <a:off x="1683171" y="5240851"/>
            <a:ext cx="8825658" cy="828932"/>
          </a:xfrm>
        </p:spPr>
        <p:txBody>
          <a:bodyPr>
            <a:normAutofit/>
          </a:bodyPr>
          <a:lstStyle/>
          <a:p>
            <a:pPr algn="ctr"/>
            <a:r>
              <a:rPr lang="en-US" sz="2400">
                <a:solidFill>
                  <a:schemeClr val="tx2"/>
                </a:solidFill>
              </a:rPr>
              <a:t>Yusuf Shaik</a:t>
            </a:r>
            <a:endParaRPr lang="en-CA" sz="2400">
              <a:solidFill>
                <a:schemeClr val="tx2"/>
              </a:solidFill>
            </a:endParaRPr>
          </a:p>
        </p:txBody>
      </p:sp>
    </p:spTree>
    <p:extLst>
      <p:ext uri="{BB962C8B-B14F-4D97-AF65-F5344CB8AC3E}">
        <p14:creationId xmlns:p14="http://schemas.microsoft.com/office/powerpoint/2010/main" val="285010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C541973-3282-47C8-B780-15077E458932}"/>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did I create?</a:t>
            </a:r>
            <a:endParaRPr lang="en-CA">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AE19958-CA03-4DD5-8AFC-54287A2CABD0}"/>
              </a:ext>
            </a:extLst>
          </p:cNvPr>
          <p:cNvGraphicFramePr>
            <a:graphicFrameLocks noGrp="1"/>
          </p:cNvGraphicFramePr>
          <p:nvPr>
            <p:ph idx="1"/>
            <p:extLst>
              <p:ext uri="{D42A27DB-BD31-4B8C-83A1-F6EECF244321}">
                <p14:modId xmlns:p14="http://schemas.microsoft.com/office/powerpoint/2010/main" val="3992452898"/>
              </p:ext>
            </p:extLst>
          </p:nvPr>
        </p:nvGraphicFramePr>
        <p:xfrm>
          <a:off x="5142960" y="542496"/>
          <a:ext cx="6625705" cy="5822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84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DD8104-D6AC-4F67-80FF-0CB43C65EB0A}"/>
              </a:ext>
            </a:extLst>
          </p:cNvPr>
          <p:cNvPicPr>
            <a:picLocks noChangeAspect="1"/>
          </p:cNvPicPr>
          <p:nvPr/>
        </p:nvPicPr>
        <p:blipFill rotWithShape="1">
          <a:blip r:embed="rId2">
            <a:alphaModFix amt="40000"/>
          </a:blip>
          <a:srcRect t="29022"/>
          <a:stretch/>
        </p:blipFill>
        <p:spPr>
          <a:xfrm>
            <a:off x="20" y="10"/>
            <a:ext cx="12191980" cy="6857990"/>
          </a:xfrm>
          <a:prstGeom prst="rect">
            <a:avLst/>
          </a:prstGeom>
        </p:spPr>
      </p:pic>
      <p:sp>
        <p:nvSpPr>
          <p:cNvPr id="2" name="Title 1">
            <a:extLst>
              <a:ext uri="{FF2B5EF4-FFF2-40B4-BE49-F238E27FC236}">
                <a16:creationId xmlns:a16="http://schemas.microsoft.com/office/drawing/2014/main" id="{058D62FB-3288-4616-A438-C926E82BFA64}"/>
              </a:ext>
            </a:extLst>
          </p:cNvPr>
          <p:cNvSpPr>
            <a:spLocks noGrp="1"/>
          </p:cNvSpPr>
          <p:nvPr>
            <p:ph type="title"/>
          </p:nvPr>
        </p:nvSpPr>
        <p:spPr>
          <a:xfrm>
            <a:off x="950159" y="997310"/>
            <a:ext cx="2217638" cy="706964"/>
          </a:xfrm>
        </p:spPr>
        <p:txBody>
          <a:bodyPr vert="horz" lIns="91440" tIns="45720" rIns="91440" bIns="45720" rtlCol="0" anchor="ctr">
            <a:normAutofit/>
          </a:bodyPr>
          <a:lstStyle/>
          <a:p>
            <a:r>
              <a:rPr lang="en-US" dirty="0">
                <a:solidFill>
                  <a:schemeClr val="tx1"/>
                </a:solidFill>
              </a:rPr>
              <a:t>Purpose</a:t>
            </a:r>
          </a:p>
        </p:txBody>
      </p:sp>
      <p:sp>
        <p:nvSpPr>
          <p:cNvPr id="6" name="TextBox 5">
            <a:extLst>
              <a:ext uri="{FF2B5EF4-FFF2-40B4-BE49-F238E27FC236}">
                <a16:creationId xmlns:a16="http://schemas.microsoft.com/office/drawing/2014/main" id="{8203A997-43A6-451D-AD5E-BF9AF0BCE861}"/>
              </a:ext>
            </a:extLst>
          </p:cNvPr>
          <p:cNvSpPr txBox="1"/>
          <p:nvPr/>
        </p:nvSpPr>
        <p:spPr>
          <a:xfrm>
            <a:off x="493255" y="2305597"/>
            <a:ext cx="5349085" cy="3416300"/>
          </a:xfrm>
          <a:prstGeom prst="rect">
            <a:avLst/>
          </a:prstGeom>
        </p:spPr>
        <p:txBody>
          <a:bodyPr vert="horz" lIns="91440" tIns="45720" rIns="91440" bIns="45720" rtlCol="0">
            <a:normAutofit lnSpcReduction="10000"/>
          </a:bodyPr>
          <a:lstStyle/>
          <a:p>
            <a:pPr marL="285750" indent="-285750">
              <a:spcBef>
                <a:spcPts val="1000"/>
              </a:spcBef>
              <a:buClr>
                <a:schemeClr val="accent1"/>
              </a:buClr>
              <a:buSzPct val="80000"/>
              <a:buFont typeface="Wingdings 3" charset="2"/>
              <a:buChar char=""/>
            </a:pPr>
            <a:r>
              <a:rPr lang="en-US" sz="2400" dirty="0"/>
              <a:t>Challenge: Hey! What are you looking at?</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r>
              <a:rPr lang="en-US" sz="2400" dirty="0"/>
              <a:t>Browse orbital diagrams of near-earth asteroids</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r>
              <a:rPr lang="en-US" sz="2400" dirty="0"/>
              <a:t>SMS subscription service for hazardous asteroids</a:t>
            </a:r>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p:txBody>
      </p:sp>
      <p:sp>
        <p:nvSpPr>
          <p:cNvPr id="3" name="TextBox 2">
            <a:extLst>
              <a:ext uri="{FF2B5EF4-FFF2-40B4-BE49-F238E27FC236}">
                <a16:creationId xmlns:a16="http://schemas.microsoft.com/office/drawing/2014/main" id="{0313410B-8D2D-4C6E-B802-65D2DFA03CB2}"/>
              </a:ext>
            </a:extLst>
          </p:cNvPr>
          <p:cNvSpPr txBox="1"/>
          <p:nvPr/>
        </p:nvSpPr>
        <p:spPr>
          <a:xfrm>
            <a:off x="6504042" y="2305597"/>
            <a:ext cx="5349085" cy="3416300"/>
          </a:xfrm>
          <a:prstGeom prst="rect">
            <a:avLst/>
          </a:prstGeom>
        </p:spPr>
        <p:txBody>
          <a:bodyPr vert="horz" lIns="91440" tIns="45720" rIns="91440" bIns="45720" rtlCol="0">
            <a:normAutofit fontScale="92500" lnSpcReduction="10000"/>
          </a:bodyPr>
          <a:lstStyle/>
          <a:p>
            <a:pPr marL="285750" indent="-285750">
              <a:spcBef>
                <a:spcPts val="1000"/>
              </a:spcBef>
              <a:buClr>
                <a:schemeClr val="accent1"/>
              </a:buClr>
              <a:buSzPct val="80000"/>
              <a:buFont typeface="Wingdings 3" charset="2"/>
              <a:buChar char=""/>
            </a:pPr>
            <a:r>
              <a:rPr lang="en-US" sz="2400" dirty="0"/>
              <a:t>Target Audience: Space enthusiasts/Researchers</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r>
              <a:rPr lang="en-US" sz="2400" dirty="0"/>
              <a:t>JPL website gives in-depth information, might be too much info for the average user</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r>
              <a:rPr lang="en-US" sz="2400" dirty="0"/>
              <a:t>Researchers might like to see the information at a quick glance</a:t>
            </a:r>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p:txBody>
      </p:sp>
      <p:sp>
        <p:nvSpPr>
          <p:cNvPr id="9" name="Title 1">
            <a:extLst>
              <a:ext uri="{FF2B5EF4-FFF2-40B4-BE49-F238E27FC236}">
                <a16:creationId xmlns:a16="http://schemas.microsoft.com/office/drawing/2014/main" id="{939CD8B3-C9F5-4FBF-84AD-5C6E7A3D0ED2}"/>
              </a:ext>
            </a:extLst>
          </p:cNvPr>
          <p:cNvSpPr txBox="1">
            <a:spLocks/>
          </p:cNvSpPr>
          <p:nvPr/>
        </p:nvSpPr>
        <p:spPr bwMode="gray">
          <a:xfrm>
            <a:off x="6673477" y="973668"/>
            <a:ext cx="2217638" cy="706964"/>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Audience</a:t>
            </a:r>
          </a:p>
        </p:txBody>
      </p:sp>
    </p:spTree>
    <p:extLst>
      <p:ext uri="{BB962C8B-B14F-4D97-AF65-F5344CB8AC3E}">
        <p14:creationId xmlns:p14="http://schemas.microsoft.com/office/powerpoint/2010/main" val="14504354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Shape 1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D1DFDE0-DA02-4A74-AD57-02C46025BF4E}"/>
              </a:ext>
            </a:extLst>
          </p:cNvPr>
          <p:cNvSpPr>
            <a:spLocks noGrp="1"/>
          </p:cNvSpPr>
          <p:nvPr>
            <p:ph type="title"/>
          </p:nvPr>
        </p:nvSpPr>
        <p:spPr>
          <a:xfrm>
            <a:off x="1154955" y="973668"/>
            <a:ext cx="2942210" cy="1020232"/>
          </a:xfrm>
        </p:spPr>
        <p:txBody>
          <a:bodyPr vert="horz" lIns="91440" tIns="45720" rIns="91440" bIns="45720" rtlCol="0" anchor="ctr">
            <a:normAutofit/>
          </a:bodyPr>
          <a:lstStyle/>
          <a:p>
            <a:r>
              <a:rPr lang="en-US" sz="3300" b="0" i="0" kern="1200">
                <a:solidFill>
                  <a:srgbClr val="EBEBEB"/>
                </a:solidFill>
                <a:latin typeface="+mj-lt"/>
                <a:ea typeface="+mj-ea"/>
                <a:cs typeface="+mj-cs"/>
              </a:rPr>
              <a:t>Initial Screen</a:t>
            </a:r>
          </a:p>
        </p:txBody>
      </p:sp>
      <p:pic>
        <p:nvPicPr>
          <p:cNvPr id="5" name="Picture 4" descr="Waterfall chart&#10;&#10;Description automatically generated">
            <a:extLst>
              <a:ext uri="{FF2B5EF4-FFF2-40B4-BE49-F238E27FC236}">
                <a16:creationId xmlns:a16="http://schemas.microsoft.com/office/drawing/2014/main" id="{99577ABF-4107-46BB-B59D-D3BB97B84E1B}"/>
              </a:ext>
            </a:extLst>
          </p:cNvPr>
          <p:cNvPicPr>
            <a:picLocks noChangeAspect="1"/>
          </p:cNvPicPr>
          <p:nvPr/>
        </p:nvPicPr>
        <p:blipFill rotWithShape="1">
          <a:blip r:embed="rId2"/>
          <a:srcRect l="21924" r="23875"/>
          <a:stretch/>
        </p:blipFill>
        <p:spPr>
          <a:xfrm>
            <a:off x="5194607" y="1335870"/>
            <a:ext cx="6391533" cy="4186260"/>
          </a:xfrm>
          <a:prstGeom prst="rect">
            <a:avLst/>
          </a:prstGeom>
        </p:spPr>
      </p:pic>
      <p:sp>
        <p:nvSpPr>
          <p:cNvPr id="28"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Oval 2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CEDA7BEE-82A2-4936-9E97-F61E2B271347}"/>
              </a:ext>
            </a:extLst>
          </p:cNvPr>
          <p:cNvSpPr txBox="1"/>
          <p:nvPr/>
        </p:nvSpPr>
        <p:spPr>
          <a:xfrm>
            <a:off x="1154955" y="2120900"/>
            <a:ext cx="3133726" cy="38989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2000" dirty="0">
                <a:solidFill>
                  <a:srgbClr val="FFFFFF"/>
                </a:solidFill>
              </a:rPr>
              <a:t>Search by asteroid’s close approach date to earth</a:t>
            </a:r>
          </a:p>
          <a:p>
            <a:pPr marL="285750" indent="-285750">
              <a:spcBef>
                <a:spcPts val="1000"/>
              </a:spcBef>
              <a:buClr>
                <a:schemeClr val="accent1"/>
              </a:buClr>
              <a:buSzPct val="80000"/>
              <a:buFont typeface="Wingdings 3" charset="2"/>
              <a:buChar char=""/>
            </a:pPr>
            <a:endParaRPr lang="en-US" sz="2000" dirty="0">
              <a:solidFill>
                <a:srgbClr val="FFFFFF"/>
              </a:solidFill>
            </a:endParaRPr>
          </a:p>
          <a:p>
            <a:pPr marL="285750" indent="-285750">
              <a:spcBef>
                <a:spcPts val="1000"/>
              </a:spcBef>
              <a:buClr>
                <a:schemeClr val="accent1"/>
              </a:buClr>
              <a:buSzPct val="80000"/>
              <a:buFont typeface="Wingdings 3" charset="2"/>
              <a:buChar char=""/>
            </a:pPr>
            <a:r>
              <a:rPr lang="en-US" sz="2000" dirty="0">
                <a:solidFill>
                  <a:srgbClr val="FFFFFF"/>
                </a:solidFill>
              </a:rPr>
              <a:t>Plan: Add more search criteria (size, distance, etc.)</a:t>
            </a: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p:txBody>
      </p:sp>
      <p:sp>
        <p:nvSpPr>
          <p:cNvPr id="2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972538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7CDBFB2-A56B-4256-B9C0-966216746BA6}"/>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Asteroid Orbitals</a:t>
            </a:r>
          </a:p>
        </p:txBody>
      </p:sp>
      <p:sp>
        <p:nvSpPr>
          <p:cNvPr id="9" name="TextBox 8">
            <a:extLst>
              <a:ext uri="{FF2B5EF4-FFF2-40B4-BE49-F238E27FC236}">
                <a16:creationId xmlns:a16="http://schemas.microsoft.com/office/drawing/2014/main" id="{A2A45DC8-1438-430C-AE9F-DD2BE4CBACF8}"/>
              </a:ext>
            </a:extLst>
          </p:cNvPr>
          <p:cNvSpPr txBox="1"/>
          <p:nvPr/>
        </p:nvSpPr>
        <p:spPr>
          <a:xfrm>
            <a:off x="783770" y="2743199"/>
            <a:ext cx="4751889" cy="3990109"/>
          </a:xfrm>
          <a:prstGeom prst="rect">
            <a:avLst/>
          </a:prstGeom>
        </p:spPr>
        <p:txBody>
          <a:bodyPr vert="horz" lIns="91440" tIns="45720" rIns="91440" bIns="45720" rtlCol="0" anchor="ctr">
            <a:normAutofit fontScale="85000" lnSpcReduction="10000"/>
          </a:bodyPr>
          <a:lstStyle/>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2400" dirty="0">
                <a:solidFill>
                  <a:schemeClr val="tx1">
                    <a:lumMod val="75000"/>
                    <a:lumOff val="25000"/>
                  </a:schemeClr>
                </a:solidFill>
              </a:rPr>
              <a:t>Graphs Generated dynamically using matplotlib/</a:t>
            </a:r>
            <a:r>
              <a:rPr lang="en-US" sz="2400" dirty="0" err="1">
                <a:solidFill>
                  <a:schemeClr val="tx1">
                    <a:lumMod val="75000"/>
                    <a:lumOff val="25000"/>
                  </a:schemeClr>
                </a:solidFill>
              </a:rPr>
              <a:t>poliastro</a:t>
            </a:r>
            <a:r>
              <a:rPr lang="en-US" sz="2400" dirty="0">
                <a:solidFill>
                  <a:schemeClr val="tx1">
                    <a:lumMod val="75000"/>
                    <a:lumOff val="25000"/>
                  </a:schemeClr>
                </a:solidFill>
              </a:rPr>
              <a:t>, then embedded into the website</a:t>
            </a:r>
          </a:p>
          <a:p>
            <a:pPr marL="285750" indent="-285750">
              <a:lnSpc>
                <a:spcPct val="90000"/>
              </a:lnSpc>
              <a:spcBef>
                <a:spcPts val="1000"/>
              </a:spcBef>
              <a:buClr>
                <a:schemeClr val="accent1"/>
              </a:buClr>
              <a:buSzPct val="80000"/>
              <a:buFont typeface="Wingdings 3" charset="2"/>
              <a:buChar char=""/>
            </a:pPr>
            <a:endParaRPr lang="en-US" sz="2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2400" dirty="0">
                <a:solidFill>
                  <a:schemeClr val="tx1">
                    <a:lumMod val="75000"/>
                    <a:lumOff val="25000"/>
                  </a:schemeClr>
                </a:solidFill>
              </a:rPr>
              <a:t>Official Jet Propulsion Laboratory Reference available for each diagram</a:t>
            </a:r>
          </a:p>
          <a:p>
            <a:pPr marL="285750" indent="-285750">
              <a:lnSpc>
                <a:spcPct val="90000"/>
              </a:lnSpc>
              <a:spcBef>
                <a:spcPts val="1000"/>
              </a:spcBef>
              <a:buClr>
                <a:schemeClr val="accent1"/>
              </a:buClr>
              <a:buSzPct val="80000"/>
              <a:buFont typeface="Wingdings 3" charset="2"/>
              <a:buChar char=""/>
            </a:pPr>
            <a:endParaRPr lang="en-US" sz="2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2400" dirty="0">
                <a:solidFill>
                  <a:schemeClr val="tx1">
                    <a:lumMod val="75000"/>
                    <a:lumOff val="25000"/>
                  </a:schemeClr>
                </a:solidFill>
              </a:rPr>
              <a:t>Plan: Add hazardous asteroids to the top of the page. Add the ability to sort data once presented</a:t>
            </a: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FE59313F-7BF2-4803-815D-0F88E538067A}"/>
              </a:ext>
            </a:extLst>
          </p:cNvPr>
          <p:cNvPicPr>
            <a:picLocks noChangeAspect="1"/>
          </p:cNvPicPr>
          <p:nvPr/>
        </p:nvPicPr>
        <p:blipFill>
          <a:blip r:embed="rId2"/>
          <a:stretch>
            <a:fillRect/>
          </a:stretch>
        </p:blipFill>
        <p:spPr>
          <a:xfrm>
            <a:off x="5752406" y="2316595"/>
            <a:ext cx="5756695" cy="3990109"/>
          </a:xfrm>
          <a:prstGeom prst="rect">
            <a:avLst/>
          </a:prstGeom>
        </p:spPr>
      </p:pic>
    </p:spTree>
    <p:extLst>
      <p:ext uri="{BB962C8B-B14F-4D97-AF65-F5344CB8AC3E}">
        <p14:creationId xmlns:p14="http://schemas.microsoft.com/office/powerpoint/2010/main" val="379844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9672-99F5-443E-9681-CC206DCC040A}"/>
              </a:ext>
            </a:extLst>
          </p:cNvPr>
          <p:cNvSpPr>
            <a:spLocks noGrp="1"/>
          </p:cNvSpPr>
          <p:nvPr>
            <p:ph type="title"/>
          </p:nvPr>
        </p:nvSpPr>
        <p:spPr>
          <a:xfrm>
            <a:off x="1154954" y="973668"/>
            <a:ext cx="10186962" cy="706964"/>
          </a:xfrm>
        </p:spPr>
        <p:txBody>
          <a:bodyPr/>
          <a:lstStyle/>
          <a:p>
            <a:r>
              <a:rPr lang="en-US"/>
              <a:t>Hazardous Asteroid Subscription Service</a:t>
            </a:r>
            <a:endParaRPr lang="en-CA" dirty="0"/>
          </a:p>
        </p:txBody>
      </p:sp>
      <p:sp>
        <p:nvSpPr>
          <p:cNvPr id="7" name="TextBox 6">
            <a:extLst>
              <a:ext uri="{FF2B5EF4-FFF2-40B4-BE49-F238E27FC236}">
                <a16:creationId xmlns:a16="http://schemas.microsoft.com/office/drawing/2014/main" id="{A6D287EE-E6D4-4C5B-8326-1BD7694F4633}"/>
              </a:ext>
            </a:extLst>
          </p:cNvPr>
          <p:cNvSpPr txBox="1"/>
          <p:nvPr/>
        </p:nvSpPr>
        <p:spPr>
          <a:xfrm>
            <a:off x="6096000" y="2718034"/>
            <a:ext cx="5407204" cy="3502867"/>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2400" dirty="0"/>
              <a:t>Set up script on server to constantly check for new hazardous asteroids. Texts will be sent out as soon as one is found.</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r>
              <a:rPr lang="en-US" sz="2400" dirty="0"/>
              <a:t>Plan: Create webpage to register new users. Add email list</a:t>
            </a:r>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endParaRPr lang="en-US" sz="2400"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a:p>
            <a:pPr marL="285750" indent="-285750">
              <a:spcBef>
                <a:spcPts val="1000"/>
              </a:spcBef>
              <a:buClr>
                <a:schemeClr val="accent1"/>
              </a:buClr>
              <a:buSzPct val="80000"/>
              <a:buFont typeface="Wingdings 3" charset="2"/>
              <a:buChar char=""/>
            </a:pPr>
            <a:endParaRPr lang="en-US" dirty="0"/>
          </a:p>
        </p:txBody>
      </p:sp>
      <p:pic>
        <p:nvPicPr>
          <p:cNvPr id="8" name="Picture 7">
            <a:extLst>
              <a:ext uri="{FF2B5EF4-FFF2-40B4-BE49-F238E27FC236}">
                <a16:creationId xmlns:a16="http://schemas.microsoft.com/office/drawing/2014/main" id="{0EA6661B-664C-4FDA-8439-220E658132B2}"/>
              </a:ext>
            </a:extLst>
          </p:cNvPr>
          <p:cNvPicPr>
            <a:picLocks noChangeAspect="1"/>
          </p:cNvPicPr>
          <p:nvPr/>
        </p:nvPicPr>
        <p:blipFill>
          <a:blip r:embed="rId2"/>
          <a:stretch>
            <a:fillRect/>
          </a:stretch>
        </p:blipFill>
        <p:spPr>
          <a:xfrm>
            <a:off x="574910" y="2718034"/>
            <a:ext cx="5044494" cy="3286196"/>
          </a:xfrm>
          <a:prstGeom prst="rect">
            <a:avLst/>
          </a:prstGeom>
        </p:spPr>
      </p:pic>
    </p:spTree>
    <p:extLst>
      <p:ext uri="{BB962C8B-B14F-4D97-AF65-F5344CB8AC3E}">
        <p14:creationId xmlns:p14="http://schemas.microsoft.com/office/powerpoint/2010/main" val="30092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7A86-B0F9-4C8F-9682-199B4CE79B66}"/>
              </a:ext>
            </a:extLst>
          </p:cNvPr>
          <p:cNvSpPr>
            <a:spLocks noGrp="1"/>
          </p:cNvSpPr>
          <p:nvPr>
            <p:ph type="title"/>
          </p:nvPr>
        </p:nvSpPr>
        <p:spPr/>
        <p:txBody>
          <a:bodyPr/>
          <a:lstStyle/>
          <a:p>
            <a:r>
              <a:rPr lang="en-US"/>
              <a:t>Future Additions</a:t>
            </a:r>
            <a:endParaRPr lang="en-CA" dirty="0"/>
          </a:p>
        </p:txBody>
      </p:sp>
      <p:sp>
        <p:nvSpPr>
          <p:cNvPr id="3" name="Content Placeholder 2">
            <a:extLst>
              <a:ext uri="{FF2B5EF4-FFF2-40B4-BE49-F238E27FC236}">
                <a16:creationId xmlns:a16="http://schemas.microsoft.com/office/drawing/2014/main" id="{C809AE75-E42D-4EE2-99B1-7A6D55FD34E7}"/>
              </a:ext>
            </a:extLst>
          </p:cNvPr>
          <p:cNvSpPr>
            <a:spLocks noGrp="1"/>
          </p:cNvSpPr>
          <p:nvPr>
            <p:ph idx="1"/>
          </p:nvPr>
        </p:nvSpPr>
        <p:spPr/>
        <p:txBody>
          <a:bodyPr>
            <a:normAutofit/>
          </a:bodyPr>
          <a:lstStyle/>
          <a:p>
            <a:r>
              <a:rPr lang="en-US" sz="2400"/>
              <a:t>Switch to </a:t>
            </a:r>
            <a:r>
              <a:rPr lang="en-US" sz="2400" dirty="0"/>
              <a:t>interactive 3D diagrams embedded within the website. Compact view should still be available</a:t>
            </a:r>
          </a:p>
          <a:p>
            <a:r>
              <a:rPr lang="en-US" sz="2400" dirty="0"/>
              <a:t>Create an interactive view (2D and 3D) depicting all asteroids and their orbits in a single diagram (This was my original plan for the hackathon)</a:t>
            </a:r>
          </a:p>
          <a:p>
            <a:r>
              <a:rPr lang="en-US" sz="2400" dirty="0"/>
              <a:t>Expand to more platforms (mobile, desktop, widgets)</a:t>
            </a:r>
          </a:p>
          <a:p>
            <a:r>
              <a:rPr lang="en-US" sz="2400" dirty="0"/>
              <a:t>Option to filter data by more criteria</a:t>
            </a:r>
          </a:p>
          <a:p>
            <a:pPr marL="0" indent="0">
              <a:buNone/>
            </a:pPr>
            <a:endParaRPr lang="en-CA" sz="2400" dirty="0"/>
          </a:p>
        </p:txBody>
      </p:sp>
    </p:spTree>
    <p:extLst>
      <p:ext uri="{BB962C8B-B14F-4D97-AF65-F5344CB8AC3E}">
        <p14:creationId xmlns:p14="http://schemas.microsoft.com/office/powerpoint/2010/main" val="320991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30</TotalTime>
  <Words>303</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Asteroid Hub</vt:lpstr>
      <vt:lpstr>What did I create?</vt:lpstr>
      <vt:lpstr>Purpose</vt:lpstr>
      <vt:lpstr>Initial Screen</vt:lpstr>
      <vt:lpstr>Asteroid Orbitals</vt:lpstr>
      <vt:lpstr>Hazardous Asteroid Subscription Service</vt:lpstr>
      <vt:lpstr>Future Additions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Hub</dc:title>
  <dc:creator>Yusuf Shaik</dc:creator>
  <cp:lastModifiedBy>Yusuf Shaik</cp:lastModifiedBy>
  <cp:revision>8</cp:revision>
  <dcterms:created xsi:type="dcterms:W3CDTF">2020-10-05T00:44:16Z</dcterms:created>
  <dcterms:modified xsi:type="dcterms:W3CDTF">2020-10-05T01:15:11Z</dcterms:modified>
</cp:coreProperties>
</file>